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Davalos" initials="SD" lastIdx="2" clrIdx="0">
    <p:extLst>
      <p:ext uri="{19B8F6BF-5375-455C-9EA6-DF929625EA0E}">
        <p15:presenceInfo xmlns:p15="http://schemas.microsoft.com/office/powerpoint/2012/main" userId="f379e77e004486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31T16:27:31.80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  <p:cm authorId="1" dt="2020-01-31T16:27:32.945" idx="2">
    <p:pos x="106" y="10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15B2-7C39-4464-BF52-A036FF23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D4778-205E-4327-B895-BA0F5D6CB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DB94-33E6-43B0-91EE-3C60DBF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DD4E-2246-4E7B-8BF9-C0B44B5D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F305-1121-4E9A-9983-23F26B17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486B-D35C-4EC4-BBF8-7E8D07B3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DF285-66E7-4636-9F9F-E1BE3AF96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067F-3A71-4AB8-B307-C054A2B8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3F64-E9A1-467C-B731-603AD544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4F9C-C565-44AB-927C-40B1C92C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04E49-9B5B-4F49-8EEC-30CCCB37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AA07F-86BF-471B-8E19-40156A23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6023-080D-4AD0-A76E-38AB5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775A-5C67-4238-B105-34B80BD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AE2D-00D8-4D54-AF8C-C0C2BD1E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2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034D-893C-4D93-941F-2A05E243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3E72-C98D-48A3-B3EF-DA25C049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DB53-0798-4F55-850F-B4B6921C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1BEA-9C2C-4251-8E3F-B66FEC96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817F-FB4C-4DFE-8F5D-460A1EA4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A375-82FE-4EAF-A67D-0D87B6B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A8F5-CCE0-4A6E-816F-03BD5BE3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E7C6-7889-4100-A88C-15EBA10E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CC54-DD1A-4DCA-9306-EB1CC9B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C3FA-CC2B-4C24-A67C-AAAC96E9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0A8F-6B9D-4E06-BDC8-B48B216A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4D79-5705-4BE9-9346-C63E00268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AB02-BD6B-4AF2-9D84-A4A6EEAF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41A2-F364-436E-BBB7-29CF06CC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4B22-2A85-4E03-BA0A-C965D33E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1D88F-D3E2-495A-BD9B-CC6A819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AD44-2BD5-4C58-BF17-612371BD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EF736-16F7-4661-9B79-45CD7532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915E1-3DB6-4AFB-A468-5B8F11E5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106A-6B26-4548-94D3-BCD98AE8E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7043E-7541-465D-BAC7-30038DCA1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EBAF0-4100-4512-A654-C2330AA3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1297D-424D-48CD-A45F-2FD66F4B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6C3FA-B596-4DD6-B617-15D1B202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BDE-AB59-4DCF-9C73-4870AFFD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415B-24CB-4BFB-B427-7E1ED4D9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F9D5-B63C-4F94-A72F-876EEF45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FB2DA-7F4C-4E2E-B208-48429043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AE97A-F310-4A4C-B9F8-7E6FFE22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4D36F-CCB8-4830-9373-5261DF39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3886-E70D-4099-8354-869DAD4D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B6CC-191A-4B03-8FF9-4B84A740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EA03-3839-48EA-A5C2-4D8123BD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55AB-DE45-430A-83C0-898CDEF9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76CB-4E17-4B4C-94DB-3288BA72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0681-3F8E-476A-985E-25700E8F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7BB4-856B-46DC-A640-C4AFCB07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F13-EBA0-4B12-8B9C-95226DB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03B8-991E-4A7A-9959-30533171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26323-6416-466A-BA06-3C61E31A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5553-328E-4097-A11B-437B97AA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5F23-F486-447D-AFA8-67F6143D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4BA7E-8411-4D51-AF80-5F1D1448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1FEA-B945-4973-81EB-3CF7A029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9BC5F-EAB8-4EAB-BE42-42DCAD7B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002E-DFEA-4474-98EB-13F683D7A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B89A-B4E2-41E5-8AB5-AC3F35230C2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7C3D-7748-4A15-A667-C5B459B4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A935-0650-4B36-A399-11258313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BBB4-F034-4046-9510-460B9F9E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2.wp.com/sefiks.com/wp-content/uploads/2018/08/cart-step-3.png?ssl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0.wp.com/sefiks.com/wp-content/uploads/2018/08/cart-step-4.png?ssl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1.wp.com/sefiks.com/wp-content/uploads/2018/08/cart-step-5.png?ssl=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2.wp.com/sefiks.com/wp-content/uploads/2018/08/cart-step-6.png?ssl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2.wp.com/sefiks.com/wp-content/uploads/2018/08/cart-step-1.png?ssl=1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0.wp.com/sefiks.com/wp-content/uploads/2018/08/cart-step-2.png?ssl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C38-FAC5-4C15-9B77-F2074727D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889CE-7734-4AFF-A498-A2690D48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717-9680-4569-904F-96D151BC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We will apply same principles to those sub datasets in the following steps.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9A7B18-1652-45B7-8913-C3ED7B9F7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206895"/>
              </p:ext>
            </p:extLst>
          </p:nvPr>
        </p:nvGraphicFramePr>
        <p:xfrm>
          <a:off x="781050" y="3303612"/>
          <a:ext cx="10515599" cy="23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260">
                  <a:extLst>
                    <a:ext uri="{9D8B030D-6E8A-4147-A177-3AD203B41FA5}">
                      <a16:colId xmlns:a16="http://schemas.microsoft.com/office/drawing/2014/main" val="2747323320"/>
                    </a:ext>
                  </a:extLst>
                </a:gridCol>
                <a:gridCol w="1884872">
                  <a:extLst>
                    <a:ext uri="{9D8B030D-6E8A-4147-A177-3AD203B41FA5}">
                      <a16:colId xmlns:a16="http://schemas.microsoft.com/office/drawing/2014/main" val="1378779344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3708039750"/>
                    </a:ext>
                  </a:extLst>
                </a:gridCol>
                <a:gridCol w="2033677">
                  <a:extLst>
                    <a:ext uri="{9D8B030D-6E8A-4147-A177-3AD203B41FA5}">
                      <a16:colId xmlns:a16="http://schemas.microsoft.com/office/drawing/2014/main" val="2806610919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2903575152"/>
                    </a:ext>
                  </a:extLst>
                </a:gridCol>
                <a:gridCol w="1835270">
                  <a:extLst>
                    <a:ext uri="{9D8B030D-6E8A-4147-A177-3AD203B41FA5}">
                      <a16:colId xmlns:a16="http://schemas.microsoft.com/office/drawing/2014/main" val="3144612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Outlook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Humidity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Decision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66486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32371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5259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Mild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8295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99389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Mild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96216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9B07DE4-AFC9-41B8-A73A-89E82604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1" y="1993344"/>
            <a:ext cx="91966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Focus on the sub dataset for sunny outlook. We need to find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index scores for temperature, humidity and wind features respectively.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6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06208C-B283-4D37-9E0D-02301AD31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57560"/>
              </p:ext>
            </p:extLst>
          </p:nvPr>
        </p:nvGraphicFramePr>
        <p:xfrm>
          <a:off x="745881" y="1756496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237576872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726012802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409699393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3840209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58219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97488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25335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Mild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071152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5CFD8A-5230-4C59-9F49-D61EBEFC8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39123"/>
              </p:ext>
            </p:extLst>
          </p:nvPr>
        </p:nvGraphicFramePr>
        <p:xfrm>
          <a:off x="895350" y="5036682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151240996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52334119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596812694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1592319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48989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3821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2574837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B55390D3-74FB-4334-9415-3B0A84BF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49" y="68485"/>
            <a:ext cx="984531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temperature for sunny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Temp.=Hot)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Temp.=Cool)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(1/1)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(0/1)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Temp.=Mild)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0.25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0.25 = 0.5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Temp.) = (2/5)x0 + (1/5)x0 + (2/5)x0.5 = 0.2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C4FA2-DA4B-4BB6-8E13-F42E427E7CCA}"/>
              </a:ext>
            </a:extLst>
          </p:cNvPr>
          <p:cNvSpPr/>
          <p:nvPr/>
        </p:nvSpPr>
        <p:spPr>
          <a:xfrm>
            <a:off x="838200" y="3536388"/>
            <a:ext cx="88201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humidity for sunny outlook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Humidity=High)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(0/3)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(3/3)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Humidity=Normal)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(2/2)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(0/2)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Humidity) = (3/5)x0 + (2/5)x0 = 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CDD302-810C-44FB-AD09-3D04B6C81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062596"/>
              </p:ext>
            </p:extLst>
          </p:nvPr>
        </p:nvGraphicFramePr>
        <p:xfrm>
          <a:off x="956897" y="1872551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3329046750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605835958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104016588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3145567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5057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Weak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6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099922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898A74-F4CA-4DDE-A4FB-ED1CABC8C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67470"/>
              </p:ext>
            </p:extLst>
          </p:nvPr>
        </p:nvGraphicFramePr>
        <p:xfrm>
          <a:off x="789842" y="4576673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6536">
                  <a:extLst>
                    <a:ext uri="{9D8B030D-6E8A-4147-A177-3AD203B41FA5}">
                      <a16:colId xmlns:a16="http://schemas.microsoft.com/office/drawing/2014/main" val="1775720455"/>
                    </a:ext>
                  </a:extLst>
                </a:gridCol>
                <a:gridCol w="3469064">
                  <a:extLst>
                    <a:ext uri="{9D8B030D-6E8A-4147-A177-3AD203B41FA5}">
                      <a16:colId xmlns:a16="http://schemas.microsoft.com/office/drawing/2014/main" val="2610099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Gini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08200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Temperature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4609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Humidity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051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0.466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4063828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5F4C528-61CB-43FE-8E71-4EC8997C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74" y="309891"/>
            <a:ext cx="814753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wind for sunny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Wind=Weak)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0.266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Wind=Strong) = 1-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 and Wind) = (3/5)x0.266 + (2/5)x0.2 = 0.466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0ED24-32FE-409E-AD45-FD3BB08877D7}"/>
              </a:ext>
            </a:extLst>
          </p:cNvPr>
          <p:cNvSpPr/>
          <p:nvPr/>
        </p:nvSpPr>
        <p:spPr>
          <a:xfrm>
            <a:off x="868973" y="3290967"/>
            <a:ext cx="8815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Decision for sunny outlook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ve calculated </a:t>
            </a:r>
            <a:r>
              <a:rPr lang="en-US" altLang="en-US" dirty="0" err="1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index scores for feature when outlook is sunny. The winner is humidity because it has the lowest value.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ll put humidity check at the extension of sunny outlook.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D6386B-C85D-47D0-BB85-71369369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4" descr="cart-step-3">
            <a:hlinkClick r:id="rId2"/>
            <a:extLst>
              <a:ext uri="{FF2B5EF4-FFF2-40B4-BE49-F238E27FC236}">
                <a16:creationId xmlns:a16="http://schemas.microsoft.com/office/drawing/2014/main" id="{DAB85785-2D53-4CAC-979C-9DE40627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27" y="518746"/>
            <a:ext cx="6972604" cy="34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E110A7E-CAA9-4CBD-9B02-CB32D30A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57" y="4493930"/>
            <a:ext cx="82120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Sub datasets for high and normal humidity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As seen, decision is always no for high humidity and sunny outlook. On the other hand, decision will always be yes for normal humidity and sunny outlook. This branch is 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7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36A7055-AE85-43FF-A8E0-BD397EC0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3" descr="cart-step-4">
            <a:hlinkClick r:id="rId2"/>
            <a:extLst>
              <a:ext uri="{FF2B5EF4-FFF2-40B4-BE49-F238E27FC236}">
                <a16:creationId xmlns:a16="http://schemas.microsoft.com/office/drawing/2014/main" id="{7E2C9876-C15D-4B68-9520-C10D01FA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6" y="1109051"/>
            <a:ext cx="8058151" cy="36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B26CB79-2483-40E2-846C-5593D6FA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389" y="5395006"/>
            <a:ext cx="42733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Decisions for high and normal humidity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Now, we need to focus on rain outlook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F7C3C4-E943-483F-B845-849513DB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427451"/>
              </p:ext>
            </p:extLst>
          </p:nvPr>
        </p:nvGraphicFramePr>
        <p:xfrm>
          <a:off x="785446" y="2602292"/>
          <a:ext cx="10515599" cy="23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260">
                  <a:extLst>
                    <a:ext uri="{9D8B030D-6E8A-4147-A177-3AD203B41FA5}">
                      <a16:colId xmlns:a16="http://schemas.microsoft.com/office/drawing/2014/main" val="3728901738"/>
                    </a:ext>
                  </a:extLst>
                </a:gridCol>
                <a:gridCol w="1884872">
                  <a:extLst>
                    <a:ext uri="{9D8B030D-6E8A-4147-A177-3AD203B41FA5}">
                      <a16:colId xmlns:a16="http://schemas.microsoft.com/office/drawing/2014/main" val="1344310217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311773886"/>
                    </a:ext>
                  </a:extLst>
                </a:gridCol>
                <a:gridCol w="2033677">
                  <a:extLst>
                    <a:ext uri="{9D8B030D-6E8A-4147-A177-3AD203B41FA5}">
                      <a16:colId xmlns:a16="http://schemas.microsoft.com/office/drawing/2014/main" val="362073029"/>
                    </a:ext>
                  </a:extLst>
                </a:gridCol>
                <a:gridCol w="1587260">
                  <a:extLst>
                    <a:ext uri="{9D8B030D-6E8A-4147-A177-3AD203B41FA5}">
                      <a16:colId xmlns:a16="http://schemas.microsoft.com/office/drawing/2014/main" val="2042615583"/>
                    </a:ext>
                  </a:extLst>
                </a:gridCol>
                <a:gridCol w="1835270">
                  <a:extLst>
                    <a:ext uri="{9D8B030D-6E8A-4147-A177-3AD203B41FA5}">
                      <a16:colId xmlns:a16="http://schemas.microsoft.com/office/drawing/2014/main" val="2856847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Outlook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Decision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5774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Mild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2131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520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3196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Mild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7139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Mild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374106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E8DE8EB-0210-4734-BED0-F74F7111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35" y="483637"/>
            <a:ext cx="70616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/>
                <a:ea typeface="Times New Roman" panose="02020603050405020304" pitchFamily="18" charset="0"/>
                <a:cs typeface="Arial" panose="020B0604020202020204" pitchFamily="34" charset="0"/>
              </a:rPr>
              <a:t>Rain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ll calculate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index scores for temperature, humidity and wind features when outlook is rain.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7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3F53D7-E834-4042-A155-4398F5A22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596115"/>
              </p:ext>
            </p:extLst>
          </p:nvPr>
        </p:nvGraphicFramePr>
        <p:xfrm>
          <a:off x="785446" y="2037019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3631211018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340792300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119829727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2250227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Temperature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0501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03257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Mild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778912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D0E2DF-3877-45D7-84DF-316B0110C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09532"/>
              </p:ext>
            </p:extLst>
          </p:nvPr>
        </p:nvGraphicFramePr>
        <p:xfrm>
          <a:off x="785446" y="5200931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2199454973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863782834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903923015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625483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649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93055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500184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6B9F0A0-FEE3-47A9-A1A2-706B06AC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23" y="3681804"/>
            <a:ext cx="74414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humidity for rain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Humidity=High)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Humidity=Normal)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0.444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Humidity) = (2/5)x0.5 + (3/5)x0.444 = 0.466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6C93F-9A4B-4AB0-81E4-7E34B804A9CA}"/>
              </a:ext>
            </a:extLst>
          </p:cNvPr>
          <p:cNvSpPr/>
          <p:nvPr/>
        </p:nvSpPr>
        <p:spPr>
          <a:xfrm>
            <a:off x="974479" y="364003"/>
            <a:ext cx="8428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</a:t>
            </a:r>
            <a:r>
              <a:rPr lang="en-US" altLang="en-US" b="1" dirty="0" err="1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temprature</a:t>
            </a:r>
            <a:r>
              <a:rPr lang="en-US" altLang="en-US" b="1" dirty="0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 for rain outlook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Temp.=Cool)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lang="en-US" altLang="en-US" baseline="30000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(1/2)</a:t>
            </a:r>
            <a:r>
              <a:rPr lang="en-US" altLang="en-US" baseline="30000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0.5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Temp.=Mild)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(2/3)</a:t>
            </a:r>
            <a:r>
              <a:rPr lang="en-US" altLang="en-US" baseline="30000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(1/3)</a:t>
            </a:r>
            <a:r>
              <a:rPr lang="en-US" altLang="en-US" baseline="30000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0.444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Temp.) = (2/5)x0.5 + (3/5)x0.444 = 0.466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34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223D1-3B81-43AC-8C62-B3C35BCAD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577661"/>
              </p:ext>
            </p:extLst>
          </p:nvPr>
        </p:nvGraphicFramePr>
        <p:xfrm>
          <a:off x="930519" y="1788208"/>
          <a:ext cx="10515600" cy="1557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3268">
                  <a:extLst>
                    <a:ext uri="{9D8B030D-6E8A-4147-A177-3AD203B41FA5}">
                      <a16:colId xmlns:a16="http://schemas.microsoft.com/office/drawing/2014/main" val="320674866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535967086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2508633932"/>
                    </a:ext>
                  </a:extLst>
                </a:gridCol>
                <a:gridCol w="3523268">
                  <a:extLst>
                    <a:ext uri="{9D8B030D-6E8A-4147-A177-3AD203B41FA5}">
                      <a16:colId xmlns:a16="http://schemas.microsoft.com/office/drawing/2014/main" val="2151153421"/>
                    </a:ext>
                  </a:extLst>
                </a:gridCol>
              </a:tblGrid>
              <a:tr h="771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Wind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Number of instances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94380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4031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518834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9164E-40DF-4C0B-9A47-ED83E22E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33250"/>
              </p:ext>
            </p:extLst>
          </p:nvPr>
        </p:nvGraphicFramePr>
        <p:xfrm>
          <a:off x="754673" y="5048360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6536">
                  <a:extLst>
                    <a:ext uri="{9D8B030D-6E8A-4147-A177-3AD203B41FA5}">
                      <a16:colId xmlns:a16="http://schemas.microsoft.com/office/drawing/2014/main" val="1785299508"/>
                    </a:ext>
                  </a:extLst>
                </a:gridCol>
                <a:gridCol w="3469064">
                  <a:extLst>
                    <a:ext uri="{9D8B030D-6E8A-4147-A177-3AD203B41FA5}">
                      <a16:colId xmlns:a16="http://schemas.microsoft.com/office/drawing/2014/main" val="1157323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Gini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0779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0.466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8448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0.466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28487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Wind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0495057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9E5D7B6-4F26-41FA-8BC7-1F84594A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4" y="324120"/>
            <a:ext cx="64915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Gini of wind for rain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Wind=Weak)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(3/3)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(0/3)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Wind=Strong)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(2/2)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 and Wind) = (3/5)x0 + (2/5)x0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F7BA8-B4DF-4C7F-AB66-978326C60A24}"/>
              </a:ext>
            </a:extLst>
          </p:cNvPr>
          <p:cNvSpPr/>
          <p:nvPr/>
        </p:nvSpPr>
        <p:spPr>
          <a:xfrm>
            <a:off x="808892" y="3735391"/>
            <a:ext cx="11161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Decision for rain outlook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The winner is wind feature for rain outlook because it has the minimum </a:t>
            </a:r>
            <a:r>
              <a:rPr lang="en-US" altLang="en-US" dirty="0" err="1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index score in features.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Put the wind feature for rain outlook branch and monitor the new sub data sets.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1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A21D917-8A3C-4718-A57D-FE75D562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2" descr="cart-step-5">
            <a:hlinkClick r:id="rId2"/>
            <a:extLst>
              <a:ext uri="{FF2B5EF4-FFF2-40B4-BE49-F238E27FC236}">
                <a16:creationId xmlns:a16="http://schemas.microsoft.com/office/drawing/2014/main" id="{AA4B816B-81B6-465A-A2AB-9D7FD366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72" y="772980"/>
            <a:ext cx="8273041" cy="39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C10FAC5-3000-4A76-AB87-3DF55F07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70" y="5113996"/>
            <a:ext cx="86472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Sub data sets for weak and strong wind and rain outlook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As seen, decision is always yes when wind is weak. On the other hand, decision is always no if wind is strong. This means that this branch is over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4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t-step-6">
            <a:hlinkClick r:id="rId2" tgtFrame="&quot;_blank&quot;"/>
            <a:extLst>
              <a:ext uri="{FF2B5EF4-FFF2-40B4-BE49-F238E27FC236}">
                <a16:creationId xmlns:a16="http://schemas.microsoft.com/office/drawing/2014/main" id="{6EE87331-B751-40C4-9F41-F4F7E6782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41" y="1035479"/>
            <a:ext cx="7292419" cy="3965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BD9932-988E-46DF-B74A-A7DCAB09AFC9}"/>
              </a:ext>
            </a:extLst>
          </p:cNvPr>
          <p:cNvSpPr/>
          <p:nvPr/>
        </p:nvSpPr>
        <p:spPr>
          <a:xfrm>
            <a:off x="1549138" y="5735658"/>
            <a:ext cx="6096000" cy="6656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Final form of the decision tree built by CART algorithm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So, decision tree building is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3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40EE-2B4A-4FD3-9AD9-CECEC082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868C9C4C-C7FE-47AD-AF1B-97F9B3DA39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15647" y="1778137"/>
          <a:ext cx="7760706" cy="4446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3451">
                  <a:extLst>
                    <a:ext uri="{9D8B030D-6E8A-4147-A177-3AD203B41FA5}">
                      <a16:colId xmlns:a16="http://schemas.microsoft.com/office/drawing/2014/main" val="325683127"/>
                    </a:ext>
                  </a:extLst>
                </a:gridCol>
                <a:gridCol w="1293451">
                  <a:extLst>
                    <a:ext uri="{9D8B030D-6E8A-4147-A177-3AD203B41FA5}">
                      <a16:colId xmlns:a16="http://schemas.microsoft.com/office/drawing/2014/main" val="3788309336"/>
                    </a:ext>
                  </a:extLst>
                </a:gridCol>
                <a:gridCol w="1293451">
                  <a:extLst>
                    <a:ext uri="{9D8B030D-6E8A-4147-A177-3AD203B41FA5}">
                      <a16:colId xmlns:a16="http://schemas.microsoft.com/office/drawing/2014/main" val="497985448"/>
                    </a:ext>
                  </a:extLst>
                </a:gridCol>
                <a:gridCol w="1293451">
                  <a:extLst>
                    <a:ext uri="{9D8B030D-6E8A-4147-A177-3AD203B41FA5}">
                      <a16:colId xmlns:a16="http://schemas.microsoft.com/office/drawing/2014/main" val="1154004187"/>
                    </a:ext>
                  </a:extLst>
                </a:gridCol>
                <a:gridCol w="1293451">
                  <a:extLst>
                    <a:ext uri="{9D8B030D-6E8A-4147-A177-3AD203B41FA5}">
                      <a16:colId xmlns:a16="http://schemas.microsoft.com/office/drawing/2014/main" val="1132727515"/>
                    </a:ext>
                  </a:extLst>
                </a:gridCol>
                <a:gridCol w="1293451">
                  <a:extLst>
                    <a:ext uri="{9D8B030D-6E8A-4147-A177-3AD203B41FA5}">
                      <a16:colId xmlns:a16="http://schemas.microsoft.com/office/drawing/2014/main" val="318032956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Day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Outlook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Temp.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Humidity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Wind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Decision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2896429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Hot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34554507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Hot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0090137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Overcast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Hot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175196431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Rain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16105333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Rain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Cool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26838414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Rain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Cool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163244513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Overcast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Cool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7732765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3129068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Cool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32761549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Rain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17300871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Sunny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8117732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Overcast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85622307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Overcast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Hot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Normal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Weak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22826322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Rain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Mild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>
                          <a:effectLst/>
                        </a:rPr>
                        <a:t>Strong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96" marR="70296" marT="70296" marB="70296" anchor="ctr"/>
                </a:tc>
                <a:extLst>
                  <a:ext uri="{0D108BD9-81ED-4DB2-BD59-A6C34878D82A}">
                    <a16:rowId xmlns:a16="http://schemas.microsoft.com/office/drawing/2014/main" val="54922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FEDC-A738-43BC-93C3-03DE5130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Gini index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DD49-2C6D-4656-B095-9E57BEB1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is a metric for classification tasks in CART. It stores sum of squared probabilities of each class. We can formulate it as illustrated below.</a:t>
            </a:r>
          </a:p>
          <a:p>
            <a:r>
              <a:rPr lang="en-US" dirty="0"/>
              <a:t>Gini = 1 – Σ (Pi)</a:t>
            </a:r>
            <a:r>
              <a:rPr lang="en-US" baseline="30000" dirty="0"/>
              <a:t>2</a:t>
            </a:r>
            <a:r>
              <a:rPr lang="en-US" dirty="0"/>
              <a:t> for </a:t>
            </a:r>
            <a:r>
              <a:rPr lang="en-US" dirty="0" err="1"/>
              <a:t>i</a:t>
            </a:r>
            <a:r>
              <a:rPr lang="en-US" dirty="0"/>
              <a:t>=1 to number of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2DC4-E915-42F5-9A7A-B41FCCF0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555555"/>
                </a:solidFill>
                <a:latin typeface="Libre Baskerville" charset="0"/>
                <a:ea typeface="Times New Roman" panose="02020603050405020304" pitchFamily="18" charset="0"/>
                <a:cs typeface="Arial" panose="020B0604020202020204" pitchFamily="34" charset="0"/>
              </a:rPr>
              <a:t>Outlook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202BA4-BCF6-458C-B7C9-8021D6304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77210"/>
              </p:ext>
            </p:extLst>
          </p:nvPr>
        </p:nvGraphicFramePr>
        <p:xfrm>
          <a:off x="293077" y="4076810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057">
                  <a:extLst>
                    <a:ext uri="{9D8B030D-6E8A-4147-A177-3AD203B41FA5}">
                      <a16:colId xmlns:a16="http://schemas.microsoft.com/office/drawing/2014/main" val="2187418376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1287234477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35825104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3651268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Outlook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9193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Sunny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2059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Overcast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7887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Rain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576111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2FC6580-5EC0-44C2-B08E-D8245652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7" y="1103086"/>
            <a:ext cx="96347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Gini = 1 – Σ (Pi)</a:t>
            </a:r>
            <a:r>
              <a:rPr lang="en-US" sz="2000" baseline="30000" dirty="0"/>
              <a:t>2</a:t>
            </a:r>
            <a:r>
              <a:rPr lang="en-US" sz="2000" dirty="0"/>
              <a:t> for </a:t>
            </a:r>
            <a:r>
              <a:rPr lang="en-US" sz="2000" dirty="0" err="1"/>
              <a:t>i</a:t>
            </a:r>
            <a:r>
              <a:rPr lang="en-US" sz="2000" dirty="0"/>
              <a:t>=1 to number of classes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ubik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Outlook is a nominal feature. It can be sunny, overcast or rain. I will summarize the final decisions for outlook feature.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Gini(Outlook=Sunny)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(2/5)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(3/5)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0.16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0.36 = 0.48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Gini(Outlook=Overcast)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(4/4)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(0/4)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Gini(Outlook=Rain)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(3/5)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(2/5)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0.36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 charset="0"/>
                <a:ea typeface="Times New Roman" panose="02020603050405020304" pitchFamily="18" charset="0"/>
                <a:cs typeface="Arial" panose="020B0604020202020204" pitchFamily="34" charset="0"/>
              </a:rPr>
              <a:t> 0.16 = 0.48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52125F0-8D58-466B-BF66-3D3AE126E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89767"/>
              </p:ext>
            </p:extLst>
          </p:nvPr>
        </p:nvGraphicFramePr>
        <p:xfrm>
          <a:off x="1619494" y="1524488"/>
          <a:ext cx="6950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2288252" imgH="329749" progId="">
                  <p:embed/>
                </p:oleObj>
              </mc:Choice>
              <mc:Fallback>
                <p:oleObj name="Document" r:id="rId3" imgW="2288252" imgH="329749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494" y="1524488"/>
                        <a:ext cx="6950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401D126-D6B9-4A75-9C46-0003053C5469}"/>
              </a:ext>
            </a:extLst>
          </p:cNvPr>
          <p:cNvSpPr/>
          <p:nvPr/>
        </p:nvSpPr>
        <p:spPr>
          <a:xfrm>
            <a:off x="759070" y="5754914"/>
            <a:ext cx="9277350" cy="142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altLang="en-US" dirty="0"/>
              <a:t>Obtain overall impurity measure (weighted avg. of individual rectangles)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Then, we will calculate weighted sum of </a:t>
            </a:r>
            <a:r>
              <a:rPr lang="en-US" dirty="0" err="1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indexes for outlook feature.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Gini(Outlook) = (5/14) x 0.48 + (4/14) x 0 + (5/14) x 0.48 = 0.171 + 0 + 0.171 = 0.342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B4CD-9E1C-42E4-AAB1-92BFCF7A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555555"/>
                </a:solidFill>
                <a:latin typeface="Libre Baskerville"/>
                <a:ea typeface="Times New Roman" panose="02020603050405020304" pitchFamily="18" charset="0"/>
                <a:cs typeface="Arial" panose="020B0604020202020204" pitchFamily="34" charset="0"/>
              </a:rPr>
              <a:t>Temperature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C8728-F226-46D7-AF0F-1F972B43E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81707"/>
              </p:ext>
            </p:extLst>
          </p:nvPr>
        </p:nvGraphicFramePr>
        <p:xfrm>
          <a:off x="570034" y="4709857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16">
                  <a:extLst>
                    <a:ext uri="{9D8B030D-6E8A-4147-A177-3AD203B41FA5}">
                      <a16:colId xmlns:a16="http://schemas.microsoft.com/office/drawing/2014/main" val="1267704570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2668253540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2745824864"/>
                    </a:ext>
                  </a:extLst>
                </a:gridCol>
                <a:gridCol w="4008880">
                  <a:extLst>
                    <a:ext uri="{9D8B030D-6E8A-4147-A177-3AD203B41FA5}">
                      <a16:colId xmlns:a16="http://schemas.microsoft.com/office/drawing/2014/main" val="1122344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6761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12851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8579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Mild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063178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31DA09C-54C5-4ECD-A64E-4EACA044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31" y="1497046"/>
            <a:ext cx="8530004" cy="99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Similarly, temperature is a nominal feature and it could have 3 different values: Cool, Hot and Mild. Let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s summarize decisions for temperature feature.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ED3FFA-59E9-4FE5-BBAA-B1D2EA54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82" y="2382633"/>
            <a:ext cx="83321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Gini(Temp=Hot)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(2/4)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(2/4)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0.5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Gini(Temp=Cool)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(3/4)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(1/4)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0.5625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0.0625 = 0.375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Gini(Temp=Mild)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(4/6)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(2/6)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0.444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0.111 = 0.445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ll calculate weighted sum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index for temperature feature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Gini(Temp) = (4/14) x 0.5 + (4/14) x 0.375 + (6/14) x 0.445 = 0.142 + 0.107 + 0.190 = 0.439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0179-233B-4D51-BAAB-262F457E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555555"/>
                </a:solidFill>
                <a:latin typeface="Libre Baskerville"/>
                <a:ea typeface="Times New Roman" panose="02020603050405020304" pitchFamily="18" charset="0"/>
                <a:cs typeface="Arial" panose="020B0604020202020204" pitchFamily="34" charset="0"/>
              </a:rPr>
              <a:t>Humidity/Wind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F9720E-7DF3-45F3-8521-452793DB1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39027"/>
              </p:ext>
            </p:extLst>
          </p:nvPr>
        </p:nvGraphicFramePr>
        <p:xfrm>
          <a:off x="723727" y="873028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16">
                  <a:extLst>
                    <a:ext uri="{9D8B030D-6E8A-4147-A177-3AD203B41FA5}">
                      <a16:colId xmlns:a16="http://schemas.microsoft.com/office/drawing/2014/main" val="4189924758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985488388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1174640280"/>
                    </a:ext>
                  </a:extLst>
                </a:gridCol>
                <a:gridCol w="4008880">
                  <a:extLst>
                    <a:ext uri="{9D8B030D-6E8A-4147-A177-3AD203B41FA5}">
                      <a16:colId xmlns:a16="http://schemas.microsoft.com/office/drawing/2014/main" val="2106002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03107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7809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Normal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64790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2F41B0-F147-4FB5-A242-D92CCFFF8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49855"/>
              </p:ext>
            </p:extLst>
          </p:nvPr>
        </p:nvGraphicFramePr>
        <p:xfrm>
          <a:off x="776481" y="4129936"/>
          <a:ext cx="10515600" cy="117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9516">
                  <a:extLst>
                    <a:ext uri="{9D8B030D-6E8A-4147-A177-3AD203B41FA5}">
                      <a16:colId xmlns:a16="http://schemas.microsoft.com/office/drawing/2014/main" val="27880074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4174202480"/>
                    </a:ext>
                  </a:extLst>
                </a:gridCol>
                <a:gridCol w="1973602">
                  <a:extLst>
                    <a:ext uri="{9D8B030D-6E8A-4147-A177-3AD203B41FA5}">
                      <a16:colId xmlns:a16="http://schemas.microsoft.com/office/drawing/2014/main" val="3226593046"/>
                    </a:ext>
                  </a:extLst>
                </a:gridCol>
                <a:gridCol w="4008880">
                  <a:extLst>
                    <a:ext uri="{9D8B030D-6E8A-4147-A177-3AD203B41FA5}">
                      <a16:colId xmlns:a16="http://schemas.microsoft.com/office/drawing/2014/main" val="4114989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Wind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Number of instances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0178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9365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Strong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421842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1C645EE-70A7-469A-AC85-FA9CE0821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26" y="2234876"/>
            <a:ext cx="740940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Humidity is a binary class feature. It can be high or normal.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Gini(Humidity=High)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(3/7)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(4/7)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0.183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0.326 = 0.489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Gini(Humidity=Normal)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(6/7)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(1/7)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0.734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0.02 = 0.244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Weighted sum for humidity feature will be calculated next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Gini(Humidity) = (7/14) x 0.489 + (7/14) x 0.244 = 0.367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1A9CF-81A0-498F-9134-72CAE4F7F209}"/>
              </a:ext>
            </a:extLst>
          </p:cNvPr>
          <p:cNvSpPr/>
          <p:nvPr/>
        </p:nvSpPr>
        <p:spPr>
          <a:xfrm>
            <a:off x="1460987" y="5233463"/>
            <a:ext cx="846113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Wind is a binary class similar to humidity. It can be weak and strong.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Gini(Wind=Weak)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(6/8)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(2/8)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0.5625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0.062 = 0.375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Gini(Wind=Strong)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(3/6)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(3/6)</a:t>
            </a:r>
            <a:r>
              <a:rPr kumimoji="0" lang="en-US" altLang="en-US" sz="1100" b="0" i="0" u="none" strike="noStrike" cap="none" normalizeH="0" baseline="3000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= 1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0.25 </a:t>
            </a:r>
            <a:r>
              <a:rPr lang="en-US" alt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0.25 = 0.5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Gini(Wind) = (8/14) x 0.375 + (6/14) x 0.5 = 0.428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AC03-E223-490B-935C-6101395A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BF387-AC9D-4117-9953-C18FFAF1D2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18631"/>
          <a:ext cx="10515600" cy="196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7380">
                  <a:extLst>
                    <a:ext uri="{9D8B030D-6E8A-4147-A177-3AD203B41FA5}">
                      <a16:colId xmlns:a16="http://schemas.microsoft.com/office/drawing/2014/main" val="573232020"/>
                    </a:ext>
                  </a:extLst>
                </a:gridCol>
                <a:gridCol w="4578220">
                  <a:extLst>
                    <a:ext uri="{9D8B030D-6E8A-4147-A177-3AD203B41FA5}">
                      <a16:colId xmlns:a16="http://schemas.microsoft.com/office/drawing/2014/main" val="3085736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Gini 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357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Outlook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0.342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8808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Temperature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0.439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1771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Humidity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0.367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6412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Wind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0.428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881970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3F987D-9431-4133-8BE5-46A07691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3" y="1690688"/>
            <a:ext cx="104452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ve calculated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gini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 index values for each feature. The winner will be outlook feature because its cost is the lowest.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ll put outlook decision at the top of the tree.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7D2-4443-4E90-8BD8-FB3B9754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6034-B0E7-49E2-9791-3E72A670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art-step-1">
            <a:hlinkClick r:id="rId2" tgtFrame="&quot;_blank&quot;"/>
            <a:extLst>
              <a:ext uri="{FF2B5EF4-FFF2-40B4-BE49-F238E27FC236}">
                <a16:creationId xmlns:a16="http://schemas.microsoft.com/office/drawing/2014/main" id="{407B08DA-F60C-4209-85C5-7760365A9F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51" y="1731389"/>
            <a:ext cx="9200560" cy="48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29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C067EE4-868B-4493-B79C-3824D07C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27" y="786045"/>
            <a:ext cx="798341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555555"/>
                </a:solidFill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ubik"/>
                <a:ea typeface="Times New Roman" panose="02020603050405020304" pitchFamily="18" charset="0"/>
                <a:cs typeface="Arial" panose="020B0604020202020204" pitchFamily="34" charset="0"/>
              </a:rPr>
              <a:t>sub dataset in the overcast leaf has only yes decisions. This means that overcast leaf is over.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5" descr="cart-step-2">
            <a:hlinkClick r:id="rId2"/>
            <a:extLst>
              <a:ext uri="{FF2B5EF4-FFF2-40B4-BE49-F238E27FC236}">
                <a16:creationId xmlns:a16="http://schemas.microsoft.com/office/drawing/2014/main" id="{5B799302-4DD0-4FF8-8C93-2AFF3DFD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68" y="2540978"/>
            <a:ext cx="7989485" cy="27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02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1597</Words>
  <Application>Microsoft Office PowerPoint</Application>
  <PresentationFormat>Widescreen</PresentationFormat>
  <Paragraphs>402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Libre Baskerville</vt:lpstr>
      <vt:lpstr>Rubik</vt:lpstr>
      <vt:lpstr>Office Theme</vt:lpstr>
      <vt:lpstr>Document</vt:lpstr>
      <vt:lpstr>Cart Example</vt:lpstr>
      <vt:lpstr>The data</vt:lpstr>
      <vt:lpstr>Gini index </vt:lpstr>
      <vt:lpstr>Outlook</vt:lpstr>
      <vt:lpstr>Temperature </vt:lpstr>
      <vt:lpstr>Humidity/Wind </vt:lpstr>
      <vt:lpstr>Choice</vt:lpstr>
      <vt:lpstr>Constructing the decision tree</vt:lpstr>
      <vt:lpstr>PowerPoint Presentation</vt:lpstr>
      <vt:lpstr>We will apply same principles to those sub datasets in the following steps.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Example</dc:title>
  <dc:creator>Sergio Davalos</dc:creator>
  <cp:lastModifiedBy>Sergio Davalos</cp:lastModifiedBy>
  <cp:revision>7</cp:revision>
  <dcterms:created xsi:type="dcterms:W3CDTF">2020-02-01T00:00:00Z</dcterms:created>
  <dcterms:modified xsi:type="dcterms:W3CDTF">2020-02-01T17:49:28Z</dcterms:modified>
</cp:coreProperties>
</file>