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61" r:id="rId4"/>
    <p:sldId id="262" r:id="rId5"/>
    <p:sldId id="263" r:id="rId6"/>
    <p:sldId id="264" r:id="rId7"/>
    <p:sldId id="293" r:id="rId8"/>
    <p:sldId id="295" r:id="rId9"/>
    <p:sldId id="294" r:id="rId10"/>
    <p:sldId id="297" r:id="rId11"/>
    <p:sldId id="298" r:id="rId12"/>
    <p:sldId id="296" r:id="rId13"/>
    <p:sldId id="299" r:id="rId14"/>
    <p:sldId id="300" r:id="rId15"/>
    <p:sldId id="301" r:id="rId16"/>
    <p:sldId id="302" r:id="rId17"/>
    <p:sldId id="291" r:id="rId18"/>
    <p:sldId id="303" r:id="rId19"/>
    <p:sldId id="304" r:id="rId20"/>
    <p:sldId id="306" r:id="rId21"/>
    <p:sldId id="305" r:id="rId22"/>
    <p:sldId id="266" r:id="rId23"/>
    <p:sldId id="269" r:id="rId24"/>
    <p:sldId id="270" r:id="rId25"/>
    <p:sldId id="271" r:id="rId26"/>
    <p:sldId id="272" r:id="rId27"/>
    <p:sldId id="273" r:id="rId28"/>
    <p:sldId id="292" r:id="rId29"/>
    <p:sldId id="274" r:id="rId30"/>
    <p:sldId id="275" r:id="rId31"/>
    <p:sldId id="290" r:id="rId32"/>
    <p:sldId id="289"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8" y="53"/>
      </p:cViewPr>
      <p:guideLst>
        <p:guide orient="horz" pos="2160"/>
        <p:guide pos="283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9E77C3-E3CF-44B2-895C-CDB1520071B8}" type="datetimeFigureOut">
              <a:rPr lang="en-US"/>
              <a:pPr>
                <a:defRPr/>
              </a:pPr>
              <a:t>1/30/2021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5042B1F-8BDB-4B32-B366-55E74FA40A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54B7E1-89BB-4076-B589-37A7188B530F}" type="slidenum">
              <a:rPr lang="en-US" smtClean="0">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D5B021-8FCE-43C2-8CDE-C847782B1680}" type="slidenum">
              <a:rPr lang="en-US" smtClean="0">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B88BE2-2E24-493F-8747-E65EAC0F07C3}" type="slidenum">
              <a:rPr lang="en-US" smtClean="0">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336D6-5278-4FB3-9BF9-63191FB3B08E}" type="slidenum">
              <a:rPr lang="en-US" smtClean="0">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336D6-5278-4FB3-9BF9-63191FB3B08E}" type="slidenum">
              <a:rPr lang="en-US" smtClean="0">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DE55B3-586D-49C1-B5CF-F0BB72AD04A3}" type="slidenum">
              <a:rPr lang="en-US" smtClean="0">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0E3A43-7D69-4B36-BE1F-8F3B7D1E4E91}" type="slidenum">
              <a:rPr lang="en-US" smtClean="0">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5ECB1580-807F-414A-A0D5-F673E8B64BBE}" type="slidenum">
              <a:rPr lang="en-US" smtClean="0"/>
              <a:pPr>
                <a:defRPr/>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16E47-BC9B-4B0A-9DA0-A58201D972C5}" type="slidenum">
              <a:rPr lang="en-US" smtClean="0">
                <a:cs typeface="Arial" charset="0"/>
              </a:rPr>
              <a:pPr fontAlgn="base">
                <a:spcBef>
                  <a:spcPct val="0"/>
                </a:spcBef>
                <a:spcAft>
                  <a:spcPct val="0"/>
                </a:spcAft>
                <a:defRPr/>
              </a:pPr>
              <a:t>32</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7FF614-CB97-4434-BE22-9387A8219359}" type="slidenum">
              <a:rPr lang="en-US" smtClean="0">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85E755-BF84-4E73-837A-D9C519B3FB34}" type="slidenum">
              <a:rPr lang="en-US" smtClean="0">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F847D3-977A-463A-8E38-967799D0A203}" type="slidenum">
              <a:rPr lang="en-US" smtClean="0">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24E317-86CB-41A0-8D14-0E9B45378557}" type="slidenum">
              <a:rPr lang="en-US" smtClean="0">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8AD52-3057-49E9-AA7C-18F52E00866E}" type="slidenum">
              <a:rPr lang="en-US" smtClean="0">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E25700-C018-4B93-8B3F-7AFC684DD7BA}" type="slidenum">
              <a:rPr lang="en-US" smtClean="0">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ABFC6F-603D-4828-9584-5D519F02D99E}" type="slidenum">
              <a:rPr lang="en-US" smtClean="0">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40632E-1EE8-48BA-961E-D4AD176E1C5F}" type="slidenum">
              <a:rPr lang="en-US" smtClean="0">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C983D841-1259-4CE6-AA58-A3A6315B257F}" type="datetimeFigureOut">
              <a:rPr lang="en-US"/>
              <a:pPr>
                <a:defRPr/>
              </a:pPr>
              <a:t>1/30/2021</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B271CB0E-C4CE-416E-8C6D-8D57FA8A07F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407E172-1A2E-4A52-ADB1-3F1EC08E1F63}"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D1C30F4-0F3C-4EEA-B989-B242B7B4CA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EAA2B68-1F7C-4808-BB7C-5F22F0898C67}"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DDDD765-9D84-4F37-9986-563004F36B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EB4F729-0E82-4E11-9013-F550156A4043}"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D515457-A4CA-4BC5-9CEB-D1D31A33CDB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93D09981-3282-45BA-9147-E434CE96A8F5}" type="datetimeFigureOut">
              <a:rPr lang="en-US"/>
              <a:pPr>
                <a:defRPr/>
              </a:pPr>
              <a:t>1/30/2021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AFE42930-7DF1-4AC4-87D8-E188781C069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CB8DFCB-6192-4F86-A810-9FE1F167A477}" type="datetimeFigureOut">
              <a:rPr lang="en-US"/>
              <a:pPr>
                <a:defRPr/>
              </a:pPr>
              <a:t>1/30/2021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8590F54-AB24-44E8-B709-D2D73B5A4B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F8811A9-1530-4E5A-953A-CEBB5D2AE92E}" type="datetimeFigureOut">
              <a:rPr lang="en-US"/>
              <a:pPr>
                <a:defRPr/>
              </a:pPr>
              <a:t>1/30/2021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281CD2F-1D3C-456D-A9E5-5B5AA733A9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69F7AE4E-FB59-4259-9576-F07CBF1B9B05}" type="datetimeFigureOut">
              <a:rPr lang="en-US"/>
              <a:pPr>
                <a:defRPr/>
              </a:pPr>
              <a:t>1/30/2021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854E444-ACC2-4E4B-B799-0CDEA810D84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F854057E-7836-48F7-8CFE-B734A0B8B248}" type="datetimeFigureOut">
              <a:rPr lang="en-US"/>
              <a:pPr>
                <a:defRPr/>
              </a:pPr>
              <a:t>1/30/2021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CBC27C84-5B3C-4C0F-A055-6C7983B99C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5451D125-4453-4E8C-8246-2CF459311C87}" type="datetimeFigureOut">
              <a:rPr lang="en-US"/>
              <a:pPr>
                <a:defRPr/>
              </a:pPr>
              <a:t>1/30/2021</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5A7E056D-6C8E-4655-988E-04FFA19B3DC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85A7F250-2673-4810-A5F3-90A103B81DCB}" type="datetimeFigureOut">
              <a:rPr lang="en-US"/>
              <a:pPr>
                <a:defRPr/>
              </a:pPr>
              <a:t>1/30/2021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C240A80-B9A9-40F5-B1D9-EDFCBBB309F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08F17ADD-7710-41E3-8C5B-6A9500757CD3}" type="datetimeFigureOut">
              <a:rPr lang="en-US"/>
              <a:pPr>
                <a:defRPr/>
              </a:pPr>
              <a:t>1/30/2021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784BECF6-1A40-43B2-9588-4BF14B0C5D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0" r:id="rId2"/>
    <p:sldLayoutId id="2147483748" r:id="rId3"/>
    <p:sldLayoutId id="2147483741" r:id="rId4"/>
    <p:sldLayoutId id="2147483742" r:id="rId5"/>
    <p:sldLayoutId id="2147483743" r:id="rId6"/>
    <p:sldLayoutId id="2147483744" r:id="rId7"/>
    <p:sldLayoutId id="2147483749" r:id="rId8"/>
    <p:sldLayoutId id="2147483750" r:id="rId9"/>
    <p:sldLayoutId id="2147483745" r:id="rId10"/>
    <p:sldLayoutId id="214748374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1447800"/>
            <a:ext cx="7772400" cy="1143000"/>
          </a:xfrm>
        </p:spPr>
        <p:txBody>
          <a:bodyPr/>
          <a:lstStyle/>
          <a:p>
            <a:pPr eaLnBrk="1" hangingPunct="1"/>
            <a:r>
              <a:rPr lang="en-US" altLang="en-US"/>
              <a:t>Chapter 8 – Naïve Bayes</a:t>
            </a:r>
          </a:p>
        </p:txBody>
      </p:sp>
      <p:sp>
        <p:nvSpPr>
          <p:cNvPr id="6147" name="Footer Placeholder 2"/>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altLang="en-US" dirty="0">
                <a:latin typeface="Arial" charset="0"/>
                <a:cs typeface="Arial" charset="0"/>
              </a:rPr>
              <a:t>© </a:t>
            </a:r>
            <a:r>
              <a:rPr lang="en-US" altLang="en-US" dirty="0" err="1">
                <a:latin typeface="Arial" charset="0"/>
                <a:cs typeface="Arial" charset="0"/>
              </a:rPr>
              <a:t>Galit</a:t>
            </a:r>
            <a:r>
              <a:rPr lang="en-US" altLang="en-US" dirty="0">
                <a:latin typeface="Arial" charset="0"/>
                <a:cs typeface="Arial" charset="0"/>
              </a:rPr>
              <a:t> </a:t>
            </a:r>
            <a:r>
              <a:rPr lang="en-US" altLang="en-US" dirty="0" err="1">
                <a:latin typeface="Arial" charset="0"/>
                <a:cs typeface="Arial" charset="0"/>
              </a:rPr>
              <a:t>Shmueli</a:t>
            </a:r>
            <a:r>
              <a:rPr lang="en-US" altLang="en-US" dirty="0">
                <a:latin typeface="Arial" charset="0"/>
                <a:cs typeface="Arial" charset="0"/>
              </a:rPr>
              <a:t> and Peter Bruce 2017</a:t>
            </a:r>
          </a:p>
        </p:txBody>
      </p:sp>
      <p:sp>
        <p:nvSpPr>
          <p:cNvPr id="6148" name="Text Box 5"/>
          <p:cNvSpPr txBox="1">
            <a:spLocks noChangeArrowheads="1"/>
          </p:cNvSpPr>
          <p:nvPr/>
        </p:nvSpPr>
        <p:spPr bwMode="auto">
          <a:xfrm>
            <a:off x="609600" y="4570413"/>
            <a:ext cx="7010400" cy="1354217"/>
          </a:xfrm>
          <a:prstGeom prst="rect">
            <a:avLst/>
          </a:prstGeom>
          <a:noFill/>
          <a:ln w="9525">
            <a:noFill/>
            <a:miter lim="800000"/>
            <a:headEnd/>
            <a:tailEnd/>
          </a:ln>
        </p:spPr>
        <p:txBody>
          <a:bodyPr>
            <a:spAutoFit/>
          </a:bodyPr>
          <a:lstStyle/>
          <a:p>
            <a:pPr>
              <a:spcBef>
                <a:spcPct val="50000"/>
              </a:spcBef>
            </a:pPr>
            <a:r>
              <a:rPr lang="en-US" altLang="en-US" sz="2800" b="1" dirty="0">
                <a:solidFill>
                  <a:schemeClr val="accent2"/>
                </a:solidFill>
                <a:latin typeface="Franklin Gothic Book" pitchFamily="34" charset="0"/>
              </a:rPr>
              <a:t>Adapted from</a:t>
            </a:r>
          </a:p>
          <a:p>
            <a:pPr>
              <a:spcBef>
                <a:spcPct val="50000"/>
              </a:spcBef>
            </a:pPr>
            <a:r>
              <a:rPr lang="en-US" altLang="en-US" b="1" dirty="0">
                <a:solidFill>
                  <a:schemeClr val="accent2"/>
                </a:solidFill>
                <a:latin typeface="Franklin Gothic Book" pitchFamily="34" charset="0"/>
              </a:rPr>
              <a:t>Data Mining for Business Analytics in R</a:t>
            </a:r>
          </a:p>
          <a:p>
            <a:pPr>
              <a:spcBef>
                <a:spcPct val="50000"/>
              </a:spcBef>
            </a:pPr>
            <a:r>
              <a:rPr lang="en-US" altLang="en-US" b="1" dirty="0" err="1">
                <a:solidFill>
                  <a:schemeClr val="tx2"/>
                </a:solidFill>
                <a:latin typeface="Franklin Gothic Book" pitchFamily="34" charset="0"/>
              </a:rPr>
              <a:t>Shmueli</a:t>
            </a:r>
            <a:r>
              <a:rPr lang="en-US" altLang="en-US" b="1" dirty="0">
                <a:solidFill>
                  <a:schemeClr val="tx2"/>
                </a:solidFill>
                <a:latin typeface="Franklin Gothic Book" pitchFamily="34" charset="0"/>
              </a:rPr>
              <a:t>, Bruce, </a:t>
            </a:r>
            <a:r>
              <a:rPr lang="en-US" altLang="en-US" b="1" dirty="0" err="1">
                <a:solidFill>
                  <a:schemeClr val="tx2"/>
                </a:solidFill>
                <a:latin typeface="Franklin Gothic Book" pitchFamily="34" charset="0"/>
              </a:rPr>
              <a:t>Yahav</a:t>
            </a:r>
            <a:r>
              <a:rPr lang="en-US" altLang="en-US" b="1" dirty="0">
                <a:solidFill>
                  <a:schemeClr val="tx2"/>
                </a:solidFill>
                <a:latin typeface="Franklin Gothic Book" pitchFamily="34" charset="0"/>
              </a:rPr>
              <a:t>, Patel &amp; </a:t>
            </a:r>
            <a:r>
              <a:rPr lang="en-US" altLang="en-US" b="1" dirty="0" err="1">
                <a:solidFill>
                  <a:schemeClr val="tx2"/>
                </a:solidFill>
                <a:latin typeface="Franklin Gothic Book" pitchFamily="34" charset="0"/>
              </a:rPr>
              <a:t>Lichtendahl</a:t>
            </a:r>
            <a:endParaRPr lang="en-US" altLang="en-US" b="1" dirty="0">
              <a:solidFill>
                <a:schemeClr val="tx2"/>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0FF6EDB-EB1F-466A-842E-FB6CB3830578}"/>
              </a:ext>
            </a:extLst>
          </p:cNvPr>
          <p:cNvSpPr>
            <a:spLocks noChangeArrowheads="1"/>
          </p:cNvSpPr>
          <p:nvPr/>
        </p:nvSpPr>
        <p:spPr bwMode="auto">
          <a:xfrm>
            <a:off x="457200" y="2360711"/>
            <a:ext cx="7391400" cy="3770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Roboto"/>
              </a:rPr>
            </a:br>
            <a:br>
              <a:rPr kumimoji="0" lang="en-US" altLang="en-US" sz="1200" b="0" i="0" u="none" strike="noStrike" cap="none" normalizeH="0" baseline="0" dirty="0">
                <a:ln>
                  <a:noFill/>
                </a:ln>
                <a:solidFill>
                  <a:schemeClr val="tx1"/>
                </a:solidFill>
                <a:effectLst/>
                <a:latin typeface="Roboto"/>
              </a:rPr>
            </a:b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Here is a tabular representation of our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The dataset is divided into two parts, namely, </a:t>
            </a:r>
            <a:r>
              <a:rPr kumimoji="0" lang="en-US" altLang="en-US" sz="2000" b="1" i="0" u="none" strike="noStrike" cap="none" normalizeH="0" baseline="0" dirty="0">
                <a:ln>
                  <a:noFill/>
                </a:ln>
                <a:solidFill>
                  <a:schemeClr val="tx1"/>
                </a:solidFill>
                <a:effectLst/>
                <a:latin typeface="Roboto"/>
              </a:rPr>
              <a:t>feature matrix</a:t>
            </a:r>
            <a:r>
              <a:rPr kumimoji="0" lang="en-US" altLang="en-US" sz="2000" b="0" i="0" u="none" strike="noStrike" cap="none" normalizeH="0" baseline="0" dirty="0">
                <a:ln>
                  <a:noFill/>
                </a:ln>
                <a:solidFill>
                  <a:schemeClr val="tx1"/>
                </a:solidFill>
                <a:effectLst/>
                <a:latin typeface="Roboto"/>
              </a:rPr>
              <a:t> and the </a:t>
            </a:r>
            <a:r>
              <a:rPr kumimoji="0" lang="en-US" altLang="en-US" sz="2000" b="1" i="0" u="none" strike="noStrike" cap="none" normalizeH="0" baseline="0" dirty="0">
                <a:ln>
                  <a:noFill/>
                </a:ln>
                <a:solidFill>
                  <a:schemeClr val="tx1"/>
                </a:solidFill>
                <a:effectLst/>
                <a:latin typeface="Roboto"/>
              </a:rPr>
              <a:t>response vector</a:t>
            </a:r>
            <a:r>
              <a:rPr kumimoji="0" lang="en-US" altLang="en-US" sz="2000" b="0" i="0" u="none" strike="noStrike" cap="none" normalizeH="0" baseline="0" dirty="0">
                <a:ln>
                  <a:noFill/>
                </a:ln>
                <a:solidFill>
                  <a:schemeClr val="tx1"/>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boto"/>
              </a:rPr>
              <a:t>Feature matrix contains all the vectors(rows) of dataset in which each vector consists of the value of </a:t>
            </a:r>
            <a:r>
              <a:rPr kumimoji="0" lang="en-US" altLang="en-US" sz="2000" b="1" i="0" u="none" strike="noStrike" cap="none" normalizeH="0" baseline="0" dirty="0">
                <a:ln>
                  <a:noFill/>
                </a:ln>
                <a:solidFill>
                  <a:schemeClr val="tx1"/>
                </a:solidFill>
                <a:effectLst/>
                <a:latin typeface="Roboto"/>
              </a:rPr>
              <a:t>dependent features</a:t>
            </a:r>
            <a:r>
              <a:rPr kumimoji="0" lang="en-US" altLang="en-US" sz="2000" b="0" i="0" u="none" strike="noStrike" cap="none" normalizeH="0" baseline="0" dirty="0">
                <a:ln>
                  <a:noFill/>
                </a:ln>
                <a:solidFill>
                  <a:schemeClr val="tx1"/>
                </a:solidFill>
                <a:effectLst/>
                <a:latin typeface="Roboto"/>
              </a:rPr>
              <a:t>. In above dataset, features are ‘Outlook’, ‘Temperature’, ‘Humidity’ and ‘Windy’.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boto"/>
              </a:rPr>
              <a:t>Response vector contains the value of </a:t>
            </a:r>
            <a:r>
              <a:rPr kumimoji="0" lang="en-US" altLang="en-US" sz="2000" b="1" i="0" u="none" strike="noStrike" cap="none" normalizeH="0" baseline="0" dirty="0">
                <a:ln>
                  <a:noFill/>
                </a:ln>
                <a:solidFill>
                  <a:schemeClr val="tx1"/>
                </a:solidFill>
                <a:effectLst/>
                <a:latin typeface="Roboto"/>
              </a:rPr>
              <a:t>class variable</a:t>
            </a:r>
            <a:r>
              <a:rPr kumimoji="0" lang="en-US" altLang="en-US" sz="2000" b="0" i="0" u="none" strike="noStrike" cap="none" normalizeH="0" baseline="0" dirty="0">
                <a:ln>
                  <a:noFill/>
                </a:ln>
                <a:solidFill>
                  <a:schemeClr val="tx1"/>
                </a:solidFill>
                <a:effectLst/>
                <a:latin typeface="Roboto"/>
              </a:rPr>
              <a:t>(prediction or output) for each row of feature matrix. In above dataset, the class variable name is ‘Play golf’.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CB71074-FBF2-4EC1-B2C7-1AD07B18C802}"/>
              </a:ext>
            </a:extLst>
          </p:cNvPr>
          <p:cNvSpPr/>
          <p:nvPr/>
        </p:nvSpPr>
        <p:spPr>
          <a:xfrm>
            <a:off x="325502" y="420087"/>
            <a:ext cx="8358188" cy="1200329"/>
          </a:xfrm>
          <a:prstGeom prst="rect">
            <a:avLst/>
          </a:prstGeom>
        </p:spPr>
        <p:txBody>
          <a:bodyPr wrap="square">
            <a:spAutoFit/>
          </a:bodyPr>
          <a:lstStyle/>
          <a:p>
            <a:pPr lvl="0" eaLnBrk="0" hangingPunct="0"/>
            <a:r>
              <a:rPr lang="en-US" altLang="en-US" dirty="0">
                <a:latin typeface="Roboto"/>
              </a:rPr>
              <a:t>Naive Bayes classifiers are a collection of classification algorithms based on </a:t>
            </a:r>
            <a:r>
              <a:rPr lang="en-US" altLang="en-US" b="1" dirty="0">
                <a:latin typeface="Roboto"/>
              </a:rPr>
              <a:t>Bayes’ Theorem</a:t>
            </a:r>
            <a:r>
              <a:rPr lang="en-US" altLang="en-US" dirty="0">
                <a:latin typeface="Roboto"/>
              </a:rPr>
              <a:t>. It is not a single algorithm but a family of algorithms where all of them share a common principle, i.e. every pair of features being classified is independent of each other.</a:t>
            </a:r>
          </a:p>
        </p:txBody>
      </p:sp>
      <p:sp>
        <p:nvSpPr>
          <p:cNvPr id="7" name="Rectangle 6">
            <a:extLst>
              <a:ext uri="{FF2B5EF4-FFF2-40B4-BE49-F238E27FC236}">
                <a16:creationId xmlns:a16="http://schemas.microsoft.com/office/drawing/2014/main" id="{9DB60990-88C1-4C85-8612-C946FB2B503C}"/>
              </a:ext>
            </a:extLst>
          </p:cNvPr>
          <p:cNvSpPr/>
          <p:nvPr/>
        </p:nvSpPr>
        <p:spPr>
          <a:xfrm>
            <a:off x="325502" y="1600200"/>
            <a:ext cx="8434388" cy="923330"/>
          </a:xfrm>
          <a:prstGeom prst="rect">
            <a:avLst/>
          </a:prstGeom>
        </p:spPr>
        <p:txBody>
          <a:bodyPr wrap="square">
            <a:spAutoFit/>
          </a:bodyPr>
          <a:lstStyle/>
          <a:p>
            <a:pPr lvl="0" eaLnBrk="0" hangingPunct="0"/>
            <a:r>
              <a:rPr lang="en-US" altLang="en-US" dirty="0">
                <a:latin typeface="Roboto"/>
              </a:rPr>
              <a:t>Consider a fictional dataset that describes the weather conditions for playing a game of golf. Given the weather conditions, each tuple classifies the conditions as fit(“Yes”) or unfit(“No”) for </a:t>
            </a:r>
            <a:r>
              <a:rPr lang="en-US" altLang="en-US" dirty="0" err="1">
                <a:latin typeface="Roboto"/>
              </a:rPr>
              <a:t>plaing</a:t>
            </a:r>
            <a:r>
              <a:rPr lang="en-US" altLang="en-US" dirty="0">
                <a:latin typeface="Roboto"/>
              </a:rPr>
              <a:t> golf.</a:t>
            </a:r>
          </a:p>
        </p:txBody>
      </p:sp>
    </p:spTree>
    <p:extLst>
      <p:ext uri="{BB962C8B-B14F-4D97-AF65-F5344CB8AC3E}">
        <p14:creationId xmlns:p14="http://schemas.microsoft.com/office/powerpoint/2010/main" val="148696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22B28-412A-4537-95F4-B1F4E36136DC}"/>
              </a:ext>
            </a:extLst>
          </p:cNvPr>
          <p:cNvSpPr>
            <a:spLocks noGrp="1"/>
          </p:cNvSpPr>
          <p:nvPr>
            <p:ph sz="quarter" idx="1"/>
          </p:nvPr>
        </p:nvSpPr>
        <p:spPr/>
        <p:txBody>
          <a:bodyPr/>
          <a:lstStyle/>
          <a:p>
            <a:endParaRPr lang="en-US"/>
          </a:p>
        </p:txBody>
      </p:sp>
      <p:graphicFrame>
        <p:nvGraphicFramePr>
          <p:cNvPr id="4" name="Content Placeholder 3">
            <a:extLst>
              <a:ext uri="{FF2B5EF4-FFF2-40B4-BE49-F238E27FC236}">
                <a16:creationId xmlns:a16="http://schemas.microsoft.com/office/drawing/2014/main" id="{126D8ACF-6B76-43F8-9107-4CC3FF80D123}"/>
              </a:ext>
            </a:extLst>
          </p:cNvPr>
          <p:cNvGraphicFramePr>
            <a:graphicFrameLocks/>
          </p:cNvGraphicFramePr>
          <p:nvPr>
            <p:extLst>
              <p:ext uri="{D42A27DB-BD31-4B8C-83A1-F6EECF244321}">
                <p14:modId xmlns:p14="http://schemas.microsoft.com/office/powerpoint/2010/main" val="1946166548"/>
              </p:ext>
            </p:extLst>
          </p:nvPr>
        </p:nvGraphicFramePr>
        <p:xfrm>
          <a:off x="457200" y="609600"/>
          <a:ext cx="8229600" cy="5651207"/>
        </p:xfrm>
        <a:graphic>
          <a:graphicData uri="http://schemas.openxmlformats.org/drawingml/2006/table">
            <a:tbl>
              <a:tblPr/>
              <a:tblGrid>
                <a:gridCol w="1371600">
                  <a:extLst>
                    <a:ext uri="{9D8B030D-6E8A-4147-A177-3AD203B41FA5}">
                      <a16:colId xmlns:a16="http://schemas.microsoft.com/office/drawing/2014/main" val="3209878652"/>
                    </a:ext>
                  </a:extLst>
                </a:gridCol>
                <a:gridCol w="1371600">
                  <a:extLst>
                    <a:ext uri="{9D8B030D-6E8A-4147-A177-3AD203B41FA5}">
                      <a16:colId xmlns:a16="http://schemas.microsoft.com/office/drawing/2014/main" val="3364841911"/>
                    </a:ext>
                  </a:extLst>
                </a:gridCol>
                <a:gridCol w="1371600">
                  <a:extLst>
                    <a:ext uri="{9D8B030D-6E8A-4147-A177-3AD203B41FA5}">
                      <a16:colId xmlns:a16="http://schemas.microsoft.com/office/drawing/2014/main" val="4033198175"/>
                    </a:ext>
                  </a:extLst>
                </a:gridCol>
                <a:gridCol w="1371600">
                  <a:extLst>
                    <a:ext uri="{9D8B030D-6E8A-4147-A177-3AD203B41FA5}">
                      <a16:colId xmlns:a16="http://schemas.microsoft.com/office/drawing/2014/main" val="3859536512"/>
                    </a:ext>
                  </a:extLst>
                </a:gridCol>
                <a:gridCol w="1371600">
                  <a:extLst>
                    <a:ext uri="{9D8B030D-6E8A-4147-A177-3AD203B41FA5}">
                      <a16:colId xmlns:a16="http://schemas.microsoft.com/office/drawing/2014/main" val="585942594"/>
                    </a:ext>
                  </a:extLst>
                </a:gridCol>
                <a:gridCol w="1371600">
                  <a:extLst>
                    <a:ext uri="{9D8B030D-6E8A-4147-A177-3AD203B41FA5}">
                      <a16:colId xmlns:a16="http://schemas.microsoft.com/office/drawing/2014/main" val="1073215945"/>
                    </a:ext>
                  </a:extLst>
                </a:gridCol>
              </a:tblGrid>
              <a:tr h="856513">
                <a:tc>
                  <a:txBody>
                    <a:bodyPr/>
                    <a:lstStyle/>
                    <a:p>
                      <a:pPr algn="ctr" fontAlgn="base"/>
                      <a:endParaRPr lang="en-US" sz="1800" b="1" cap="all" dirty="0">
                        <a:solidFill>
                          <a:srgbClr val="000000"/>
                        </a:solidFill>
                        <a:effectLst/>
                      </a:endParaRP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800" b="1" cap="all">
                          <a:solidFill>
                            <a:srgbClr val="000000"/>
                          </a:solidFill>
                          <a:effectLst/>
                        </a:rPr>
                        <a:t>OUTLOOK</a:t>
                      </a: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800" b="1" cap="all" dirty="0">
                          <a:solidFill>
                            <a:srgbClr val="000000"/>
                          </a:solidFill>
                          <a:effectLst/>
                        </a:rPr>
                        <a:t>TEMPERATURE</a:t>
                      </a: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800" b="1" cap="all">
                          <a:solidFill>
                            <a:srgbClr val="000000"/>
                          </a:solidFill>
                          <a:effectLst/>
                        </a:rPr>
                        <a:t>HUMIDITY</a:t>
                      </a: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800" b="1" cap="all">
                          <a:solidFill>
                            <a:srgbClr val="000000"/>
                          </a:solidFill>
                          <a:effectLst/>
                        </a:rPr>
                        <a:t>WINDY</a:t>
                      </a: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800" b="1" cap="all">
                          <a:solidFill>
                            <a:srgbClr val="000000"/>
                          </a:solidFill>
                          <a:effectLst/>
                        </a:rPr>
                        <a:t>PLAY GOLF</a:t>
                      </a:r>
                    </a:p>
                  </a:txBody>
                  <a:tcPr marL="12407" marR="12407" marT="12407" marB="12407" anchor="ctr">
                    <a:lnL>
                      <a:noFill/>
                    </a:lnL>
                    <a:lnR>
                      <a:noFill/>
                    </a:lnR>
                    <a:lnT>
                      <a:noFill/>
                    </a:lnT>
                    <a:lnB w="3810"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2290322955"/>
                  </a:ext>
                </a:extLst>
              </a:tr>
              <a:tr h="302074">
                <a:tc>
                  <a:txBody>
                    <a:bodyPr/>
                    <a:lstStyle/>
                    <a:p>
                      <a:pPr algn="ctr" fontAlgn="base"/>
                      <a:r>
                        <a:rPr lang="en-US" sz="1800" b="0" dirty="0">
                          <a:effectLst/>
                        </a:rPr>
                        <a:t>0</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Rainy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Hot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4017774051"/>
                  </a:ext>
                </a:extLst>
              </a:tr>
              <a:tr h="302074">
                <a:tc>
                  <a:txBody>
                    <a:bodyPr/>
                    <a:lstStyle/>
                    <a:p>
                      <a:pPr algn="ctr" fontAlgn="base"/>
                      <a:r>
                        <a:rPr lang="en-US" sz="1800" b="0" dirty="0">
                          <a:effectLst/>
                        </a:rPr>
                        <a:t>1</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Rainy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Hot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468884972"/>
                  </a:ext>
                </a:extLst>
              </a:tr>
              <a:tr h="439728">
                <a:tc>
                  <a:txBody>
                    <a:bodyPr/>
                    <a:lstStyle/>
                    <a:p>
                      <a:pPr algn="ctr" fontAlgn="base"/>
                      <a:r>
                        <a:rPr lang="en-US" sz="1800" b="0" dirty="0">
                          <a:effectLst/>
                        </a:rPr>
                        <a:t>2</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Overcast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Hot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58185842"/>
                  </a:ext>
                </a:extLst>
              </a:tr>
              <a:tr h="317116">
                <a:tc>
                  <a:txBody>
                    <a:bodyPr/>
                    <a:lstStyle/>
                    <a:p>
                      <a:pPr algn="ctr" fontAlgn="base"/>
                      <a:r>
                        <a:rPr lang="en-US" sz="1800" b="0" dirty="0">
                          <a:effectLst/>
                        </a:rPr>
                        <a:t>3</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Sunny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848576412"/>
                  </a:ext>
                </a:extLst>
              </a:tr>
              <a:tr h="302074">
                <a:tc>
                  <a:txBody>
                    <a:bodyPr/>
                    <a:lstStyle/>
                    <a:p>
                      <a:pPr algn="ctr" fontAlgn="base"/>
                      <a:r>
                        <a:rPr lang="en-US" sz="1800" b="0" dirty="0">
                          <a:effectLst/>
                        </a:rPr>
                        <a:t>4</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Sunny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Cool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3936847735"/>
                  </a:ext>
                </a:extLst>
              </a:tr>
              <a:tr h="302074">
                <a:tc>
                  <a:txBody>
                    <a:bodyPr/>
                    <a:lstStyle/>
                    <a:p>
                      <a:pPr algn="ctr" fontAlgn="base"/>
                      <a:r>
                        <a:rPr lang="en-US" sz="1800" b="0" dirty="0">
                          <a:effectLst/>
                        </a:rPr>
                        <a:t>5</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Sunny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Cool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722813555"/>
                  </a:ext>
                </a:extLst>
              </a:tr>
              <a:tr h="439728">
                <a:tc>
                  <a:txBody>
                    <a:bodyPr/>
                    <a:lstStyle/>
                    <a:p>
                      <a:pPr algn="ctr" fontAlgn="base"/>
                      <a:r>
                        <a:rPr lang="en-US" sz="1800" b="0" dirty="0">
                          <a:effectLst/>
                        </a:rPr>
                        <a:t>6</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Overcast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Cool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082047119"/>
                  </a:ext>
                </a:extLst>
              </a:tr>
              <a:tr h="302074">
                <a:tc>
                  <a:txBody>
                    <a:bodyPr/>
                    <a:lstStyle/>
                    <a:p>
                      <a:pPr algn="ctr" fontAlgn="base"/>
                      <a:r>
                        <a:rPr lang="en-US" sz="1800" b="0" dirty="0">
                          <a:effectLst/>
                        </a:rPr>
                        <a:t>7</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Rainy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653294912"/>
                  </a:ext>
                </a:extLst>
              </a:tr>
              <a:tr h="302074">
                <a:tc>
                  <a:txBody>
                    <a:bodyPr/>
                    <a:lstStyle/>
                    <a:p>
                      <a:pPr algn="ctr" fontAlgn="base"/>
                      <a:r>
                        <a:rPr lang="en-US" sz="1800" b="0" dirty="0">
                          <a:effectLst/>
                        </a:rPr>
                        <a:t>8</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Rainy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Cool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431694775"/>
                  </a:ext>
                </a:extLst>
              </a:tr>
              <a:tr h="302074">
                <a:tc>
                  <a:txBody>
                    <a:bodyPr/>
                    <a:lstStyle/>
                    <a:p>
                      <a:pPr algn="ctr" fontAlgn="base"/>
                      <a:r>
                        <a:rPr lang="en-US" sz="1800" b="0" dirty="0">
                          <a:effectLst/>
                        </a:rPr>
                        <a:t>9</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Sunny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754014954"/>
                  </a:ext>
                </a:extLst>
              </a:tr>
              <a:tr h="302074">
                <a:tc>
                  <a:txBody>
                    <a:bodyPr/>
                    <a:lstStyle/>
                    <a:p>
                      <a:pPr algn="ctr" fontAlgn="base"/>
                      <a:r>
                        <a:rPr lang="en-US" sz="1800" b="0">
                          <a:effectLst/>
                        </a:rPr>
                        <a:t>10</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Rainy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583504144"/>
                  </a:ext>
                </a:extLst>
              </a:tr>
              <a:tr h="439728">
                <a:tc>
                  <a:txBody>
                    <a:bodyPr/>
                    <a:lstStyle/>
                    <a:p>
                      <a:pPr algn="ctr" fontAlgn="base"/>
                      <a:r>
                        <a:rPr lang="en-US" sz="1800" b="0">
                          <a:effectLst/>
                        </a:rPr>
                        <a:t>11</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Overcast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302248973"/>
                  </a:ext>
                </a:extLst>
              </a:tr>
              <a:tr h="439728">
                <a:tc>
                  <a:txBody>
                    <a:bodyPr/>
                    <a:lstStyle/>
                    <a:p>
                      <a:pPr algn="ctr" fontAlgn="base"/>
                      <a:r>
                        <a:rPr lang="en-US" sz="1800" b="0">
                          <a:effectLst/>
                        </a:rPr>
                        <a:t>12</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Overcast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Hot</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Normal</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dirty="0">
                          <a:effectLst/>
                        </a:rPr>
                        <a:t>False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tc>
                  <a:txBody>
                    <a:bodyPr/>
                    <a:lstStyle/>
                    <a:p>
                      <a:pPr algn="ctr" fontAlgn="base"/>
                      <a:r>
                        <a:rPr lang="en-US" sz="1800" b="0">
                          <a:effectLst/>
                        </a:rPr>
                        <a:t>Yes</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w="381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3088444023"/>
                  </a:ext>
                </a:extLst>
              </a:tr>
              <a:tr h="302074">
                <a:tc>
                  <a:txBody>
                    <a:bodyPr/>
                    <a:lstStyle/>
                    <a:p>
                      <a:pPr algn="ctr" fontAlgn="base"/>
                      <a:r>
                        <a:rPr lang="en-US" sz="1800" b="0">
                          <a:effectLst/>
                        </a:rPr>
                        <a:t>13</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tc>
                  <a:txBody>
                    <a:bodyPr/>
                    <a:lstStyle/>
                    <a:p>
                      <a:pPr algn="ctr" fontAlgn="base"/>
                      <a:r>
                        <a:rPr lang="en-US" sz="1800" b="0">
                          <a:effectLst/>
                        </a:rPr>
                        <a:t>Sunny</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tc>
                  <a:txBody>
                    <a:bodyPr/>
                    <a:lstStyle/>
                    <a:p>
                      <a:pPr algn="ctr" fontAlgn="base"/>
                      <a:r>
                        <a:rPr lang="en-US" sz="1800" b="0">
                          <a:effectLst/>
                        </a:rPr>
                        <a:t>Mild</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tc>
                  <a:txBody>
                    <a:bodyPr/>
                    <a:lstStyle/>
                    <a:p>
                      <a:pPr algn="ctr" fontAlgn="base"/>
                      <a:r>
                        <a:rPr lang="en-US" sz="1800" b="0">
                          <a:effectLst/>
                        </a:rPr>
                        <a:t>High</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tc>
                  <a:txBody>
                    <a:bodyPr/>
                    <a:lstStyle/>
                    <a:p>
                      <a:pPr algn="ctr" fontAlgn="base"/>
                      <a:r>
                        <a:rPr lang="en-US" sz="1800" b="0" dirty="0">
                          <a:effectLst/>
                        </a:rPr>
                        <a:t>True</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tc>
                  <a:txBody>
                    <a:bodyPr/>
                    <a:lstStyle/>
                    <a:p>
                      <a:pPr algn="ctr" fontAlgn="base"/>
                      <a:r>
                        <a:rPr lang="en-US" sz="1800" b="0" dirty="0">
                          <a:effectLst/>
                        </a:rPr>
                        <a:t>No</a:t>
                      </a:r>
                    </a:p>
                  </a:txBody>
                  <a:tcPr marL="21712" marR="21712" marT="10856" marB="10856" anchor="ctr">
                    <a:lnL>
                      <a:noFill/>
                    </a:lnL>
                    <a:lnR>
                      <a:noFill/>
                    </a:lnR>
                    <a:lnT w="3810" cap="flat" cmpd="sng" algn="ctr">
                      <a:solidFill>
                        <a:srgbClr val="EDEDED"/>
                      </a:solidFill>
                      <a:prstDash val="solid"/>
                      <a:round/>
                      <a:headEnd type="none" w="med" len="med"/>
                      <a:tailEnd type="none" w="med" len="med"/>
                    </a:lnT>
                    <a:lnB>
                      <a:noFill/>
                    </a:lnB>
                  </a:tcPr>
                </a:tc>
                <a:extLst>
                  <a:ext uri="{0D108BD9-81ED-4DB2-BD59-A6C34878D82A}">
                    <a16:rowId xmlns:a16="http://schemas.microsoft.com/office/drawing/2014/main" val="1889786844"/>
                  </a:ext>
                </a:extLst>
              </a:tr>
            </a:tbl>
          </a:graphicData>
        </a:graphic>
      </p:graphicFrame>
    </p:spTree>
    <p:extLst>
      <p:ext uri="{BB962C8B-B14F-4D97-AF65-F5344CB8AC3E}">
        <p14:creationId xmlns:p14="http://schemas.microsoft.com/office/powerpoint/2010/main" val="321470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24F9-8BCF-4CAB-B858-5E691D1BB3A2}"/>
              </a:ext>
            </a:extLst>
          </p:cNvPr>
          <p:cNvSpPr>
            <a:spLocks noGrp="1"/>
          </p:cNvSpPr>
          <p:nvPr>
            <p:ph type="title"/>
          </p:nvPr>
        </p:nvSpPr>
        <p:spPr/>
        <p:txBody>
          <a:bodyPr/>
          <a:lstStyle/>
          <a:p>
            <a:r>
              <a:rPr lang="en-US" dirty="0"/>
              <a:t>Data</a:t>
            </a:r>
          </a:p>
        </p:txBody>
      </p:sp>
      <p:pic>
        <p:nvPicPr>
          <p:cNvPr id="5" name="Content Placeholder 4" descr="A screenshot of a cell phone&#10;&#10;Description automatically generated">
            <a:extLst>
              <a:ext uri="{FF2B5EF4-FFF2-40B4-BE49-F238E27FC236}">
                <a16:creationId xmlns:a16="http://schemas.microsoft.com/office/drawing/2014/main" id="{774D5D4D-2422-457D-BE76-177E09B451B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2362200"/>
            <a:ext cx="7772400" cy="2834533"/>
          </a:xfrm>
        </p:spPr>
      </p:pic>
    </p:spTree>
    <p:extLst>
      <p:ext uri="{BB962C8B-B14F-4D97-AF65-F5344CB8AC3E}">
        <p14:creationId xmlns:p14="http://schemas.microsoft.com/office/powerpoint/2010/main" val="339117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32A4-EDA8-4C06-A0F3-263AEB1B13B2}"/>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927F5DE0-D0DE-426C-BD63-0566264ECF55}"/>
              </a:ext>
            </a:extLst>
          </p:cNvPr>
          <p:cNvSpPr>
            <a:spLocks noChangeArrowheads="1"/>
          </p:cNvSpPr>
          <p:nvPr/>
        </p:nvSpPr>
        <p:spPr bwMode="auto">
          <a:xfrm>
            <a:off x="381000" y="49650"/>
            <a:ext cx="8664676" cy="6401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Roboto"/>
              </a:rPr>
              <a:t>Bayes’ Theorem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Bayes’ Theorem finds the probability of an event occurring given the probability of another event that has already occurred. Bayes’ theorem is stated mathematically as the following equation: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where A and B are events and P(B) ? 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boto"/>
              </a:rPr>
              <a:t>Basically, we are trying to find probability of event A, given the event B is true. Event B is also termed as </a:t>
            </a:r>
            <a:r>
              <a:rPr kumimoji="0" lang="en-US" altLang="en-US" sz="2000" b="1" i="0" u="none" strike="noStrike" cap="none" normalizeH="0" baseline="0" dirty="0">
                <a:ln>
                  <a:noFill/>
                </a:ln>
                <a:solidFill>
                  <a:schemeClr val="tx1"/>
                </a:solidFill>
                <a:effectLst/>
                <a:latin typeface="Roboto"/>
              </a:rPr>
              <a:t>evidence</a:t>
            </a:r>
            <a:r>
              <a:rPr kumimoji="0" lang="en-US" altLang="en-US" sz="2000" b="0" i="0" u="none" strike="noStrike" cap="none" normalizeH="0" baseline="0" dirty="0">
                <a:ln>
                  <a:noFill/>
                </a:ln>
                <a:solidFill>
                  <a:schemeClr val="tx1"/>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boto"/>
              </a:rPr>
              <a:t>P(A) is the </a:t>
            </a:r>
            <a:r>
              <a:rPr kumimoji="0" lang="en-US" altLang="en-US" sz="2000" b="1" i="0" u="none" strike="noStrike" cap="none" normalizeH="0" baseline="0" dirty="0">
                <a:ln>
                  <a:noFill/>
                </a:ln>
                <a:solidFill>
                  <a:schemeClr val="tx1"/>
                </a:solidFill>
                <a:effectLst/>
                <a:latin typeface="Roboto"/>
              </a:rPr>
              <a:t>priori</a:t>
            </a:r>
            <a:r>
              <a:rPr kumimoji="0" lang="en-US" altLang="en-US" sz="2000" b="0" i="0" u="none" strike="noStrike" cap="none" normalizeH="0" baseline="0" dirty="0">
                <a:ln>
                  <a:noFill/>
                </a:ln>
                <a:solidFill>
                  <a:schemeClr val="tx1"/>
                </a:solidFill>
                <a:effectLst/>
                <a:latin typeface="Roboto"/>
              </a:rPr>
              <a:t> of A (the prior probability, i.e. Probability of event before evidence is seen). The evidence is an attribute value of an unknown instance(here, it is event 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boto"/>
              </a:rPr>
              <a:t>P(A|B) is a posteriori probability of B, i.e. probability of event after evidence is seen.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Now, with regards to our dataset, we can apply Bayes’ theorem in following way: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a:rPr>
              <a:t>where, y is class variable and X is a dependent feature vector (of size </a:t>
            </a:r>
            <a:r>
              <a:rPr kumimoji="0" lang="en-US" altLang="en-US" sz="2000" b="0" i="1" u="none" strike="noStrike" cap="none" normalizeH="0" baseline="0" dirty="0">
                <a:ln>
                  <a:noFill/>
                </a:ln>
                <a:solidFill>
                  <a:schemeClr val="tx1"/>
                </a:solidFill>
                <a:effectLst/>
                <a:latin typeface="Roboto"/>
              </a:rPr>
              <a:t>n</a:t>
            </a:r>
            <a:r>
              <a:rPr kumimoji="0" lang="en-US" altLang="en-US" sz="2000" b="0" i="0" u="none" strike="noStrike" cap="none" normalizeH="0" baseline="0" dirty="0">
                <a:ln>
                  <a:noFill/>
                </a:ln>
                <a:solidFill>
                  <a:schemeClr val="tx1"/>
                </a:solidFill>
                <a:effectLst/>
                <a:latin typeface="Roboto"/>
              </a:rPr>
              <a:t>) where: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Roboto"/>
              </a:rPr>
              <a:t>  </a:t>
            </a:r>
            <a:r>
              <a:rPr kumimoji="0" lang="en-US" altLang="en-US" sz="1600" b="0" i="0" u="none" strike="noStrike" cap="none" normalizeH="0" baseline="0" dirty="0">
                <a:ln>
                  <a:noFill/>
                </a:ln>
                <a:solidFill>
                  <a:schemeClr val="tx1"/>
                </a:solidFill>
                <a:effectLst/>
                <a:latin typeface="Robot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descr=" P(A|B) = \frac{P(B|A) P(A)}{P(B)} ">
            <a:extLst>
              <a:ext uri="{FF2B5EF4-FFF2-40B4-BE49-F238E27FC236}">
                <a16:creationId xmlns:a16="http://schemas.microsoft.com/office/drawing/2014/main" id="{DEB25B24-AF74-4894-951C-A9B587758C94}"/>
              </a:ext>
            </a:extLst>
          </p:cNvPr>
          <p:cNvSpPr>
            <a:spLocks noChangeAspect="1" noChangeArrowheads="1"/>
          </p:cNvSpPr>
          <p:nvPr/>
        </p:nvSpPr>
        <p:spPr bwMode="auto">
          <a:xfrm>
            <a:off x="85725" y="-593725"/>
            <a:ext cx="23241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 P(y|X) = \frac{P(X|y) P(y)}{P(X)} ">
            <a:extLst>
              <a:ext uri="{FF2B5EF4-FFF2-40B4-BE49-F238E27FC236}">
                <a16:creationId xmlns:a16="http://schemas.microsoft.com/office/drawing/2014/main" id="{860C6928-E7B1-4125-B084-93F8242884BC}"/>
              </a:ext>
            </a:extLst>
          </p:cNvPr>
          <p:cNvSpPr>
            <a:spLocks noChangeAspect="1" noChangeArrowheads="1"/>
          </p:cNvSpPr>
          <p:nvPr/>
        </p:nvSpPr>
        <p:spPr bwMode="auto">
          <a:xfrm>
            <a:off x="85725" y="701675"/>
            <a:ext cx="2219325"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 X = (x_1,x_2,x_3,.....,x_n) ">
            <a:extLst>
              <a:ext uri="{FF2B5EF4-FFF2-40B4-BE49-F238E27FC236}">
                <a16:creationId xmlns:a16="http://schemas.microsoft.com/office/drawing/2014/main" id="{D25A9338-6A19-4200-B38D-09AF3DF7EB56}"/>
              </a:ext>
            </a:extLst>
          </p:cNvPr>
          <p:cNvSpPr>
            <a:spLocks noChangeAspect="1" noChangeArrowheads="1"/>
          </p:cNvSpPr>
          <p:nvPr/>
        </p:nvSpPr>
        <p:spPr bwMode="auto">
          <a:xfrm>
            <a:off x="85725" y="1265238"/>
            <a:ext cx="25622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E2F1A6F6-3227-4CF9-A657-AF36019D64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0393" y="6096000"/>
            <a:ext cx="2843213" cy="695323"/>
          </a:xfrm>
          <a:prstGeom prst="rect">
            <a:avLst/>
          </a:prstGeom>
        </p:spPr>
      </p:pic>
      <p:pic>
        <p:nvPicPr>
          <p:cNvPr id="11" name="Graphic 10">
            <a:extLst>
              <a:ext uri="{FF2B5EF4-FFF2-40B4-BE49-F238E27FC236}">
                <a16:creationId xmlns:a16="http://schemas.microsoft.com/office/drawing/2014/main" id="{D5D3FAE7-3CC6-4E20-910F-78D11FC6D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6400" y="4976389"/>
            <a:ext cx="3606044" cy="642938"/>
          </a:xfrm>
          <a:prstGeom prst="rect">
            <a:avLst/>
          </a:prstGeom>
        </p:spPr>
      </p:pic>
      <p:pic>
        <p:nvPicPr>
          <p:cNvPr id="13" name="Graphic 12">
            <a:extLst>
              <a:ext uri="{FF2B5EF4-FFF2-40B4-BE49-F238E27FC236}">
                <a16:creationId xmlns:a16="http://schemas.microsoft.com/office/drawing/2014/main" id="{826E2ED1-E984-44CA-83BF-0D850D7F5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667" y="1363081"/>
            <a:ext cx="4633708" cy="795338"/>
          </a:xfrm>
          <a:prstGeom prst="rect">
            <a:avLst/>
          </a:prstGeom>
        </p:spPr>
      </p:pic>
    </p:spTree>
    <p:extLst>
      <p:ext uri="{BB962C8B-B14F-4D97-AF65-F5344CB8AC3E}">
        <p14:creationId xmlns:p14="http://schemas.microsoft.com/office/powerpoint/2010/main" val="338457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D83CE6-9D38-470D-BFF9-0562B64AD636}"/>
              </a:ext>
            </a:extLst>
          </p:cNvPr>
          <p:cNvSpPr/>
          <p:nvPr/>
        </p:nvSpPr>
        <p:spPr>
          <a:xfrm>
            <a:off x="609600" y="685800"/>
            <a:ext cx="8839200" cy="6771084"/>
          </a:xfrm>
          <a:prstGeom prst="rect">
            <a:avLst/>
          </a:prstGeom>
        </p:spPr>
        <p:txBody>
          <a:bodyPr wrap="square">
            <a:spAutoFit/>
          </a:bodyPr>
          <a:lstStyle/>
          <a:p>
            <a:r>
              <a:rPr lang="en-US" sz="2000" dirty="0"/>
              <a:t>Naive assumption</a:t>
            </a:r>
          </a:p>
          <a:p>
            <a:r>
              <a:rPr lang="en-US" sz="2000" dirty="0"/>
              <a:t>Now, its time to put a naive assumption to the Bayes’ theorem, which is, independence among the features. So now, we split evidence into the independent parts.</a:t>
            </a:r>
          </a:p>
          <a:p>
            <a:r>
              <a:rPr lang="en-US" sz="2000" dirty="0"/>
              <a:t>Now, if any two events A and B are independent, then,</a:t>
            </a:r>
          </a:p>
          <a:p>
            <a:r>
              <a:rPr lang="en-US" sz="2000" dirty="0"/>
              <a:t>P(A,B) = P(A)P(B)</a:t>
            </a:r>
          </a:p>
          <a:p>
            <a:r>
              <a:rPr lang="en-US" sz="2000" dirty="0"/>
              <a:t>Hence, we reach to the result:</a:t>
            </a:r>
          </a:p>
          <a:p>
            <a:r>
              <a:rPr lang="en-US" sz="2000" dirty="0"/>
              <a:t> </a:t>
            </a:r>
          </a:p>
          <a:p>
            <a:endParaRPr lang="en-US" sz="2000" dirty="0"/>
          </a:p>
          <a:p>
            <a:r>
              <a:rPr lang="en-US" sz="2000" dirty="0"/>
              <a:t>which can be expressed as:</a:t>
            </a:r>
          </a:p>
          <a:p>
            <a:r>
              <a:rPr lang="en-US" sz="2000" dirty="0"/>
              <a:t> </a:t>
            </a:r>
          </a:p>
          <a:p>
            <a:r>
              <a:rPr lang="en-US" sz="2000" dirty="0"/>
              <a:t>Now, as the denominator remains constant for a given input, we can remove that term:</a:t>
            </a:r>
          </a:p>
          <a:p>
            <a:r>
              <a:rPr lang="en-US" sz="2000" dirty="0"/>
              <a:t> </a:t>
            </a:r>
          </a:p>
          <a:p>
            <a:endParaRPr lang="en-US" sz="2000" dirty="0"/>
          </a:p>
          <a:p>
            <a:r>
              <a:rPr lang="en-US" sz="2000" dirty="0"/>
              <a:t>Now, we need to create a classifier model. For this, we find the probability of given set of inputs for all possible values of the class variable </a:t>
            </a:r>
            <a:r>
              <a:rPr lang="en-US" sz="2000" i="1" dirty="0"/>
              <a:t>y</a:t>
            </a:r>
            <a:r>
              <a:rPr lang="en-US" sz="2000" dirty="0"/>
              <a:t> and pick up the output with maximum probability. This can be expressed mathematically as</a:t>
            </a:r>
            <a:r>
              <a:rPr lang="en-US" dirty="0"/>
              <a:t>:</a:t>
            </a:r>
          </a:p>
          <a:p>
            <a:endParaRPr lang="en-US" dirty="0"/>
          </a:p>
          <a:p>
            <a:endParaRPr lang="en-US" dirty="0"/>
          </a:p>
          <a:p>
            <a:endParaRPr lang="en-US" dirty="0"/>
          </a:p>
        </p:txBody>
      </p:sp>
      <p:pic>
        <p:nvPicPr>
          <p:cNvPr id="24" name="Graphic 23">
            <a:extLst>
              <a:ext uri="{FF2B5EF4-FFF2-40B4-BE49-F238E27FC236}">
                <a16:creationId xmlns:a16="http://schemas.microsoft.com/office/drawing/2014/main" id="{5373E14C-6803-48F7-B800-915F62380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600" y="3674504"/>
            <a:ext cx="4645025" cy="533400"/>
          </a:xfrm>
          <a:prstGeom prst="rect">
            <a:avLst/>
          </a:prstGeom>
        </p:spPr>
      </p:pic>
      <p:pic>
        <p:nvPicPr>
          <p:cNvPr id="26" name="Graphic 25">
            <a:extLst>
              <a:ext uri="{FF2B5EF4-FFF2-40B4-BE49-F238E27FC236}">
                <a16:creationId xmlns:a16="http://schemas.microsoft.com/office/drawing/2014/main" id="{81164533-C0FA-4D16-BD7E-9139272928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800" y="4659967"/>
            <a:ext cx="7468395" cy="533457"/>
          </a:xfrm>
          <a:prstGeom prst="rect">
            <a:avLst/>
          </a:prstGeom>
        </p:spPr>
      </p:pic>
      <p:pic>
        <p:nvPicPr>
          <p:cNvPr id="32" name="Graphic 31">
            <a:extLst>
              <a:ext uri="{FF2B5EF4-FFF2-40B4-BE49-F238E27FC236}">
                <a16:creationId xmlns:a16="http://schemas.microsoft.com/office/drawing/2014/main" id="{102EB058-CB67-453A-9E19-F5B88BDE9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52600" y="2734154"/>
            <a:ext cx="4114800" cy="729267"/>
          </a:xfrm>
          <a:prstGeom prst="rect">
            <a:avLst/>
          </a:prstGeom>
        </p:spPr>
      </p:pic>
    </p:spTree>
    <p:extLst>
      <p:ext uri="{BB962C8B-B14F-4D97-AF65-F5344CB8AC3E}">
        <p14:creationId xmlns:p14="http://schemas.microsoft.com/office/powerpoint/2010/main" val="32055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FE62BF-F9F6-4B17-8F01-62B78569A067}"/>
              </a:ext>
            </a:extLst>
          </p:cNvPr>
          <p:cNvSpPr/>
          <p:nvPr/>
        </p:nvSpPr>
        <p:spPr>
          <a:xfrm>
            <a:off x="304800" y="1028343"/>
            <a:ext cx="8534400" cy="3416320"/>
          </a:xfrm>
          <a:prstGeom prst="rect">
            <a:avLst/>
          </a:prstGeom>
        </p:spPr>
        <p:txBody>
          <a:bodyPr wrap="square">
            <a:spAutoFit/>
          </a:bodyPr>
          <a:lstStyle/>
          <a:p>
            <a:r>
              <a:rPr lang="en-US" dirty="0"/>
              <a:t>Now, we need to create a classifier model. For this, we find the probability of given set of inputs for all possible values of the class variable y and pick up the output with maximum probability. This can be expressed mathematically as:</a:t>
            </a:r>
          </a:p>
          <a:p>
            <a:r>
              <a:rPr lang="en-US" dirty="0"/>
              <a:t> </a:t>
            </a:r>
          </a:p>
          <a:p>
            <a:endParaRPr lang="en-US" dirty="0"/>
          </a:p>
          <a:p>
            <a:endParaRPr lang="en-US" dirty="0"/>
          </a:p>
          <a:p>
            <a:r>
              <a:rPr lang="en-US" dirty="0"/>
              <a:t>So, finally, we are left with the task of calculating P(y) and P(xi | y).</a:t>
            </a:r>
          </a:p>
          <a:p>
            <a:r>
              <a:rPr lang="en-US" dirty="0"/>
              <a:t>Please note that P(y) is also called class probability and P(xi | y) is called conditional probability.</a:t>
            </a:r>
          </a:p>
          <a:p>
            <a:endParaRPr lang="en-US" dirty="0"/>
          </a:p>
          <a:p>
            <a:r>
              <a:rPr lang="en-US" dirty="0"/>
              <a:t>The different naive Bayes classifiers differ mainly by the assumptions they make regarding the distribution of P(xi | y).</a:t>
            </a:r>
          </a:p>
        </p:txBody>
      </p:sp>
      <p:pic>
        <p:nvPicPr>
          <p:cNvPr id="5" name="Graphic 4">
            <a:extLst>
              <a:ext uri="{FF2B5EF4-FFF2-40B4-BE49-F238E27FC236}">
                <a16:creationId xmlns:a16="http://schemas.microsoft.com/office/drawing/2014/main" id="{384BFE6B-8BE0-416D-B965-718B42EB3F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600" y="2133600"/>
            <a:ext cx="3731250" cy="300000"/>
          </a:xfrm>
          <a:prstGeom prst="rect">
            <a:avLst/>
          </a:prstGeom>
        </p:spPr>
      </p:pic>
    </p:spTree>
    <p:extLst>
      <p:ext uri="{BB962C8B-B14F-4D97-AF65-F5344CB8AC3E}">
        <p14:creationId xmlns:p14="http://schemas.microsoft.com/office/powerpoint/2010/main" val="277895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1CE5E1-1789-493F-A469-E3E1AC537E75}"/>
              </a:ext>
            </a:extLst>
          </p:cNvPr>
          <p:cNvSpPr/>
          <p:nvPr/>
        </p:nvSpPr>
        <p:spPr>
          <a:xfrm>
            <a:off x="457200" y="197584"/>
            <a:ext cx="8305800" cy="1323439"/>
          </a:xfrm>
          <a:prstGeom prst="rect">
            <a:avLst/>
          </a:prstGeom>
        </p:spPr>
        <p:txBody>
          <a:bodyPr wrap="square">
            <a:spAutoFit/>
          </a:bodyPr>
          <a:lstStyle/>
          <a:p>
            <a:r>
              <a:rPr lang="en-US" sz="2000" dirty="0">
                <a:latin typeface="Roboto"/>
              </a:rPr>
              <a:t>Let us try to apply the above formula manually on our weather dataset. For this, we need to do some precomputations on our dataset.</a:t>
            </a:r>
          </a:p>
          <a:p>
            <a:r>
              <a:rPr lang="en-US" sz="2000" dirty="0">
                <a:latin typeface="Roboto"/>
              </a:rPr>
              <a:t>We need to find P(x</a:t>
            </a:r>
            <a:r>
              <a:rPr lang="en-US" sz="2000" baseline="-25000" dirty="0">
                <a:latin typeface="Roboto"/>
              </a:rPr>
              <a:t>i</a:t>
            </a:r>
            <a:r>
              <a:rPr lang="en-US" sz="2000" dirty="0">
                <a:latin typeface="Roboto"/>
              </a:rPr>
              <a:t> | </a:t>
            </a:r>
            <a:r>
              <a:rPr lang="en-US" sz="2000" dirty="0" err="1">
                <a:latin typeface="Roboto"/>
              </a:rPr>
              <a:t>y</a:t>
            </a:r>
            <a:r>
              <a:rPr lang="en-US" sz="2000" baseline="-25000" dirty="0" err="1">
                <a:latin typeface="Roboto"/>
              </a:rPr>
              <a:t>j</a:t>
            </a:r>
            <a:r>
              <a:rPr lang="en-US" sz="2000" dirty="0">
                <a:latin typeface="Roboto"/>
              </a:rPr>
              <a:t>) for each x</a:t>
            </a:r>
            <a:r>
              <a:rPr lang="en-US" sz="2000" baseline="-25000" dirty="0">
                <a:latin typeface="Roboto"/>
              </a:rPr>
              <a:t>i</a:t>
            </a:r>
            <a:r>
              <a:rPr lang="en-US" sz="2000" dirty="0">
                <a:latin typeface="Roboto"/>
              </a:rPr>
              <a:t> in X and </a:t>
            </a:r>
            <a:r>
              <a:rPr lang="en-US" sz="2000" dirty="0" err="1">
                <a:latin typeface="Roboto"/>
              </a:rPr>
              <a:t>y</a:t>
            </a:r>
            <a:r>
              <a:rPr lang="en-US" sz="2000" baseline="-25000" dirty="0" err="1">
                <a:latin typeface="Roboto"/>
              </a:rPr>
              <a:t>j</a:t>
            </a:r>
            <a:r>
              <a:rPr lang="en-US" sz="2000" dirty="0">
                <a:latin typeface="Roboto"/>
              </a:rPr>
              <a:t> in y. All these calculations have been demonstrated in the tables below:</a:t>
            </a:r>
            <a:endParaRPr lang="en-US" sz="2000" b="0" i="0" dirty="0">
              <a:effectLst/>
              <a:latin typeface="Roboto"/>
            </a:endParaRPr>
          </a:p>
        </p:txBody>
      </p:sp>
      <p:pic>
        <p:nvPicPr>
          <p:cNvPr id="6" name="Picture 5">
            <a:extLst>
              <a:ext uri="{FF2B5EF4-FFF2-40B4-BE49-F238E27FC236}">
                <a16:creationId xmlns:a16="http://schemas.microsoft.com/office/drawing/2014/main" id="{BE914587-68F3-48DC-B965-8A63A5DAC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1023"/>
            <a:ext cx="7263646" cy="5139393"/>
          </a:xfrm>
          <a:prstGeom prst="rect">
            <a:avLst/>
          </a:prstGeom>
        </p:spPr>
      </p:pic>
    </p:spTree>
    <p:extLst>
      <p:ext uri="{BB962C8B-B14F-4D97-AF65-F5344CB8AC3E}">
        <p14:creationId xmlns:p14="http://schemas.microsoft.com/office/powerpoint/2010/main" val="423140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Calculations</a:t>
            </a:r>
          </a:p>
        </p:txBody>
      </p:sp>
      <p:sp>
        <p:nvSpPr>
          <p:cNvPr id="3" name="Content Placeholder 2"/>
          <p:cNvSpPr>
            <a:spLocks noGrp="1"/>
          </p:cNvSpPr>
          <p:nvPr>
            <p:ph sz="quarter" idx="1"/>
          </p:nvPr>
        </p:nvSpPr>
        <p:spPr/>
        <p:txBody>
          <a:bodyPr/>
          <a:lstStyle/>
          <a:p>
            <a:pPr marL="514350" indent="-514350">
              <a:buFont typeface="+mj-lt"/>
              <a:buAutoNum type="arabicPeriod"/>
              <a:defRPr/>
            </a:pPr>
            <a:r>
              <a:rPr lang="en-US" dirty="0"/>
              <a:t>Take a record, and note its predictor values</a:t>
            </a:r>
          </a:p>
          <a:p>
            <a:pPr marL="514350" indent="-514350">
              <a:buFont typeface="+mj-lt"/>
              <a:buAutoNum type="arabicPeriod"/>
              <a:defRPr/>
            </a:pPr>
            <a:r>
              <a:rPr lang="en-US" dirty="0"/>
              <a:t>Find the probabilities those predictor values occur across all records in C1</a:t>
            </a:r>
          </a:p>
          <a:p>
            <a:pPr marL="514350" indent="-514350">
              <a:buFont typeface="+mj-lt"/>
              <a:buAutoNum type="arabicPeriod"/>
              <a:defRPr/>
            </a:pPr>
            <a:r>
              <a:rPr lang="en-US" dirty="0"/>
              <a:t>Multiply them together, then by proportion of records belonging to C1</a:t>
            </a:r>
          </a:p>
          <a:p>
            <a:pPr marL="514350" indent="-514350">
              <a:buFont typeface="+mj-lt"/>
              <a:buAutoNum type="arabicPeriod"/>
              <a:defRPr/>
            </a:pPr>
            <a:r>
              <a:rPr lang="en-US" dirty="0"/>
              <a:t>Same for C2, C3, etc.</a:t>
            </a:r>
          </a:p>
          <a:p>
            <a:pPr marL="514350" indent="-514350">
              <a:buFont typeface="+mj-lt"/>
              <a:buAutoNum type="arabicPeriod"/>
              <a:defRPr/>
            </a:pPr>
            <a:r>
              <a:rPr lang="en-US" dirty="0"/>
              <a:t>Prob. of belonging to C1 is value from step (3) divide by sum of all such values C1 … </a:t>
            </a:r>
            <a:r>
              <a:rPr lang="en-US" dirty="0" err="1"/>
              <a:t>Cn</a:t>
            </a:r>
            <a:endParaRPr lang="en-US" dirty="0"/>
          </a:p>
          <a:p>
            <a:pPr marL="514350" indent="-514350">
              <a:buFont typeface="+mj-lt"/>
              <a:buAutoNum type="arabicPeriod"/>
              <a:defRPr/>
            </a:pPr>
            <a:r>
              <a:rPr lang="en-US" dirty="0"/>
              <a:t>Establish &amp; adjust a “cutoff” prob. for class of interest</a:t>
            </a:r>
          </a:p>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59AEB9B-B9DB-4DE3-8818-7B85D972084B}"/>
              </a:ext>
            </a:extLst>
          </p:cNvPr>
          <p:cNvSpPr>
            <a:spLocks noChangeArrowheads="1"/>
          </p:cNvSpPr>
          <p:nvPr/>
        </p:nvSpPr>
        <p:spPr bwMode="auto">
          <a:xfrm>
            <a:off x="609600" y="990600"/>
            <a:ext cx="7924800" cy="443198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So, in the figure above, we have calculated P(x</a:t>
            </a:r>
            <a:r>
              <a:rPr kumimoji="0" lang="en-US" altLang="en-US" sz="2400" b="0" i="0" u="none" strike="noStrike" cap="none" normalizeH="0" baseline="-30000" dirty="0">
                <a:ln>
                  <a:noFill/>
                </a:ln>
                <a:solidFill>
                  <a:schemeClr val="tx1"/>
                </a:solidFill>
                <a:effectLst/>
                <a:latin typeface="Roboto"/>
              </a:rPr>
              <a:t>i</a:t>
            </a:r>
            <a:r>
              <a:rPr kumimoji="0" lang="en-US" altLang="en-US" sz="2400" b="0" i="0" u="none" strike="noStrike" cap="none" normalizeH="0" baseline="0" dirty="0">
                <a:ln>
                  <a:noFill/>
                </a:ln>
                <a:solidFill>
                  <a:schemeClr val="tx1"/>
                </a:solidFill>
                <a:effectLst/>
                <a:latin typeface="Roboto"/>
              </a:rPr>
              <a:t> | </a:t>
            </a:r>
            <a:r>
              <a:rPr kumimoji="0" lang="en-US" altLang="en-US" sz="2400" b="0" i="0" u="none" strike="noStrike" cap="none" normalizeH="0" baseline="0" dirty="0" err="1">
                <a:ln>
                  <a:noFill/>
                </a:ln>
                <a:solidFill>
                  <a:schemeClr val="tx1"/>
                </a:solidFill>
                <a:effectLst/>
                <a:latin typeface="Roboto"/>
              </a:rPr>
              <a:t>y</a:t>
            </a:r>
            <a:r>
              <a:rPr kumimoji="0" lang="en-US" altLang="en-US" sz="2400" b="0" i="0" u="none" strike="noStrike" cap="none" normalizeH="0" baseline="-30000" dirty="0" err="1">
                <a:ln>
                  <a:noFill/>
                </a:ln>
                <a:solidFill>
                  <a:schemeClr val="tx1"/>
                </a:solidFill>
                <a:effectLst/>
                <a:latin typeface="Roboto"/>
              </a:rPr>
              <a:t>j</a:t>
            </a:r>
            <a:r>
              <a:rPr kumimoji="0" lang="en-US" altLang="en-US" sz="2400" b="0" i="0" u="none" strike="noStrike" cap="none" normalizeH="0" baseline="0" dirty="0">
                <a:ln>
                  <a:noFill/>
                </a:ln>
                <a:solidFill>
                  <a:schemeClr val="tx1"/>
                </a:solidFill>
                <a:effectLst/>
                <a:latin typeface="Roboto"/>
              </a:rPr>
              <a:t>) for each x</a:t>
            </a:r>
            <a:r>
              <a:rPr kumimoji="0" lang="en-US" altLang="en-US" sz="2400" b="0" i="0" u="none" strike="noStrike" cap="none" normalizeH="0" baseline="-30000" dirty="0">
                <a:ln>
                  <a:noFill/>
                </a:ln>
                <a:solidFill>
                  <a:schemeClr val="tx1"/>
                </a:solidFill>
                <a:effectLst/>
                <a:latin typeface="Roboto"/>
              </a:rPr>
              <a:t>i</a:t>
            </a:r>
            <a:r>
              <a:rPr kumimoji="0" lang="en-US" altLang="en-US" sz="2400" b="0" i="0" u="none" strike="noStrike" cap="none" normalizeH="0" baseline="0" dirty="0">
                <a:ln>
                  <a:noFill/>
                </a:ln>
                <a:solidFill>
                  <a:schemeClr val="tx1"/>
                </a:solidFill>
                <a:effectLst/>
                <a:latin typeface="Roboto"/>
              </a:rPr>
              <a:t> in X and </a:t>
            </a:r>
            <a:r>
              <a:rPr kumimoji="0" lang="en-US" altLang="en-US" sz="2400" b="0" i="0" u="none" strike="noStrike" cap="none" normalizeH="0" baseline="0" dirty="0" err="1">
                <a:ln>
                  <a:noFill/>
                </a:ln>
                <a:solidFill>
                  <a:schemeClr val="tx1"/>
                </a:solidFill>
                <a:effectLst/>
                <a:latin typeface="Roboto"/>
              </a:rPr>
              <a:t>y</a:t>
            </a:r>
            <a:r>
              <a:rPr kumimoji="0" lang="en-US" altLang="en-US" sz="2400" b="0" i="0" u="none" strike="noStrike" cap="none" normalizeH="0" baseline="-30000" dirty="0" err="1">
                <a:ln>
                  <a:noFill/>
                </a:ln>
                <a:solidFill>
                  <a:schemeClr val="tx1"/>
                </a:solidFill>
                <a:effectLst/>
                <a:latin typeface="Roboto"/>
              </a:rPr>
              <a:t>j</a:t>
            </a:r>
            <a:r>
              <a:rPr kumimoji="0" lang="en-US" altLang="en-US" sz="2400" b="0" i="0" u="none" strike="noStrike" cap="none" normalizeH="0" baseline="0" dirty="0">
                <a:ln>
                  <a:noFill/>
                </a:ln>
                <a:solidFill>
                  <a:schemeClr val="tx1"/>
                </a:solidFill>
                <a:effectLst/>
                <a:latin typeface="Roboto"/>
              </a:rPr>
              <a:t> in y manually in the tables 1-4. For example, probability of playing golf given that the temperature is cool, </a:t>
            </a:r>
            <a:r>
              <a:rPr kumimoji="0" lang="en-US" altLang="en-US" sz="2400" b="0" i="0" u="none" strike="noStrike" cap="none" normalizeH="0" baseline="0" dirty="0" err="1">
                <a:ln>
                  <a:noFill/>
                </a:ln>
                <a:solidFill>
                  <a:schemeClr val="tx1"/>
                </a:solidFill>
                <a:effectLst/>
                <a:latin typeface="Roboto"/>
              </a:rPr>
              <a:t>i.e</a:t>
            </a:r>
            <a:r>
              <a:rPr kumimoji="0" lang="en-US" altLang="en-US" sz="2400" b="0" i="0" u="none" strike="noStrike" cap="none" normalizeH="0" baseline="0" dirty="0">
                <a:ln>
                  <a:noFill/>
                </a:ln>
                <a:solidFill>
                  <a:schemeClr val="tx1"/>
                </a:solidFill>
                <a:effectLst/>
                <a:latin typeface="Roboto"/>
              </a:rPr>
              <a:t> P(temp. = cool | play golf = Yes) = 3/9.</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Also, we need to find class probabilities (P(y)) which has been calculated in the table 5. For example, P(play golf = Yes) = 9/14.</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So now, we are done with our pre-computations and the classifier is ready!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Let us test it on a new set of features (let us call it today):</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today = (Sunny, Hot, Normal, False)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252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41DC7B-41DD-40B0-98AA-26B08D16AA15}"/>
              </a:ext>
            </a:extLst>
          </p:cNvPr>
          <p:cNvSpPr>
            <a:spLocks noChangeArrowheads="1"/>
          </p:cNvSpPr>
          <p:nvPr/>
        </p:nvSpPr>
        <p:spPr bwMode="auto">
          <a:xfrm>
            <a:off x="7374" y="835223"/>
            <a:ext cx="883182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So, probability of playing golf is given by: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and probability to not play golf is given by: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Since, P(today) is common in both probabilities, we can ignore P(today) and find proportional probabilities as: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Roboto"/>
              </a:rPr>
              <a:t>and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Roboto"/>
              </a:rPr>
              <a:t>  </a:t>
            </a:r>
            <a:r>
              <a:rPr kumimoji="0" lang="en-US" altLang="en-US" sz="2000" b="0" i="0" u="none" strike="noStrike" cap="none" normalizeH="0" baseline="0" dirty="0">
                <a:ln>
                  <a:noFill/>
                </a:ln>
                <a:solidFill>
                  <a:schemeClr val="tx1"/>
                </a:solidFill>
                <a:effectLst/>
                <a:latin typeface="Robot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descr=" P(Yes | today) = \frac{P(Sunny Outlook|Yes)P(Hot Temperature|Yes)P(Normal Humidity|Yes)P(No Wind|Yes)P(Yes)}{P(today)} ">
            <a:extLst>
              <a:ext uri="{FF2B5EF4-FFF2-40B4-BE49-F238E27FC236}">
                <a16:creationId xmlns:a16="http://schemas.microsoft.com/office/drawing/2014/main" id="{E94A0F04-F0E1-406A-A77C-BF22576CD2DB}"/>
              </a:ext>
            </a:extLst>
          </p:cNvPr>
          <p:cNvSpPr>
            <a:spLocks noChangeAspect="1" noChangeArrowheads="1"/>
          </p:cNvSpPr>
          <p:nvPr/>
        </p:nvSpPr>
        <p:spPr bwMode="auto">
          <a:xfrm>
            <a:off x="85725" y="-868363"/>
            <a:ext cx="10372725"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 P(No | today) = \frac{P(Sunny Outlook|No)P(Hot Temperature|No)P(Normal Humidity|No)P(No Wind|No)P(No)}{P(today)} ">
            <a:extLst>
              <a:ext uri="{FF2B5EF4-FFF2-40B4-BE49-F238E27FC236}">
                <a16:creationId xmlns:a16="http://schemas.microsoft.com/office/drawing/2014/main" id="{D51B157A-2566-44BA-B4F8-4E3B61FA0B50}"/>
              </a:ext>
            </a:extLst>
          </p:cNvPr>
          <p:cNvSpPr>
            <a:spLocks noChangeAspect="1" noChangeArrowheads="1"/>
          </p:cNvSpPr>
          <p:nvPr/>
        </p:nvSpPr>
        <p:spPr bwMode="auto">
          <a:xfrm>
            <a:off x="85725" y="-304800"/>
            <a:ext cx="99441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 P(Yes | today) \propto \frac{2}{9}.\frac{2}{9}.\frac{6}{9}.\frac{6}{9}.\frac{9}{14} \approx 0.0141 ">
            <a:extLst>
              <a:ext uri="{FF2B5EF4-FFF2-40B4-BE49-F238E27FC236}">
                <a16:creationId xmlns:a16="http://schemas.microsoft.com/office/drawing/2014/main" id="{8F508B27-DEE5-4E44-80BC-E6F729401E08}"/>
              </a:ext>
            </a:extLst>
          </p:cNvPr>
          <p:cNvSpPr>
            <a:spLocks noChangeAspect="1" noChangeArrowheads="1"/>
          </p:cNvSpPr>
          <p:nvPr/>
        </p:nvSpPr>
        <p:spPr bwMode="auto">
          <a:xfrm>
            <a:off x="85725" y="258763"/>
            <a:ext cx="3971925" cy="323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 P(No | today) \propto \frac{3}{5}.\frac{2}{5}.\frac{1}{5}.\frac{2}{5}.\frac{5}{14} \approx 0.0068 ">
            <a:extLst>
              <a:ext uri="{FF2B5EF4-FFF2-40B4-BE49-F238E27FC236}">
                <a16:creationId xmlns:a16="http://schemas.microsoft.com/office/drawing/2014/main" id="{EB6B9979-4C1B-4061-8E50-703E5BEE3FBF}"/>
              </a:ext>
            </a:extLst>
          </p:cNvPr>
          <p:cNvSpPr>
            <a:spLocks noChangeAspect="1" noChangeArrowheads="1"/>
          </p:cNvSpPr>
          <p:nvPr/>
        </p:nvSpPr>
        <p:spPr bwMode="auto">
          <a:xfrm>
            <a:off x="85725" y="746125"/>
            <a:ext cx="3895725" cy="323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a:extLst>
              <a:ext uri="{FF2B5EF4-FFF2-40B4-BE49-F238E27FC236}">
                <a16:creationId xmlns:a16="http://schemas.microsoft.com/office/drawing/2014/main" id="{B3A94A97-82A0-4EF2-A977-FED9171AD2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212" y="4730773"/>
            <a:ext cx="4618794" cy="366248"/>
          </a:xfrm>
          <a:prstGeom prst="rect">
            <a:avLst/>
          </a:prstGeom>
        </p:spPr>
      </p:pic>
      <p:pic>
        <p:nvPicPr>
          <p:cNvPr id="14" name="Graphic 13">
            <a:extLst>
              <a:ext uri="{FF2B5EF4-FFF2-40B4-BE49-F238E27FC236}">
                <a16:creationId xmlns:a16="http://schemas.microsoft.com/office/drawing/2014/main" id="{18F623C7-2475-43FB-980F-CEE2F7193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585" y="1448236"/>
            <a:ext cx="7505615" cy="434030"/>
          </a:xfrm>
          <a:prstGeom prst="rect">
            <a:avLst/>
          </a:prstGeom>
        </p:spPr>
      </p:pic>
      <p:pic>
        <p:nvPicPr>
          <p:cNvPr id="18" name="Graphic 17">
            <a:extLst>
              <a:ext uri="{FF2B5EF4-FFF2-40B4-BE49-F238E27FC236}">
                <a16:creationId xmlns:a16="http://schemas.microsoft.com/office/drawing/2014/main" id="{C95F6A70-4A84-43B6-B541-157A78D6E2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3935187"/>
            <a:ext cx="5485511" cy="425600"/>
          </a:xfrm>
          <a:prstGeom prst="rect">
            <a:avLst/>
          </a:prstGeom>
        </p:spPr>
      </p:pic>
      <p:pic>
        <p:nvPicPr>
          <p:cNvPr id="20" name="Graphic 19">
            <a:extLst>
              <a:ext uri="{FF2B5EF4-FFF2-40B4-BE49-F238E27FC236}">
                <a16:creationId xmlns:a16="http://schemas.microsoft.com/office/drawing/2014/main" id="{332AC0D7-AC5D-4B0C-96C3-33A780E514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4686" y="2488199"/>
            <a:ext cx="8077201" cy="510001"/>
          </a:xfrm>
          <a:prstGeom prst="rect">
            <a:avLst/>
          </a:prstGeom>
        </p:spPr>
      </p:pic>
    </p:spTree>
    <p:extLst>
      <p:ext uri="{BB962C8B-B14F-4D97-AF65-F5344CB8AC3E}">
        <p14:creationId xmlns:p14="http://schemas.microsoft.com/office/powerpoint/2010/main" val="26660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pPr eaLnBrk="1" hangingPunct="1"/>
            <a:r>
              <a:rPr lang="en-US" altLang="en-US"/>
              <a:t>Characteristics</a:t>
            </a:r>
          </a:p>
        </p:txBody>
      </p:sp>
      <p:sp>
        <p:nvSpPr>
          <p:cNvPr id="7171" name="Content Placeholder 3"/>
          <p:cNvSpPr>
            <a:spLocks noGrp="1"/>
          </p:cNvSpPr>
          <p:nvPr>
            <p:ph sz="quarter" idx="1"/>
          </p:nvPr>
        </p:nvSpPr>
        <p:spPr>
          <a:xfrm>
            <a:off x="838200" y="1752600"/>
            <a:ext cx="7772400" cy="1905000"/>
          </a:xfrm>
        </p:spPr>
        <p:txBody>
          <a:bodyPr/>
          <a:lstStyle/>
          <a:p>
            <a:pPr eaLnBrk="1" hangingPunct="1"/>
            <a:r>
              <a:rPr lang="en-US" altLang="en-US" dirty="0"/>
              <a:t>Data-driven, not model-driven</a:t>
            </a:r>
          </a:p>
          <a:p>
            <a:pPr eaLnBrk="1" hangingPunct="1"/>
            <a:r>
              <a:rPr lang="en-US" altLang="en-US" dirty="0"/>
              <a:t>Makes no assumptions about the data</a:t>
            </a:r>
          </a:p>
          <a:p>
            <a:pPr eaLnBrk="1" hangingPunct="1"/>
            <a:r>
              <a:rPr lang="en-US" altLang="en-US" dirty="0"/>
              <a:t>Named after mid-16</a:t>
            </a:r>
            <a:r>
              <a:rPr lang="en-US" altLang="en-US" baseline="30000" dirty="0"/>
              <a:t>th</a:t>
            </a:r>
            <a:r>
              <a:rPr lang="en-US" altLang="en-US" dirty="0"/>
              <a:t> century English statistician and Presbyterian minister Thomas </a:t>
            </a:r>
            <a:r>
              <a:rPr lang="en-US" altLang="en-US" dirty="0" err="1"/>
              <a:t>Bayes</a:t>
            </a:r>
            <a:endParaRPr lang="en-US" altLang="en-US" dirty="0"/>
          </a:p>
          <a:p>
            <a:pPr lvl="1" eaLnBrk="1" hangingPunct="1">
              <a:buFont typeface="Wingdings 2" pitchFamily="18" charset="2"/>
              <a:buNone/>
            </a:pPr>
            <a:endParaRPr lang="en-US" altLang="en-US" dirty="0"/>
          </a:p>
        </p:txBody>
      </p:sp>
      <p:pic>
        <p:nvPicPr>
          <p:cNvPr id="7173" name="Picture 5" descr="Image result for thomas bayes images"/>
          <p:cNvPicPr>
            <a:picLocks noChangeAspect="1" noChangeArrowheads="1"/>
          </p:cNvPicPr>
          <p:nvPr/>
        </p:nvPicPr>
        <p:blipFill>
          <a:blip r:embed="rId3" cstate="print"/>
          <a:srcRect/>
          <a:stretch>
            <a:fillRect/>
          </a:stretch>
        </p:blipFill>
        <p:spPr bwMode="auto">
          <a:xfrm rot="10800000" flipV="1">
            <a:off x="3429000" y="3962400"/>
            <a:ext cx="1752600" cy="187943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0B5086-7EDE-441A-A5C8-82EC485D1210}"/>
              </a:ext>
            </a:extLst>
          </p:cNvPr>
          <p:cNvSpPr/>
          <p:nvPr/>
        </p:nvSpPr>
        <p:spPr>
          <a:xfrm>
            <a:off x="152400" y="612845"/>
            <a:ext cx="8077200" cy="5262979"/>
          </a:xfrm>
          <a:prstGeom prst="rect">
            <a:avLst/>
          </a:prstGeom>
        </p:spPr>
        <p:txBody>
          <a:bodyPr wrap="square">
            <a:spAutoFit/>
          </a:bodyPr>
          <a:lstStyle/>
          <a:p>
            <a:r>
              <a:rPr lang="en-US" sz="2400" dirty="0"/>
              <a:t>Now, since</a:t>
            </a:r>
          </a:p>
          <a:p>
            <a:r>
              <a:rPr lang="en-US" sz="2400" dirty="0"/>
              <a:t> P(Yes | today) + P(No | today) = 1 </a:t>
            </a:r>
          </a:p>
          <a:p>
            <a:r>
              <a:rPr lang="en-US" sz="2400" dirty="0"/>
              <a:t>These numbers can be converted into a probability by making the sum equal to 1 (normalization):</a:t>
            </a:r>
          </a:p>
          <a:p>
            <a:endParaRPr lang="en-US" sz="2400" dirty="0"/>
          </a:p>
          <a:p>
            <a:r>
              <a:rPr lang="en-US" sz="2400" dirty="0"/>
              <a:t>and</a:t>
            </a:r>
          </a:p>
          <a:p>
            <a:endParaRPr lang="en-US" sz="2400" dirty="0"/>
          </a:p>
          <a:p>
            <a:endParaRPr lang="en-US" sz="2400" dirty="0"/>
          </a:p>
          <a:p>
            <a:r>
              <a:rPr lang="en-US" sz="2400" dirty="0"/>
              <a:t>Since</a:t>
            </a:r>
          </a:p>
          <a:p>
            <a:endParaRPr lang="en-US" sz="2400" dirty="0"/>
          </a:p>
          <a:p>
            <a:r>
              <a:rPr lang="en-US" sz="2400" dirty="0"/>
              <a:t> P(Yes | today) &gt; P(No | today) </a:t>
            </a:r>
          </a:p>
          <a:p>
            <a:endParaRPr lang="en-US" sz="2400" dirty="0"/>
          </a:p>
          <a:p>
            <a:r>
              <a:rPr lang="en-US" sz="2400" dirty="0">
                <a:latin typeface="Roboto"/>
              </a:rPr>
              <a:t>So, prediction that golf would be played is ‘Yes’.</a:t>
            </a:r>
          </a:p>
          <a:p>
            <a:endParaRPr lang="en-US" sz="2400" dirty="0"/>
          </a:p>
        </p:txBody>
      </p:sp>
      <p:pic>
        <p:nvPicPr>
          <p:cNvPr id="10" name="Graphic 9">
            <a:extLst>
              <a:ext uri="{FF2B5EF4-FFF2-40B4-BE49-F238E27FC236}">
                <a16:creationId xmlns:a16="http://schemas.microsoft.com/office/drawing/2014/main" id="{7D4CE980-730E-448B-B67E-81E6F64191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3587" y="2209800"/>
            <a:ext cx="5234826" cy="440096"/>
          </a:xfrm>
          <a:prstGeom prst="rect">
            <a:avLst/>
          </a:prstGeom>
        </p:spPr>
      </p:pic>
      <p:pic>
        <p:nvPicPr>
          <p:cNvPr id="12" name="Graphic 11">
            <a:extLst>
              <a:ext uri="{FF2B5EF4-FFF2-40B4-BE49-F238E27FC236}">
                <a16:creationId xmlns:a16="http://schemas.microsoft.com/office/drawing/2014/main" id="{3C7A5FA3-63F4-4F09-930F-20A5218797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71600" y="2988904"/>
            <a:ext cx="5119011" cy="440096"/>
          </a:xfrm>
          <a:prstGeom prst="rect">
            <a:avLst/>
          </a:prstGeom>
        </p:spPr>
      </p:pic>
    </p:spTree>
    <p:extLst>
      <p:ext uri="{BB962C8B-B14F-4D97-AF65-F5344CB8AC3E}">
        <p14:creationId xmlns:p14="http://schemas.microsoft.com/office/powerpoint/2010/main" val="154603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B66EB8-C282-49F0-B8F6-BD57A9CD14E2}"/>
              </a:ext>
            </a:extLst>
          </p:cNvPr>
          <p:cNvSpPr/>
          <p:nvPr/>
        </p:nvSpPr>
        <p:spPr>
          <a:xfrm>
            <a:off x="838200" y="1066800"/>
            <a:ext cx="6934200" cy="2677656"/>
          </a:xfrm>
          <a:prstGeom prst="rect">
            <a:avLst/>
          </a:prstGeom>
        </p:spPr>
        <p:txBody>
          <a:bodyPr wrap="square">
            <a:spAutoFit/>
          </a:bodyPr>
          <a:lstStyle/>
          <a:p>
            <a:r>
              <a:rPr lang="en-US" sz="2400" dirty="0">
                <a:latin typeface="Roboto"/>
              </a:rPr>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P(x</a:t>
            </a:r>
            <a:r>
              <a:rPr lang="en-US" sz="2400" baseline="-25000" dirty="0">
                <a:latin typeface="Roboto"/>
              </a:rPr>
              <a:t>i</a:t>
            </a:r>
            <a:r>
              <a:rPr lang="en-US" sz="2400" dirty="0">
                <a:latin typeface="Roboto"/>
              </a:rPr>
              <a:t> | y).</a:t>
            </a:r>
            <a:endParaRPr lang="en-US" sz="2400" b="0" i="0" dirty="0">
              <a:effectLst/>
              <a:latin typeface="Roboto"/>
            </a:endParaRPr>
          </a:p>
        </p:txBody>
      </p:sp>
    </p:spTree>
    <p:extLst>
      <p:ext uri="{BB962C8B-B14F-4D97-AF65-F5344CB8AC3E}">
        <p14:creationId xmlns:p14="http://schemas.microsoft.com/office/powerpoint/2010/main" val="3056355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Example: Financial Fraud</a:t>
            </a:r>
          </a:p>
        </p:txBody>
      </p:sp>
      <p:sp>
        <p:nvSpPr>
          <p:cNvPr id="13315" name="Content Placeholder 2"/>
          <p:cNvSpPr>
            <a:spLocks noGrp="1"/>
          </p:cNvSpPr>
          <p:nvPr>
            <p:ph sz="quarter" idx="1"/>
          </p:nvPr>
        </p:nvSpPr>
        <p:spPr>
          <a:xfrm>
            <a:off x="457200" y="2209800"/>
            <a:ext cx="8229600" cy="3916363"/>
          </a:xfrm>
        </p:spPr>
        <p:txBody>
          <a:bodyPr/>
          <a:lstStyle/>
          <a:p>
            <a:pPr eaLnBrk="1" hangingPunct="1">
              <a:buFont typeface="Wingdings 2" pitchFamily="18" charset="2"/>
              <a:buNone/>
            </a:pPr>
            <a:r>
              <a:rPr lang="en-US" altLang="en-US"/>
              <a:t>Target variable:  Audit finds fraud, no fraud</a:t>
            </a:r>
          </a:p>
          <a:p>
            <a:pPr eaLnBrk="1" hangingPunct="1"/>
            <a:endParaRPr lang="en-US" altLang="en-US"/>
          </a:p>
          <a:p>
            <a:pPr eaLnBrk="1" hangingPunct="1">
              <a:buFont typeface="Wingdings 2" pitchFamily="18" charset="2"/>
              <a:buNone/>
            </a:pPr>
            <a:r>
              <a:rPr lang="en-US" altLang="en-US"/>
              <a:t>Predictors:  </a:t>
            </a:r>
          </a:p>
          <a:p>
            <a:pPr marL="742950" lvl="1" indent="-285750" eaLnBrk="1" hangingPunct="1">
              <a:buFont typeface="Wingdings 2" pitchFamily="18" charset="2"/>
              <a:buNone/>
            </a:pPr>
            <a:r>
              <a:rPr lang="en-US" altLang="en-US" sz="2200"/>
              <a:t>Prior pending legal charges (yes/no)</a:t>
            </a:r>
          </a:p>
          <a:p>
            <a:pPr marL="742950" lvl="1" indent="-285750" eaLnBrk="1" hangingPunct="1">
              <a:buFont typeface="Wingdings 2" pitchFamily="18" charset="2"/>
              <a:buNone/>
            </a:pPr>
            <a:r>
              <a:rPr lang="en-US" altLang="en-US" sz="2200"/>
              <a:t>Size of firm (small/large)</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914400" y="685800"/>
            <a:ext cx="6821488"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Exact Bayes Calculations</a:t>
            </a:r>
          </a:p>
        </p:txBody>
      </p:sp>
      <p:sp>
        <p:nvSpPr>
          <p:cNvPr id="15363" name="Content Placeholder 2"/>
          <p:cNvSpPr>
            <a:spLocks noGrp="1"/>
          </p:cNvSpPr>
          <p:nvPr>
            <p:ph sz="quarter" idx="1"/>
          </p:nvPr>
        </p:nvSpPr>
        <p:spPr>
          <a:xfrm>
            <a:off x="914400" y="1600200"/>
            <a:ext cx="7772400" cy="4572000"/>
          </a:xfrm>
        </p:spPr>
        <p:txBody>
          <a:bodyPr/>
          <a:lstStyle/>
          <a:p>
            <a:pPr marL="0" indent="0" eaLnBrk="1" hangingPunct="1">
              <a:buFont typeface="Wingdings 2" pitchFamily="18" charset="2"/>
              <a:buNone/>
              <a:defRPr/>
            </a:pPr>
            <a:r>
              <a:rPr lang="en-US" sz="2200" b="1" dirty="0"/>
              <a:t>Goal: </a:t>
            </a:r>
            <a:r>
              <a:rPr lang="en-US" sz="2200" dirty="0"/>
              <a:t>classify (as “fraudulent” or as “truthful”) a small firm with charges filed</a:t>
            </a:r>
          </a:p>
          <a:p>
            <a:pPr eaLnBrk="1" hangingPunct="1">
              <a:defRPr/>
            </a:pPr>
            <a:endParaRPr lang="en-US" sz="2200" dirty="0"/>
          </a:p>
          <a:p>
            <a:pPr marL="0" indent="0" eaLnBrk="1" hangingPunct="1">
              <a:buFont typeface="Wingdings 2" pitchFamily="18" charset="2"/>
              <a:buNone/>
              <a:defRPr/>
            </a:pPr>
            <a:r>
              <a:rPr lang="en-US" sz="2200" dirty="0"/>
              <a:t>There are 2 firms like that, one fraudulent and the other truthful</a:t>
            </a:r>
          </a:p>
          <a:p>
            <a:pPr eaLnBrk="1" hangingPunct="1">
              <a:buFont typeface="Wingdings 2" pitchFamily="18" charset="2"/>
              <a:buNone/>
              <a:defRPr/>
            </a:pPr>
            <a:endParaRPr lang="en-US" sz="2200" dirty="0"/>
          </a:p>
          <a:p>
            <a:pPr eaLnBrk="1" hangingPunct="1">
              <a:buFont typeface="Wingdings 2" pitchFamily="18" charset="2"/>
              <a:buNone/>
              <a:defRPr/>
            </a:pPr>
            <a:r>
              <a:rPr lang="en-US" sz="2200" dirty="0"/>
              <a:t>P(fraud | charges=y, size=small) = ½ = 0.50</a:t>
            </a:r>
          </a:p>
          <a:p>
            <a:pPr eaLnBrk="1" hangingPunct="1">
              <a:buFont typeface="Wingdings 2" pitchFamily="18" charset="2"/>
              <a:buNone/>
              <a:defRPr/>
            </a:pPr>
            <a:endParaRPr lang="en-US" sz="2200" dirty="0"/>
          </a:p>
          <a:p>
            <a:pPr marL="0" indent="0" eaLnBrk="1" hangingPunct="1">
              <a:buFont typeface="Wingdings 2" pitchFamily="18" charset="2"/>
              <a:buNone/>
              <a:defRPr/>
            </a:pPr>
            <a:r>
              <a:rPr lang="en-US" sz="2200" dirty="0"/>
              <a:t>Note: calculation is limited to the two firms matching those characteristics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Naïve Bayes Calculations</a:t>
            </a:r>
          </a:p>
        </p:txBody>
      </p:sp>
      <p:sp>
        <p:nvSpPr>
          <p:cNvPr id="16387" name="Content Placeholder 2"/>
          <p:cNvSpPr>
            <a:spLocks noGrp="1"/>
          </p:cNvSpPr>
          <p:nvPr>
            <p:ph sz="quarter" idx="1"/>
          </p:nvPr>
        </p:nvSpPr>
        <p:spPr>
          <a:xfrm>
            <a:off x="381000" y="1600200"/>
            <a:ext cx="8610600" cy="4953000"/>
          </a:xfrm>
        </p:spPr>
        <p:txBody>
          <a:bodyPr/>
          <a:lstStyle/>
          <a:p>
            <a:pPr eaLnBrk="1" hangingPunct="1">
              <a:buFont typeface="Wingdings 2" pitchFamily="18" charset="2"/>
              <a:buNone/>
            </a:pPr>
            <a:r>
              <a:rPr lang="en-US" altLang="en-US" sz="2400" dirty="0"/>
              <a:t>Same goal as before</a:t>
            </a:r>
          </a:p>
          <a:p>
            <a:pPr eaLnBrk="1" hangingPunct="1">
              <a:buFont typeface="Wingdings 2" pitchFamily="18" charset="2"/>
              <a:buNone/>
            </a:pPr>
            <a:endParaRPr lang="en-US" altLang="en-US" sz="2400" dirty="0"/>
          </a:p>
          <a:p>
            <a:pPr eaLnBrk="1" hangingPunct="1">
              <a:buFont typeface="Wingdings 2" pitchFamily="18" charset="2"/>
              <a:buNone/>
            </a:pPr>
            <a:r>
              <a:rPr lang="en-US" altLang="en-US" sz="2400" dirty="0"/>
              <a:t>Compute 2 quantities:</a:t>
            </a:r>
          </a:p>
          <a:p>
            <a:pPr lvl="1" eaLnBrk="1" hangingPunct="1">
              <a:buFont typeface="Wingdings 2" pitchFamily="18" charset="2"/>
              <a:buNone/>
            </a:pPr>
            <a:r>
              <a:rPr lang="en-US" altLang="en-US" dirty="0"/>
              <a:t>Proportion of “charges = y” among frauds, times proportion of “small” among </a:t>
            </a:r>
            <a:r>
              <a:rPr lang="en-US" altLang="en-US" u="sng" dirty="0"/>
              <a:t>frauds</a:t>
            </a:r>
            <a:r>
              <a:rPr lang="en-US" altLang="en-US" dirty="0"/>
              <a:t>, times proportion frauds                  = 3/4 * 1/4 * 4/10 = 0.075</a:t>
            </a:r>
          </a:p>
          <a:p>
            <a:pPr lvl="1" eaLnBrk="1" hangingPunct="1">
              <a:buFont typeface="Wingdings 2" pitchFamily="18" charset="2"/>
              <a:buNone/>
            </a:pPr>
            <a:r>
              <a:rPr lang="en-US" altLang="en-US" dirty="0"/>
              <a:t>Prop “charges = y” among frauds, times prop. “small” among </a:t>
            </a:r>
            <a:r>
              <a:rPr lang="en-US" altLang="en-US" u="sng" dirty="0" err="1"/>
              <a:t>truthfuls</a:t>
            </a:r>
            <a:r>
              <a:rPr lang="en-US" altLang="en-US" dirty="0"/>
              <a:t>, times prop. </a:t>
            </a:r>
            <a:r>
              <a:rPr lang="en-US" altLang="en-US" dirty="0" err="1"/>
              <a:t>truthfuls</a:t>
            </a:r>
            <a:r>
              <a:rPr lang="en-US" altLang="en-US" dirty="0"/>
              <a:t>  = 1/6 * 4/6 * 6/10 = 0.067</a:t>
            </a:r>
          </a:p>
          <a:p>
            <a:pPr eaLnBrk="1" hangingPunct="1">
              <a:buFont typeface="Wingdings 2" pitchFamily="18" charset="2"/>
              <a:buNone/>
            </a:pPr>
            <a:endParaRPr lang="en-US" altLang="en-US" sz="2400" dirty="0"/>
          </a:p>
          <a:p>
            <a:pPr eaLnBrk="1" hangingPunct="1">
              <a:buFont typeface="Wingdings 2" pitchFamily="18" charset="2"/>
              <a:buNone/>
            </a:pPr>
            <a:r>
              <a:rPr lang="en-US" altLang="en-US" sz="2400" dirty="0"/>
              <a:t>P(fraud | charges, small) = 0.075/(0.075+0.067)</a:t>
            </a:r>
          </a:p>
          <a:p>
            <a:pPr eaLnBrk="1" hangingPunct="1">
              <a:buFont typeface="Wingdings 2" pitchFamily="18" charset="2"/>
              <a:buNone/>
            </a:pPr>
            <a:r>
              <a:rPr lang="en-US" altLang="en-US" sz="2400" dirty="0"/>
              <a:t>         			          = 0.53</a:t>
            </a:r>
          </a:p>
          <a:p>
            <a:pPr eaLnBrk="1" hangingPunct="1">
              <a:buFont typeface="Wingdings 2" pitchFamily="18" charset="2"/>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Naïve Bayes, cont.</a:t>
            </a:r>
          </a:p>
        </p:txBody>
      </p:sp>
      <p:sp>
        <p:nvSpPr>
          <p:cNvPr id="17411" name="Content Placeholder 2"/>
          <p:cNvSpPr>
            <a:spLocks noGrp="1"/>
          </p:cNvSpPr>
          <p:nvPr>
            <p:ph sz="quarter" idx="1"/>
          </p:nvPr>
        </p:nvSpPr>
        <p:spPr>
          <a:xfrm>
            <a:off x="762000" y="1676400"/>
            <a:ext cx="7772400" cy="4572000"/>
          </a:xfrm>
        </p:spPr>
        <p:txBody>
          <a:bodyPr/>
          <a:lstStyle/>
          <a:p>
            <a:pPr eaLnBrk="1" hangingPunct="1"/>
            <a:r>
              <a:rPr lang="en-US" altLang="en-US" sz="2200" dirty="0"/>
              <a:t>Note that probability </a:t>
            </a:r>
            <a:r>
              <a:rPr lang="en-US" altLang="en-US" sz="2200" b="1" dirty="0"/>
              <a:t>estimate</a:t>
            </a:r>
            <a:r>
              <a:rPr lang="en-US" altLang="en-US" sz="2200" dirty="0"/>
              <a:t> does not differ greatly from </a:t>
            </a:r>
            <a:r>
              <a:rPr lang="en-US" altLang="en-US" sz="2200" b="1" dirty="0"/>
              <a:t>exact</a:t>
            </a:r>
          </a:p>
          <a:p>
            <a:pPr eaLnBrk="1" hangingPunct="1"/>
            <a:endParaRPr lang="en-US" altLang="en-US" sz="2200" b="1" dirty="0"/>
          </a:p>
          <a:p>
            <a:pPr eaLnBrk="1" hangingPunct="1"/>
            <a:r>
              <a:rPr lang="en-US" altLang="en-US" sz="2200" dirty="0"/>
              <a:t>All records are used in calculations, not just those matching predictor values</a:t>
            </a:r>
          </a:p>
          <a:p>
            <a:pPr eaLnBrk="1" hangingPunct="1"/>
            <a:endParaRPr lang="en-US" altLang="en-US" sz="2200" dirty="0"/>
          </a:p>
          <a:p>
            <a:pPr eaLnBrk="1" hangingPunct="1"/>
            <a:r>
              <a:rPr lang="en-US" altLang="en-US" sz="2200" dirty="0"/>
              <a:t>This makes calculations practical in most circumstances</a:t>
            </a:r>
          </a:p>
          <a:p>
            <a:pPr eaLnBrk="1" hangingPunct="1"/>
            <a:endParaRPr lang="en-US" altLang="en-US" sz="2200" dirty="0"/>
          </a:p>
          <a:p>
            <a:pPr eaLnBrk="1" hangingPunct="1"/>
            <a:r>
              <a:rPr lang="en-US" altLang="en-US" sz="2200" dirty="0"/>
              <a:t>Relies on assumption of independence between predictor variables within each class</a:t>
            </a:r>
          </a:p>
          <a:p>
            <a:pPr eaLnBrk="1" hangingPunct="1"/>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Independence Assumption</a:t>
            </a:r>
          </a:p>
        </p:txBody>
      </p:sp>
      <p:sp>
        <p:nvSpPr>
          <p:cNvPr id="18435" name="Content Placeholder 2"/>
          <p:cNvSpPr>
            <a:spLocks noGrp="1"/>
          </p:cNvSpPr>
          <p:nvPr>
            <p:ph sz="quarter" idx="1"/>
          </p:nvPr>
        </p:nvSpPr>
        <p:spPr/>
        <p:txBody>
          <a:bodyPr/>
          <a:lstStyle/>
          <a:p>
            <a:pPr eaLnBrk="1" hangingPunct="1"/>
            <a:endParaRPr lang="en-US" altLang="en-US" dirty="0"/>
          </a:p>
          <a:p>
            <a:pPr eaLnBrk="1" hangingPunct="1"/>
            <a:r>
              <a:rPr lang="en-US" altLang="en-US" dirty="0"/>
              <a:t>Not strictly justified (variables often correlated with one another)</a:t>
            </a:r>
          </a:p>
          <a:p>
            <a:pPr eaLnBrk="1" hangingPunct="1"/>
            <a:endParaRPr lang="en-US" altLang="en-US" dirty="0"/>
          </a:p>
          <a:p>
            <a:pPr eaLnBrk="1" hangingPunct="1"/>
            <a:r>
              <a:rPr lang="en-US" altLang="en-US" dirty="0"/>
              <a:t>Often “good enough” – </a:t>
            </a:r>
            <a:r>
              <a:rPr lang="en-US" altLang="en-US" u="sng" dirty="0"/>
              <a:t>ranking</a:t>
            </a:r>
            <a:r>
              <a:rPr lang="en-US" altLang="en-US" dirty="0"/>
              <a:t> of probabilities is more important than unbiased estimate of actual probabilities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t>Naïve </a:t>
            </a:r>
            <a:r>
              <a:rPr lang="en-US" altLang="en-US" dirty="0" err="1"/>
              <a:t>Bayes</a:t>
            </a:r>
            <a:r>
              <a:rPr lang="en-US" altLang="en-US" dirty="0"/>
              <a:t> in R</a:t>
            </a:r>
          </a:p>
        </p:txBody>
      </p:sp>
      <p:sp>
        <p:nvSpPr>
          <p:cNvPr id="18435" name="Content Placeholder 2"/>
          <p:cNvSpPr>
            <a:spLocks noGrp="1"/>
          </p:cNvSpPr>
          <p:nvPr>
            <p:ph sz="quarter" idx="1"/>
          </p:nvPr>
        </p:nvSpPr>
        <p:spPr/>
        <p:txBody>
          <a:bodyPr/>
          <a:lstStyle/>
          <a:p>
            <a:pPr eaLnBrk="1" hangingPunct="1"/>
            <a:endParaRPr lang="en-US" altLang="en-US" dirty="0"/>
          </a:p>
          <a:p>
            <a:pPr eaLnBrk="1" hangingPunct="1"/>
            <a:r>
              <a:rPr lang="en-US" altLang="en-US" dirty="0"/>
              <a:t>Use package </a:t>
            </a:r>
            <a:r>
              <a:rPr lang="en-US" altLang="en-US" dirty="0">
                <a:latin typeface="Courier New" pitchFamily="49" charset="0"/>
                <a:cs typeface="Courier New" pitchFamily="49" charset="0"/>
              </a:rPr>
              <a:t>e1071</a:t>
            </a:r>
            <a:endParaRPr lang="en-US" altLang="en-US" dirty="0"/>
          </a:p>
          <a:p>
            <a:pPr eaLnBrk="1" hangingPunct="1"/>
            <a:r>
              <a:rPr lang="en-US" altLang="en-US" dirty="0"/>
              <a:t>Function </a:t>
            </a:r>
            <a:r>
              <a:rPr lang="en-US" altLang="en-US" dirty="0" err="1">
                <a:latin typeface="Courier New" pitchFamily="49" charset="0"/>
                <a:cs typeface="Courier New" pitchFamily="49" charset="0"/>
              </a:rPr>
              <a:t>naiveBayes</a:t>
            </a:r>
            <a:endParaRPr lang="en-US" altLang="en-US" dirty="0">
              <a:latin typeface="Courier New" pitchFamily="49" charset="0"/>
              <a:cs typeface="Courier New" pitchFamily="49" charset="0"/>
            </a:endParaRPr>
          </a:p>
          <a:p>
            <a:pPr eaLnBrk="1" hangingPunct="1"/>
            <a:r>
              <a:rPr lang="en-US" altLang="en-US" dirty="0">
                <a:cs typeface="Arial" pitchFamily="34" charset="0"/>
              </a:rPr>
              <a:t>See Table 8.4 for code for running Naïve </a:t>
            </a:r>
            <a:r>
              <a:rPr lang="en-US" altLang="en-US" dirty="0" err="1">
                <a:cs typeface="Arial" pitchFamily="34" charset="0"/>
              </a:rPr>
              <a:t>Bayes</a:t>
            </a:r>
            <a:endParaRPr lang="en-US" altLang="en-US" dirty="0">
              <a:cs typeface="Arial" pitchFamily="34" charset="0"/>
            </a:endParaRPr>
          </a:p>
          <a:p>
            <a:pPr lvl="1" eaLnBrk="1" hangingPunct="1"/>
            <a:r>
              <a:rPr lang="en-US" altLang="en-US" sz="1800" dirty="0">
                <a:cs typeface="Arial" pitchFamily="34" charset="0"/>
              </a:rPr>
              <a:t>Includes code for binning numeric variables into categories, which is required for NB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Advantages</a:t>
            </a:r>
          </a:p>
        </p:txBody>
      </p:sp>
      <p:sp>
        <p:nvSpPr>
          <p:cNvPr id="19459" name="Content Placeholder 2"/>
          <p:cNvSpPr>
            <a:spLocks noGrp="1"/>
          </p:cNvSpPr>
          <p:nvPr>
            <p:ph sz="quarter" idx="1"/>
          </p:nvPr>
        </p:nvSpPr>
        <p:spPr>
          <a:xfrm>
            <a:off x="457200" y="1905000"/>
            <a:ext cx="8229600" cy="4221163"/>
          </a:xfrm>
        </p:spPr>
        <p:txBody>
          <a:bodyPr/>
          <a:lstStyle/>
          <a:p>
            <a:pPr eaLnBrk="1" hangingPunct="1"/>
            <a:r>
              <a:rPr lang="en-US" altLang="en-US"/>
              <a:t>Handles purely categorical data well</a:t>
            </a:r>
          </a:p>
          <a:p>
            <a:pPr eaLnBrk="1" hangingPunct="1"/>
            <a:r>
              <a:rPr lang="en-US" altLang="en-US"/>
              <a:t>Works well with very large data sets</a:t>
            </a:r>
          </a:p>
          <a:p>
            <a:pPr eaLnBrk="1" hangingPunct="1"/>
            <a:r>
              <a:rPr lang="en-US" altLang="en-US"/>
              <a:t>Simple &amp; computationally efficient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Naïve Bayes: The Basic Idea</a:t>
            </a:r>
          </a:p>
        </p:txBody>
      </p:sp>
      <p:sp>
        <p:nvSpPr>
          <p:cNvPr id="8195" name="Content Placeholder 2"/>
          <p:cNvSpPr>
            <a:spLocks noGrp="1"/>
          </p:cNvSpPr>
          <p:nvPr>
            <p:ph sz="quarter" idx="1"/>
          </p:nvPr>
        </p:nvSpPr>
        <p:spPr>
          <a:xfrm>
            <a:off x="914400" y="1752600"/>
            <a:ext cx="7772400" cy="4572000"/>
          </a:xfrm>
        </p:spPr>
        <p:txBody>
          <a:bodyPr/>
          <a:lstStyle/>
          <a:p>
            <a:pPr marL="0" indent="0" eaLnBrk="1" hangingPunct="1">
              <a:buFont typeface="Wingdings 2" pitchFamily="18" charset="2"/>
              <a:buNone/>
              <a:defRPr/>
            </a:pPr>
            <a:r>
              <a:rPr lang="en-US" dirty="0"/>
              <a:t>For a given new record to be classified, find other records like it (i.e., same values for the predictors)</a:t>
            </a:r>
          </a:p>
          <a:p>
            <a:pPr eaLnBrk="1" hangingPunct="1">
              <a:buFont typeface="Wingdings 2" pitchFamily="18" charset="2"/>
              <a:buNone/>
              <a:defRPr/>
            </a:pPr>
            <a:endParaRPr lang="en-US" dirty="0"/>
          </a:p>
          <a:p>
            <a:pPr eaLnBrk="1" hangingPunct="1">
              <a:buFont typeface="Wingdings 2" pitchFamily="18" charset="2"/>
              <a:buNone/>
              <a:defRPr/>
            </a:pPr>
            <a:r>
              <a:rPr lang="en-US" dirty="0"/>
              <a:t>What is the prevalent class among those records?</a:t>
            </a:r>
          </a:p>
          <a:p>
            <a:pPr eaLnBrk="1" hangingPunct="1">
              <a:buFont typeface="Wingdings 2" pitchFamily="18" charset="2"/>
              <a:buNone/>
              <a:defRPr/>
            </a:pPr>
            <a:endParaRPr lang="en-US" dirty="0"/>
          </a:p>
          <a:p>
            <a:pPr eaLnBrk="1" hangingPunct="1">
              <a:buFont typeface="Wingdings 2" pitchFamily="18" charset="2"/>
              <a:buNone/>
              <a:defRPr/>
            </a:pPr>
            <a:r>
              <a:rPr lang="en-US" dirty="0"/>
              <a:t>Assign that class to your new record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Shortcomings</a:t>
            </a:r>
          </a:p>
        </p:txBody>
      </p:sp>
      <p:sp>
        <p:nvSpPr>
          <p:cNvPr id="20483" name="Content Placeholder 2"/>
          <p:cNvSpPr>
            <a:spLocks noGrp="1"/>
          </p:cNvSpPr>
          <p:nvPr>
            <p:ph sz="quarter" idx="1"/>
          </p:nvPr>
        </p:nvSpPr>
        <p:spPr>
          <a:xfrm>
            <a:off x="914400" y="2286000"/>
            <a:ext cx="7772400" cy="3733800"/>
          </a:xfrm>
        </p:spPr>
        <p:txBody>
          <a:bodyPr/>
          <a:lstStyle/>
          <a:p>
            <a:pPr eaLnBrk="1" hangingPunct="1"/>
            <a:r>
              <a:rPr lang="en-US" altLang="en-US"/>
              <a:t>Requires large number of records</a:t>
            </a:r>
          </a:p>
          <a:p>
            <a:pPr eaLnBrk="1" hangingPunct="1"/>
            <a:endParaRPr lang="en-US" altLang="en-US"/>
          </a:p>
          <a:p>
            <a:pPr eaLnBrk="1" hangingPunct="1"/>
            <a:r>
              <a:rPr lang="en-US" altLang="en-US"/>
              <a:t>Problematic when a predictor category is not present in training data </a:t>
            </a:r>
          </a:p>
          <a:p>
            <a:pPr marL="568325" lvl="2" indent="25400" eaLnBrk="1" hangingPunct="1">
              <a:buFont typeface="Wingdings 2" pitchFamily="18" charset="2"/>
              <a:buNone/>
            </a:pPr>
            <a:r>
              <a:rPr lang="en-US" altLang="en-US"/>
              <a:t>Assigns 0 probability of response, ignoring information in other variables</a:t>
            </a:r>
          </a:p>
          <a:p>
            <a:pPr eaLnBrk="1" hangingPunct="1">
              <a:buFont typeface="Wingdings 2" pitchFamily="18" charset="2"/>
              <a:buNone/>
            </a:pPr>
            <a:endParaRPr lang="en-US" altLang="en-US"/>
          </a:p>
          <a:p>
            <a:pPr lvl="1"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On the other hand…</a:t>
            </a:r>
          </a:p>
        </p:txBody>
      </p:sp>
      <p:sp>
        <p:nvSpPr>
          <p:cNvPr id="21507" name="Content Placeholder 2"/>
          <p:cNvSpPr>
            <a:spLocks noGrp="1"/>
          </p:cNvSpPr>
          <p:nvPr>
            <p:ph sz="quarter" idx="1"/>
          </p:nvPr>
        </p:nvSpPr>
        <p:spPr>
          <a:xfrm>
            <a:off x="914400" y="1828800"/>
            <a:ext cx="7772400" cy="4191000"/>
          </a:xfrm>
        </p:spPr>
        <p:txBody>
          <a:bodyPr/>
          <a:lstStyle/>
          <a:p>
            <a:pPr eaLnBrk="1" hangingPunct="1"/>
            <a:r>
              <a:rPr lang="en-US" altLang="en-US" dirty="0"/>
              <a:t>Probability </a:t>
            </a:r>
            <a:r>
              <a:rPr lang="en-US" altLang="en-US" u="sng" dirty="0"/>
              <a:t>rankings</a:t>
            </a:r>
            <a:r>
              <a:rPr lang="en-US" altLang="en-US" dirty="0"/>
              <a:t> are more accurate than the actual probability estimates</a:t>
            </a:r>
          </a:p>
          <a:p>
            <a:pPr marL="630238" lvl="2" indent="-36513" eaLnBrk="1" hangingPunct="1">
              <a:buFont typeface="Wingdings 2" pitchFamily="18" charset="2"/>
              <a:buNone/>
            </a:pPr>
            <a:r>
              <a:rPr lang="en-US" altLang="en-US" dirty="0"/>
              <a:t>Good for applications using lift (e.g. response to mailing), less so for applications requiring probabilities (e.g. credit scoring)</a:t>
            </a:r>
          </a:p>
          <a:p>
            <a:pPr eaLnBrk="1" hangingPunct="1">
              <a:buFont typeface="Wingdings 2" pitchFamily="18" charset="2"/>
              <a:buNone/>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Summary	</a:t>
            </a:r>
          </a:p>
        </p:txBody>
      </p:sp>
      <p:sp>
        <p:nvSpPr>
          <p:cNvPr id="22531" name="Content Placeholder 2"/>
          <p:cNvSpPr>
            <a:spLocks noGrp="1"/>
          </p:cNvSpPr>
          <p:nvPr>
            <p:ph sz="quarter" idx="1"/>
          </p:nvPr>
        </p:nvSpPr>
        <p:spPr>
          <a:xfrm>
            <a:off x="914400" y="2133600"/>
            <a:ext cx="7772400" cy="3886200"/>
          </a:xfrm>
        </p:spPr>
        <p:txBody>
          <a:bodyPr/>
          <a:lstStyle/>
          <a:p>
            <a:pPr eaLnBrk="1" hangingPunct="1"/>
            <a:r>
              <a:rPr lang="en-US" altLang="en-US"/>
              <a:t>No statistical models involved</a:t>
            </a:r>
          </a:p>
          <a:p>
            <a:pPr eaLnBrk="1" hangingPunct="1"/>
            <a:endParaRPr lang="en-US" altLang="en-US"/>
          </a:p>
          <a:p>
            <a:pPr eaLnBrk="1" hangingPunct="1"/>
            <a:r>
              <a:rPr lang="en-US" altLang="en-US"/>
              <a:t>Naïve Bayes (like KNN) pays attention to complex interactions and local structure </a:t>
            </a:r>
          </a:p>
          <a:p>
            <a:pPr eaLnBrk="1" hangingPunct="1"/>
            <a:endParaRPr lang="en-US" altLang="en-US"/>
          </a:p>
          <a:p>
            <a:pPr eaLnBrk="1" hangingPunct="1"/>
            <a:r>
              <a:rPr lang="en-US" altLang="en-US"/>
              <a:t>Computational challenges remain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Usage</a:t>
            </a:r>
          </a:p>
        </p:txBody>
      </p:sp>
      <p:sp>
        <p:nvSpPr>
          <p:cNvPr id="9219" name="Content Placeholder 2"/>
          <p:cNvSpPr>
            <a:spLocks noGrp="1"/>
          </p:cNvSpPr>
          <p:nvPr>
            <p:ph sz="quarter" idx="1"/>
          </p:nvPr>
        </p:nvSpPr>
        <p:spPr>
          <a:xfrm>
            <a:off x="914400" y="1828800"/>
            <a:ext cx="7772400" cy="4191000"/>
          </a:xfrm>
        </p:spPr>
        <p:txBody>
          <a:bodyPr/>
          <a:lstStyle/>
          <a:p>
            <a:pPr eaLnBrk="1" hangingPunct="1"/>
            <a:r>
              <a:rPr lang="en-US" altLang="en-US" sz="2200" dirty="0"/>
              <a:t>Requires categorical variables</a:t>
            </a:r>
          </a:p>
          <a:p>
            <a:pPr eaLnBrk="1" hangingPunct="1"/>
            <a:endParaRPr lang="en-US" altLang="en-US" sz="2200" dirty="0"/>
          </a:p>
          <a:p>
            <a:pPr eaLnBrk="1" hangingPunct="1"/>
            <a:r>
              <a:rPr lang="en-US" altLang="en-US" sz="2200" dirty="0"/>
              <a:t>Numerical variable must be binned and converted to categorical</a:t>
            </a:r>
          </a:p>
          <a:p>
            <a:pPr eaLnBrk="1" hangingPunct="1"/>
            <a:endParaRPr lang="en-US" altLang="en-US" sz="2200" dirty="0"/>
          </a:p>
          <a:p>
            <a:pPr eaLnBrk="1" hangingPunct="1"/>
            <a:r>
              <a:rPr lang="en-US" altLang="en-US" sz="2200" dirty="0"/>
              <a:t>Can be used with very large data sets</a:t>
            </a:r>
          </a:p>
          <a:p>
            <a:pPr eaLnBrk="1" hangingPunct="1"/>
            <a:endParaRPr lang="en-US" altLang="en-US" sz="2200" dirty="0"/>
          </a:p>
          <a:p>
            <a:pPr eaLnBrk="1" hangingPunct="1"/>
            <a:r>
              <a:rPr lang="en-US" altLang="en-US" sz="2200" dirty="0"/>
              <a:t>Example:  Spell check programs assign your misspelled word to an established “class” (i.e., correctly spelled word)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Exact Bayes Classifier</a:t>
            </a:r>
          </a:p>
        </p:txBody>
      </p:sp>
      <p:sp>
        <p:nvSpPr>
          <p:cNvPr id="10243" name="Content Placeholder 2"/>
          <p:cNvSpPr>
            <a:spLocks noGrp="1"/>
          </p:cNvSpPr>
          <p:nvPr>
            <p:ph sz="quarter" idx="1"/>
          </p:nvPr>
        </p:nvSpPr>
        <p:spPr>
          <a:xfrm>
            <a:off x="914400" y="1600200"/>
            <a:ext cx="7772400" cy="4572000"/>
          </a:xfrm>
        </p:spPr>
        <p:txBody>
          <a:bodyPr/>
          <a:lstStyle/>
          <a:p>
            <a:pPr marL="0" indent="0" eaLnBrk="1" hangingPunct="1">
              <a:buFont typeface="Wingdings 2" pitchFamily="18" charset="2"/>
              <a:buNone/>
              <a:defRPr/>
            </a:pPr>
            <a:r>
              <a:rPr lang="en-US" sz="2200" dirty="0"/>
              <a:t>Relies on finding other records that share </a:t>
            </a:r>
            <a:r>
              <a:rPr lang="en-US" sz="2200" u="sng" dirty="0"/>
              <a:t>same predictor values</a:t>
            </a:r>
            <a:r>
              <a:rPr lang="en-US" sz="2200" dirty="0"/>
              <a:t> as record-to-be-classified. </a:t>
            </a:r>
          </a:p>
          <a:p>
            <a:pPr eaLnBrk="1" hangingPunct="1">
              <a:buFont typeface="Wingdings 2" pitchFamily="18" charset="2"/>
              <a:buNone/>
              <a:defRPr/>
            </a:pPr>
            <a:endParaRPr lang="en-US" sz="2200" dirty="0"/>
          </a:p>
          <a:p>
            <a:pPr marL="0" indent="0" eaLnBrk="1" hangingPunct="1">
              <a:buFont typeface="Wingdings 2" pitchFamily="18" charset="2"/>
              <a:buNone/>
              <a:defRPr/>
            </a:pPr>
            <a:r>
              <a:rPr lang="en-US" sz="2200" dirty="0"/>
              <a:t>Want to find “probability of belonging to class </a:t>
            </a:r>
            <a:r>
              <a:rPr lang="en-US" sz="2200" i="1" dirty="0"/>
              <a:t>C</a:t>
            </a:r>
            <a:r>
              <a:rPr lang="en-US" sz="2200" dirty="0"/>
              <a:t>, given specified values of predictors.”</a:t>
            </a:r>
          </a:p>
          <a:p>
            <a:pPr eaLnBrk="1" hangingPunct="1">
              <a:buFont typeface="Wingdings 2" pitchFamily="18" charset="2"/>
              <a:buNone/>
              <a:defRPr/>
            </a:pPr>
            <a:endParaRPr lang="en-US" sz="2200" dirty="0"/>
          </a:p>
          <a:p>
            <a:pPr marL="0" indent="0" eaLnBrk="1" hangingPunct="1">
              <a:buFont typeface="Wingdings 2" pitchFamily="18" charset="2"/>
              <a:buNone/>
              <a:defRPr/>
            </a:pPr>
            <a:r>
              <a:rPr lang="en-US" sz="2200" dirty="0"/>
              <a:t>Even with large data sets, may be hard to find other records that </a:t>
            </a:r>
            <a:r>
              <a:rPr lang="en-US" sz="2200" b="1" dirty="0"/>
              <a:t>exactly match</a:t>
            </a:r>
            <a:r>
              <a:rPr lang="en-US" sz="2200" dirty="0"/>
              <a:t> your record, in terms of predictor values.</a:t>
            </a:r>
          </a:p>
          <a:p>
            <a:pPr eaLnBrk="1" hangingPunct="1">
              <a:buFont typeface="Wingdings 2" pitchFamily="18" charset="2"/>
              <a:buNone/>
              <a:defRPr/>
            </a:pPr>
            <a:endParaRPr lang="en-US" dirty="0"/>
          </a:p>
          <a:p>
            <a:pPr eaLnBrk="1" hangingPunct="1">
              <a:buFont typeface="Wingdings 2" pitchFamily="18" charset="2"/>
              <a:buNone/>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t>Solution – Naïve Bayes</a:t>
            </a:r>
          </a:p>
        </p:txBody>
      </p:sp>
      <p:sp>
        <p:nvSpPr>
          <p:cNvPr id="11267" name="Content Placeholder 2"/>
          <p:cNvSpPr>
            <a:spLocks noGrp="1"/>
          </p:cNvSpPr>
          <p:nvPr>
            <p:ph sz="quarter" idx="1"/>
          </p:nvPr>
        </p:nvSpPr>
        <p:spPr/>
        <p:txBody>
          <a:bodyPr/>
          <a:lstStyle/>
          <a:p>
            <a:pPr eaLnBrk="1" hangingPunct="1"/>
            <a:r>
              <a:rPr lang="en-US" altLang="en-US" dirty="0"/>
              <a:t>Assume independence of predictor variables (within each class)</a:t>
            </a:r>
          </a:p>
          <a:p>
            <a:pPr eaLnBrk="1" hangingPunct="1"/>
            <a:endParaRPr lang="en-US" altLang="en-US" dirty="0"/>
          </a:p>
          <a:p>
            <a:pPr eaLnBrk="1" hangingPunct="1"/>
            <a:r>
              <a:rPr lang="en-US" altLang="en-US" dirty="0"/>
              <a:t>Use multiplication rule</a:t>
            </a:r>
          </a:p>
          <a:p>
            <a:pPr eaLnBrk="1" hangingPunct="1"/>
            <a:endParaRPr lang="en-US" altLang="en-US" dirty="0"/>
          </a:p>
          <a:p>
            <a:pPr eaLnBrk="1" hangingPunct="1"/>
            <a:r>
              <a:rPr lang="en-US" altLang="en-US" dirty="0"/>
              <a:t>Find same probability that record belongs to class C, given predictor values, </a:t>
            </a:r>
            <a:r>
              <a:rPr lang="en-US" altLang="en-US" u="sng" dirty="0"/>
              <a:t>without</a:t>
            </a:r>
            <a:r>
              <a:rPr lang="en-US" altLang="en-US" dirty="0"/>
              <a:t> limiting calculation to records that share all those same values</a:t>
            </a:r>
          </a:p>
          <a:p>
            <a:pPr eaLnBrk="1" hangingPunct="1"/>
            <a:endParaRPr lang="en-US" altLang="en-US" dirty="0"/>
          </a:p>
          <a:p>
            <a:pPr eaLnBrk="1" hangingPunct="1">
              <a:buFont typeface="Wingdings 2" pitchFamily="18" charset="2"/>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bird&#10;&#10;Description automatically generated">
            <a:extLst>
              <a:ext uri="{FF2B5EF4-FFF2-40B4-BE49-F238E27FC236}">
                <a16:creationId xmlns:a16="http://schemas.microsoft.com/office/drawing/2014/main" id="{44702926-19EF-4EB7-AF90-E00C8EF6C48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790700"/>
            <a:ext cx="5181600" cy="2970784"/>
          </a:xfrm>
        </p:spPr>
      </p:pic>
      <p:sp>
        <p:nvSpPr>
          <p:cNvPr id="5" name="Rectangle 4">
            <a:extLst>
              <a:ext uri="{FF2B5EF4-FFF2-40B4-BE49-F238E27FC236}">
                <a16:creationId xmlns:a16="http://schemas.microsoft.com/office/drawing/2014/main" id="{D1692480-8971-4A6D-8B2F-2C953929E1D7}"/>
              </a:ext>
            </a:extLst>
          </p:cNvPr>
          <p:cNvSpPr/>
          <p:nvPr/>
        </p:nvSpPr>
        <p:spPr>
          <a:xfrm>
            <a:off x="914400" y="304800"/>
            <a:ext cx="7467600" cy="984885"/>
          </a:xfrm>
          <a:prstGeom prst="rect">
            <a:avLst/>
          </a:prstGeom>
        </p:spPr>
        <p:txBody>
          <a:bodyPr wrap="square">
            <a:spAutoFit/>
          </a:bodyPr>
          <a:lstStyle/>
          <a:p>
            <a:pPr lvl="0" eaLnBrk="0" hangingPunct="0"/>
            <a:r>
              <a:rPr lang="en-US" altLang="en-US" sz="2000" dirty="0">
                <a:solidFill>
                  <a:srgbClr val="202020"/>
                </a:solidFill>
                <a:latin typeface="Oswald"/>
              </a:rPr>
              <a:t>Bayes theorem provides a way of calculating posterior probability P(</a:t>
            </a:r>
            <a:r>
              <a:rPr lang="en-US" altLang="en-US" sz="2000" dirty="0" err="1">
                <a:solidFill>
                  <a:srgbClr val="202020"/>
                </a:solidFill>
                <a:latin typeface="Oswald"/>
              </a:rPr>
              <a:t>c|x</a:t>
            </a:r>
            <a:r>
              <a:rPr lang="en-US" altLang="en-US" sz="2000" dirty="0">
                <a:solidFill>
                  <a:srgbClr val="202020"/>
                </a:solidFill>
                <a:latin typeface="Oswald"/>
              </a:rPr>
              <a:t>) from P(c), P(x) and P(</a:t>
            </a:r>
            <a:r>
              <a:rPr lang="en-US" altLang="en-US" sz="2000" dirty="0" err="1">
                <a:solidFill>
                  <a:srgbClr val="202020"/>
                </a:solidFill>
                <a:latin typeface="Oswald"/>
              </a:rPr>
              <a:t>x|c</a:t>
            </a:r>
            <a:r>
              <a:rPr lang="en-US" altLang="en-US" sz="2000" dirty="0">
                <a:solidFill>
                  <a:srgbClr val="202020"/>
                </a:solidFill>
                <a:latin typeface="Oswald"/>
              </a:rPr>
              <a:t>). Look at the equation below:</a:t>
            </a:r>
          </a:p>
          <a:p>
            <a:pPr lvl="0" eaLnBrk="0" fontAlgn="ctr" hangingPunct="0"/>
            <a:r>
              <a:rPr lang="en-US" altLang="en-US" dirty="0">
                <a:solidFill>
                  <a:srgbClr val="202020"/>
                </a:solidFill>
                <a:latin typeface="Oswald"/>
              </a:rPr>
              <a:t> </a:t>
            </a:r>
            <a:endParaRPr lang="en-US" altLang="en-US" sz="500" dirty="0"/>
          </a:p>
        </p:txBody>
      </p:sp>
      <p:sp>
        <p:nvSpPr>
          <p:cNvPr id="6" name="Rectangle 5">
            <a:extLst>
              <a:ext uri="{FF2B5EF4-FFF2-40B4-BE49-F238E27FC236}">
                <a16:creationId xmlns:a16="http://schemas.microsoft.com/office/drawing/2014/main" id="{75F69E86-501A-440A-84FB-E09D6899DA14}"/>
              </a:ext>
            </a:extLst>
          </p:cNvPr>
          <p:cNvSpPr/>
          <p:nvPr/>
        </p:nvSpPr>
        <p:spPr>
          <a:xfrm>
            <a:off x="457200" y="4876800"/>
            <a:ext cx="8458200" cy="1477328"/>
          </a:xfrm>
          <a:prstGeom prst="rect">
            <a:avLst/>
          </a:prstGeom>
        </p:spPr>
        <p:txBody>
          <a:bodyPr wrap="square">
            <a:spAutoFit/>
          </a:bodyPr>
          <a:lstStyle/>
          <a:p>
            <a:pPr algn="just"/>
            <a:r>
              <a:rPr lang="en-US" dirty="0"/>
              <a:t>Above,</a:t>
            </a:r>
          </a:p>
          <a:p>
            <a:pPr algn="just">
              <a:buFont typeface="Arial" panose="020B0604020202020204" pitchFamily="34" charset="0"/>
              <a:buChar char="•"/>
            </a:pPr>
            <a:r>
              <a:rPr lang="en-US" i="1" dirty="0"/>
              <a:t>P</a:t>
            </a:r>
            <a:r>
              <a:rPr lang="en-US" dirty="0"/>
              <a:t>(</a:t>
            </a:r>
            <a:r>
              <a:rPr lang="en-US" i="1" dirty="0" err="1"/>
              <a:t>c|x</a:t>
            </a:r>
            <a:r>
              <a:rPr lang="en-US" dirty="0"/>
              <a:t>) is the posterior probability of </a:t>
            </a:r>
            <a:r>
              <a:rPr lang="en-US" i="1" dirty="0"/>
              <a:t>class</a:t>
            </a:r>
            <a:r>
              <a:rPr lang="en-US" dirty="0"/>
              <a:t> (c, </a:t>
            </a:r>
            <a:r>
              <a:rPr lang="en-US" i="1" dirty="0"/>
              <a:t>target</a:t>
            </a:r>
            <a:r>
              <a:rPr lang="en-US" dirty="0"/>
              <a:t>) given </a:t>
            </a:r>
            <a:r>
              <a:rPr lang="en-US" i="1" dirty="0"/>
              <a:t>predictor</a:t>
            </a:r>
            <a:r>
              <a:rPr lang="en-US" dirty="0"/>
              <a:t> (x, </a:t>
            </a:r>
            <a:r>
              <a:rPr lang="en-US" i="1" dirty="0"/>
              <a:t>attributes</a:t>
            </a:r>
            <a:r>
              <a:rPr lang="en-US" dirty="0"/>
              <a:t>).</a:t>
            </a:r>
          </a:p>
          <a:p>
            <a:pPr algn="just">
              <a:buFont typeface="Arial" panose="020B0604020202020204" pitchFamily="34" charset="0"/>
              <a:buChar char="•"/>
            </a:pPr>
            <a:r>
              <a:rPr lang="en-US" i="1" dirty="0"/>
              <a:t>P</a:t>
            </a:r>
            <a:r>
              <a:rPr lang="en-US" dirty="0"/>
              <a:t>(</a:t>
            </a:r>
            <a:r>
              <a:rPr lang="en-US" i="1" dirty="0"/>
              <a:t>c</a:t>
            </a:r>
            <a:r>
              <a:rPr lang="en-US" dirty="0"/>
              <a:t>) is the prior probability of </a:t>
            </a:r>
            <a:r>
              <a:rPr lang="en-US" i="1" dirty="0"/>
              <a:t>class</a:t>
            </a:r>
            <a:r>
              <a:rPr lang="en-US" dirty="0"/>
              <a:t>.</a:t>
            </a:r>
          </a:p>
          <a:p>
            <a:pPr algn="just">
              <a:buFont typeface="Arial" panose="020B0604020202020204" pitchFamily="34" charset="0"/>
              <a:buChar char="•"/>
            </a:pPr>
            <a:r>
              <a:rPr lang="en-US" i="1" dirty="0"/>
              <a:t>P</a:t>
            </a:r>
            <a:r>
              <a:rPr lang="en-US" dirty="0"/>
              <a:t>(</a:t>
            </a:r>
            <a:r>
              <a:rPr lang="en-US" i="1" dirty="0" err="1"/>
              <a:t>x|c</a:t>
            </a:r>
            <a:r>
              <a:rPr lang="en-US" dirty="0"/>
              <a:t>) is the likelihood which is the probability of </a:t>
            </a:r>
            <a:r>
              <a:rPr lang="en-US" i="1" dirty="0"/>
              <a:t>predictor</a:t>
            </a:r>
            <a:r>
              <a:rPr lang="en-US" dirty="0"/>
              <a:t> given </a:t>
            </a:r>
            <a:r>
              <a:rPr lang="en-US" i="1" dirty="0"/>
              <a:t>class</a:t>
            </a:r>
            <a:r>
              <a:rPr lang="en-US" dirty="0"/>
              <a:t>.</a:t>
            </a:r>
          </a:p>
          <a:p>
            <a:pPr algn="just">
              <a:buFont typeface="Arial" panose="020B0604020202020204" pitchFamily="34" charset="0"/>
              <a:buChar char="•"/>
            </a:pPr>
            <a:r>
              <a:rPr lang="en-US" i="1" dirty="0"/>
              <a:t>P</a:t>
            </a:r>
            <a:r>
              <a:rPr lang="en-US" dirty="0"/>
              <a:t>(</a:t>
            </a:r>
            <a:r>
              <a:rPr lang="en-US" i="1" dirty="0"/>
              <a:t>x</a:t>
            </a:r>
            <a:r>
              <a:rPr lang="en-US" dirty="0"/>
              <a:t>) is the prior probability of </a:t>
            </a:r>
            <a:r>
              <a:rPr lang="en-US" i="1" dirty="0"/>
              <a:t>predictor</a:t>
            </a:r>
            <a:r>
              <a:rPr lang="en-US" dirty="0"/>
              <a:t>.</a:t>
            </a:r>
            <a:endParaRPr lang="en-US" dirty="0">
              <a:effectLst/>
            </a:endParaRPr>
          </a:p>
        </p:txBody>
      </p:sp>
    </p:spTree>
    <p:extLst>
      <p:ext uri="{BB962C8B-B14F-4D97-AF65-F5344CB8AC3E}">
        <p14:creationId xmlns:p14="http://schemas.microsoft.com/office/powerpoint/2010/main" val="64249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BA2E-2E20-4780-A587-CA6E7E3CBACF}"/>
              </a:ext>
            </a:extLst>
          </p:cNvPr>
          <p:cNvSpPr>
            <a:spLocks noGrp="1"/>
          </p:cNvSpPr>
          <p:nvPr>
            <p:ph type="title"/>
          </p:nvPr>
        </p:nvSpPr>
        <p:spPr/>
        <p:txBody>
          <a:bodyPr/>
          <a:lstStyle/>
          <a:p>
            <a:r>
              <a:rPr lang="en-US" b="1" dirty="0"/>
              <a:t>Problem:</a:t>
            </a:r>
            <a:endParaRPr lang="en-US" dirty="0"/>
          </a:p>
        </p:txBody>
      </p:sp>
      <p:sp>
        <p:nvSpPr>
          <p:cNvPr id="4" name="Rectangle 3">
            <a:extLst>
              <a:ext uri="{FF2B5EF4-FFF2-40B4-BE49-F238E27FC236}">
                <a16:creationId xmlns:a16="http://schemas.microsoft.com/office/drawing/2014/main" id="{64B9BA05-222D-4450-813E-A9EE218A6267}"/>
              </a:ext>
            </a:extLst>
          </p:cNvPr>
          <p:cNvSpPr/>
          <p:nvPr/>
        </p:nvSpPr>
        <p:spPr>
          <a:xfrm>
            <a:off x="914400" y="1676400"/>
            <a:ext cx="7467600" cy="3970318"/>
          </a:xfrm>
          <a:prstGeom prst="rect">
            <a:avLst/>
          </a:prstGeom>
        </p:spPr>
        <p:txBody>
          <a:bodyPr wrap="square">
            <a:spAutoFit/>
          </a:bodyPr>
          <a:lstStyle/>
          <a:p>
            <a:r>
              <a:rPr lang="en-US" dirty="0"/>
              <a:t>Players will play if weather is sunny. Is this statement is correct?</a:t>
            </a:r>
          </a:p>
          <a:p>
            <a:endParaRPr lang="en-US" dirty="0"/>
          </a:p>
          <a:p>
            <a:r>
              <a:rPr lang="en-US" dirty="0"/>
              <a:t>We can solve it using above discussed method of posterior probability.</a:t>
            </a:r>
          </a:p>
          <a:p>
            <a:r>
              <a:rPr lang="en-US" dirty="0"/>
              <a:t>P(Yes | Sunny) = P( Sunny | Yes) * P(Yes) / P (Sunny)</a:t>
            </a:r>
          </a:p>
          <a:p>
            <a:endParaRPr lang="en-US" dirty="0"/>
          </a:p>
          <a:p>
            <a:r>
              <a:rPr lang="en-US" dirty="0"/>
              <a:t>Here we have P (Sunny |Yes) = 3/9 = 0.33, P(Sunny) = 5/14 = 0.36, P( Yes)= 9/14 = 0.64</a:t>
            </a:r>
          </a:p>
          <a:p>
            <a:endParaRPr lang="en-US" dirty="0"/>
          </a:p>
          <a:p>
            <a:r>
              <a:rPr lang="en-US" dirty="0"/>
              <a:t>Now, P (Yes | Sunny) = 0.33 * 0.64 / 0.36 = 0.60, which has higher probability.</a:t>
            </a:r>
          </a:p>
          <a:p>
            <a:endParaRPr lang="en-US" dirty="0"/>
          </a:p>
          <a:p>
            <a:r>
              <a:rPr lang="en-US" dirty="0"/>
              <a:t>Naive Bayes uses a similar method to predict the probability of different class based on various attributes. This algorithm is mostly used in text classification and with problems having multiple classes.</a:t>
            </a:r>
            <a:endParaRPr lang="en-US" dirty="0">
              <a:effectLst/>
            </a:endParaRPr>
          </a:p>
        </p:txBody>
      </p:sp>
    </p:spTree>
    <p:extLst>
      <p:ext uri="{BB962C8B-B14F-4D97-AF65-F5344CB8AC3E}">
        <p14:creationId xmlns:p14="http://schemas.microsoft.com/office/powerpoint/2010/main" val="346589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8F4A-461F-4955-819A-74D9277E564B}"/>
              </a:ext>
            </a:extLst>
          </p:cNvPr>
          <p:cNvSpPr>
            <a:spLocks noGrp="1"/>
          </p:cNvSpPr>
          <p:nvPr>
            <p:ph type="title"/>
          </p:nvPr>
        </p:nvSpPr>
        <p:spPr>
          <a:xfrm>
            <a:off x="914400" y="274638"/>
            <a:ext cx="7772400" cy="792162"/>
          </a:xfrm>
        </p:spPr>
        <p:txBody>
          <a:bodyPr/>
          <a:lstStyle/>
          <a:p>
            <a:r>
              <a:rPr lang="en-US" dirty="0"/>
              <a:t>How does it work</a:t>
            </a:r>
          </a:p>
        </p:txBody>
      </p:sp>
      <p:sp>
        <p:nvSpPr>
          <p:cNvPr id="3" name="Content Placeholder 2">
            <a:extLst>
              <a:ext uri="{FF2B5EF4-FFF2-40B4-BE49-F238E27FC236}">
                <a16:creationId xmlns:a16="http://schemas.microsoft.com/office/drawing/2014/main" id="{C8C24E54-F2C2-46F4-849A-70190C7669B1}"/>
              </a:ext>
            </a:extLst>
          </p:cNvPr>
          <p:cNvSpPr>
            <a:spLocks noGrp="1"/>
          </p:cNvSpPr>
          <p:nvPr>
            <p:ph sz="quarter" idx="1"/>
          </p:nvPr>
        </p:nvSpPr>
        <p:spPr>
          <a:xfrm>
            <a:off x="152400" y="1219200"/>
            <a:ext cx="8534400" cy="4800600"/>
          </a:xfrm>
        </p:spPr>
        <p:txBody>
          <a:bodyPr/>
          <a:lstStyle/>
          <a:p>
            <a:r>
              <a:rPr lang="en-US" dirty="0"/>
              <a:t>Step 1: Convert the data set into a frequency table</a:t>
            </a:r>
          </a:p>
          <a:p>
            <a:r>
              <a:rPr lang="en-US" dirty="0"/>
              <a:t>Step 2: Create Likelihood table by finding the probabilities like Overcast probability = 0.29 and probability of playing is 0.64</a:t>
            </a:r>
          </a:p>
          <a:p>
            <a:r>
              <a:rPr lang="en-US" dirty="0"/>
              <a:t>Step 3: Now, use Naive Bayesian equation to calculate the posterior probability for each class. The class with the highest posterior probability is the outcome of prediction.</a:t>
            </a:r>
          </a:p>
          <a:p>
            <a:endParaRPr lang="en-US" dirty="0"/>
          </a:p>
        </p:txBody>
      </p:sp>
    </p:spTree>
    <p:extLst>
      <p:ext uri="{BB962C8B-B14F-4D97-AF65-F5344CB8AC3E}">
        <p14:creationId xmlns:p14="http://schemas.microsoft.com/office/powerpoint/2010/main" val="2673429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4669</TotalTime>
  <Words>2173</Words>
  <Application>Microsoft Office PowerPoint</Application>
  <PresentationFormat>On-screen Show (4:3)</PresentationFormat>
  <Paragraphs>301</Paragraphs>
  <Slides>32</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Consolas</vt:lpstr>
      <vt:lpstr>Courier New</vt:lpstr>
      <vt:lpstr>Franklin Gothic Book</vt:lpstr>
      <vt:lpstr>Oswald</vt:lpstr>
      <vt:lpstr>Perpetua</vt:lpstr>
      <vt:lpstr>Roboto</vt:lpstr>
      <vt:lpstr>Wingdings 2</vt:lpstr>
      <vt:lpstr>Equity</vt:lpstr>
      <vt:lpstr>Chapter 8 – Naïve Bayes</vt:lpstr>
      <vt:lpstr>Characteristics</vt:lpstr>
      <vt:lpstr>Naïve Bayes: The Basic Idea</vt:lpstr>
      <vt:lpstr>Usage</vt:lpstr>
      <vt:lpstr>Exact Bayes Classifier</vt:lpstr>
      <vt:lpstr>Solution – Naïve Bayes</vt:lpstr>
      <vt:lpstr>PowerPoint Presentation</vt:lpstr>
      <vt:lpstr>Problem:</vt:lpstr>
      <vt:lpstr>How does it work</vt:lpstr>
      <vt:lpstr>PowerPoint Presentation</vt:lpstr>
      <vt:lpstr>PowerPoint Presentation</vt:lpstr>
      <vt:lpstr>Data</vt:lpstr>
      <vt:lpstr>PowerPoint Presentation</vt:lpstr>
      <vt:lpstr>PowerPoint Presentation</vt:lpstr>
      <vt:lpstr>PowerPoint Presentation</vt:lpstr>
      <vt:lpstr>PowerPoint Presentation</vt:lpstr>
      <vt:lpstr>Calculations</vt:lpstr>
      <vt:lpstr>PowerPoint Presentation</vt:lpstr>
      <vt:lpstr>PowerPoint Presentation</vt:lpstr>
      <vt:lpstr>PowerPoint Presentation</vt:lpstr>
      <vt:lpstr>PowerPoint Presentation</vt:lpstr>
      <vt:lpstr>Example: Financial Fraud</vt:lpstr>
      <vt:lpstr>PowerPoint Presentation</vt:lpstr>
      <vt:lpstr>Exact Bayes Calculations</vt:lpstr>
      <vt:lpstr>Naïve Bayes Calculations</vt:lpstr>
      <vt:lpstr>Naïve Bayes, cont.</vt:lpstr>
      <vt:lpstr>Independence Assumption</vt:lpstr>
      <vt:lpstr>Naïve Bayes in R</vt:lpstr>
      <vt:lpstr>Advantages</vt:lpstr>
      <vt:lpstr>Shortcomings</vt:lpstr>
      <vt:lpstr>On the other hand…</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Three Simple Classification Methods</dc:title>
  <dc:creator>Peter</dc:creator>
  <cp:lastModifiedBy>Sergio Davalos</cp:lastModifiedBy>
  <cp:revision>124</cp:revision>
  <dcterms:created xsi:type="dcterms:W3CDTF">2008-12-02T19:01:39Z</dcterms:created>
  <dcterms:modified xsi:type="dcterms:W3CDTF">2021-01-30T23:08:04Z</dcterms:modified>
</cp:coreProperties>
</file>