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4" r:id="rId6"/>
    <p:sldId id="265" r:id="rId7"/>
    <p:sldId id="267" r:id="rId8"/>
    <p:sldId id="268" r:id="rId9"/>
    <p:sldId id="305" r:id="rId10"/>
    <p:sldId id="275" r:id="rId11"/>
    <p:sldId id="276" r:id="rId12"/>
    <p:sldId id="269" r:id="rId13"/>
    <p:sldId id="270" r:id="rId14"/>
    <p:sldId id="271" r:id="rId15"/>
    <p:sldId id="279" r:id="rId16"/>
    <p:sldId id="277" r:id="rId17"/>
    <p:sldId id="278" r:id="rId18"/>
    <p:sldId id="280" r:id="rId19"/>
    <p:sldId id="282" r:id="rId20"/>
    <p:sldId id="288" r:id="rId21"/>
    <p:sldId id="306" r:id="rId22"/>
    <p:sldId id="307" r:id="rId23"/>
    <p:sldId id="308" r:id="rId24"/>
    <p:sldId id="289" r:id="rId25"/>
    <p:sldId id="290" r:id="rId26"/>
    <p:sldId id="317" r:id="rId27"/>
    <p:sldId id="310" r:id="rId28"/>
    <p:sldId id="293" r:id="rId29"/>
    <p:sldId id="292" r:id="rId30"/>
    <p:sldId id="291" r:id="rId31"/>
    <p:sldId id="294" r:id="rId32"/>
    <p:sldId id="311" r:id="rId33"/>
    <p:sldId id="312" r:id="rId34"/>
    <p:sldId id="314" r:id="rId35"/>
    <p:sldId id="313" r:id="rId36"/>
    <p:sldId id="297" r:id="rId37"/>
    <p:sldId id="298" r:id="rId38"/>
    <p:sldId id="299" r:id="rId39"/>
    <p:sldId id="300" r:id="rId40"/>
    <p:sldId id="301" r:id="rId41"/>
    <p:sldId id="315" r:id="rId42"/>
    <p:sldId id="316" r:id="rId43"/>
    <p:sldId id="303"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Davalos" initials="SD" lastIdx="1" clrIdx="0">
    <p:extLst>
      <p:ext uri="{19B8F6BF-5375-455C-9EA6-DF929625EA0E}">
        <p15:presenceInfo xmlns:p15="http://schemas.microsoft.com/office/powerpoint/2012/main" userId="f379e77e004486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7" autoAdjust="0"/>
    <p:restoredTop sz="98079" autoAdjust="0"/>
  </p:normalViewPr>
  <p:slideViewPr>
    <p:cSldViewPr>
      <p:cViewPr varScale="1">
        <p:scale>
          <a:sx n="83" d="100"/>
          <a:sy n="83" d="100"/>
        </p:scale>
        <p:origin x="1447"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30T11:44:58.45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D1C50FD-D351-462C-AB83-9495148E130D}" type="datetimeFigureOut">
              <a:rPr lang="en-US"/>
              <a:pPr>
                <a:defRPr/>
              </a:pPr>
              <a:t>1/30/2021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007D782-6377-49B6-82BE-BC22B3094ED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85DAE2-26E4-444C-8873-DECB3322D20A}" type="slidenum">
              <a:rPr lang="en-US" smtClean="0">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982B32-5BB4-4893-A648-00EBA210EC01}" type="slidenum">
              <a:rPr lang="en-US" smtClean="0">
                <a:cs typeface="Arial" charset="0"/>
              </a:rPr>
              <a:pPr fontAlgn="base">
                <a:spcBef>
                  <a:spcPct val="0"/>
                </a:spcBef>
                <a:spcAft>
                  <a:spcPct val="0"/>
                </a:spcAft>
                <a:defRPr/>
              </a:pPr>
              <a:t>11</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97AFF3-7D3F-4F8C-97BF-B65A87CAC43C}" type="slidenum">
              <a:rPr lang="en-US" smtClean="0">
                <a:cs typeface="Arial" charset="0"/>
              </a:rPr>
              <a:pPr fontAlgn="base">
                <a:spcBef>
                  <a:spcPct val="0"/>
                </a:spcBef>
                <a:spcAft>
                  <a:spcPct val="0"/>
                </a:spcAft>
                <a:defRPr/>
              </a:pPr>
              <a:t>12</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E7CC5-A7D2-4F7B-9ECE-9DABC9D3E6AA}" type="slidenum">
              <a:rPr lang="en-US" smtClean="0">
                <a:cs typeface="Arial" charset="0"/>
              </a:rPr>
              <a:pPr fontAlgn="base">
                <a:spcBef>
                  <a:spcPct val="0"/>
                </a:spcBef>
                <a:spcAft>
                  <a:spcPct val="0"/>
                </a:spcAft>
                <a:defRPr/>
              </a:pPr>
              <a:t>13</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BD1C40-A390-4B3C-B2EF-B2713A8BBB5B}" type="slidenum">
              <a:rPr lang="en-US" smtClean="0">
                <a:cs typeface="Arial" charset="0"/>
              </a:rPr>
              <a:pPr fontAlgn="base">
                <a:spcBef>
                  <a:spcPct val="0"/>
                </a:spcBef>
                <a:spcAft>
                  <a:spcPct val="0"/>
                </a:spcAft>
                <a:defRPr/>
              </a:pPr>
              <a:t>14</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EAD1E8-636F-430B-80D3-43A547645504}" type="slidenum">
              <a:rPr lang="en-US" smtClean="0">
                <a:cs typeface="Arial" charset="0"/>
              </a:rPr>
              <a:pPr fontAlgn="base">
                <a:spcBef>
                  <a:spcPct val="0"/>
                </a:spcBef>
                <a:spcAft>
                  <a:spcPct val="0"/>
                </a:spcAft>
                <a:defRPr/>
              </a:pPr>
              <a:t>15</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3CA20D-B45B-4E9A-BB31-2A5D015D5E34}" type="slidenum">
              <a:rPr lang="en-US" smtClean="0">
                <a:cs typeface="Arial" charset="0"/>
              </a:rPr>
              <a:pPr fontAlgn="base">
                <a:spcBef>
                  <a:spcPct val="0"/>
                </a:spcBef>
                <a:spcAft>
                  <a:spcPct val="0"/>
                </a:spcAft>
                <a:defRPr/>
              </a:pPr>
              <a:t>16</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2C870E-0BA5-40BD-9DAD-74532C3C69CF}" type="slidenum">
              <a:rPr lang="en-US" smtClean="0">
                <a:cs typeface="Arial" charset="0"/>
              </a:rPr>
              <a:pPr fontAlgn="base">
                <a:spcBef>
                  <a:spcPct val="0"/>
                </a:spcBef>
                <a:spcAft>
                  <a:spcPct val="0"/>
                </a:spcAft>
                <a:defRPr/>
              </a:pPr>
              <a:t>17</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A0EE1-F9AB-42B8-A727-10C6257A3BA0}" type="slidenum">
              <a:rPr lang="en-US" smtClean="0">
                <a:cs typeface="Arial" charset="0"/>
              </a:rPr>
              <a:pPr fontAlgn="base">
                <a:spcBef>
                  <a:spcPct val="0"/>
                </a:spcBef>
                <a:spcAft>
                  <a:spcPct val="0"/>
                </a:spcAft>
                <a:defRPr/>
              </a:pPr>
              <a:t>18</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40B489-7AB0-4A72-9C7D-380A6F870EBE}" type="slidenum">
              <a:rPr lang="en-US" smtClean="0">
                <a:cs typeface="Arial" charset="0"/>
              </a:rPr>
              <a:pPr fontAlgn="base">
                <a:spcBef>
                  <a:spcPct val="0"/>
                </a:spcBef>
                <a:spcAft>
                  <a:spcPct val="0"/>
                </a:spcAft>
                <a:defRPr/>
              </a:pPr>
              <a:t>19</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20</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45ABC6-F36C-40E4-B0AF-A758A3CD3B0E}" type="slidenum">
              <a:rPr lang="en-US" smtClean="0">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21</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22</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23</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E420B2-A704-4B6D-8A55-161D3E95211A}" type="slidenum">
              <a:rPr lang="en-US" smtClean="0">
                <a:cs typeface="Arial" charset="0"/>
              </a:rPr>
              <a:pPr fontAlgn="base">
                <a:spcBef>
                  <a:spcPct val="0"/>
                </a:spcBef>
                <a:spcAft>
                  <a:spcPct val="0"/>
                </a:spcAft>
                <a:defRPr/>
              </a:pPr>
              <a:t>24</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5723D4-307D-451E-83D4-93DD92E6D717}" type="slidenum">
              <a:rPr lang="en-US" smtClean="0">
                <a:cs typeface="Arial" charset="0"/>
              </a:rPr>
              <a:pPr fontAlgn="base">
                <a:spcBef>
                  <a:spcPct val="0"/>
                </a:spcBef>
                <a:spcAft>
                  <a:spcPct val="0"/>
                </a:spcAft>
                <a:defRPr/>
              </a:pPr>
              <a:t>25</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747FEE-BE2F-4AC3-9756-1DFFCA4A6962}" type="slidenum">
              <a:rPr lang="en-US" smtClean="0">
                <a:cs typeface="Arial" charset="0"/>
              </a:rPr>
              <a:pPr fontAlgn="base">
                <a:spcBef>
                  <a:spcPct val="0"/>
                </a:spcBef>
                <a:spcAft>
                  <a:spcPct val="0"/>
                </a:spcAft>
                <a:defRPr/>
              </a:pPr>
              <a:t>28</a:t>
            </a:fld>
            <a:endParaRPr lang="en-US">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372A31-8AC6-4DEC-A3A2-3157A5A58D0C}" type="slidenum">
              <a:rPr lang="en-US" smtClean="0">
                <a:cs typeface="Arial" charset="0"/>
              </a:rPr>
              <a:pPr fontAlgn="base">
                <a:spcBef>
                  <a:spcPct val="0"/>
                </a:spcBef>
                <a:spcAft>
                  <a:spcPct val="0"/>
                </a:spcAft>
                <a:defRPr/>
              </a:pPr>
              <a:t>29</a:t>
            </a:fld>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9F9883-4113-4BEF-A365-D95EA93B9748}" type="slidenum">
              <a:rPr lang="en-US" smtClean="0">
                <a:cs typeface="Arial" charset="0"/>
              </a:rPr>
              <a:pPr fontAlgn="base">
                <a:spcBef>
                  <a:spcPct val="0"/>
                </a:spcBef>
                <a:spcAft>
                  <a:spcPct val="0"/>
                </a:spcAft>
                <a:defRPr/>
              </a:pPr>
              <a:t>30</a:t>
            </a:fld>
            <a:endParaRPr lang="en-U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1B5F39-2144-4671-8BF7-3DAEC963DAF9}" type="slidenum">
              <a:rPr lang="en-US" smtClean="0">
                <a:cs typeface="Arial" charset="0"/>
              </a:rPr>
              <a:pPr fontAlgn="base">
                <a:spcBef>
                  <a:spcPct val="0"/>
                </a:spcBef>
                <a:spcAft>
                  <a:spcPct val="0"/>
                </a:spcAft>
                <a:defRPr/>
              </a:pPr>
              <a:t>31</a:t>
            </a:fld>
            <a:endParaRPr lang="en-US">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72605C-BFA1-4772-98A8-DF8C674AFCF3}" type="slidenum">
              <a:rPr lang="en-US" smtClean="0">
                <a:cs typeface="Arial" charset="0"/>
              </a:rPr>
              <a:pPr fontAlgn="base">
                <a:spcBef>
                  <a:spcPct val="0"/>
                </a:spcBef>
                <a:spcAft>
                  <a:spcPct val="0"/>
                </a:spcAft>
                <a:defRPr/>
              </a:pPr>
              <a:t>36</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503B6-12FD-4376-946D-1ED43B9187E7}" type="slidenum">
              <a:rPr lang="en-US" smtClean="0">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F4E4-97FE-4BDF-BA54-37F4C426BEF7}" type="slidenum">
              <a:rPr lang="en-US" smtClean="0">
                <a:cs typeface="Arial" charset="0"/>
              </a:rPr>
              <a:pPr fontAlgn="base">
                <a:spcBef>
                  <a:spcPct val="0"/>
                </a:spcBef>
                <a:spcAft>
                  <a:spcPct val="0"/>
                </a:spcAft>
                <a:defRPr/>
              </a:pPr>
              <a:t>37</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F9EB41-AC57-4CCE-A816-8FE3A05063B4}" type="slidenum">
              <a:rPr lang="en-US" smtClean="0">
                <a:cs typeface="Arial" charset="0"/>
              </a:rPr>
              <a:pPr fontAlgn="base">
                <a:spcBef>
                  <a:spcPct val="0"/>
                </a:spcBef>
                <a:spcAft>
                  <a:spcPct val="0"/>
                </a:spcAft>
                <a:defRPr/>
              </a:pPr>
              <a:t>38</a:t>
            </a:fld>
            <a:endParaRPr lang="en-US">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26717A-81CB-405C-BB3A-4F2169FD9831}" type="slidenum">
              <a:rPr lang="en-US" smtClean="0">
                <a:cs typeface="Arial" charset="0"/>
              </a:rPr>
              <a:pPr fontAlgn="base">
                <a:spcBef>
                  <a:spcPct val="0"/>
                </a:spcBef>
                <a:spcAft>
                  <a:spcPct val="0"/>
                </a:spcAft>
                <a:defRPr/>
              </a:pPr>
              <a:t>39</a:t>
            </a:fld>
            <a:endParaRPr lang="en-US">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838C7C-7C70-444B-96F8-A4FB1BD69D95}" type="slidenum">
              <a:rPr lang="en-US" smtClean="0">
                <a:cs typeface="Arial" charset="0"/>
              </a:rPr>
              <a:pPr fontAlgn="base">
                <a:spcBef>
                  <a:spcPct val="0"/>
                </a:spcBef>
                <a:spcAft>
                  <a:spcPct val="0"/>
                </a:spcAft>
                <a:defRPr/>
              </a:pPr>
              <a:t>40</a:t>
            </a:fld>
            <a:endParaRPr lang="en-US">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838C7C-7C70-444B-96F8-A4FB1BD69D95}" type="slidenum">
              <a:rPr lang="en-US" smtClean="0">
                <a:cs typeface="Arial" charset="0"/>
              </a:rPr>
              <a:pPr fontAlgn="base">
                <a:spcBef>
                  <a:spcPct val="0"/>
                </a:spcBef>
                <a:spcAft>
                  <a:spcPct val="0"/>
                </a:spcAft>
                <a:defRPr/>
              </a:pPr>
              <a:t>41</a:t>
            </a:fld>
            <a:endParaRPr lang="en-US">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838C7C-7C70-444B-96F8-A4FB1BD69D95}" type="slidenum">
              <a:rPr lang="en-US" smtClean="0">
                <a:cs typeface="Arial" charset="0"/>
              </a:rPr>
              <a:pPr fontAlgn="base">
                <a:spcBef>
                  <a:spcPct val="0"/>
                </a:spcBef>
                <a:spcAft>
                  <a:spcPct val="0"/>
                </a:spcAft>
                <a:defRPr/>
              </a:pPr>
              <a:t>42</a:t>
            </a:fld>
            <a:endParaRPr lang="en-US">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
        <p:nvSpPr>
          <p:cNvPr id="4" name="Slide Number Placeholder 3"/>
          <p:cNvSpPr>
            <a:spLocks noGrp="1"/>
          </p:cNvSpPr>
          <p:nvPr>
            <p:ph type="sldNum" sz="quarter" idx="5"/>
          </p:nvPr>
        </p:nvSpPr>
        <p:spPr/>
        <p:txBody>
          <a:bodyPr/>
          <a:lstStyle/>
          <a:p>
            <a:pPr>
              <a:defRPr/>
            </a:pPr>
            <a:fld id="{1045130A-217E-45ED-AA78-FFB6A3B6A917}" type="slidenum">
              <a:rPr lang="en-US" smtClean="0"/>
              <a:pPr>
                <a:defRPr/>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CF039-ABDB-410D-B4A9-146163EC6EDA}" type="slidenum">
              <a:rPr lang="en-US" smtClean="0">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6D25C-7DE2-41FE-8FF3-4FDE6C34FC9C}" type="slidenum">
              <a:rPr lang="en-US" smtClean="0">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3CA2C8-F3BC-43CD-B675-68007CA16D2F}" type="slidenum">
              <a:rPr lang="en-US" smtClean="0">
                <a:cs typeface="Arial" charset="0"/>
              </a:rPr>
              <a:pPr fontAlgn="base">
                <a:spcBef>
                  <a:spcPct val="0"/>
                </a:spcBef>
                <a:spcAft>
                  <a:spcPct val="0"/>
                </a:spcAft>
                <a:defRPr/>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C89AC2-B075-4682-8037-B9F7D0ED750A}" type="slidenum">
              <a:rPr lang="en-US" smtClean="0">
                <a:cs typeface="Arial" charset="0"/>
              </a:rPr>
              <a:pPr fontAlgn="base">
                <a:spcBef>
                  <a:spcPct val="0"/>
                </a:spcBef>
                <a:spcAft>
                  <a:spcPct val="0"/>
                </a:spcAft>
                <a:defRPr/>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6B279A-F8DE-4003-A5EC-993C96927CCB}" type="slidenum">
              <a:rPr lang="en-US" smtClean="0">
                <a:cs typeface="Arial" charset="0"/>
              </a:rPr>
              <a:pPr fontAlgn="base">
                <a:spcBef>
                  <a:spcPct val="0"/>
                </a:spcBef>
                <a:spcAft>
                  <a:spcPct val="0"/>
                </a:spcAft>
                <a:defRPr/>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303167-E266-4BF9-B418-49EC5C6943B0}" type="slidenum">
              <a:rPr lang="en-US" smtClean="0">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3DB1F8B-8DAD-4064-B568-8F09D7F39E3B}" type="datetimeFigureOut">
              <a:rPr lang="en-US"/>
              <a:pPr>
                <a:defRPr/>
              </a:pPr>
              <a:t>1/30/2021</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11371D5D-29C9-4FA5-8F8C-0C78F046A5A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7EBA3B8B-71CD-4B6B-A49F-10C07C060939}" type="datetimeFigureOut">
              <a:rPr lang="en-US"/>
              <a:pPr>
                <a:defRPr/>
              </a:pPr>
              <a:t>1/30/2021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42F1DA3-E2B1-4422-A535-6E287590AE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A9FE4C7-FB8E-4A44-BA7A-AB4E8A9901BB}" type="datetimeFigureOut">
              <a:rPr lang="en-US"/>
              <a:pPr>
                <a:defRPr/>
              </a:pPr>
              <a:t>1/30/2021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22E621D-5BF5-49A6-BCD7-06CFE44D0D8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5841A44-75B4-4656-9DDD-B46153D79085}" type="datetimeFigureOut">
              <a:rPr lang="en-US"/>
              <a:pPr>
                <a:defRPr/>
              </a:pPr>
              <a:t>1/30/2021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BF73A93-5EBA-4C0D-AD76-DFE57A9DA4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2987E2E1-58CC-4329-8B92-5E08B6D36157}" type="datetimeFigureOut">
              <a:rPr lang="en-US"/>
              <a:pPr>
                <a:defRPr/>
              </a:pPr>
              <a:t>1/30/2021</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58C3C61-1B1B-4FEA-B4D8-24919B0DE36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E540CD10-C958-42E8-A98F-446AEF8FB793}" type="datetimeFigureOut">
              <a:rPr lang="en-US"/>
              <a:pPr>
                <a:defRPr/>
              </a:pPr>
              <a:t>1/30/2021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1A7516F-7C4A-49F6-A46B-A89BF45819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3B9CA382-CDFC-4061-A402-DC229802FA0C}" type="datetimeFigureOut">
              <a:rPr lang="en-US"/>
              <a:pPr>
                <a:defRPr/>
              </a:pPr>
              <a:t>1/30/2021</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CA382220-7D0A-4E89-BF08-FB743C44796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98B2D1BA-0E08-4120-9112-64AF6F188EAF}" type="datetimeFigureOut">
              <a:rPr lang="en-US"/>
              <a:pPr>
                <a:defRPr/>
              </a:pPr>
              <a:t>1/30/2021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E356478-5C56-4C8B-96B7-25B5A8CD3E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051A34A-B5FA-410E-9A75-FF26B62F37A6}" type="datetimeFigureOut">
              <a:rPr lang="en-US"/>
              <a:pPr>
                <a:defRPr/>
              </a:pPr>
              <a:t>1/30/2021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81EF7C3C-5373-4ABF-821A-19FAEC1D5A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0803C14-BD3B-4CA8-BEFB-B675D940C566}" type="datetimeFigureOut">
              <a:rPr lang="en-US"/>
              <a:pPr>
                <a:defRPr/>
              </a:pPr>
              <a:t>1/30/2021</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855BDC8-74A1-44FB-88C3-E39ABFA5E9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70FF2D9-C6C2-4B85-A041-210DEE2BDC03}" type="datetimeFigureOut">
              <a:rPr lang="en-US"/>
              <a:pPr>
                <a:defRPr/>
              </a:pPr>
              <a:t>1/30/2021</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3490844-C7FE-4048-8E93-0D4D57CA752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6"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3077"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21EFB7F7-6925-452E-9497-E29AE30CBABD}" type="datetimeFigureOut">
              <a:rPr lang="en-US"/>
              <a:pPr>
                <a:defRPr/>
              </a:pPr>
              <a:t>1/30/2021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349A235A-4F9D-4AEA-9538-56743D60E8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0" r:id="rId2"/>
    <p:sldLayoutId id="2147483748" r:id="rId3"/>
    <p:sldLayoutId id="2147483741" r:id="rId4"/>
    <p:sldLayoutId id="2147483742" r:id="rId5"/>
    <p:sldLayoutId id="2147483743" r:id="rId6"/>
    <p:sldLayoutId id="2147483744" r:id="rId7"/>
    <p:sldLayoutId id="2147483749" r:id="rId8"/>
    <p:sldLayoutId id="2147483750" r:id="rId9"/>
    <p:sldLayoutId id="2147483745" r:id="rId10"/>
    <p:sldLayoutId id="2147483746"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Franklin Gothic Book"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Franklin Gothic Book"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Franklin Gothic Book"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Franklin Gothic Book"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Franklin Gothic Book"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609600" y="1447800"/>
            <a:ext cx="7772400" cy="1143000"/>
          </a:xfrm>
        </p:spPr>
        <p:txBody>
          <a:bodyPr rtlCol="0">
            <a:normAutofit fontScale="90000"/>
          </a:bodyPr>
          <a:lstStyle/>
          <a:p>
            <a:pPr eaLnBrk="1" fontAlgn="auto" hangingPunct="1">
              <a:spcAft>
                <a:spcPts val="0"/>
              </a:spcAft>
              <a:defRPr/>
            </a:pPr>
            <a:r>
              <a:rPr lang="en-US" dirty="0"/>
              <a:t>Chapter 9 – Classification and Regression Trees</a:t>
            </a:r>
          </a:p>
        </p:txBody>
      </p:sp>
      <p:sp>
        <p:nvSpPr>
          <p:cNvPr id="8195" name="Footer Placeholder 2"/>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altLang="en-US">
                <a:latin typeface="Arial" charset="0"/>
                <a:cs typeface="Arial" charset="0"/>
              </a:rPr>
              <a:t>© Galit Shmueli and Peter Bruce 2017</a:t>
            </a:r>
          </a:p>
        </p:txBody>
      </p:sp>
      <p:sp>
        <p:nvSpPr>
          <p:cNvPr id="8196" name="Text Box 5"/>
          <p:cNvSpPr txBox="1">
            <a:spLocks noChangeArrowheads="1"/>
          </p:cNvSpPr>
          <p:nvPr/>
        </p:nvSpPr>
        <p:spPr bwMode="auto">
          <a:xfrm>
            <a:off x="609600" y="4570413"/>
            <a:ext cx="7010400" cy="1200329"/>
          </a:xfrm>
          <a:prstGeom prst="rect">
            <a:avLst/>
          </a:prstGeom>
          <a:noFill/>
          <a:ln w="9525">
            <a:noFill/>
            <a:miter lim="800000"/>
            <a:headEnd/>
            <a:tailEnd/>
          </a:ln>
        </p:spPr>
        <p:txBody>
          <a:bodyPr>
            <a:spAutoFit/>
          </a:bodyPr>
          <a:lstStyle/>
          <a:p>
            <a:pPr>
              <a:spcBef>
                <a:spcPct val="50000"/>
              </a:spcBef>
            </a:pPr>
            <a:r>
              <a:rPr lang="en-US" altLang="en-US" b="1" dirty="0">
                <a:solidFill>
                  <a:schemeClr val="accent2"/>
                </a:solidFill>
                <a:latin typeface="Franklin Gothic Book" pitchFamily="34" charset="0"/>
              </a:rPr>
              <a:t>Adapted from</a:t>
            </a:r>
          </a:p>
          <a:p>
            <a:pPr>
              <a:spcBef>
                <a:spcPct val="50000"/>
              </a:spcBef>
            </a:pPr>
            <a:r>
              <a:rPr lang="en-US" altLang="en-US" b="1" dirty="0">
                <a:solidFill>
                  <a:schemeClr val="accent2"/>
                </a:solidFill>
                <a:latin typeface="Franklin Gothic Book" pitchFamily="34" charset="0"/>
              </a:rPr>
              <a:t>Data Mining for Business Analytics in R</a:t>
            </a:r>
          </a:p>
          <a:p>
            <a:pPr>
              <a:spcBef>
                <a:spcPct val="50000"/>
              </a:spcBef>
            </a:pPr>
            <a:r>
              <a:rPr lang="en-US" altLang="en-US" b="1" dirty="0">
                <a:solidFill>
                  <a:schemeClr val="tx2"/>
                </a:solidFill>
                <a:latin typeface="Franklin Gothic Book" pitchFamily="34" charset="0"/>
              </a:rPr>
              <a:t>Shmueli, Bruce, </a:t>
            </a:r>
            <a:r>
              <a:rPr lang="en-US" altLang="en-US" b="1" dirty="0" err="1">
                <a:solidFill>
                  <a:schemeClr val="tx2"/>
                </a:solidFill>
                <a:latin typeface="Franklin Gothic Book" pitchFamily="34" charset="0"/>
              </a:rPr>
              <a:t>Yahav</a:t>
            </a:r>
            <a:r>
              <a:rPr lang="en-US" altLang="en-US" b="1" dirty="0">
                <a:solidFill>
                  <a:schemeClr val="tx2"/>
                </a:solidFill>
                <a:latin typeface="Franklin Gothic Book" pitchFamily="34" charset="0"/>
              </a:rPr>
              <a:t>, Patel &amp; </a:t>
            </a:r>
            <a:r>
              <a:rPr lang="en-US" altLang="en-US" b="1" dirty="0" err="1">
                <a:solidFill>
                  <a:schemeClr val="tx2"/>
                </a:solidFill>
                <a:latin typeface="Franklin Gothic Book" pitchFamily="34" charset="0"/>
              </a:rPr>
              <a:t>Lichtendahl</a:t>
            </a:r>
            <a:endParaRPr lang="en-US" altLang="en-US" b="1" dirty="0">
              <a:solidFill>
                <a:schemeClr val="tx2"/>
              </a:solidFill>
              <a:latin typeface="Franklin Gothic Boo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How to split</a:t>
            </a:r>
          </a:p>
        </p:txBody>
      </p:sp>
      <p:sp>
        <p:nvSpPr>
          <p:cNvPr id="16387" name="Content Placeholder 2"/>
          <p:cNvSpPr>
            <a:spLocks noGrp="1"/>
          </p:cNvSpPr>
          <p:nvPr>
            <p:ph sz="quarter" idx="1"/>
          </p:nvPr>
        </p:nvSpPr>
        <p:spPr/>
        <p:txBody>
          <a:bodyPr/>
          <a:lstStyle/>
          <a:p>
            <a:pPr eaLnBrk="1" hangingPunct="1"/>
            <a:r>
              <a:rPr lang="en-US" altLang="en-US" dirty="0"/>
              <a:t>Order records according to one variable, say income</a:t>
            </a:r>
          </a:p>
          <a:p>
            <a:pPr eaLnBrk="1" hangingPunct="1"/>
            <a:r>
              <a:rPr lang="en-US" altLang="en-US" dirty="0"/>
              <a:t>Take a predictor value, say 60 (the first record) and divide records into those with income &gt;= 60 and those &lt; 60</a:t>
            </a:r>
          </a:p>
          <a:p>
            <a:pPr eaLnBrk="1" hangingPunct="1"/>
            <a:r>
              <a:rPr lang="en-US" altLang="en-US" dirty="0"/>
              <a:t>Measure resulting purity (homogeneity) of class in each resulting portion</a:t>
            </a:r>
          </a:p>
          <a:p>
            <a:pPr eaLnBrk="1" hangingPunct="1"/>
            <a:r>
              <a:rPr lang="en-US" altLang="en-US" dirty="0"/>
              <a:t>Try all other split values</a:t>
            </a:r>
          </a:p>
          <a:p>
            <a:pPr eaLnBrk="1" hangingPunct="1"/>
            <a:r>
              <a:rPr lang="en-US" altLang="en-US" dirty="0"/>
              <a:t>Repeat for other variable(s)</a:t>
            </a:r>
          </a:p>
          <a:p>
            <a:pPr eaLnBrk="1" hangingPunct="1"/>
            <a:r>
              <a:rPr lang="en-US" altLang="en-US" dirty="0"/>
              <a:t>Select the one variable &amp; split that yields the most purity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Note: Categorical Variables</a:t>
            </a:r>
          </a:p>
        </p:txBody>
      </p:sp>
      <p:sp>
        <p:nvSpPr>
          <p:cNvPr id="17411" name="Content Placeholder 2"/>
          <p:cNvSpPr>
            <a:spLocks noGrp="1"/>
          </p:cNvSpPr>
          <p:nvPr>
            <p:ph sz="quarter" idx="1"/>
          </p:nvPr>
        </p:nvSpPr>
        <p:spPr/>
        <p:txBody>
          <a:bodyPr/>
          <a:lstStyle/>
          <a:p>
            <a:pPr eaLnBrk="1" hangingPunct="1"/>
            <a:r>
              <a:rPr lang="en-US" altLang="en-US" dirty="0"/>
              <a:t>Examine all possible ways in which the categories can be split.</a:t>
            </a:r>
          </a:p>
          <a:p>
            <a:pPr eaLnBrk="1" hangingPunct="1"/>
            <a:endParaRPr lang="en-US" altLang="en-US" dirty="0"/>
          </a:p>
          <a:p>
            <a:pPr eaLnBrk="1" hangingPunct="1"/>
            <a:r>
              <a:rPr lang="en-US" altLang="en-US" dirty="0"/>
              <a:t>E.g., categories A, B, C can be split 3 ways</a:t>
            </a:r>
          </a:p>
          <a:p>
            <a:pPr lvl="1" eaLnBrk="1" hangingPunct="1">
              <a:buFont typeface="Wingdings 2" pitchFamily="18" charset="2"/>
              <a:buNone/>
            </a:pPr>
            <a:r>
              <a:rPr lang="en-US" altLang="en-US" dirty="0"/>
              <a:t>{A} and {B, C}</a:t>
            </a:r>
          </a:p>
          <a:p>
            <a:pPr lvl="1" eaLnBrk="1" hangingPunct="1">
              <a:buFont typeface="Wingdings 2" pitchFamily="18" charset="2"/>
              <a:buNone/>
            </a:pPr>
            <a:r>
              <a:rPr lang="en-US" altLang="en-US" dirty="0"/>
              <a:t>{B} and {A, C}</a:t>
            </a:r>
          </a:p>
          <a:p>
            <a:pPr lvl="1" eaLnBrk="1" hangingPunct="1">
              <a:buFont typeface="Wingdings 2" pitchFamily="18" charset="2"/>
              <a:buNone/>
            </a:pPr>
            <a:r>
              <a:rPr lang="en-US" altLang="en-US" dirty="0"/>
              <a:t>{C} and {A, B}</a:t>
            </a:r>
          </a:p>
          <a:p>
            <a:pPr eaLnBrk="1" hangingPunct="1"/>
            <a:endParaRPr lang="en-US" altLang="en-US" dirty="0"/>
          </a:p>
          <a:p>
            <a:pPr eaLnBrk="1" hangingPunct="1"/>
            <a:r>
              <a:rPr lang="en-US" altLang="en-US" dirty="0"/>
              <a:t>With many categories, # of splits becomes huge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274638"/>
            <a:ext cx="7772400" cy="944562"/>
          </a:xfrm>
        </p:spPr>
        <p:txBody>
          <a:bodyPr/>
          <a:lstStyle/>
          <a:p>
            <a:pPr eaLnBrk="1" hangingPunct="1"/>
            <a:r>
              <a:rPr lang="en-US" altLang="en-US" dirty="0"/>
              <a:t>The first split: Income = 60</a:t>
            </a:r>
          </a:p>
        </p:txBody>
      </p:sp>
      <p:pic>
        <p:nvPicPr>
          <p:cNvPr id="18437" name="Picture 5"/>
          <p:cNvPicPr>
            <a:picLocks noChangeAspect="1" noChangeArrowheads="1"/>
          </p:cNvPicPr>
          <p:nvPr/>
        </p:nvPicPr>
        <p:blipFill>
          <a:blip r:embed="rId3" cstate="print"/>
          <a:srcRect/>
          <a:stretch>
            <a:fillRect/>
          </a:stretch>
        </p:blipFill>
        <p:spPr bwMode="auto">
          <a:xfrm>
            <a:off x="1671638" y="1452563"/>
            <a:ext cx="5800725" cy="3952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1020762"/>
          </a:xfrm>
        </p:spPr>
        <p:txBody>
          <a:bodyPr/>
          <a:lstStyle/>
          <a:p>
            <a:pPr eaLnBrk="1" hangingPunct="1"/>
            <a:r>
              <a:rPr lang="en-US" altLang="en-US" dirty="0"/>
              <a:t>Second Split: Lot size = 21</a:t>
            </a:r>
          </a:p>
        </p:txBody>
      </p:sp>
      <p:pic>
        <p:nvPicPr>
          <p:cNvPr id="19460" name="Picture 4"/>
          <p:cNvPicPr>
            <a:picLocks noChangeAspect="1" noChangeArrowheads="1"/>
          </p:cNvPicPr>
          <p:nvPr/>
        </p:nvPicPr>
        <p:blipFill>
          <a:blip r:embed="rId3" cstate="print"/>
          <a:srcRect/>
          <a:stretch>
            <a:fillRect/>
          </a:stretch>
        </p:blipFill>
        <p:spPr bwMode="auto">
          <a:xfrm>
            <a:off x="1814513" y="1419225"/>
            <a:ext cx="5514975" cy="40195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638"/>
            <a:ext cx="7772400" cy="868362"/>
          </a:xfrm>
        </p:spPr>
        <p:txBody>
          <a:bodyPr/>
          <a:lstStyle/>
          <a:p>
            <a:pPr eaLnBrk="1" hangingPunct="1"/>
            <a:r>
              <a:rPr lang="en-US" altLang="en-US"/>
              <a:t>After All Splits</a:t>
            </a:r>
          </a:p>
        </p:txBody>
      </p:sp>
      <p:pic>
        <p:nvPicPr>
          <p:cNvPr id="20484" name="Picture 4"/>
          <p:cNvPicPr>
            <a:picLocks noChangeAspect="1" noChangeArrowheads="1"/>
          </p:cNvPicPr>
          <p:nvPr/>
        </p:nvPicPr>
        <p:blipFill>
          <a:blip r:embed="rId3" cstate="print"/>
          <a:srcRect/>
          <a:stretch>
            <a:fillRect/>
          </a:stretch>
        </p:blipFill>
        <p:spPr bwMode="auto">
          <a:xfrm>
            <a:off x="1143000" y="1143000"/>
            <a:ext cx="5957887" cy="449671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685800" y="2514600"/>
            <a:ext cx="7772400" cy="1143000"/>
          </a:xfrm>
        </p:spPr>
        <p:txBody>
          <a:bodyPr/>
          <a:lstStyle/>
          <a:p>
            <a:pPr algn="ctr" eaLnBrk="1" hangingPunct="1"/>
            <a:r>
              <a:rPr lang="en-US" altLang="en-US"/>
              <a:t>Measuring Impurity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altLang="en-US"/>
              <a:t>Gini Index</a:t>
            </a:r>
          </a:p>
        </p:txBody>
      </p:sp>
      <p:sp>
        <p:nvSpPr>
          <p:cNvPr id="1028" name="Content Placeholder 4"/>
          <p:cNvSpPr>
            <a:spLocks noGrp="1"/>
          </p:cNvSpPr>
          <p:nvPr>
            <p:ph sz="quarter" idx="1"/>
          </p:nvPr>
        </p:nvSpPr>
        <p:spPr>
          <a:xfrm>
            <a:off x="914400" y="1447800"/>
            <a:ext cx="7696200" cy="1676400"/>
          </a:xfrm>
        </p:spPr>
        <p:txBody>
          <a:bodyPr/>
          <a:lstStyle/>
          <a:p>
            <a:pPr eaLnBrk="1" hangingPunct="1">
              <a:buFont typeface="Wingdings 2" pitchFamily="18" charset="2"/>
              <a:buNone/>
            </a:pPr>
            <a:r>
              <a:rPr lang="en-US" altLang="en-US" dirty="0" err="1"/>
              <a:t>Gini</a:t>
            </a:r>
            <a:r>
              <a:rPr lang="en-US" altLang="en-US" dirty="0"/>
              <a:t> Index for rectangle </a:t>
            </a:r>
            <a:r>
              <a:rPr lang="en-US" altLang="en-US" i="1" dirty="0"/>
              <a:t>A</a:t>
            </a:r>
            <a:endParaRPr lang="en-US" altLang="en-US" dirty="0"/>
          </a:p>
          <a:p>
            <a:pPr eaLnBrk="1" hangingPunct="1"/>
            <a:endParaRPr lang="en-US" altLang="en-US" dirty="0"/>
          </a:p>
          <a:p>
            <a:pPr eaLnBrk="1" hangingPunct="1"/>
            <a:endParaRPr lang="en-US" altLang="en-US" dirty="0"/>
          </a:p>
        </p:txBody>
      </p:sp>
      <p:sp>
        <p:nvSpPr>
          <p:cNvPr id="1029" name="Content Placeholder 7"/>
          <p:cNvSpPr>
            <a:spLocks noGrp="1"/>
          </p:cNvSpPr>
          <p:nvPr>
            <p:ph sz="quarter" idx="2"/>
          </p:nvPr>
        </p:nvSpPr>
        <p:spPr>
          <a:xfrm>
            <a:off x="1066800" y="3200400"/>
            <a:ext cx="7616825" cy="2819400"/>
          </a:xfrm>
        </p:spPr>
        <p:txBody>
          <a:bodyPr/>
          <a:lstStyle/>
          <a:p>
            <a:pPr marL="517525" indent="-517525" eaLnBrk="1" hangingPunct="1">
              <a:buFont typeface="Wingdings 2" pitchFamily="18" charset="2"/>
              <a:buNone/>
              <a:defRPr/>
            </a:pPr>
            <a:r>
              <a:rPr lang="en-US" i="1" dirty="0"/>
              <a:t>p</a:t>
            </a:r>
            <a:r>
              <a:rPr lang="en-US" dirty="0"/>
              <a:t> = proportion of cases in rectangle </a:t>
            </a:r>
            <a:r>
              <a:rPr lang="en-US" i="1" dirty="0"/>
              <a:t>A</a:t>
            </a:r>
            <a:r>
              <a:rPr lang="en-US" dirty="0"/>
              <a:t> that belong to class </a:t>
            </a:r>
            <a:r>
              <a:rPr lang="en-US" i="1" dirty="0"/>
              <a:t>k </a:t>
            </a:r>
            <a:r>
              <a:rPr lang="en-US" dirty="0"/>
              <a:t>(out of </a:t>
            </a:r>
            <a:r>
              <a:rPr lang="en-US" i="1" dirty="0"/>
              <a:t>m</a:t>
            </a:r>
            <a:r>
              <a:rPr lang="en-US" dirty="0"/>
              <a:t> classes)</a:t>
            </a:r>
          </a:p>
          <a:p>
            <a:pPr eaLnBrk="1" hangingPunct="1">
              <a:defRPr/>
            </a:pPr>
            <a:endParaRPr lang="en-US" dirty="0"/>
          </a:p>
          <a:p>
            <a:pPr lvl="1" eaLnBrk="1" hangingPunct="1">
              <a:defRPr/>
            </a:pPr>
            <a:r>
              <a:rPr lang="en-US" dirty="0"/>
              <a:t>I(A) = 0 when all cases belong to same class</a:t>
            </a:r>
          </a:p>
          <a:p>
            <a:pPr lvl="1" eaLnBrk="1" hangingPunct="1">
              <a:defRPr/>
            </a:pPr>
            <a:r>
              <a:rPr lang="en-US" dirty="0"/>
              <a:t>Max value when all classes are equally represented (= 0.50 in binary case)</a:t>
            </a:r>
          </a:p>
          <a:p>
            <a:pPr eaLnBrk="1" hangingPunct="1">
              <a:buFont typeface="Wingdings 2" pitchFamily="18" charset="2"/>
              <a:buNone/>
              <a:defRPr/>
            </a:pPr>
            <a:endParaRPr lang="en-US" sz="1800" dirty="0"/>
          </a:p>
          <a:p>
            <a:pPr eaLnBrk="1" hangingPunct="1">
              <a:buFont typeface="Wingdings 2" pitchFamily="18" charset="2"/>
              <a:buNone/>
              <a:defRPr/>
            </a:pPr>
            <a:r>
              <a:rPr lang="en-US" sz="1800" dirty="0"/>
              <a:t>Note: </a:t>
            </a:r>
            <a:r>
              <a:rPr lang="en-US" sz="1800" dirty="0" err="1"/>
              <a:t>XLMiner</a:t>
            </a:r>
            <a:r>
              <a:rPr lang="en-US" sz="1800" dirty="0"/>
              <a:t> uses a variant called “delta splitting rule”</a:t>
            </a:r>
          </a:p>
        </p:txBody>
      </p:sp>
      <p:graphicFrame>
        <p:nvGraphicFramePr>
          <p:cNvPr id="1026" name="Object 4"/>
          <p:cNvGraphicFramePr>
            <a:graphicFrameLocks noChangeAspect="1"/>
          </p:cNvGraphicFramePr>
          <p:nvPr/>
        </p:nvGraphicFramePr>
        <p:xfrm>
          <a:off x="2041525" y="2197100"/>
          <a:ext cx="6950075" cy="1003300"/>
        </p:xfrm>
        <a:graphic>
          <a:graphicData uri="http://schemas.openxmlformats.org/presentationml/2006/ole">
            <mc:AlternateContent xmlns:mc="http://schemas.openxmlformats.org/markup-compatibility/2006">
              <mc:Choice xmlns:v="urn:schemas-microsoft-com:vml" Requires="v">
                <p:oleObj name="Document" r:id="rId3" imgW="2288252" imgH="329749" progId="">
                  <p:embed/>
                </p:oleObj>
              </mc:Choice>
              <mc:Fallback>
                <p:oleObj name="Document" r:id="rId3" imgW="2288252" imgH="329749"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2197100"/>
                        <a:ext cx="695007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a:t>Entropy</a:t>
            </a:r>
          </a:p>
        </p:txBody>
      </p:sp>
      <p:sp>
        <p:nvSpPr>
          <p:cNvPr id="2052" name="Content Placeholder 7"/>
          <p:cNvSpPr>
            <a:spLocks noGrp="1"/>
          </p:cNvSpPr>
          <p:nvPr>
            <p:ph sz="quarter" idx="1"/>
          </p:nvPr>
        </p:nvSpPr>
        <p:spPr>
          <a:xfrm>
            <a:off x="914400" y="3810000"/>
            <a:ext cx="7086600" cy="2209800"/>
          </a:xfrm>
        </p:spPr>
        <p:txBody>
          <a:bodyPr/>
          <a:lstStyle/>
          <a:p>
            <a:pPr marL="517525" indent="-517525" eaLnBrk="1" hangingPunct="1">
              <a:buNone/>
              <a:defRPr/>
            </a:pPr>
            <a:r>
              <a:rPr lang="en-US" i="1" dirty="0"/>
              <a:t>p</a:t>
            </a:r>
            <a:r>
              <a:rPr lang="en-US" dirty="0"/>
              <a:t> = proportion of cases in rectangle </a:t>
            </a:r>
            <a:r>
              <a:rPr lang="en-US" i="1" dirty="0"/>
              <a:t>A</a:t>
            </a:r>
            <a:r>
              <a:rPr lang="en-US" dirty="0"/>
              <a:t> that belong to class </a:t>
            </a:r>
            <a:r>
              <a:rPr lang="en-US" i="1" dirty="0"/>
              <a:t>k </a:t>
            </a:r>
            <a:r>
              <a:rPr lang="en-US" dirty="0"/>
              <a:t>(out of </a:t>
            </a:r>
            <a:r>
              <a:rPr lang="en-US" i="1" dirty="0"/>
              <a:t>m </a:t>
            </a:r>
            <a:r>
              <a:rPr lang="en-US" dirty="0"/>
              <a:t>cla</a:t>
            </a:r>
            <a:r>
              <a:rPr lang="en-US" i="1" dirty="0"/>
              <a:t>sses</a:t>
            </a:r>
            <a:r>
              <a:rPr lang="en-US" dirty="0"/>
              <a:t>) </a:t>
            </a:r>
            <a:endParaRPr lang="en-US" i="1" dirty="0"/>
          </a:p>
          <a:p>
            <a:pPr eaLnBrk="1" hangingPunct="1">
              <a:defRPr/>
            </a:pPr>
            <a:endParaRPr lang="en-US" dirty="0"/>
          </a:p>
          <a:p>
            <a:pPr eaLnBrk="1" hangingPunct="1">
              <a:defRPr/>
            </a:pPr>
            <a:r>
              <a:rPr lang="en-US" dirty="0"/>
              <a:t>Entropy ranges between 0 (most pure) and log</a:t>
            </a:r>
            <a:r>
              <a:rPr lang="en-US" baseline="-25000" dirty="0"/>
              <a:t>2</a:t>
            </a:r>
            <a:r>
              <a:rPr lang="en-US" dirty="0"/>
              <a:t>(</a:t>
            </a:r>
            <a:r>
              <a:rPr lang="en-US" i="1" dirty="0"/>
              <a:t>m</a:t>
            </a:r>
            <a:r>
              <a:rPr lang="en-US" dirty="0"/>
              <a:t>) (equal representation of classes)</a:t>
            </a:r>
          </a:p>
          <a:p>
            <a:pPr eaLnBrk="1" hangingPunct="1">
              <a:defRPr/>
            </a:pPr>
            <a:endParaRPr lang="en-US" dirty="0"/>
          </a:p>
        </p:txBody>
      </p:sp>
      <p:sp>
        <p:nvSpPr>
          <p:cNvPr id="2053" name="Content Placeholder 9"/>
          <p:cNvSpPr>
            <a:spLocks noGrp="1"/>
          </p:cNvSpPr>
          <p:nvPr>
            <p:ph sz="quarter" idx="2"/>
          </p:nvPr>
        </p:nvSpPr>
        <p:spPr>
          <a:xfrm>
            <a:off x="990600" y="1447800"/>
            <a:ext cx="7693025" cy="1981200"/>
          </a:xfrm>
        </p:spPr>
        <p:txBody>
          <a:bodyPr/>
          <a:lstStyle/>
          <a:p>
            <a:pPr eaLnBrk="1" hangingPunct="1">
              <a:buFont typeface="Wingdings 2" pitchFamily="18" charset="2"/>
              <a:buNone/>
            </a:pPr>
            <a:r>
              <a:rPr lang="en-US" altLang="en-US" dirty="0"/>
              <a:t> </a:t>
            </a:r>
          </a:p>
        </p:txBody>
      </p:sp>
      <p:graphicFrame>
        <p:nvGraphicFramePr>
          <p:cNvPr id="2050" name="Object 5"/>
          <p:cNvGraphicFramePr>
            <a:graphicFrameLocks noChangeAspect="1"/>
          </p:cNvGraphicFramePr>
          <p:nvPr/>
        </p:nvGraphicFramePr>
        <p:xfrm>
          <a:off x="914400" y="1524000"/>
          <a:ext cx="6553200" cy="1746250"/>
        </p:xfrm>
        <a:graphic>
          <a:graphicData uri="http://schemas.openxmlformats.org/presentationml/2006/ole">
            <mc:AlternateContent xmlns:mc="http://schemas.openxmlformats.org/markup-compatibility/2006">
              <mc:Choice xmlns:v="urn:schemas-microsoft-com:vml" Requires="v">
                <p:oleObj name="Document" r:id="rId3" imgW="2288252" imgH="609155" progId="">
                  <p:embed/>
                </p:oleObj>
              </mc:Choice>
              <mc:Fallback>
                <p:oleObj name="Document" r:id="rId3" imgW="2288252" imgH="609155"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24000"/>
                        <a:ext cx="655320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eaLnBrk="1" hangingPunct="1"/>
            <a:r>
              <a:rPr lang="en-US" altLang="en-US" sz="3600"/>
              <a:t>Impurity and Recursive Partitioning</a:t>
            </a:r>
          </a:p>
        </p:txBody>
      </p:sp>
      <p:sp>
        <p:nvSpPr>
          <p:cNvPr id="22531" name="Content Placeholder 5"/>
          <p:cNvSpPr>
            <a:spLocks noGrp="1"/>
          </p:cNvSpPr>
          <p:nvPr>
            <p:ph sz="quarter" idx="1"/>
          </p:nvPr>
        </p:nvSpPr>
        <p:spPr>
          <a:xfrm>
            <a:off x="914400" y="2133600"/>
            <a:ext cx="7772400" cy="3886200"/>
          </a:xfrm>
        </p:spPr>
        <p:txBody>
          <a:bodyPr/>
          <a:lstStyle/>
          <a:p>
            <a:pPr eaLnBrk="1" hangingPunct="1"/>
            <a:r>
              <a:rPr lang="en-US" altLang="en-US" dirty="0"/>
              <a:t>Obtain overall impurity measure (weighted avg. of individual rectangles)</a:t>
            </a:r>
          </a:p>
          <a:p>
            <a:pPr eaLnBrk="1" hangingPunct="1"/>
            <a:endParaRPr lang="en-US" altLang="en-US" dirty="0"/>
          </a:p>
          <a:p>
            <a:pPr eaLnBrk="1" hangingPunct="1"/>
            <a:r>
              <a:rPr lang="en-US" altLang="en-US" dirty="0"/>
              <a:t>At each successive stage, compare this measure across all possible splits in all variables</a:t>
            </a:r>
          </a:p>
          <a:p>
            <a:pPr eaLnBrk="1" hangingPunct="1"/>
            <a:endParaRPr lang="en-US" altLang="en-US" dirty="0"/>
          </a:p>
          <a:p>
            <a:pPr eaLnBrk="1" hangingPunct="1"/>
            <a:r>
              <a:rPr lang="en-US" altLang="en-US" dirty="0"/>
              <a:t>Choose the split that reduces impurity the most</a:t>
            </a:r>
          </a:p>
          <a:p>
            <a:pPr eaLnBrk="1" hangingPunct="1"/>
            <a:endParaRPr lang="en-US" altLang="en-US" dirty="0"/>
          </a:p>
          <a:p>
            <a:pPr eaLnBrk="1" hangingPunct="1"/>
            <a:r>
              <a:rPr lang="en-US" altLang="en-US" dirty="0"/>
              <a:t>Chosen split points become nodes on the 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First Split – The Tree</a:t>
            </a:r>
          </a:p>
        </p:txBody>
      </p:sp>
      <p:pic>
        <p:nvPicPr>
          <p:cNvPr id="23556" name="Picture 4"/>
          <p:cNvPicPr>
            <a:picLocks noChangeAspect="1" noChangeArrowheads="1"/>
          </p:cNvPicPr>
          <p:nvPr/>
        </p:nvPicPr>
        <p:blipFill>
          <a:blip r:embed="rId3" cstate="print"/>
          <a:srcRect/>
          <a:stretch>
            <a:fillRect/>
          </a:stretch>
        </p:blipFill>
        <p:spPr bwMode="auto">
          <a:xfrm>
            <a:off x="2438400" y="2057400"/>
            <a:ext cx="3098382" cy="25050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pPr eaLnBrk="1" hangingPunct="1"/>
            <a:r>
              <a:rPr lang="en-US" altLang="en-US"/>
              <a:t>Trees and Rules</a:t>
            </a:r>
          </a:p>
        </p:txBody>
      </p:sp>
      <p:sp>
        <p:nvSpPr>
          <p:cNvPr id="9219" name="Content Placeholder 3"/>
          <p:cNvSpPr>
            <a:spLocks noGrp="1"/>
          </p:cNvSpPr>
          <p:nvPr>
            <p:ph sz="quarter" idx="1"/>
          </p:nvPr>
        </p:nvSpPr>
        <p:spPr/>
        <p:txBody>
          <a:bodyPr/>
          <a:lstStyle/>
          <a:p>
            <a:pPr eaLnBrk="1" hangingPunct="1">
              <a:buFont typeface="Wingdings 2" pitchFamily="18" charset="2"/>
              <a:buNone/>
            </a:pPr>
            <a:r>
              <a:rPr lang="en-US" altLang="en-US" b="1" dirty="0"/>
              <a:t>Goal: </a:t>
            </a:r>
            <a:r>
              <a:rPr lang="en-US" altLang="en-US" dirty="0"/>
              <a:t>Classify or predict an outcome based on a set of predictors</a:t>
            </a:r>
          </a:p>
          <a:p>
            <a:pPr eaLnBrk="1" hangingPunct="1">
              <a:buFont typeface="Wingdings 2" pitchFamily="18" charset="2"/>
              <a:buNone/>
            </a:pPr>
            <a:r>
              <a:rPr lang="en-US" altLang="en-US" dirty="0"/>
              <a:t>The output is a set of </a:t>
            </a:r>
            <a:r>
              <a:rPr lang="en-US" altLang="en-US" b="1" dirty="0"/>
              <a:t>rules</a:t>
            </a:r>
          </a:p>
          <a:p>
            <a:pPr eaLnBrk="1" hangingPunct="1">
              <a:buFont typeface="Wingdings 2" pitchFamily="18" charset="2"/>
              <a:buNone/>
            </a:pPr>
            <a:r>
              <a:rPr lang="en-US" altLang="en-US" b="1" dirty="0"/>
              <a:t>Example: </a:t>
            </a:r>
          </a:p>
          <a:p>
            <a:pPr eaLnBrk="1" hangingPunct="1"/>
            <a:r>
              <a:rPr lang="en-US" altLang="en-US" dirty="0"/>
              <a:t>Goal:  classify a record as “will accept credit card offer” or “will not accept”</a:t>
            </a:r>
          </a:p>
          <a:p>
            <a:pPr eaLnBrk="1" hangingPunct="1"/>
            <a:r>
              <a:rPr lang="en-US" altLang="en-US" dirty="0"/>
              <a:t>Rule might be “IF (Income &gt;= 106) AND (Education &lt; 1.5) AND (Family &lt;= 2.5) THEN Class = 0 (</a:t>
            </a:r>
            <a:r>
              <a:rPr lang="en-US" altLang="en-US" dirty="0" err="1"/>
              <a:t>nonacceptor</a:t>
            </a:r>
            <a:r>
              <a:rPr lang="en-US" altLang="en-US" dirty="0"/>
              <a:t>)</a:t>
            </a:r>
          </a:p>
          <a:p>
            <a:pPr eaLnBrk="1" hangingPunct="1"/>
            <a:r>
              <a:rPr lang="en-US" altLang="en-US" dirty="0"/>
              <a:t>Also called CART, Decision Trees, or just Trees</a:t>
            </a:r>
          </a:p>
          <a:p>
            <a:pPr eaLnBrk="1" hangingPunct="1"/>
            <a:r>
              <a:rPr lang="en-US" altLang="en-US" dirty="0"/>
              <a:t>Rules are represented by tree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274638"/>
            <a:ext cx="7772400" cy="792162"/>
          </a:xfrm>
        </p:spPr>
        <p:txBody>
          <a:bodyPr/>
          <a:lstStyle/>
          <a:p>
            <a:pPr eaLnBrk="1" hangingPunct="1"/>
            <a:r>
              <a:rPr lang="en-US" altLang="en-US"/>
              <a:t>Tree after all splits</a:t>
            </a:r>
          </a:p>
        </p:txBody>
      </p:sp>
      <p:pic>
        <p:nvPicPr>
          <p:cNvPr id="27652" name="Picture 4"/>
          <p:cNvPicPr>
            <a:picLocks noChangeAspect="1" noChangeArrowheads="1"/>
          </p:cNvPicPr>
          <p:nvPr/>
        </p:nvPicPr>
        <p:blipFill>
          <a:blip r:embed="rId3" cstate="print"/>
          <a:srcRect/>
          <a:stretch>
            <a:fillRect/>
          </a:stretch>
        </p:blipFill>
        <p:spPr bwMode="auto">
          <a:xfrm>
            <a:off x="2286000" y="1447800"/>
            <a:ext cx="3514725" cy="3228975"/>
          </a:xfrm>
          <a:prstGeom prst="rect">
            <a:avLst/>
          </a:prstGeom>
          <a:noFill/>
          <a:ln w="9525">
            <a:noFill/>
            <a:miter lim="800000"/>
            <a:headEnd/>
            <a:tailEnd/>
          </a:ln>
        </p:spPr>
      </p:pic>
      <p:sp>
        <p:nvSpPr>
          <p:cNvPr id="6" name="TextBox 5"/>
          <p:cNvSpPr txBox="1"/>
          <p:nvPr/>
        </p:nvSpPr>
        <p:spPr>
          <a:xfrm>
            <a:off x="762000" y="5029200"/>
            <a:ext cx="7620000" cy="646331"/>
          </a:xfrm>
          <a:prstGeom prst="rect">
            <a:avLst/>
          </a:prstGeom>
          <a:noFill/>
        </p:spPr>
        <p:txBody>
          <a:bodyPr wrap="square" rtlCol="0">
            <a:spAutoFit/>
          </a:bodyPr>
          <a:lstStyle/>
          <a:p>
            <a:r>
              <a:rPr lang="en-US" dirty="0"/>
              <a:t>The first split is on Income, then the next split is on Lot Size for both the low income group (at lot size 21) and the high income split (at lot size 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cstate="print"/>
          <a:srcRect/>
          <a:stretch>
            <a:fillRect/>
          </a:stretch>
        </p:blipFill>
        <p:spPr bwMode="auto">
          <a:xfrm>
            <a:off x="1622454" y="838200"/>
            <a:ext cx="4478942" cy="4114800"/>
          </a:xfrm>
          <a:prstGeom prst="rect">
            <a:avLst/>
          </a:prstGeom>
          <a:noFill/>
          <a:ln w="9525">
            <a:noFill/>
            <a:miter lim="800000"/>
            <a:headEnd/>
            <a:tailEnd/>
          </a:ln>
        </p:spPr>
      </p:pic>
      <p:sp>
        <p:nvSpPr>
          <p:cNvPr id="5" name="Oval 4"/>
          <p:cNvSpPr/>
          <p:nvPr/>
        </p:nvSpPr>
        <p:spPr>
          <a:xfrm>
            <a:off x="4114800" y="1828800"/>
            <a:ext cx="15240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19800" y="1981200"/>
            <a:ext cx="1371600" cy="307777"/>
          </a:xfrm>
          <a:prstGeom prst="rect">
            <a:avLst/>
          </a:prstGeom>
          <a:noFill/>
        </p:spPr>
        <p:txBody>
          <a:bodyPr wrap="square" rtlCol="0">
            <a:spAutoFit/>
          </a:bodyPr>
          <a:lstStyle/>
          <a:p>
            <a:r>
              <a:rPr lang="en-US" sz="1400" dirty="0"/>
              <a:t>Decision node </a:t>
            </a:r>
          </a:p>
        </p:txBody>
      </p:sp>
      <p:sp>
        <p:nvSpPr>
          <p:cNvPr id="8" name="Oval 7"/>
          <p:cNvSpPr/>
          <p:nvPr/>
        </p:nvSpPr>
        <p:spPr>
          <a:xfrm>
            <a:off x="3810000" y="4267200"/>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1"/>
          </p:cNvCxnSpPr>
          <p:nvPr/>
        </p:nvCxnSpPr>
        <p:spPr>
          <a:xfrm flipH="1">
            <a:off x="5638800" y="2135089"/>
            <a:ext cx="381000" cy="74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1600" y="4343400"/>
            <a:ext cx="1447800" cy="523220"/>
          </a:xfrm>
          <a:prstGeom prst="rect">
            <a:avLst/>
          </a:prstGeom>
          <a:noFill/>
        </p:spPr>
        <p:txBody>
          <a:bodyPr wrap="square" rtlCol="0">
            <a:spAutoFit/>
          </a:bodyPr>
          <a:lstStyle/>
          <a:p>
            <a:r>
              <a:rPr lang="en-US" sz="1400" dirty="0"/>
              <a:t>Terminal node (leaf)</a:t>
            </a:r>
          </a:p>
        </p:txBody>
      </p:sp>
      <p:cxnSp>
        <p:nvCxnSpPr>
          <p:cNvPr id="13" name="Straight Arrow Connector 12"/>
          <p:cNvCxnSpPr/>
          <p:nvPr/>
        </p:nvCxnSpPr>
        <p:spPr>
          <a:xfrm flipH="1" flipV="1">
            <a:off x="4800600" y="4572000"/>
            <a:ext cx="533400" cy="33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cstate="print"/>
          <a:srcRect/>
          <a:stretch>
            <a:fillRect/>
          </a:stretch>
        </p:blipFill>
        <p:spPr bwMode="auto">
          <a:xfrm>
            <a:off x="2286000" y="1447800"/>
            <a:ext cx="3514725" cy="3228975"/>
          </a:xfrm>
          <a:prstGeom prst="rect">
            <a:avLst/>
          </a:prstGeom>
          <a:noFill/>
          <a:ln w="9525">
            <a:noFill/>
            <a:miter lim="800000"/>
            <a:headEnd/>
            <a:tailEnd/>
          </a:ln>
        </p:spPr>
      </p:pic>
      <p:cxnSp>
        <p:nvCxnSpPr>
          <p:cNvPr id="7" name="Straight Arrow Connector 6"/>
          <p:cNvCxnSpPr/>
          <p:nvPr/>
        </p:nvCxnSpPr>
        <p:spPr>
          <a:xfrm flipH="1">
            <a:off x="5105400" y="17526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72200" y="1219200"/>
            <a:ext cx="2743200" cy="954107"/>
          </a:xfrm>
          <a:prstGeom prst="rect">
            <a:avLst/>
          </a:prstGeom>
          <a:noFill/>
        </p:spPr>
        <p:txBody>
          <a:bodyPr wrap="square" rtlCol="0">
            <a:spAutoFit/>
          </a:bodyPr>
          <a:lstStyle/>
          <a:p>
            <a:r>
              <a:rPr lang="en-US" sz="1400" dirty="0"/>
              <a:t>The dominant class in this portion of the first split (those with income &gt;= 60) is “owner” – 11 owners and 5 non-owners</a:t>
            </a:r>
          </a:p>
        </p:txBody>
      </p:sp>
      <p:sp>
        <p:nvSpPr>
          <p:cNvPr id="12" name="TextBox 11"/>
          <p:cNvSpPr txBox="1"/>
          <p:nvPr/>
        </p:nvSpPr>
        <p:spPr>
          <a:xfrm>
            <a:off x="6324600" y="2438400"/>
            <a:ext cx="1981200" cy="954107"/>
          </a:xfrm>
          <a:prstGeom prst="rect">
            <a:avLst/>
          </a:prstGeom>
          <a:noFill/>
        </p:spPr>
        <p:txBody>
          <a:bodyPr wrap="square" rtlCol="0">
            <a:spAutoFit/>
          </a:bodyPr>
          <a:lstStyle/>
          <a:p>
            <a:r>
              <a:rPr lang="en-US" sz="1400" dirty="0"/>
              <a:t>The next split for this group of 16 will be on the basis of lot size, splitting at 20</a:t>
            </a:r>
          </a:p>
        </p:txBody>
      </p:sp>
      <p:cxnSp>
        <p:nvCxnSpPr>
          <p:cNvPr id="14" name="Straight Arrow Connector 13"/>
          <p:cNvCxnSpPr/>
          <p:nvPr/>
        </p:nvCxnSpPr>
        <p:spPr>
          <a:xfrm flipH="1" flipV="1">
            <a:off x="5334000" y="24384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cstate="print"/>
          <a:srcRect/>
          <a:stretch>
            <a:fillRect/>
          </a:stretch>
        </p:blipFill>
        <p:spPr bwMode="auto">
          <a:xfrm>
            <a:off x="3048000" y="914400"/>
            <a:ext cx="4267200" cy="3920273"/>
          </a:xfrm>
          <a:prstGeom prst="rect">
            <a:avLst/>
          </a:prstGeom>
          <a:noFill/>
          <a:ln w="9525">
            <a:noFill/>
            <a:miter lim="800000"/>
            <a:headEnd/>
            <a:tailEnd/>
          </a:ln>
        </p:spPr>
      </p:pic>
      <p:sp>
        <p:nvSpPr>
          <p:cNvPr id="5" name="TextBox 4"/>
          <p:cNvSpPr txBox="1"/>
          <p:nvPr/>
        </p:nvSpPr>
        <p:spPr>
          <a:xfrm>
            <a:off x="1143000" y="304800"/>
            <a:ext cx="6705600" cy="523220"/>
          </a:xfrm>
          <a:prstGeom prst="rect">
            <a:avLst/>
          </a:prstGeom>
          <a:noFill/>
        </p:spPr>
        <p:txBody>
          <a:bodyPr wrap="square" rtlCol="0">
            <a:spAutoFit/>
          </a:bodyPr>
          <a:lstStyle/>
          <a:p>
            <a:r>
              <a:rPr lang="en-US" sz="2800" dirty="0"/>
              <a:t>Read down the tree to derive rules</a:t>
            </a:r>
          </a:p>
        </p:txBody>
      </p:sp>
      <p:sp>
        <p:nvSpPr>
          <p:cNvPr id="7" name="Oval 6"/>
          <p:cNvSpPr/>
          <p:nvPr/>
        </p:nvSpPr>
        <p:spPr>
          <a:xfrm rot="19468391">
            <a:off x="2491200" y="1703251"/>
            <a:ext cx="35814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2743200"/>
            <a:ext cx="2286000" cy="738664"/>
          </a:xfrm>
          <a:prstGeom prst="rect">
            <a:avLst/>
          </a:prstGeom>
          <a:noFill/>
        </p:spPr>
        <p:txBody>
          <a:bodyPr wrap="square" rtlCol="0">
            <a:spAutoFit/>
          </a:bodyPr>
          <a:lstStyle/>
          <a:p>
            <a:r>
              <a:rPr lang="en-US" sz="1400" dirty="0"/>
              <a:t>If Income &lt; 60 AND </a:t>
            </a:r>
          </a:p>
          <a:p>
            <a:r>
              <a:rPr lang="en-US" sz="1400" dirty="0"/>
              <a:t>Lot Size &lt; 21, </a:t>
            </a:r>
          </a:p>
          <a:p>
            <a:r>
              <a:rPr lang="en-US" sz="1400" dirty="0"/>
              <a:t>classify as “</a:t>
            </a:r>
            <a:r>
              <a:rPr lang="en-US" sz="1400" dirty="0" err="1"/>
              <a:t>Nonowner</a:t>
            </a:r>
            <a:r>
              <a:rPr lang="en-US" sz="14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a:xfrm>
            <a:off x="685800" y="2286000"/>
            <a:ext cx="7772400" cy="1143000"/>
          </a:xfrm>
        </p:spPr>
        <p:txBody>
          <a:bodyPr/>
          <a:lstStyle/>
          <a:p>
            <a:pPr algn="ctr" eaLnBrk="1" hangingPunct="1"/>
            <a:r>
              <a:rPr lang="en-US" altLang="en-US"/>
              <a:t>The Overfitting Problem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pPr eaLnBrk="1" hangingPunct="1"/>
            <a:r>
              <a:rPr lang="en-US" altLang="en-US" sz="3200" dirty="0"/>
              <a:t>Full trees are complex and </a:t>
            </a:r>
            <a:r>
              <a:rPr lang="en-US" altLang="en-US" sz="3200" dirty="0" err="1"/>
              <a:t>overfit</a:t>
            </a:r>
            <a:r>
              <a:rPr lang="en-US" altLang="en-US" sz="3200" dirty="0"/>
              <a:t> the data</a:t>
            </a:r>
          </a:p>
        </p:txBody>
      </p:sp>
      <p:sp>
        <p:nvSpPr>
          <p:cNvPr id="29699" name="Content Placeholder 3"/>
          <p:cNvSpPr>
            <a:spLocks noGrp="1"/>
          </p:cNvSpPr>
          <p:nvPr>
            <p:ph sz="quarter" idx="1"/>
          </p:nvPr>
        </p:nvSpPr>
        <p:spPr>
          <a:xfrm>
            <a:off x="914400" y="1752600"/>
            <a:ext cx="7772400" cy="4267200"/>
          </a:xfrm>
        </p:spPr>
        <p:txBody>
          <a:bodyPr/>
          <a:lstStyle/>
          <a:p>
            <a:pPr eaLnBrk="1" hangingPunct="1"/>
            <a:r>
              <a:rPr lang="en-US" altLang="en-US" dirty="0"/>
              <a:t>Natural end of process is 100% purity in each leaf</a:t>
            </a:r>
          </a:p>
          <a:p>
            <a:pPr eaLnBrk="1" hangingPunct="1"/>
            <a:r>
              <a:rPr lang="en-US" altLang="en-US" dirty="0"/>
              <a:t>This </a:t>
            </a:r>
            <a:r>
              <a:rPr lang="en-US" altLang="en-US" b="1" dirty="0" err="1"/>
              <a:t>overfits</a:t>
            </a:r>
            <a:r>
              <a:rPr lang="en-US" altLang="en-US" dirty="0"/>
              <a:t> the data, which end up fitting noise in the data</a:t>
            </a:r>
          </a:p>
          <a:p>
            <a:pPr eaLnBrk="1" hangingPunct="1"/>
            <a:r>
              <a:rPr lang="en-US" altLang="en-US" dirty="0"/>
              <a:t>Consider Example 2, Loan Acceptance with more records and more variables than the Riding Mower data – the full tree is very complex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B28C-C237-44FE-ABCF-EBD940E8AB2F}"/>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642A32DF-DB6F-4742-94F2-B9E05BA1B67A}"/>
              </a:ext>
            </a:extLst>
          </p:cNvPr>
          <p:cNvSpPr>
            <a:spLocks noGrp="1"/>
          </p:cNvSpPr>
          <p:nvPr>
            <p:ph sz="quarter" idx="1"/>
          </p:nvPr>
        </p:nvSpPr>
        <p:spPr/>
        <p:txBody>
          <a:bodyPr/>
          <a:lstStyle/>
          <a:p>
            <a:endParaRPr lang="en-US"/>
          </a:p>
        </p:txBody>
      </p:sp>
      <p:pic>
        <p:nvPicPr>
          <p:cNvPr id="4" name="Picture 3">
            <a:extLst>
              <a:ext uri="{FF2B5EF4-FFF2-40B4-BE49-F238E27FC236}">
                <a16:creationId xmlns:a16="http://schemas.microsoft.com/office/drawing/2014/main" id="{2DE83EBB-93D1-4B4C-A920-1A25B948A933}"/>
              </a:ext>
            </a:extLst>
          </p:cNvPr>
          <p:cNvPicPr/>
          <p:nvPr/>
        </p:nvPicPr>
        <p:blipFill rotWithShape="1">
          <a:blip r:embed="rId2"/>
          <a:srcRect l="42884" t="18918" r="29679" b="7008"/>
          <a:stretch/>
        </p:blipFill>
        <p:spPr bwMode="auto">
          <a:xfrm rot="5400000">
            <a:off x="2320607" y="187007"/>
            <a:ext cx="4807585" cy="7467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391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2" cstate="print"/>
          <a:srcRect/>
          <a:stretch>
            <a:fillRect/>
          </a:stretch>
        </p:blipFill>
        <p:spPr bwMode="auto">
          <a:xfrm rot="5400000">
            <a:off x="1911964" y="450237"/>
            <a:ext cx="5015273" cy="7010400"/>
          </a:xfrm>
          <a:prstGeom prst="rect">
            <a:avLst/>
          </a:prstGeom>
          <a:noFill/>
          <a:ln w="9525">
            <a:noFill/>
            <a:miter lim="800000"/>
            <a:headEnd/>
            <a:tailEnd/>
          </a:ln>
        </p:spPr>
      </p:pic>
      <p:sp>
        <p:nvSpPr>
          <p:cNvPr id="5" name="TextBox 4"/>
          <p:cNvSpPr txBox="1"/>
          <p:nvPr/>
        </p:nvSpPr>
        <p:spPr>
          <a:xfrm>
            <a:off x="1752600" y="609600"/>
            <a:ext cx="5715000" cy="646331"/>
          </a:xfrm>
          <a:prstGeom prst="rect">
            <a:avLst/>
          </a:prstGeom>
          <a:noFill/>
        </p:spPr>
        <p:txBody>
          <a:bodyPr wrap="square" rtlCol="0">
            <a:spAutoFit/>
          </a:bodyPr>
          <a:lstStyle/>
          <a:p>
            <a:r>
              <a:rPr lang="en-US" dirty="0"/>
              <a:t>Full trees are too complex – they end up fitting noise, </a:t>
            </a:r>
            <a:r>
              <a:rPr lang="en-US" dirty="0" err="1"/>
              <a:t>overfitting</a:t>
            </a:r>
            <a:r>
              <a:rPr lang="en-US" dirty="0"/>
              <a:t> the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609600" y="457200"/>
            <a:ext cx="8001000" cy="1143000"/>
          </a:xfrm>
        </p:spPr>
        <p:txBody>
          <a:bodyPr/>
          <a:lstStyle/>
          <a:p>
            <a:pPr eaLnBrk="1" hangingPunct="1"/>
            <a:r>
              <a:rPr lang="en-US" altLang="en-US" sz="2400" dirty="0" err="1">
                <a:solidFill>
                  <a:schemeClr val="tx1"/>
                </a:solidFill>
              </a:rPr>
              <a:t>Overfitting</a:t>
            </a:r>
            <a:r>
              <a:rPr lang="en-US" altLang="en-US" sz="2400" dirty="0">
                <a:solidFill>
                  <a:schemeClr val="tx1"/>
                </a:solidFill>
              </a:rPr>
              <a:t> produces poor predictive performance – past a certain point in tree complexity, the error rate on new data starts to increase</a:t>
            </a:r>
          </a:p>
        </p:txBody>
      </p:sp>
      <p:pic>
        <p:nvPicPr>
          <p:cNvPr id="30723" name="Content Placeholder 6" descr="CT-overfit.jpg"/>
          <p:cNvPicPr>
            <a:picLocks noGrp="1" noChangeAspect="1"/>
          </p:cNvPicPr>
          <p:nvPr>
            <p:ph sz="quarter" idx="1"/>
          </p:nvPr>
        </p:nvPicPr>
        <p:blipFill>
          <a:blip r:embed="rId3" cstate="print"/>
          <a:srcRect/>
          <a:stretch>
            <a:fillRect/>
          </a:stretch>
        </p:blipFill>
        <p:spPr>
          <a:xfrm>
            <a:off x="1905000" y="1905000"/>
            <a:ext cx="5883275" cy="36290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a:t>Stopping tree growth - CHAID</a:t>
            </a:r>
          </a:p>
        </p:txBody>
      </p:sp>
      <p:sp>
        <p:nvSpPr>
          <p:cNvPr id="31747" name="Content Placeholder 2"/>
          <p:cNvSpPr>
            <a:spLocks noGrp="1"/>
          </p:cNvSpPr>
          <p:nvPr>
            <p:ph sz="quarter" idx="1"/>
          </p:nvPr>
        </p:nvSpPr>
        <p:spPr>
          <a:xfrm>
            <a:off x="838200" y="1752600"/>
            <a:ext cx="7772400" cy="3962400"/>
          </a:xfrm>
        </p:spPr>
        <p:txBody>
          <a:bodyPr/>
          <a:lstStyle/>
          <a:p>
            <a:pPr marL="0" indent="0" eaLnBrk="1" hangingPunct="1">
              <a:buFont typeface="Wingdings 2" pitchFamily="18" charset="2"/>
              <a:buNone/>
            </a:pPr>
            <a:r>
              <a:rPr lang="en-US" altLang="en-US" dirty="0"/>
              <a:t>CHAID, older than CART, uses chi-square statistical test to limit tree growth</a:t>
            </a:r>
          </a:p>
          <a:p>
            <a:pPr marL="0" indent="0" eaLnBrk="1" hangingPunct="1">
              <a:buFont typeface="Wingdings 2" pitchFamily="18" charset="2"/>
              <a:buNone/>
            </a:pPr>
            <a:endParaRPr lang="en-US" altLang="en-US" dirty="0"/>
          </a:p>
          <a:p>
            <a:pPr marL="0" indent="0" eaLnBrk="1" hangingPunct="1">
              <a:buFont typeface="Wingdings 2" pitchFamily="18" charset="2"/>
              <a:buNone/>
            </a:pPr>
            <a:r>
              <a:rPr lang="en-US" altLang="en-US" dirty="0"/>
              <a:t>Splitting stops when purity improvement is not statistically significant</a:t>
            </a:r>
          </a:p>
          <a:p>
            <a:pPr marL="0" indent="0" eaLnBrk="1" hangingPunct="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cstate="print"/>
          <a:srcRect/>
          <a:stretch>
            <a:fillRect/>
          </a:stretch>
        </p:blipFill>
        <p:spPr bwMode="auto">
          <a:xfrm>
            <a:off x="1866900" y="1362075"/>
            <a:ext cx="5410200" cy="41338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914400" y="274638"/>
            <a:ext cx="2133600" cy="1143000"/>
          </a:xfrm>
        </p:spPr>
        <p:txBody>
          <a:bodyPr/>
          <a:lstStyle/>
          <a:p>
            <a:pPr eaLnBrk="1" hangingPunct="1"/>
            <a:r>
              <a:rPr lang="en-US" altLang="en-US"/>
              <a:t>Pruning	</a:t>
            </a:r>
          </a:p>
        </p:txBody>
      </p:sp>
      <p:sp>
        <p:nvSpPr>
          <p:cNvPr id="32771" name="Content Placeholder 2"/>
          <p:cNvSpPr>
            <a:spLocks noGrp="1"/>
          </p:cNvSpPr>
          <p:nvPr>
            <p:ph sz="quarter" idx="1"/>
          </p:nvPr>
        </p:nvSpPr>
        <p:spPr>
          <a:xfrm>
            <a:off x="609600" y="2514600"/>
            <a:ext cx="8077200" cy="3124200"/>
          </a:xfrm>
        </p:spPr>
        <p:txBody>
          <a:bodyPr/>
          <a:lstStyle/>
          <a:p>
            <a:pPr eaLnBrk="1" hangingPunct="1"/>
            <a:r>
              <a:rPr lang="en-US" altLang="en-US" dirty="0"/>
              <a:t>CART lets tree grow to full extent, then prunes it back</a:t>
            </a:r>
          </a:p>
          <a:p>
            <a:pPr eaLnBrk="1" hangingPunct="1"/>
            <a:r>
              <a:rPr lang="en-US" altLang="en-US" dirty="0"/>
              <a:t>Idea is to find that point at which the validation error is at a minimum</a:t>
            </a:r>
          </a:p>
          <a:p>
            <a:pPr eaLnBrk="1" hangingPunct="1"/>
            <a:r>
              <a:rPr lang="en-US" altLang="en-US" dirty="0"/>
              <a:t>Generate successively smaller trees by pruning leaves</a:t>
            </a:r>
          </a:p>
          <a:p>
            <a:pPr eaLnBrk="1" hangingPunct="1"/>
            <a:r>
              <a:rPr lang="en-US" altLang="en-US" dirty="0"/>
              <a:t>At each pruning stage, multiple trees are possible</a:t>
            </a:r>
          </a:p>
          <a:p>
            <a:pPr eaLnBrk="1" hangingPunct="1"/>
            <a:r>
              <a:rPr lang="en-US" altLang="en-US" dirty="0"/>
              <a:t>Use </a:t>
            </a:r>
            <a:r>
              <a:rPr lang="en-US" altLang="en-US" i="1" dirty="0"/>
              <a:t>cost complexity</a:t>
            </a:r>
            <a:r>
              <a:rPr lang="en-US" altLang="en-US" dirty="0"/>
              <a:t> to choose the best tree at that stage</a:t>
            </a:r>
          </a:p>
          <a:p>
            <a:pPr eaLnBrk="1" hangingPunct="1">
              <a:buFont typeface="Wingdings 2" pitchFamily="18" charset="2"/>
              <a:buNone/>
            </a:pPr>
            <a:endParaRPr lang="en-US" altLang="en-US" dirty="0"/>
          </a:p>
        </p:txBody>
      </p:sp>
      <p:pic>
        <p:nvPicPr>
          <p:cNvPr id="32775" name="Picture 7"/>
          <p:cNvPicPr>
            <a:picLocks noChangeAspect="1" noChangeArrowheads="1"/>
          </p:cNvPicPr>
          <p:nvPr/>
        </p:nvPicPr>
        <p:blipFill>
          <a:blip r:embed="rId3" cstate="print"/>
          <a:srcRect/>
          <a:stretch>
            <a:fillRect/>
          </a:stretch>
        </p:blipFill>
        <p:spPr bwMode="auto">
          <a:xfrm>
            <a:off x="3505200" y="609600"/>
            <a:ext cx="3390900" cy="1743075"/>
          </a:xfrm>
          <a:prstGeom prst="rect">
            <a:avLst/>
          </a:prstGeom>
          <a:noFill/>
          <a:ln w="9525">
            <a:noFill/>
            <a:miter lim="800000"/>
            <a:headEnd/>
            <a:tailEnd/>
          </a:ln>
        </p:spPr>
      </p:pic>
      <p:cxnSp>
        <p:nvCxnSpPr>
          <p:cNvPr id="8" name="Straight Arrow Connector 7"/>
          <p:cNvCxnSpPr/>
          <p:nvPr/>
        </p:nvCxnSpPr>
        <p:spPr>
          <a:xfrm>
            <a:off x="4800600" y="2057400"/>
            <a:ext cx="838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74638"/>
            <a:ext cx="8153400" cy="944562"/>
          </a:xfrm>
        </p:spPr>
        <p:txBody>
          <a:bodyPr/>
          <a:lstStyle/>
          <a:p>
            <a:pPr eaLnBrk="1" hangingPunct="1"/>
            <a:r>
              <a:rPr lang="en-US" altLang="en-US" sz="3200" dirty="0"/>
              <a:t>Which branch to cut at each stage of pruning? </a:t>
            </a:r>
          </a:p>
        </p:txBody>
      </p:sp>
      <p:sp>
        <p:nvSpPr>
          <p:cNvPr id="33795" name="Content Placeholder 2"/>
          <p:cNvSpPr>
            <a:spLocks noGrp="1"/>
          </p:cNvSpPr>
          <p:nvPr>
            <p:ph sz="quarter" idx="1"/>
          </p:nvPr>
        </p:nvSpPr>
        <p:spPr>
          <a:xfrm>
            <a:off x="914400" y="2514600"/>
            <a:ext cx="7467600" cy="3581400"/>
          </a:xfrm>
        </p:spPr>
        <p:txBody>
          <a:bodyPr/>
          <a:lstStyle/>
          <a:p>
            <a:pPr eaLnBrk="1" hangingPunct="1">
              <a:buFont typeface="Wingdings 2" pitchFamily="18" charset="2"/>
              <a:buNone/>
            </a:pPr>
            <a:r>
              <a:rPr lang="en-US" altLang="en-US" i="1" dirty="0"/>
              <a:t>CC(T)</a:t>
            </a:r>
            <a:r>
              <a:rPr lang="en-US" altLang="en-US" dirty="0"/>
              <a:t> = cost complexity of a tree</a:t>
            </a:r>
          </a:p>
          <a:p>
            <a:pPr eaLnBrk="1" hangingPunct="1">
              <a:buFont typeface="Wingdings 2" pitchFamily="18" charset="2"/>
              <a:buNone/>
            </a:pPr>
            <a:r>
              <a:rPr lang="en-US" altLang="en-US" i="1" dirty="0"/>
              <a:t>Err(T)</a:t>
            </a:r>
            <a:r>
              <a:rPr lang="en-US" altLang="en-US" dirty="0"/>
              <a:t> = proportion of misclassified records</a:t>
            </a:r>
          </a:p>
          <a:p>
            <a:pPr eaLnBrk="1" hangingPunct="1">
              <a:buFont typeface="Wingdings 2" pitchFamily="18" charset="2"/>
              <a:buNone/>
            </a:pPr>
            <a:r>
              <a:rPr lang="en-US" altLang="en-US" dirty="0">
                <a:latin typeface="Symbol" pitchFamily="18" charset="2"/>
              </a:rPr>
              <a:t>a</a:t>
            </a:r>
            <a:r>
              <a:rPr lang="en-US" altLang="en-US" dirty="0"/>
              <a:t> = penalty factor attached to tree size (set by user)</a:t>
            </a:r>
          </a:p>
          <a:p>
            <a:pPr eaLnBrk="1" hangingPunct="1">
              <a:buFont typeface="Wingdings 2" pitchFamily="18" charset="2"/>
              <a:buNone/>
            </a:pPr>
            <a:endParaRPr lang="en-US" altLang="en-US" dirty="0"/>
          </a:p>
          <a:p>
            <a:pPr eaLnBrk="1" hangingPunct="1"/>
            <a:r>
              <a:rPr lang="en-US" altLang="en-US" dirty="0"/>
              <a:t>Among trees of given size, choose the one with lowest CC</a:t>
            </a:r>
          </a:p>
          <a:p>
            <a:pPr eaLnBrk="1" hangingPunct="1"/>
            <a:r>
              <a:rPr lang="en-US" altLang="en-US" dirty="0"/>
              <a:t>Do this for each size of tree (stage of pruning)</a:t>
            </a:r>
          </a:p>
          <a:p>
            <a:pPr eaLnBrk="1" hangingPunct="1"/>
            <a:endParaRPr lang="en-US" altLang="en-US" dirty="0"/>
          </a:p>
        </p:txBody>
      </p:sp>
      <p:sp>
        <p:nvSpPr>
          <p:cNvPr id="33796" name="Content Placeholder 6"/>
          <p:cNvSpPr>
            <a:spLocks noGrp="1"/>
          </p:cNvSpPr>
          <p:nvPr>
            <p:ph sz="quarter" idx="2"/>
          </p:nvPr>
        </p:nvSpPr>
        <p:spPr>
          <a:xfrm>
            <a:off x="685800" y="1447800"/>
            <a:ext cx="7997825" cy="914400"/>
          </a:xfrm>
        </p:spPr>
        <p:txBody>
          <a:bodyPr/>
          <a:lstStyle/>
          <a:p>
            <a:pPr eaLnBrk="1" hangingPunct="1">
              <a:buFont typeface="Wingdings 2" pitchFamily="18" charset="2"/>
              <a:buNone/>
            </a:pPr>
            <a:r>
              <a:rPr lang="en-US" altLang="en-US" dirty="0"/>
              <a:t> </a:t>
            </a:r>
          </a:p>
          <a:p>
            <a:pPr eaLnBrk="1" hangingPunct="1">
              <a:buFont typeface="Wingdings 2" pitchFamily="18" charset="2"/>
              <a:buNone/>
            </a:pPr>
            <a:endParaRPr lang="en-US" altLang="en-US" dirty="0"/>
          </a:p>
        </p:txBody>
      </p:sp>
      <p:sp>
        <p:nvSpPr>
          <p:cNvPr id="3379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tLang="en-US">
              <a:latin typeface="Perpetua" pitchFamily="18" charset="0"/>
            </a:endParaRPr>
          </a:p>
        </p:txBody>
      </p:sp>
      <p:pic>
        <p:nvPicPr>
          <p:cNvPr id="33798"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85725" cy="190500"/>
          </a:xfrm>
          <a:prstGeom prst="rect">
            <a:avLst/>
          </a:prstGeom>
          <a:noFill/>
          <a:ln w="9525">
            <a:noFill/>
            <a:miter lim="800000"/>
            <a:headEnd/>
            <a:tailEnd/>
          </a:ln>
        </p:spPr>
      </p:pic>
      <p:sp>
        <p:nvSpPr>
          <p:cNvPr id="33799" name="Text Box 11"/>
          <p:cNvSpPr txBox="1">
            <a:spLocks noChangeArrowheads="1"/>
          </p:cNvSpPr>
          <p:nvPr/>
        </p:nvSpPr>
        <p:spPr bwMode="auto">
          <a:xfrm>
            <a:off x="2438400" y="1676400"/>
            <a:ext cx="3657600" cy="488950"/>
          </a:xfrm>
          <a:prstGeom prst="rect">
            <a:avLst/>
          </a:prstGeom>
          <a:noFill/>
          <a:ln w="9525">
            <a:noFill/>
            <a:miter lim="800000"/>
            <a:headEnd/>
            <a:tailEnd/>
          </a:ln>
        </p:spPr>
        <p:txBody>
          <a:bodyPr>
            <a:spAutoFit/>
          </a:bodyPr>
          <a:lstStyle/>
          <a:p>
            <a:pPr>
              <a:spcBef>
                <a:spcPct val="50000"/>
              </a:spcBef>
            </a:pPr>
            <a:r>
              <a:rPr lang="en-US" altLang="en-US" sz="2600" i="1" dirty="0">
                <a:latin typeface="Franklin Gothic Book" pitchFamily="34" charset="0"/>
              </a:rPr>
              <a:t>CC(T) = Err(T) + </a:t>
            </a:r>
            <a:r>
              <a:rPr lang="en-US" altLang="en-US" sz="2600" i="1" dirty="0">
                <a:latin typeface="Symbol" pitchFamily="18" charset="2"/>
              </a:rPr>
              <a:t>a</a:t>
            </a:r>
            <a:r>
              <a:rPr lang="en-US" altLang="en-US" sz="2600" i="1" dirty="0">
                <a:latin typeface="Franklin Gothic Book" pitchFamily="34" charset="0"/>
              </a:rPr>
              <a:t> L(T)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57200"/>
            <a:ext cx="3581400" cy="838200"/>
          </a:xfrm>
        </p:spPr>
        <p:txBody>
          <a:bodyPr/>
          <a:lstStyle/>
          <a:p>
            <a:r>
              <a:rPr lang="en-US" dirty="0"/>
              <a:t>Tree instability</a:t>
            </a:r>
          </a:p>
        </p:txBody>
      </p:sp>
      <p:sp>
        <p:nvSpPr>
          <p:cNvPr id="4" name="Content Placeholder 3"/>
          <p:cNvSpPr>
            <a:spLocks noGrp="1"/>
          </p:cNvSpPr>
          <p:nvPr>
            <p:ph sz="quarter" idx="2"/>
          </p:nvPr>
        </p:nvSpPr>
        <p:spPr>
          <a:xfrm>
            <a:off x="685800" y="1676400"/>
            <a:ext cx="7391400" cy="4572000"/>
          </a:xfrm>
        </p:spPr>
        <p:txBody>
          <a:bodyPr/>
          <a:lstStyle/>
          <a:p>
            <a:r>
              <a:rPr lang="en-US" sz="2400" dirty="0"/>
              <a:t>If 2 or more variables are of roughly equal importance, which one CART chooses for the first split can depend on the initial partition into training and validation</a:t>
            </a:r>
          </a:p>
          <a:p>
            <a:r>
              <a:rPr lang="en-US" sz="2400" dirty="0"/>
              <a:t>A different partition into training/validation could lead to a different initial split</a:t>
            </a:r>
          </a:p>
          <a:p>
            <a:r>
              <a:rPr lang="en-US" sz="2400" dirty="0"/>
              <a:t>This can cascade down and produce a very different tree from the first training/validation partition</a:t>
            </a:r>
          </a:p>
          <a:p>
            <a:r>
              <a:rPr lang="en-US" sz="2400" dirty="0"/>
              <a:t>Solution is to try many different training/validation splits – “cross validation”</a:t>
            </a:r>
          </a:p>
        </p:txBody>
      </p:sp>
      <p:pic>
        <p:nvPicPr>
          <p:cNvPr id="94210" name="Picture 2"/>
          <p:cNvPicPr>
            <a:picLocks noChangeAspect="1" noChangeArrowheads="1"/>
          </p:cNvPicPr>
          <p:nvPr/>
        </p:nvPicPr>
        <p:blipFill>
          <a:blip r:embed="rId2" cstate="print"/>
          <a:srcRect/>
          <a:stretch>
            <a:fillRect/>
          </a:stretch>
        </p:blipFill>
        <p:spPr bwMode="auto">
          <a:xfrm>
            <a:off x="6400800" y="228600"/>
            <a:ext cx="2105025" cy="1276350"/>
          </a:xfrm>
          <a:prstGeom prst="rect">
            <a:avLst/>
          </a:prstGeom>
          <a:noFill/>
          <a:ln w="9525">
            <a:noFill/>
            <a:miter lim="800000"/>
            <a:headEnd/>
            <a:tailEnd/>
          </a:ln>
        </p:spPr>
      </p:pic>
      <p:pic>
        <p:nvPicPr>
          <p:cNvPr id="94211" name="Picture 3"/>
          <p:cNvPicPr>
            <a:picLocks noChangeAspect="1" noChangeArrowheads="1"/>
          </p:cNvPicPr>
          <p:nvPr/>
        </p:nvPicPr>
        <p:blipFill>
          <a:blip r:embed="rId3" cstate="print"/>
          <a:srcRect/>
          <a:stretch>
            <a:fillRect/>
          </a:stretch>
        </p:blipFill>
        <p:spPr bwMode="auto">
          <a:xfrm>
            <a:off x="381000" y="228600"/>
            <a:ext cx="2133600" cy="128336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Cross validation</a:t>
            </a:r>
          </a:p>
        </p:txBody>
      </p:sp>
      <p:sp>
        <p:nvSpPr>
          <p:cNvPr id="4" name="Content Placeholder 3"/>
          <p:cNvSpPr>
            <a:spLocks noGrp="1"/>
          </p:cNvSpPr>
          <p:nvPr>
            <p:ph sz="quarter" idx="2"/>
          </p:nvPr>
        </p:nvSpPr>
        <p:spPr>
          <a:xfrm>
            <a:off x="609600" y="1371600"/>
            <a:ext cx="7863840" cy="4572000"/>
          </a:xfrm>
        </p:spPr>
        <p:txBody>
          <a:bodyPr/>
          <a:lstStyle/>
          <a:p>
            <a:r>
              <a:rPr lang="en-US" sz="2400" dirty="0"/>
              <a:t>Do many different partitions (“folds*”) into training and validation, grow &amp; pruned tree for each</a:t>
            </a:r>
          </a:p>
          <a:p>
            <a:r>
              <a:rPr lang="en-US" sz="2400" dirty="0"/>
              <a:t>Problem:  We end up with lots of different pruned trees.  Which one to choose?</a:t>
            </a:r>
          </a:p>
          <a:p>
            <a:r>
              <a:rPr lang="en-US" sz="2400" dirty="0"/>
              <a:t>Solution:  Don’t choose a tree, choose a tree </a:t>
            </a:r>
            <a:r>
              <a:rPr lang="en-US" sz="2400" u="sng" dirty="0"/>
              <a:t>size</a:t>
            </a:r>
            <a:r>
              <a:rPr lang="en-US" sz="2400" dirty="0"/>
              <a:t>:</a:t>
            </a:r>
          </a:p>
          <a:p>
            <a:pPr lvl="1"/>
            <a:r>
              <a:rPr lang="en-US" sz="2200" dirty="0"/>
              <a:t>For each iteration, record the </a:t>
            </a:r>
            <a:r>
              <a:rPr lang="en-US" sz="2200" dirty="0">
                <a:latin typeface="Courier New" pitchFamily="49" charset="0"/>
                <a:cs typeface="Courier New" pitchFamily="49" charset="0"/>
              </a:rPr>
              <a:t>cp</a:t>
            </a:r>
            <a:r>
              <a:rPr lang="en-US" sz="2200" dirty="0"/>
              <a:t> that corresponds to the minimum validation error </a:t>
            </a:r>
          </a:p>
          <a:p>
            <a:pPr lvl="1"/>
            <a:r>
              <a:rPr lang="en-US" sz="2200" dirty="0"/>
              <a:t>Average these </a:t>
            </a:r>
            <a:r>
              <a:rPr lang="en-US" sz="2200" dirty="0">
                <a:latin typeface="Courier New" pitchFamily="49" charset="0"/>
                <a:cs typeface="Courier New" pitchFamily="49" charset="0"/>
              </a:rPr>
              <a:t>cp</a:t>
            </a:r>
            <a:r>
              <a:rPr lang="en-US" sz="2200" dirty="0"/>
              <a:t>’s</a:t>
            </a:r>
          </a:p>
          <a:p>
            <a:pPr lvl="1"/>
            <a:r>
              <a:rPr lang="en-US" sz="2200" dirty="0"/>
              <a:t>With future data, grow tree to that optimum </a:t>
            </a:r>
            <a:r>
              <a:rPr lang="en-US" sz="2200" dirty="0">
                <a:latin typeface="Courier New" pitchFamily="49" charset="0"/>
                <a:cs typeface="Courier New" pitchFamily="49" charset="0"/>
              </a:rPr>
              <a:t>cp</a:t>
            </a:r>
            <a:r>
              <a:rPr lang="en-US" sz="2200" dirty="0"/>
              <a:t> value</a:t>
            </a:r>
          </a:p>
          <a:p>
            <a:pPr>
              <a:buNone/>
            </a:pPr>
            <a:endParaRPr lang="en-US" sz="1800" dirty="0"/>
          </a:p>
          <a:p>
            <a:pPr>
              <a:buNone/>
            </a:pPr>
            <a:r>
              <a:rPr lang="en-US" sz="1800" dirty="0"/>
              <a:t>*typically folds are non-overlapping, i.e. data used in one validation fold will not be used in others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Cross validation, “best pruned”</a:t>
            </a:r>
          </a:p>
        </p:txBody>
      </p:sp>
      <p:sp>
        <p:nvSpPr>
          <p:cNvPr id="4" name="Content Placeholder 3"/>
          <p:cNvSpPr>
            <a:spLocks noGrp="1"/>
          </p:cNvSpPr>
          <p:nvPr>
            <p:ph sz="quarter" idx="2"/>
          </p:nvPr>
        </p:nvSpPr>
        <p:spPr>
          <a:xfrm>
            <a:off x="457200" y="1371600"/>
            <a:ext cx="8229600" cy="4572000"/>
          </a:xfrm>
        </p:spPr>
        <p:txBody>
          <a:bodyPr/>
          <a:lstStyle/>
          <a:p>
            <a:r>
              <a:rPr lang="en-US" sz="2400" dirty="0"/>
              <a:t>In the above procedure, we select </a:t>
            </a:r>
            <a:r>
              <a:rPr lang="en-US" sz="2400" dirty="0">
                <a:latin typeface="Courier New" pitchFamily="49" charset="0"/>
                <a:cs typeface="Courier New" pitchFamily="49" charset="0"/>
              </a:rPr>
              <a:t>cp</a:t>
            </a:r>
            <a:r>
              <a:rPr lang="en-US" sz="2400" dirty="0"/>
              <a:t> for minimum error tree  </a:t>
            </a:r>
          </a:p>
          <a:p>
            <a:r>
              <a:rPr lang="en-US" sz="2400" dirty="0"/>
              <a:t>But… simpler is better:  slightly smaller tree might do just as well</a:t>
            </a:r>
          </a:p>
          <a:p>
            <a:r>
              <a:rPr lang="en-US" sz="2400" dirty="0"/>
              <a:t>Solution:  add a cushion to minimum error</a:t>
            </a:r>
          </a:p>
          <a:p>
            <a:pPr lvl="1"/>
            <a:r>
              <a:rPr lang="en-US" sz="2200" dirty="0"/>
              <a:t>Calculate standard error of </a:t>
            </a:r>
            <a:r>
              <a:rPr lang="en-US" sz="2200" dirty="0" err="1"/>
              <a:t>cv</a:t>
            </a:r>
            <a:r>
              <a:rPr lang="en-US" sz="2200" dirty="0"/>
              <a:t> estimate – this gives a rough range for chance variation </a:t>
            </a:r>
          </a:p>
          <a:p>
            <a:pPr lvl="1"/>
            <a:r>
              <a:rPr lang="en-US" sz="2200" dirty="0"/>
              <a:t>Add standard error to the actual error to allow for chance variation</a:t>
            </a:r>
          </a:p>
          <a:p>
            <a:pPr lvl="1"/>
            <a:r>
              <a:rPr lang="en-US" sz="2200" dirty="0"/>
              <a:t>Choose smallest tree within one std. error of minimum error</a:t>
            </a:r>
          </a:p>
          <a:p>
            <a:pPr lvl="1"/>
            <a:r>
              <a:rPr lang="en-US" sz="2200" dirty="0"/>
              <a:t>You can then use the corresponding </a:t>
            </a:r>
            <a:r>
              <a:rPr lang="en-US" sz="2200" dirty="0">
                <a:latin typeface="Courier New" pitchFamily="49" charset="0"/>
                <a:cs typeface="Courier New" pitchFamily="49" charset="0"/>
              </a:rPr>
              <a:t>cp</a:t>
            </a:r>
            <a:r>
              <a:rPr lang="en-US" sz="2200" dirty="0"/>
              <a:t> to set </a:t>
            </a:r>
            <a:r>
              <a:rPr lang="en-US" sz="2200" dirty="0">
                <a:latin typeface="Courier New" pitchFamily="49" charset="0"/>
                <a:cs typeface="Courier New" pitchFamily="49" charset="0"/>
              </a:rPr>
              <a:t>cp</a:t>
            </a:r>
            <a:r>
              <a:rPr lang="en-US" sz="2200" dirty="0"/>
              <a:t> for future data</a:t>
            </a:r>
          </a:p>
          <a:p>
            <a:pPr>
              <a:buNone/>
            </a:pPr>
            <a:endParaRPr lang="en-US" sz="1800" dirty="0"/>
          </a:p>
          <a:p>
            <a:pPr>
              <a:buNone/>
            </a:pP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cstate="print"/>
          <a:srcRect/>
          <a:stretch>
            <a:fillRect/>
          </a:stretch>
        </p:blipFill>
        <p:spPr bwMode="auto">
          <a:xfrm>
            <a:off x="4267200" y="152400"/>
            <a:ext cx="4724400" cy="1936229"/>
          </a:xfrm>
          <a:prstGeom prst="rect">
            <a:avLst/>
          </a:prstGeom>
          <a:noFill/>
          <a:ln w="9525">
            <a:noFill/>
            <a:miter lim="800000"/>
            <a:headEnd/>
            <a:tailEnd/>
          </a:ln>
        </p:spPr>
      </p:pic>
      <p:pic>
        <p:nvPicPr>
          <p:cNvPr id="95235" name="Picture 3"/>
          <p:cNvPicPr>
            <a:picLocks noChangeAspect="1" noChangeArrowheads="1"/>
          </p:cNvPicPr>
          <p:nvPr/>
        </p:nvPicPr>
        <p:blipFill>
          <a:blip r:embed="rId3" cstate="print"/>
          <a:srcRect/>
          <a:stretch>
            <a:fillRect/>
          </a:stretch>
        </p:blipFill>
        <p:spPr bwMode="auto">
          <a:xfrm>
            <a:off x="838200" y="2362200"/>
            <a:ext cx="5063344" cy="2895600"/>
          </a:xfrm>
          <a:prstGeom prst="rect">
            <a:avLst/>
          </a:prstGeom>
          <a:noFill/>
          <a:ln w="9525">
            <a:noFill/>
            <a:miter lim="800000"/>
            <a:headEnd/>
            <a:tailEnd/>
          </a:ln>
        </p:spPr>
      </p:pic>
      <p:sp>
        <p:nvSpPr>
          <p:cNvPr id="7" name="TextBox 6"/>
          <p:cNvSpPr txBox="1"/>
          <p:nvPr/>
        </p:nvSpPr>
        <p:spPr>
          <a:xfrm>
            <a:off x="6324600" y="2362200"/>
            <a:ext cx="1447800" cy="646331"/>
          </a:xfrm>
          <a:prstGeom prst="rect">
            <a:avLst/>
          </a:prstGeom>
          <a:noFill/>
        </p:spPr>
        <p:txBody>
          <a:bodyPr wrap="square" rtlCol="0">
            <a:spAutoFit/>
          </a:bodyPr>
          <a:lstStyle/>
          <a:p>
            <a:r>
              <a:rPr lang="en-US" dirty="0"/>
              <a:t>std. error  of the estimate</a:t>
            </a:r>
          </a:p>
        </p:txBody>
      </p:sp>
      <p:cxnSp>
        <p:nvCxnSpPr>
          <p:cNvPr id="9" name="Straight Arrow Connector 8"/>
          <p:cNvCxnSpPr>
            <a:stCxn id="7" idx="1"/>
          </p:cNvCxnSpPr>
          <p:nvPr/>
        </p:nvCxnSpPr>
        <p:spPr>
          <a:xfrm flipH="1">
            <a:off x="5638800" y="2685366"/>
            <a:ext cx="685800" cy="21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4400" y="1981200"/>
            <a:ext cx="1219200" cy="584775"/>
          </a:xfrm>
          <a:prstGeom prst="rect">
            <a:avLst/>
          </a:prstGeom>
          <a:noFill/>
        </p:spPr>
        <p:txBody>
          <a:bodyPr wrap="square" rtlCol="0">
            <a:spAutoFit/>
          </a:bodyPr>
          <a:lstStyle/>
          <a:p>
            <a:r>
              <a:rPr lang="en-US" sz="1600" dirty="0"/>
              <a:t>estimated </a:t>
            </a:r>
            <a:r>
              <a:rPr lang="en-US" sz="1600" dirty="0" err="1"/>
              <a:t>cv</a:t>
            </a:r>
            <a:r>
              <a:rPr lang="en-US" sz="1600" dirty="0"/>
              <a:t> error</a:t>
            </a:r>
          </a:p>
        </p:txBody>
      </p:sp>
      <p:cxnSp>
        <p:nvCxnSpPr>
          <p:cNvPr id="12" name="Straight Arrow Connector 11"/>
          <p:cNvCxnSpPr/>
          <p:nvPr/>
        </p:nvCxnSpPr>
        <p:spPr>
          <a:xfrm flipH="1">
            <a:off x="4419600" y="2514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86200" y="4191000"/>
            <a:ext cx="838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33600" y="5410200"/>
            <a:ext cx="1219200" cy="646331"/>
          </a:xfrm>
          <a:prstGeom prst="rect">
            <a:avLst/>
          </a:prstGeom>
          <a:noFill/>
        </p:spPr>
        <p:txBody>
          <a:bodyPr wrap="square" rtlCol="0">
            <a:spAutoFit/>
          </a:bodyPr>
          <a:lstStyle/>
          <a:p>
            <a:r>
              <a:rPr lang="en-US" dirty="0"/>
              <a:t>minimum error</a:t>
            </a:r>
          </a:p>
        </p:txBody>
      </p:sp>
      <p:cxnSp>
        <p:nvCxnSpPr>
          <p:cNvPr id="16" name="Straight Arrow Connector 15"/>
          <p:cNvCxnSpPr/>
          <p:nvPr/>
        </p:nvCxnSpPr>
        <p:spPr>
          <a:xfrm flipV="1">
            <a:off x="3124200" y="4495800"/>
            <a:ext cx="83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8400" y="3581400"/>
            <a:ext cx="2514600" cy="523220"/>
          </a:xfrm>
          <a:prstGeom prst="rect">
            <a:avLst/>
          </a:prstGeom>
          <a:noFill/>
        </p:spPr>
        <p:txBody>
          <a:bodyPr wrap="square" rtlCol="0">
            <a:spAutoFit/>
          </a:bodyPr>
          <a:lstStyle/>
          <a:p>
            <a:r>
              <a:rPr lang="en-US" sz="1400" dirty="0"/>
              <a:t>smallest tree within 1 </a:t>
            </a:r>
            <a:r>
              <a:rPr lang="en-US" sz="1400" dirty="0" err="1"/>
              <a:t>xstd</a:t>
            </a:r>
            <a:r>
              <a:rPr lang="en-US" sz="1400" dirty="0"/>
              <a:t> of min. error (it has 7 splits)</a:t>
            </a:r>
          </a:p>
        </p:txBody>
      </p:sp>
      <p:cxnSp>
        <p:nvCxnSpPr>
          <p:cNvPr id="19" name="Straight Arrow Connector 18"/>
          <p:cNvCxnSpPr/>
          <p:nvPr/>
        </p:nvCxnSpPr>
        <p:spPr>
          <a:xfrm flipH="1">
            <a:off x="5638800" y="3886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 y="304800"/>
            <a:ext cx="3810000" cy="1015663"/>
          </a:xfrm>
          <a:prstGeom prst="rect">
            <a:avLst/>
          </a:prstGeom>
          <a:noFill/>
        </p:spPr>
        <p:txBody>
          <a:bodyPr wrap="square" rtlCol="0">
            <a:spAutoFit/>
          </a:bodyPr>
          <a:lstStyle/>
          <a:p>
            <a:r>
              <a:rPr lang="en-US" sz="3000" dirty="0"/>
              <a:t>With future data, grow tree to 7 splits: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a:xfrm>
            <a:off x="685800" y="2286000"/>
            <a:ext cx="7772400" cy="1143000"/>
          </a:xfrm>
        </p:spPr>
        <p:txBody>
          <a:bodyPr/>
          <a:lstStyle/>
          <a:p>
            <a:pPr algn="ctr" eaLnBrk="1" hangingPunct="1"/>
            <a:r>
              <a:rPr lang="en-US" altLang="en-US"/>
              <a:t>Regression Trees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p:txBody>
          <a:bodyPr/>
          <a:lstStyle/>
          <a:p>
            <a:pPr eaLnBrk="1" hangingPunct="1"/>
            <a:r>
              <a:rPr lang="en-US" altLang="en-US"/>
              <a:t>Regression Trees for Prediction</a:t>
            </a:r>
          </a:p>
        </p:txBody>
      </p:sp>
      <p:sp>
        <p:nvSpPr>
          <p:cNvPr id="37891" name="Content Placeholder 3"/>
          <p:cNvSpPr>
            <a:spLocks noGrp="1"/>
          </p:cNvSpPr>
          <p:nvPr>
            <p:ph sz="quarter" idx="1"/>
          </p:nvPr>
        </p:nvSpPr>
        <p:spPr>
          <a:xfrm>
            <a:off x="914400" y="1981200"/>
            <a:ext cx="7772400" cy="4038600"/>
          </a:xfrm>
        </p:spPr>
        <p:txBody>
          <a:bodyPr/>
          <a:lstStyle/>
          <a:p>
            <a:pPr eaLnBrk="1" hangingPunct="1"/>
            <a:r>
              <a:rPr lang="en-US" altLang="en-US"/>
              <a:t>Used with continuous outcome variable</a:t>
            </a:r>
          </a:p>
          <a:p>
            <a:pPr eaLnBrk="1" hangingPunct="1"/>
            <a:r>
              <a:rPr lang="en-US" altLang="en-US"/>
              <a:t>Procedure similar to classification tree</a:t>
            </a:r>
          </a:p>
          <a:p>
            <a:pPr eaLnBrk="1" hangingPunct="1"/>
            <a:r>
              <a:rPr lang="en-US" altLang="en-US"/>
              <a:t>Many splits attempted, choose the one that minimizes impurity</a:t>
            </a:r>
          </a:p>
          <a:p>
            <a:pPr eaLnBrk="1" hangingPunct="1"/>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a:t>Differences from CT</a:t>
            </a:r>
          </a:p>
        </p:txBody>
      </p:sp>
      <p:sp>
        <p:nvSpPr>
          <p:cNvPr id="38915" name="Content Placeholder 2"/>
          <p:cNvSpPr>
            <a:spLocks noGrp="1"/>
          </p:cNvSpPr>
          <p:nvPr>
            <p:ph sz="quarter" idx="1"/>
          </p:nvPr>
        </p:nvSpPr>
        <p:spPr>
          <a:xfrm>
            <a:off x="914400" y="1752600"/>
            <a:ext cx="7772400" cy="4267200"/>
          </a:xfrm>
        </p:spPr>
        <p:txBody>
          <a:bodyPr/>
          <a:lstStyle/>
          <a:p>
            <a:pPr eaLnBrk="1" hangingPunct="1"/>
            <a:r>
              <a:rPr lang="en-US" altLang="en-US"/>
              <a:t>Prediction is computed as the </a:t>
            </a:r>
            <a:r>
              <a:rPr lang="en-US" altLang="en-US" b="1"/>
              <a:t>average</a:t>
            </a:r>
            <a:r>
              <a:rPr lang="en-US" altLang="en-US"/>
              <a:t> of numerical target variable in the rectangle (in CT it is majority vote)</a:t>
            </a:r>
          </a:p>
          <a:p>
            <a:pPr eaLnBrk="1" hangingPunct="1"/>
            <a:endParaRPr lang="en-US" altLang="en-US"/>
          </a:p>
          <a:p>
            <a:pPr eaLnBrk="1" hangingPunct="1"/>
            <a:r>
              <a:rPr lang="en-US" altLang="en-US"/>
              <a:t>Impurity measured by </a:t>
            </a:r>
            <a:r>
              <a:rPr lang="en-US" altLang="en-US" b="1"/>
              <a:t>sum of squared deviations</a:t>
            </a:r>
            <a:r>
              <a:rPr lang="en-US" altLang="en-US"/>
              <a:t> from leaf mean</a:t>
            </a:r>
          </a:p>
          <a:p>
            <a:pPr eaLnBrk="1" hangingPunct="1"/>
            <a:endParaRPr lang="en-US" altLang="en-US"/>
          </a:p>
          <a:p>
            <a:pPr eaLnBrk="1" hangingPunct="1"/>
            <a:r>
              <a:rPr lang="en-US" altLang="en-US"/>
              <a:t>Performance measured by RMSE (root mean squared error)</a:t>
            </a:r>
          </a:p>
          <a:p>
            <a:pPr eaLnBrk="1" hangingPunct="1"/>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Advantages of trees</a:t>
            </a:r>
          </a:p>
        </p:txBody>
      </p:sp>
      <p:sp>
        <p:nvSpPr>
          <p:cNvPr id="39939" name="Content Placeholder 2"/>
          <p:cNvSpPr>
            <a:spLocks noGrp="1"/>
          </p:cNvSpPr>
          <p:nvPr>
            <p:ph sz="quarter" idx="1"/>
          </p:nvPr>
        </p:nvSpPr>
        <p:spPr>
          <a:xfrm>
            <a:off x="914400" y="1524000"/>
            <a:ext cx="7772400" cy="4495800"/>
          </a:xfrm>
        </p:spPr>
        <p:txBody>
          <a:bodyPr/>
          <a:lstStyle/>
          <a:p>
            <a:pPr eaLnBrk="1" hangingPunct="1"/>
            <a:r>
              <a:rPr lang="en-US" altLang="en-US" dirty="0"/>
              <a:t>Easy to use, understand</a:t>
            </a:r>
          </a:p>
          <a:p>
            <a:pPr eaLnBrk="1" hangingPunct="1"/>
            <a:r>
              <a:rPr lang="en-US" altLang="en-US" dirty="0"/>
              <a:t>Produce rules that are easy to interpret &amp; implement</a:t>
            </a:r>
          </a:p>
          <a:p>
            <a:pPr eaLnBrk="1" hangingPunct="1"/>
            <a:r>
              <a:rPr lang="en-US" altLang="en-US" dirty="0"/>
              <a:t>Variable selection &amp; reduction is automatic</a:t>
            </a:r>
          </a:p>
          <a:p>
            <a:pPr eaLnBrk="1" hangingPunct="1"/>
            <a:r>
              <a:rPr lang="en-US" altLang="en-US" dirty="0"/>
              <a:t>Do not require the assumptions of statistical models</a:t>
            </a:r>
          </a:p>
          <a:p>
            <a:pPr eaLnBrk="1" hangingPunct="1"/>
            <a:r>
              <a:rPr lang="en-US" altLang="en-US" dirty="0"/>
              <a:t>Can work without extensive handling of missing data</a:t>
            </a:r>
          </a:p>
          <a:p>
            <a:pPr eaLnBrk="1" hangingPunct="1"/>
            <a:endParaRPr lang="en-US" altLang="en-US" dirty="0"/>
          </a:p>
          <a:p>
            <a:pPr eaLnBrk="1" hangingPunct="1">
              <a:buNone/>
            </a:pPr>
            <a:r>
              <a:rPr lang="en-US" altLang="en-US" dirty="0"/>
              <a:t>Disadvantage of single trees:   instability and poor predictive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Key Ideas </a:t>
            </a:r>
          </a:p>
        </p:txBody>
      </p:sp>
      <p:sp>
        <p:nvSpPr>
          <p:cNvPr id="11267" name="Content Placeholder 2"/>
          <p:cNvSpPr>
            <a:spLocks noGrp="1"/>
          </p:cNvSpPr>
          <p:nvPr>
            <p:ph sz="quarter" idx="1"/>
          </p:nvPr>
        </p:nvSpPr>
        <p:spPr>
          <a:xfrm>
            <a:off x="914400" y="1752600"/>
            <a:ext cx="7772400" cy="4267200"/>
          </a:xfrm>
        </p:spPr>
        <p:txBody>
          <a:bodyPr/>
          <a:lstStyle/>
          <a:p>
            <a:pPr marL="0" indent="0" eaLnBrk="1" hangingPunct="1">
              <a:buFont typeface="Wingdings 2" pitchFamily="18" charset="2"/>
              <a:buNone/>
            </a:pPr>
            <a:r>
              <a:rPr lang="en-US" altLang="en-US" sz="2800" b="1" dirty="0"/>
              <a:t>Recursive partitioning</a:t>
            </a:r>
            <a:r>
              <a:rPr lang="en-US" altLang="en-US" b="1" dirty="0"/>
              <a:t>: </a:t>
            </a:r>
            <a:r>
              <a:rPr lang="en-US" altLang="en-US" sz="2800" dirty="0"/>
              <a:t>Repeatedly split the records into two parts so as to achieve maximum homogeneity of outcome within each new part</a:t>
            </a:r>
          </a:p>
          <a:p>
            <a:pPr marL="0" indent="0" eaLnBrk="1" hangingPunct="1"/>
            <a:endParaRPr lang="en-US" altLang="en-US" dirty="0"/>
          </a:p>
          <a:p>
            <a:pPr marL="0" indent="0" eaLnBrk="1" hangingPunct="1">
              <a:buFont typeface="Wingdings 2" pitchFamily="18" charset="2"/>
              <a:buNone/>
            </a:pPr>
            <a:r>
              <a:rPr lang="en-US" altLang="en-US" sz="2800" b="1" dirty="0"/>
              <a:t>Pruning the tree</a:t>
            </a:r>
            <a:r>
              <a:rPr lang="en-US" altLang="en-US" b="1" dirty="0"/>
              <a:t>: </a:t>
            </a:r>
            <a:r>
              <a:rPr lang="en-US" altLang="en-US" sz="2800" dirty="0"/>
              <a:t>Simplify the tree by pruning peripheral branches to avoid </a:t>
            </a:r>
            <a:r>
              <a:rPr lang="en-US" altLang="en-US" sz="2800" dirty="0" err="1"/>
              <a:t>overfitting</a:t>
            </a:r>
            <a:endParaRPr lang="en-US"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62000" y="274638"/>
            <a:ext cx="7924800" cy="1143000"/>
          </a:xfrm>
        </p:spPr>
        <p:txBody>
          <a:bodyPr/>
          <a:lstStyle/>
          <a:p>
            <a:pPr eaLnBrk="1" hangingPunct="1"/>
            <a:r>
              <a:rPr lang="en-US" altLang="en-US" dirty="0"/>
              <a:t>Random Forests and Boosted Trees</a:t>
            </a:r>
          </a:p>
        </p:txBody>
      </p:sp>
      <p:sp>
        <p:nvSpPr>
          <p:cNvPr id="40963" name="Content Placeholder 2"/>
          <p:cNvSpPr>
            <a:spLocks noGrp="1"/>
          </p:cNvSpPr>
          <p:nvPr>
            <p:ph sz="quarter" idx="1"/>
          </p:nvPr>
        </p:nvSpPr>
        <p:spPr>
          <a:xfrm>
            <a:off x="914400" y="1905000"/>
            <a:ext cx="7772400" cy="4114800"/>
          </a:xfrm>
        </p:spPr>
        <p:txBody>
          <a:bodyPr/>
          <a:lstStyle/>
          <a:p>
            <a:pPr eaLnBrk="1" hangingPunct="1"/>
            <a:r>
              <a:rPr lang="en-US" altLang="en-US" dirty="0"/>
              <a:t>Examples of “ensemble” methods, “Wisdom of the Crowd” (Chap 13)</a:t>
            </a:r>
          </a:p>
          <a:p>
            <a:pPr eaLnBrk="1" hangingPunct="1"/>
            <a:r>
              <a:rPr lang="en-US" altLang="en-US" dirty="0"/>
              <a:t>Predictions from many trees are combined</a:t>
            </a:r>
          </a:p>
          <a:p>
            <a:pPr eaLnBrk="1" hangingPunct="1"/>
            <a:r>
              <a:rPr lang="en-US" altLang="en-US" dirty="0"/>
              <a:t>Very good predictive performance, better than single trees (often the top choice for predictive modeling)</a:t>
            </a:r>
          </a:p>
          <a:p>
            <a:pPr eaLnBrk="1" hangingPunct="1"/>
            <a:r>
              <a:rPr lang="en-US" altLang="en-US" dirty="0"/>
              <a:t>Cost:  loss of rules you can explain implement (since you are dealing with many trees, not a single tree)</a:t>
            </a:r>
          </a:p>
          <a:p>
            <a:pPr lvl="1" eaLnBrk="1" hangingPunct="1"/>
            <a:r>
              <a:rPr lang="en-US" altLang="en-US" sz="1800" dirty="0"/>
              <a:t>However, RF does produce “variable importance scores,” (using information about how predictors reduce </a:t>
            </a:r>
            <a:r>
              <a:rPr lang="en-US" altLang="en-US" sz="1800" dirty="0" err="1"/>
              <a:t>Gini</a:t>
            </a:r>
            <a:r>
              <a:rPr lang="en-US" altLang="en-US" sz="1800" dirty="0"/>
              <a:t> scores over all the trees in the forest)</a:t>
            </a:r>
          </a:p>
          <a:p>
            <a:pPr eaLnBrk="1" hangingPunct="1"/>
            <a:endParaRPr lang="en-US" altLang="en-US" dirty="0"/>
          </a:p>
          <a:p>
            <a:pPr eaLnBrk="1" hangingPunct="1">
              <a:buNone/>
            </a:pP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62000" y="274638"/>
            <a:ext cx="7924800" cy="1143000"/>
          </a:xfrm>
        </p:spPr>
        <p:txBody>
          <a:bodyPr/>
          <a:lstStyle/>
          <a:p>
            <a:pPr eaLnBrk="1" hangingPunct="1"/>
            <a:r>
              <a:rPr lang="en-US" altLang="en-US" dirty="0"/>
              <a:t>Random Forests </a:t>
            </a:r>
            <a:r>
              <a:rPr lang="en-US" altLang="en-US" sz="2800" dirty="0"/>
              <a:t>(library </a:t>
            </a:r>
            <a:r>
              <a:rPr lang="en-US" altLang="en-US" sz="2800" dirty="0" err="1">
                <a:latin typeface="Courier New" pitchFamily="49" charset="0"/>
                <a:cs typeface="Courier New" pitchFamily="49" charset="0"/>
              </a:rPr>
              <a:t>randomForest</a:t>
            </a:r>
            <a:r>
              <a:rPr lang="en-US" altLang="en-US" sz="2800" dirty="0"/>
              <a:t>)</a:t>
            </a:r>
          </a:p>
        </p:txBody>
      </p:sp>
      <p:sp>
        <p:nvSpPr>
          <p:cNvPr id="40963" name="Content Placeholder 2"/>
          <p:cNvSpPr>
            <a:spLocks noGrp="1"/>
          </p:cNvSpPr>
          <p:nvPr>
            <p:ph sz="quarter" idx="1"/>
          </p:nvPr>
        </p:nvSpPr>
        <p:spPr>
          <a:xfrm>
            <a:off x="914400" y="1905000"/>
            <a:ext cx="7772400" cy="4114800"/>
          </a:xfrm>
        </p:spPr>
        <p:txBody>
          <a:bodyPr/>
          <a:lstStyle/>
          <a:p>
            <a:pPr marL="514350" indent="-514350" eaLnBrk="1" hangingPunct="1">
              <a:buFont typeface="+mj-lt"/>
              <a:buAutoNum type="arabicPeriod"/>
            </a:pPr>
            <a:r>
              <a:rPr lang="en-US" altLang="en-US" dirty="0"/>
              <a:t>Draw multiple bootstrap </a:t>
            </a:r>
            <a:r>
              <a:rPr lang="en-US" altLang="en-US" dirty="0" err="1"/>
              <a:t>resamples</a:t>
            </a:r>
            <a:r>
              <a:rPr lang="en-US" altLang="en-US" dirty="0"/>
              <a:t> of cases from the data</a:t>
            </a:r>
          </a:p>
          <a:p>
            <a:pPr marL="514350" indent="-514350" eaLnBrk="1" hangingPunct="1">
              <a:buFont typeface="+mj-lt"/>
              <a:buAutoNum type="arabicPeriod"/>
            </a:pPr>
            <a:r>
              <a:rPr lang="en-US" altLang="en-US" dirty="0"/>
              <a:t>For each resample, use a random subset of predictors and produce a tree</a:t>
            </a:r>
          </a:p>
          <a:p>
            <a:pPr marL="514350" indent="-514350" eaLnBrk="1" hangingPunct="1">
              <a:buFont typeface="+mj-lt"/>
              <a:buAutoNum type="arabicPeriod"/>
            </a:pPr>
            <a:r>
              <a:rPr lang="en-US" altLang="en-US" dirty="0"/>
              <a:t>Combine the predictions/classifications from all the trees (the “forest”)</a:t>
            </a:r>
          </a:p>
          <a:p>
            <a:pPr marL="788988" lvl="1" indent="-514350" eaLnBrk="1" hangingPunct="1"/>
            <a:r>
              <a:rPr lang="en-US" altLang="en-US" dirty="0"/>
              <a:t>Voting for classification</a:t>
            </a:r>
          </a:p>
          <a:p>
            <a:pPr marL="788988" lvl="1" indent="-514350" eaLnBrk="1" hangingPunct="1"/>
            <a:r>
              <a:rPr lang="en-US" altLang="en-US" dirty="0"/>
              <a:t>Averaging for prediction</a:t>
            </a:r>
          </a:p>
          <a:p>
            <a:pPr eaLnBrk="1" hangingPunct="1">
              <a:buNone/>
            </a:pP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62000" y="274638"/>
            <a:ext cx="7924800" cy="1143000"/>
          </a:xfrm>
        </p:spPr>
        <p:txBody>
          <a:bodyPr/>
          <a:lstStyle/>
          <a:p>
            <a:pPr eaLnBrk="1" hangingPunct="1"/>
            <a:r>
              <a:rPr lang="en-US" altLang="en-US" dirty="0"/>
              <a:t>Boosted Trees </a:t>
            </a:r>
            <a:r>
              <a:rPr lang="en-US" altLang="en-US" sz="2800" dirty="0"/>
              <a:t>(library </a:t>
            </a:r>
            <a:r>
              <a:rPr lang="en-US" altLang="en-US" sz="2800" dirty="0" err="1">
                <a:latin typeface="Courier New" pitchFamily="49" charset="0"/>
                <a:cs typeface="Courier New" pitchFamily="49" charset="0"/>
              </a:rPr>
              <a:t>adabag</a:t>
            </a:r>
            <a:r>
              <a:rPr lang="en-US" altLang="en-US" sz="2800" dirty="0"/>
              <a:t>)</a:t>
            </a:r>
          </a:p>
        </p:txBody>
      </p:sp>
      <p:sp>
        <p:nvSpPr>
          <p:cNvPr id="40963" name="Content Placeholder 2"/>
          <p:cNvSpPr>
            <a:spLocks noGrp="1"/>
          </p:cNvSpPr>
          <p:nvPr>
            <p:ph sz="quarter" idx="1"/>
          </p:nvPr>
        </p:nvSpPr>
        <p:spPr>
          <a:xfrm>
            <a:off x="838200" y="1447800"/>
            <a:ext cx="7772400" cy="4114800"/>
          </a:xfrm>
        </p:spPr>
        <p:txBody>
          <a:bodyPr/>
          <a:lstStyle/>
          <a:p>
            <a:pPr marL="0" indent="0" eaLnBrk="1" hangingPunct="1">
              <a:buNone/>
            </a:pPr>
            <a:r>
              <a:rPr lang="en-US" altLang="en-US" sz="2400" dirty="0"/>
              <a:t>Boosting, like RF, is an ensemble method – but uses an iterative approach in which each successive tree focuses its attention on the misclassified trees from the prior tree.</a:t>
            </a:r>
          </a:p>
          <a:p>
            <a:pPr marL="514350" indent="-514350" eaLnBrk="1" hangingPunct="1">
              <a:buFont typeface="+mj-lt"/>
              <a:buAutoNum type="arabicPeriod"/>
            </a:pPr>
            <a:r>
              <a:rPr lang="en-US" altLang="en-US" dirty="0"/>
              <a:t>Fit a single tree</a:t>
            </a:r>
          </a:p>
          <a:p>
            <a:pPr marL="514350" indent="-514350" eaLnBrk="1" hangingPunct="1">
              <a:buFont typeface="+mj-lt"/>
              <a:buAutoNum type="arabicPeriod"/>
            </a:pPr>
            <a:r>
              <a:rPr lang="en-US" altLang="en-US" dirty="0"/>
              <a:t>Draw a bootstrap sample of records with higher selection probability for misclassified records</a:t>
            </a:r>
          </a:p>
          <a:p>
            <a:pPr marL="514350" indent="-514350" eaLnBrk="1" hangingPunct="1">
              <a:buFont typeface="+mj-lt"/>
              <a:buAutoNum type="arabicPeriod"/>
            </a:pPr>
            <a:r>
              <a:rPr lang="en-US" altLang="en-US" dirty="0"/>
              <a:t>Fit a new tree to the bootstrap sample</a:t>
            </a:r>
          </a:p>
          <a:p>
            <a:pPr marL="514350" indent="-514350" eaLnBrk="1" hangingPunct="1">
              <a:buFont typeface="+mj-lt"/>
              <a:buAutoNum type="arabicPeriod"/>
            </a:pPr>
            <a:r>
              <a:rPr lang="en-US" altLang="en-US" dirty="0"/>
              <a:t>Repeat steps 2 &amp; 3 multiple times</a:t>
            </a:r>
          </a:p>
          <a:p>
            <a:pPr marL="514350" indent="-514350" eaLnBrk="1" hangingPunct="1">
              <a:buFont typeface="+mj-lt"/>
              <a:buAutoNum type="arabicPeriod"/>
            </a:pPr>
            <a:r>
              <a:rPr lang="en-US" altLang="en-US" dirty="0"/>
              <a:t>Use weighted voting (classification) or averaging (prediction) with heavier weights for later trees</a:t>
            </a:r>
          </a:p>
          <a:p>
            <a:pPr eaLnBrk="1" hangingPunct="1">
              <a:buNone/>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eaLnBrk="1" hangingPunct="1"/>
            <a:r>
              <a:rPr lang="en-US" altLang="en-US"/>
              <a:t>Summary</a:t>
            </a:r>
          </a:p>
        </p:txBody>
      </p:sp>
      <p:sp>
        <p:nvSpPr>
          <p:cNvPr id="41987" name="Rectangle 3"/>
          <p:cNvSpPr>
            <a:spLocks noGrp="1"/>
          </p:cNvSpPr>
          <p:nvPr>
            <p:ph type="body" idx="1"/>
          </p:nvPr>
        </p:nvSpPr>
        <p:spPr/>
        <p:txBody>
          <a:bodyPr/>
          <a:lstStyle/>
          <a:p>
            <a:pPr eaLnBrk="1" hangingPunct="1">
              <a:lnSpc>
                <a:spcPct val="90000"/>
              </a:lnSpc>
            </a:pPr>
            <a:r>
              <a:rPr lang="en-US" altLang="en-US" dirty="0"/>
              <a:t>Classification and Regression Trees are an easily understandable and transparent method for predicting or classifying new records</a:t>
            </a:r>
          </a:p>
          <a:p>
            <a:pPr eaLnBrk="1" hangingPunct="1">
              <a:lnSpc>
                <a:spcPct val="90000"/>
              </a:lnSpc>
            </a:pPr>
            <a:r>
              <a:rPr lang="en-US" altLang="en-US" dirty="0"/>
              <a:t>A single tree is a graphical representation of a set of rules</a:t>
            </a:r>
          </a:p>
          <a:p>
            <a:pPr eaLnBrk="1" hangingPunct="1">
              <a:lnSpc>
                <a:spcPct val="90000"/>
              </a:lnSpc>
            </a:pPr>
            <a:r>
              <a:rPr lang="en-US" altLang="en-US" dirty="0"/>
              <a:t>Tree growth must be stopped to avoid </a:t>
            </a:r>
            <a:r>
              <a:rPr lang="en-US" altLang="en-US" dirty="0" err="1"/>
              <a:t>overfitting</a:t>
            </a:r>
            <a:r>
              <a:rPr lang="en-US" altLang="en-US" dirty="0"/>
              <a:t> of the training data – cross-validation helps you pick the right </a:t>
            </a:r>
            <a:r>
              <a:rPr lang="en-US" altLang="en-US" dirty="0">
                <a:latin typeface="Courier New" pitchFamily="49" charset="0"/>
                <a:cs typeface="Courier New" pitchFamily="49" charset="0"/>
              </a:rPr>
              <a:t>cp</a:t>
            </a:r>
            <a:r>
              <a:rPr lang="en-US" altLang="en-US" dirty="0"/>
              <a:t> level to stop tree growth </a:t>
            </a:r>
          </a:p>
          <a:p>
            <a:pPr eaLnBrk="1" hangingPunct="1">
              <a:lnSpc>
                <a:spcPct val="90000"/>
              </a:lnSpc>
            </a:pPr>
            <a:r>
              <a:rPr lang="en-US" altLang="en-US" dirty="0"/>
              <a:t>Ensembles (random forests, boosting) improve predictive performance, but you lose interpretability and the rules embodied in a single tree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2438400"/>
            <a:ext cx="7772400" cy="1189038"/>
          </a:xfrm>
        </p:spPr>
        <p:txBody>
          <a:bodyPr/>
          <a:lstStyle/>
          <a:p>
            <a:pPr algn="ctr" eaLnBrk="1" hangingPunct="1"/>
            <a:r>
              <a:rPr lang="en-US" altLang="en-US"/>
              <a:t>Recursive Partitioning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pPr eaLnBrk="1" hangingPunct="1"/>
            <a:r>
              <a:rPr lang="en-US" altLang="en-US"/>
              <a:t>Recursive Partitioning Steps</a:t>
            </a:r>
          </a:p>
        </p:txBody>
      </p:sp>
      <p:sp>
        <p:nvSpPr>
          <p:cNvPr id="13315" name="Content Placeholder 3"/>
          <p:cNvSpPr>
            <a:spLocks noGrp="1"/>
          </p:cNvSpPr>
          <p:nvPr>
            <p:ph sz="quarter" idx="1"/>
          </p:nvPr>
        </p:nvSpPr>
        <p:spPr>
          <a:xfrm>
            <a:off x="533400" y="1752600"/>
            <a:ext cx="8153400" cy="4572000"/>
          </a:xfrm>
        </p:spPr>
        <p:txBody>
          <a:bodyPr/>
          <a:lstStyle/>
          <a:p>
            <a:pPr eaLnBrk="1" hangingPunct="1"/>
            <a:r>
              <a:rPr lang="en-US" altLang="en-US" dirty="0"/>
              <a:t>Pick one of the predictor variables, </a:t>
            </a:r>
            <a:r>
              <a:rPr lang="en-US" altLang="en-US" i="1" dirty="0"/>
              <a:t>x</a:t>
            </a:r>
            <a:r>
              <a:rPr lang="en-US" altLang="en-US" baseline="-25000" dirty="0"/>
              <a:t>i</a:t>
            </a:r>
            <a:endParaRPr lang="en-US" altLang="en-US" dirty="0"/>
          </a:p>
          <a:p>
            <a:pPr eaLnBrk="1" hangingPunct="1"/>
            <a:r>
              <a:rPr lang="en-US" altLang="en-US" dirty="0"/>
              <a:t>Pick a value of </a:t>
            </a:r>
            <a:r>
              <a:rPr lang="en-US" altLang="en-US" i="1" dirty="0"/>
              <a:t>x</a:t>
            </a:r>
            <a:r>
              <a:rPr lang="en-US" altLang="en-US" baseline="-25000" dirty="0"/>
              <a:t>i, </a:t>
            </a:r>
            <a:r>
              <a:rPr lang="en-US" altLang="en-US" dirty="0"/>
              <a:t>say </a:t>
            </a:r>
            <a:r>
              <a:rPr lang="en-US" altLang="en-US" i="1" dirty="0" err="1"/>
              <a:t>s</a:t>
            </a:r>
            <a:r>
              <a:rPr lang="en-US" altLang="en-US" baseline="-25000" dirty="0" err="1"/>
              <a:t>i</a:t>
            </a:r>
            <a:r>
              <a:rPr lang="en-US" altLang="en-US" dirty="0"/>
              <a:t>, that divides the training data into two (not necessarily equal) portions</a:t>
            </a:r>
          </a:p>
          <a:p>
            <a:pPr eaLnBrk="1" hangingPunct="1"/>
            <a:r>
              <a:rPr lang="en-US" altLang="en-US" dirty="0"/>
              <a:t>Measure how “pure” or homogeneous each of the resulting portions is</a:t>
            </a:r>
          </a:p>
          <a:p>
            <a:pPr lvl="1" eaLnBrk="1" hangingPunct="1">
              <a:buFont typeface="Wingdings 2" pitchFamily="18" charset="2"/>
              <a:buNone/>
            </a:pPr>
            <a:r>
              <a:rPr lang="en-US" altLang="en-US" sz="2000" dirty="0"/>
              <a:t>“Pure” = containing records of mostly one class (or, for prediction, records with similar outcome values)</a:t>
            </a:r>
          </a:p>
          <a:p>
            <a:pPr eaLnBrk="1" hangingPunct="1"/>
            <a:r>
              <a:rPr lang="en-US" altLang="en-US" dirty="0"/>
              <a:t>Algorithm tries different values of </a:t>
            </a:r>
            <a:r>
              <a:rPr lang="en-US" altLang="en-US" i="1" dirty="0"/>
              <a:t>x</a:t>
            </a:r>
            <a:r>
              <a:rPr lang="en-US" altLang="en-US" baseline="-25000" dirty="0"/>
              <a:t>i, </a:t>
            </a:r>
            <a:r>
              <a:rPr lang="en-US" altLang="en-US" dirty="0"/>
              <a:t>and </a:t>
            </a:r>
            <a:r>
              <a:rPr lang="en-US" altLang="en-US" i="1" dirty="0" err="1"/>
              <a:t>s</a:t>
            </a:r>
            <a:r>
              <a:rPr lang="en-US" altLang="en-US" baseline="-25000" dirty="0" err="1"/>
              <a:t>i</a:t>
            </a:r>
            <a:r>
              <a:rPr lang="en-US" altLang="en-US" baseline="-25000" dirty="0"/>
              <a:t> </a:t>
            </a:r>
            <a:r>
              <a:rPr lang="en-US" altLang="en-US" dirty="0"/>
              <a:t>to maximize purity in initial split</a:t>
            </a:r>
          </a:p>
          <a:p>
            <a:pPr eaLnBrk="1" hangingPunct="1"/>
            <a:r>
              <a:rPr lang="en-US" altLang="en-US" dirty="0"/>
              <a:t>After you get a “maximum purity” split, repeat the process for a second split (on any variable), and so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Example: Riding Mowers	</a:t>
            </a:r>
            <a:endParaRPr lang="en-US" altLang="en-US" sz="2400" dirty="0"/>
          </a:p>
        </p:txBody>
      </p:sp>
      <p:sp>
        <p:nvSpPr>
          <p:cNvPr id="14339" name="Content Placeholder 2"/>
          <p:cNvSpPr>
            <a:spLocks noGrp="1"/>
          </p:cNvSpPr>
          <p:nvPr>
            <p:ph sz="quarter" idx="1"/>
          </p:nvPr>
        </p:nvSpPr>
        <p:spPr>
          <a:xfrm>
            <a:off x="914400" y="2438400"/>
            <a:ext cx="7772400" cy="3581400"/>
          </a:xfrm>
        </p:spPr>
        <p:txBody>
          <a:bodyPr/>
          <a:lstStyle/>
          <a:p>
            <a:pPr eaLnBrk="1" hangingPunct="1"/>
            <a:r>
              <a:rPr lang="en-US" altLang="en-US" dirty="0"/>
              <a:t>Goal: Classify 24 households as owning or not owning riding mowers</a:t>
            </a:r>
          </a:p>
          <a:p>
            <a:pPr eaLnBrk="1" hangingPunct="1"/>
            <a:r>
              <a:rPr lang="en-US" altLang="en-US" dirty="0"/>
              <a:t>Predictors = Income, Lot Size</a:t>
            </a:r>
          </a:p>
          <a:p>
            <a:pPr eaLnBrk="1" hangingPunct="1"/>
            <a:endParaRPr lang="en-US" altLang="en-US" dirty="0"/>
          </a:p>
          <a:p>
            <a:pPr eaLnBrk="1" hangingPunct="1">
              <a:buNone/>
            </a:pPr>
            <a:r>
              <a:rPr lang="en-US" altLang="en-US" dirty="0"/>
              <a:t>library</a:t>
            </a:r>
            <a:r>
              <a:rPr lang="en-US" altLang="en-US" sz="2800" dirty="0"/>
              <a:t> </a:t>
            </a:r>
            <a:r>
              <a:rPr lang="en-US" altLang="en-US" sz="2800" dirty="0" err="1">
                <a:latin typeface="Courier New" pitchFamily="49" charset="0"/>
                <a:cs typeface="Courier New" pitchFamily="49" charset="0"/>
              </a:rPr>
              <a:t>rpart</a:t>
            </a:r>
            <a:r>
              <a:rPr lang="en-US" altLang="en-US" sz="2800" dirty="0">
                <a:latin typeface="Courier New" pitchFamily="49" charset="0"/>
                <a:cs typeface="Courier New" pitchFamily="49" charset="0"/>
              </a:rPr>
              <a:t> </a:t>
            </a:r>
            <a:r>
              <a:rPr lang="en-US" altLang="en-US" dirty="0">
                <a:cs typeface="Courier New" pitchFamily="49" charset="0"/>
              </a:rPr>
              <a:t>for running trees, function </a:t>
            </a:r>
            <a:r>
              <a:rPr lang="en-US" altLang="en-US" dirty="0" err="1">
                <a:latin typeface="Courier New" pitchFamily="49" charset="0"/>
                <a:cs typeface="Courier New" pitchFamily="49" charset="0"/>
              </a:rPr>
              <a:t>prp</a:t>
            </a:r>
            <a:r>
              <a:rPr lang="en-US" altLang="en-US" dirty="0">
                <a:cs typeface="Courier New" pitchFamily="49" charset="0"/>
              </a:rPr>
              <a:t> in library </a:t>
            </a:r>
            <a:r>
              <a:rPr lang="en-US" altLang="en-US" dirty="0" err="1">
                <a:latin typeface="Courier New" pitchFamily="49" charset="0"/>
                <a:cs typeface="Courier New" pitchFamily="49" charset="0"/>
              </a:rPr>
              <a:t>rpart.plot</a:t>
            </a:r>
            <a:r>
              <a:rPr lang="en-US" altLang="en-US" dirty="0">
                <a:cs typeface="Courier New" pitchFamily="49" charset="0"/>
              </a:rPr>
              <a:t> to plot them</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cstate="print"/>
          <a:srcRect/>
          <a:stretch>
            <a:fillRect/>
          </a:stretch>
        </p:blipFill>
        <p:spPr bwMode="auto">
          <a:xfrm>
            <a:off x="2362200" y="265113"/>
            <a:ext cx="3832225" cy="63277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cstate="print"/>
          <a:srcRect/>
          <a:stretch>
            <a:fillRect/>
          </a:stretch>
        </p:blipFill>
        <p:spPr bwMode="auto">
          <a:xfrm>
            <a:off x="1638300" y="1600200"/>
            <a:ext cx="5867400" cy="3657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9795</TotalTime>
  <Words>1775</Words>
  <Application>Microsoft Office PowerPoint</Application>
  <PresentationFormat>On-screen Show (4:3)</PresentationFormat>
  <Paragraphs>215</Paragraphs>
  <Slides>43</Slides>
  <Notes>36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Calibri</vt:lpstr>
      <vt:lpstr>Courier New</vt:lpstr>
      <vt:lpstr>Franklin Gothic Book</vt:lpstr>
      <vt:lpstr>Perpetua</vt:lpstr>
      <vt:lpstr>Symbol</vt:lpstr>
      <vt:lpstr>Wingdings 2</vt:lpstr>
      <vt:lpstr>Equity</vt:lpstr>
      <vt:lpstr>Document</vt:lpstr>
      <vt:lpstr>Chapter 9 – Classification and Regression Trees</vt:lpstr>
      <vt:lpstr>Trees and Rules</vt:lpstr>
      <vt:lpstr>PowerPoint Presentation</vt:lpstr>
      <vt:lpstr>Key Ideas </vt:lpstr>
      <vt:lpstr>Recursive Partitioning</vt:lpstr>
      <vt:lpstr>Recursive Partitioning Steps</vt:lpstr>
      <vt:lpstr>Example: Riding Mowers </vt:lpstr>
      <vt:lpstr>PowerPoint Presentation</vt:lpstr>
      <vt:lpstr>PowerPoint Presentation</vt:lpstr>
      <vt:lpstr>How to split</vt:lpstr>
      <vt:lpstr>Note: Categorical Variables</vt:lpstr>
      <vt:lpstr>The first split: Income = 60</vt:lpstr>
      <vt:lpstr>Second Split: Lot size = 21</vt:lpstr>
      <vt:lpstr>After All Splits</vt:lpstr>
      <vt:lpstr>Measuring Impurity</vt:lpstr>
      <vt:lpstr>Gini Index</vt:lpstr>
      <vt:lpstr>Entropy</vt:lpstr>
      <vt:lpstr>Impurity and Recursive Partitioning</vt:lpstr>
      <vt:lpstr>First Split – The Tree</vt:lpstr>
      <vt:lpstr>Tree after all splits</vt:lpstr>
      <vt:lpstr>PowerPoint Presentation</vt:lpstr>
      <vt:lpstr>PowerPoint Presentation</vt:lpstr>
      <vt:lpstr>PowerPoint Presentation</vt:lpstr>
      <vt:lpstr>The Overfitting Problem</vt:lpstr>
      <vt:lpstr>Full trees are complex and overfit the data</vt:lpstr>
      <vt:lpstr>The data</vt:lpstr>
      <vt:lpstr>PowerPoint Presentation</vt:lpstr>
      <vt:lpstr>Overfitting produces poor predictive performance – past a certain point in tree complexity, the error rate on new data starts to increase</vt:lpstr>
      <vt:lpstr>Stopping tree growth - CHAID</vt:lpstr>
      <vt:lpstr>Pruning </vt:lpstr>
      <vt:lpstr>Which branch to cut at each stage of pruning? </vt:lpstr>
      <vt:lpstr>Tree instability</vt:lpstr>
      <vt:lpstr>Cross validation</vt:lpstr>
      <vt:lpstr>Cross validation, “best pruned”</vt:lpstr>
      <vt:lpstr>PowerPoint Presentation</vt:lpstr>
      <vt:lpstr>Regression Trees</vt:lpstr>
      <vt:lpstr>Regression Trees for Prediction</vt:lpstr>
      <vt:lpstr>Differences from CT</vt:lpstr>
      <vt:lpstr>Advantages of trees</vt:lpstr>
      <vt:lpstr>Random Forests and Boosted Trees</vt:lpstr>
      <vt:lpstr>Random Forests (library randomForest)</vt:lpstr>
      <vt:lpstr>Boosted Trees (library adabag)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Classification and Regression Trees</dc:title>
  <dc:creator>Peter</dc:creator>
  <cp:lastModifiedBy>Sergio Davalos</cp:lastModifiedBy>
  <cp:revision>440</cp:revision>
  <dcterms:created xsi:type="dcterms:W3CDTF">2008-12-06T13:38:17Z</dcterms:created>
  <dcterms:modified xsi:type="dcterms:W3CDTF">2021-01-31T02:27:11Z</dcterms:modified>
</cp:coreProperties>
</file>