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2" r:id="rId5"/>
    <p:sldId id="273" r:id="rId6"/>
    <p:sldId id="271" r:id="rId7"/>
    <p:sldId id="274" r:id="rId8"/>
    <p:sldId id="27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182BE-F0C5-44A5-B91D-E464B4451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2CFEE7-EB09-425E-AB96-4186C73C0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E41FA-E925-44EA-8035-F6DA537FC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46EDC-F587-4154-809F-58C842BBF607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C8245-F9C1-41D2-9EE9-12A8712CE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ECDBB-2A13-4AEA-961D-CA047128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C67F-E509-42F3-AF8E-A75392854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13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6E2A8-CC9F-4AB3-94A4-6E72AFD21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2077AF-69F1-4DF4-8C73-F39D705E5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E0803-CEAC-4E0E-8CEB-0C650127C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46EDC-F587-4154-809F-58C842BBF607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4247A-53FF-4B35-9145-C89897299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1EF47-B1A4-4BB8-9E96-FE920F6D8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C67F-E509-42F3-AF8E-A75392854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30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5F7CF2-3861-464D-8B26-C07DB1A28B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51E274-B296-4479-AB3D-AC73CBD01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71594-E838-40DE-9D44-23E4D9969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46EDC-F587-4154-809F-58C842BBF607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DC1A2-B737-4388-9682-747B21B74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0151C-5BEC-4D2B-A5E0-CDA8C78DA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C67F-E509-42F3-AF8E-A75392854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39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93E49-D3D7-42FB-A484-676449940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CD301-1197-4258-998C-D59070757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6B23E-33BA-4138-A54C-64D543512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46EDC-F587-4154-809F-58C842BBF607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5B2D2-AD70-4117-97CD-F67161B18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BCF49-8CC7-4879-804A-1EC522217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C67F-E509-42F3-AF8E-A75392854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81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F949E-FE86-449E-ADE3-24B3D3F9C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051BD-FB53-4B87-BCD5-DE8067A97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DED5F-815A-49B1-90F0-DE76E1D97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46EDC-F587-4154-809F-58C842BBF607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93896-9E80-4373-8DBB-01D72E245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A5B25-1C8B-4C36-A341-9D25996D0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C67F-E509-42F3-AF8E-A75392854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28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53757-7100-40AB-8E32-5EDF0C319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1BD00-20E8-4E99-9FA4-81C25CF98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7ABB5E-E95A-4702-A252-540B14F10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E6736-C0AB-4C41-9392-79FA090DF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46EDC-F587-4154-809F-58C842BBF607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D51D2-1959-4C59-8470-DDFAE9272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1489C-DCB4-4D77-98E7-586B31AD5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C67F-E509-42F3-AF8E-A75392854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C8B3C-1C03-4790-AB30-62F0AF4AD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E9FC4-C9C4-4BEA-B265-ECD92C91F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B586E-F089-45FE-AFB1-7AB94BCAE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6233AC-6425-4652-B406-B038CC8CA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F18626-DF47-4B6E-8B28-5FD84D3A32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E365CA-6B03-4332-A98B-26468040A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46EDC-F587-4154-809F-58C842BBF607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7FDA1B-D02A-4DB3-9EF4-AE14A2F0E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0514FC-1BB2-4188-A4C4-3D2F9F2BF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C67F-E509-42F3-AF8E-A75392854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3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9FC86-CAE0-4E97-89CD-6F3E72C3E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DD1C9D-64A3-4D54-AC34-FD465311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46EDC-F587-4154-809F-58C842BBF607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EDD0C9-1E11-497A-89E3-79703EEF6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83DC09-7C90-4537-A8D5-44EC48AE9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C67F-E509-42F3-AF8E-A75392854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9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526F31-849B-4E3F-8097-E5B1D5938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46EDC-F587-4154-809F-58C842BBF607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F08919-5A7F-4584-8DF3-C65AE6B2F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EC887-555A-4959-ABB6-8F051112C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C67F-E509-42F3-AF8E-A75392854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9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023E3-5621-4E9A-90A6-1E93FB694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3FA77-5505-4E21-B6C0-31B9186BF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0D8B1-2BCB-416C-9C1F-5ECD24022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1739E-99A1-4317-8280-538A2EFD4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46EDC-F587-4154-809F-58C842BBF607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0B2AA7-6781-401E-97F9-95795388E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E250F-0F75-4325-8AEA-3C627635A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C67F-E509-42F3-AF8E-A75392854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94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50B14-3E1D-4338-99DD-4EC78593B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9D0724-C44C-4ECC-A50E-001929F62F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6BBAB-D8B9-4F5A-95AD-AADA0DCA5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365E3-66DF-4A8D-BD21-3B40099E9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46EDC-F587-4154-809F-58C842BBF607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6F3CE-99AD-4BA4-B72B-FD89C3DAC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A58C9-1CCA-4880-B116-6F9F29005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C67F-E509-42F3-AF8E-A75392854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2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AD249D-9444-4310-84D3-9BF594DED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89271-92B1-4808-A253-D3FC36F3E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57CF9-0BF8-44F6-90EA-FD675476C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46EDC-F587-4154-809F-58C842BBF607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1EF86-14ED-4E2E-9145-CDA9C8AD43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CBF3D-6808-4418-B7FD-0B3F45596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2C67F-E509-42F3-AF8E-A75392854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15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35313-4F22-46E8-825E-9D35EBB09A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do we interpret the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80F21D-25C5-41D4-BF89-C24891DC65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716469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>
            <a:extLst>
              <a:ext uri="{FF2B5EF4-FFF2-40B4-BE49-F238E27FC236}">
                <a16:creationId xmlns:a16="http://schemas.microsoft.com/office/drawing/2014/main" id="{AEDA7FBE-648D-49F0-ACAB-974E3C08DF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B62CA08C-1F86-4C4D-8E83-ECE62BBCEABF}" type="slidenum">
              <a:rPr lang="en-US" altLang="en-US" sz="1400">
                <a:solidFill>
                  <a:srgbClr val="010199"/>
                </a:solidFill>
                <a:latin typeface="Arial" panose="020B0604020202020204" pitchFamily="34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 sz="1400">
              <a:solidFill>
                <a:srgbClr val="010199"/>
              </a:solidFill>
              <a:latin typeface="Arial" panose="020B0604020202020204" pitchFamily="34" charset="0"/>
            </a:endParaRPr>
          </a:p>
        </p:txBody>
      </p:sp>
      <p:sp>
        <p:nvSpPr>
          <p:cNvPr id="384002" name="Rectangle 2">
            <a:extLst>
              <a:ext uri="{FF2B5EF4-FFF2-40B4-BE49-F238E27FC236}">
                <a16:creationId xmlns:a16="http://schemas.microsoft.com/office/drawing/2014/main" id="{E685E536-B4B6-48BC-A104-393F5AEFB8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58992"/>
            <a:ext cx="8229600" cy="13843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/>
              <a:t>Interpreting Logistic Regression Output</a:t>
            </a:r>
            <a:endParaRPr lang="en-US" sz="3200" i="1" dirty="0"/>
          </a:p>
        </p:txBody>
      </p:sp>
      <p:sp>
        <p:nvSpPr>
          <p:cNvPr id="384003" name="Rectangle 3">
            <a:extLst>
              <a:ext uri="{FF2B5EF4-FFF2-40B4-BE49-F238E27FC236}">
                <a16:creationId xmlns:a16="http://schemas.microsoft.com/office/drawing/2014/main" id="{BBD4517E-8E0E-4AD3-8F44-192943FEEB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81049" y="2017071"/>
            <a:ext cx="10515600" cy="4739817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/>
              <a:t>Logistic regression of </a:t>
            </a:r>
            <a:r>
              <a:rPr lang="en-US" sz="2400" i="1" dirty="0"/>
              <a:t>disease</a:t>
            </a:r>
            <a:r>
              <a:rPr lang="en-US" sz="2400" dirty="0"/>
              <a:t> on </a:t>
            </a:r>
            <a:r>
              <a:rPr lang="en-US" sz="2400" i="1" dirty="0"/>
              <a:t>age</a:t>
            </a:r>
            <a:r>
              <a:rPr lang="en-US" sz="2400" dirty="0"/>
              <a:t> performed using Minitab</a:t>
            </a:r>
          </a:p>
          <a:p>
            <a:pPr eaLnBrk="1" hangingPunct="1">
              <a:defRPr/>
            </a:pPr>
            <a:endParaRPr lang="en-US" sz="2400" dirty="0"/>
          </a:p>
          <a:p>
            <a:pPr eaLnBrk="1" hangingPunct="1">
              <a:defRPr/>
            </a:pPr>
            <a:endParaRPr lang="en-US" sz="2400" dirty="0"/>
          </a:p>
          <a:p>
            <a:pPr eaLnBrk="1" hangingPunct="1">
              <a:defRPr/>
            </a:pPr>
            <a:endParaRPr lang="en-US" sz="2400" dirty="0"/>
          </a:p>
          <a:p>
            <a:pPr eaLnBrk="1" hangingPunct="1">
              <a:defRPr/>
            </a:pPr>
            <a:endParaRPr lang="en-US" sz="2400" dirty="0"/>
          </a:p>
          <a:p>
            <a:pPr eaLnBrk="1" hangingPunct="1">
              <a:defRPr/>
            </a:pPr>
            <a:endParaRPr lang="en-US" sz="2400" dirty="0"/>
          </a:p>
          <a:p>
            <a:pPr eaLnBrk="1" hangingPunct="1">
              <a:defRPr/>
            </a:pPr>
            <a:r>
              <a:rPr lang="en-US" sz="2400" dirty="0"/>
              <a:t>Coefficients (</a:t>
            </a:r>
            <a:r>
              <a:rPr lang="en-US" sz="2400" u="sng" dirty="0"/>
              <a:t>maximum likelihood estimates</a:t>
            </a:r>
            <a:r>
              <a:rPr lang="en-US" sz="2400" dirty="0"/>
              <a:t>) of unknown parameters </a:t>
            </a:r>
            <a:r>
              <a:rPr lang="el-GR" sz="2400" dirty="0"/>
              <a:t>β</a:t>
            </a:r>
            <a:r>
              <a:rPr lang="en-US" sz="2400" baseline="-10000" dirty="0"/>
              <a:t>0</a:t>
            </a:r>
            <a:r>
              <a:rPr lang="en-US" sz="2400" dirty="0"/>
              <a:t> and </a:t>
            </a:r>
            <a:r>
              <a:rPr lang="el-GR" sz="2400" dirty="0"/>
              <a:t>β</a:t>
            </a:r>
            <a:r>
              <a:rPr lang="en-US" sz="2400" baseline="-10000" dirty="0"/>
              <a:t>1</a:t>
            </a:r>
            <a:r>
              <a:rPr lang="en-US" sz="2400" dirty="0"/>
              <a:t>, given as b</a:t>
            </a:r>
            <a:r>
              <a:rPr lang="en-US" sz="2400" baseline="-10000" dirty="0"/>
              <a:t>0</a:t>
            </a:r>
            <a:r>
              <a:rPr lang="en-US" sz="2400" dirty="0"/>
              <a:t> = –4.372  and </a:t>
            </a:r>
            <a:br>
              <a:rPr lang="en-US" sz="2400" dirty="0"/>
            </a:br>
            <a:r>
              <a:rPr lang="en-US" sz="2400" dirty="0"/>
              <a:t>b</a:t>
            </a:r>
            <a:r>
              <a:rPr lang="en-US" sz="2400" baseline="-10000" dirty="0"/>
              <a:t>1</a:t>
            </a:r>
            <a:r>
              <a:rPr lang="en-US" sz="2400" dirty="0"/>
              <a:t> = 0.06696, respectively</a:t>
            </a:r>
          </a:p>
        </p:txBody>
      </p:sp>
      <p:sp>
        <p:nvSpPr>
          <p:cNvPr id="13318" name="Rectangle 4">
            <a:extLst>
              <a:ext uri="{FF2B5EF4-FFF2-40B4-BE49-F238E27FC236}">
                <a16:creationId xmlns:a16="http://schemas.microsoft.com/office/drawing/2014/main" id="{E61D4B3D-85EC-4274-97B1-B4EC7B3C0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141919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10199"/>
              </a:solidFill>
            </a:endParaRPr>
          </a:p>
        </p:txBody>
      </p:sp>
      <p:sp>
        <p:nvSpPr>
          <p:cNvPr id="13319" name="Rectangle 5">
            <a:extLst>
              <a:ext uri="{FF2B5EF4-FFF2-40B4-BE49-F238E27FC236}">
                <a16:creationId xmlns:a16="http://schemas.microsoft.com/office/drawing/2014/main" id="{76050DAB-7400-40C7-8CA8-1697C3EC8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146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10199"/>
              </a:solidFill>
            </a:endParaRPr>
          </a:p>
        </p:txBody>
      </p:sp>
      <p:sp>
        <p:nvSpPr>
          <p:cNvPr id="13320" name="Rectangle 6">
            <a:extLst>
              <a:ext uri="{FF2B5EF4-FFF2-40B4-BE49-F238E27FC236}">
                <a16:creationId xmlns:a16="http://schemas.microsoft.com/office/drawing/2014/main" id="{CE438C4F-F396-4818-AADC-18C89B613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146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10199"/>
              </a:solidFill>
            </a:endParaRPr>
          </a:p>
        </p:txBody>
      </p:sp>
      <p:sp>
        <p:nvSpPr>
          <p:cNvPr id="13321" name="Rectangle 7">
            <a:extLst>
              <a:ext uri="{FF2B5EF4-FFF2-40B4-BE49-F238E27FC236}">
                <a16:creationId xmlns:a16="http://schemas.microsoft.com/office/drawing/2014/main" id="{DCDDD7C7-0D07-48BD-B561-E2398CD7A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146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10199"/>
              </a:solidFill>
            </a:endParaRPr>
          </a:p>
        </p:txBody>
      </p:sp>
      <p:sp>
        <p:nvSpPr>
          <p:cNvPr id="13322" name="Rectangle 8">
            <a:extLst>
              <a:ext uri="{FF2B5EF4-FFF2-40B4-BE49-F238E27FC236}">
                <a16:creationId xmlns:a16="http://schemas.microsoft.com/office/drawing/2014/main" id="{B8ED35B0-BC23-4D70-92CD-E4068043B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146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10199"/>
              </a:solidFill>
            </a:endParaRPr>
          </a:p>
        </p:txBody>
      </p:sp>
      <p:sp>
        <p:nvSpPr>
          <p:cNvPr id="13323" name="Rectangle 9">
            <a:extLst>
              <a:ext uri="{FF2B5EF4-FFF2-40B4-BE49-F238E27FC236}">
                <a16:creationId xmlns:a16="http://schemas.microsoft.com/office/drawing/2014/main" id="{873123FA-AE6C-49CE-BA84-46545C040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10199"/>
              </a:solidFill>
            </a:endParaRPr>
          </a:p>
        </p:txBody>
      </p:sp>
      <p:sp>
        <p:nvSpPr>
          <p:cNvPr id="13324" name="Rectangle 10">
            <a:extLst>
              <a:ext uri="{FF2B5EF4-FFF2-40B4-BE49-F238E27FC236}">
                <a16:creationId xmlns:a16="http://schemas.microsoft.com/office/drawing/2014/main" id="{A68265FD-30AB-45BE-9A3D-97011E6A6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10199"/>
              </a:solidFill>
            </a:endParaRPr>
          </a:p>
        </p:txBody>
      </p:sp>
      <p:sp>
        <p:nvSpPr>
          <p:cNvPr id="13325" name="Rectangle 11">
            <a:extLst>
              <a:ext uri="{FF2B5EF4-FFF2-40B4-BE49-F238E27FC236}">
                <a16:creationId xmlns:a16="http://schemas.microsoft.com/office/drawing/2014/main" id="{38565D50-FDEA-476A-90C8-4C3BA5B3D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986058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10199"/>
              </a:solidFill>
            </a:endParaRPr>
          </a:p>
        </p:txBody>
      </p:sp>
      <p:sp>
        <p:nvSpPr>
          <p:cNvPr id="13326" name="Rectangle 12">
            <a:extLst>
              <a:ext uri="{FF2B5EF4-FFF2-40B4-BE49-F238E27FC236}">
                <a16:creationId xmlns:a16="http://schemas.microsoft.com/office/drawing/2014/main" id="{7DA1734E-570A-4EF2-A5EB-83FDD6B1E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98129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10199"/>
              </a:solidFill>
            </a:endParaRPr>
          </a:p>
        </p:txBody>
      </p:sp>
      <p:sp>
        <p:nvSpPr>
          <p:cNvPr id="13327" name="Rectangle 13">
            <a:extLst>
              <a:ext uri="{FF2B5EF4-FFF2-40B4-BE49-F238E27FC236}">
                <a16:creationId xmlns:a16="http://schemas.microsoft.com/office/drawing/2014/main" id="{79CCEBF6-7EE8-45E9-A34D-4290386D5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986058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10199"/>
              </a:solidFill>
            </a:endParaRPr>
          </a:p>
        </p:txBody>
      </p:sp>
      <p:sp>
        <p:nvSpPr>
          <p:cNvPr id="13328" name="Rectangle 14">
            <a:extLst>
              <a:ext uri="{FF2B5EF4-FFF2-40B4-BE49-F238E27FC236}">
                <a16:creationId xmlns:a16="http://schemas.microsoft.com/office/drawing/2014/main" id="{887F014A-209A-447D-A7F4-5417DC6DD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10199"/>
              </a:solidFill>
            </a:endParaRPr>
          </a:p>
        </p:txBody>
      </p:sp>
      <p:sp>
        <p:nvSpPr>
          <p:cNvPr id="13329" name="Rectangle 15">
            <a:extLst>
              <a:ext uri="{FF2B5EF4-FFF2-40B4-BE49-F238E27FC236}">
                <a16:creationId xmlns:a16="http://schemas.microsoft.com/office/drawing/2014/main" id="{8693F50C-E7F9-4B47-8305-511C0AAB2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10199"/>
              </a:solidFill>
            </a:endParaRPr>
          </a:p>
        </p:txBody>
      </p:sp>
      <p:sp>
        <p:nvSpPr>
          <p:cNvPr id="13330" name="Rectangle 16">
            <a:extLst>
              <a:ext uri="{FF2B5EF4-FFF2-40B4-BE49-F238E27FC236}">
                <a16:creationId xmlns:a16="http://schemas.microsoft.com/office/drawing/2014/main" id="{31ACBC5D-8729-422E-AA42-7DC27CA64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146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10199"/>
              </a:solidFill>
            </a:endParaRPr>
          </a:p>
        </p:txBody>
      </p:sp>
      <p:sp>
        <p:nvSpPr>
          <p:cNvPr id="13331" name="Rectangle 17">
            <a:extLst>
              <a:ext uri="{FF2B5EF4-FFF2-40B4-BE49-F238E27FC236}">
                <a16:creationId xmlns:a16="http://schemas.microsoft.com/office/drawing/2014/main" id="{4AB5DECE-F647-43F8-A52C-057CDFFD7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81308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10199"/>
              </a:solidFill>
            </a:endParaRPr>
          </a:p>
        </p:txBody>
      </p:sp>
      <p:sp>
        <p:nvSpPr>
          <p:cNvPr id="13332" name="Rectangle 18">
            <a:extLst>
              <a:ext uri="{FF2B5EF4-FFF2-40B4-BE49-F238E27FC236}">
                <a16:creationId xmlns:a16="http://schemas.microsoft.com/office/drawing/2014/main" id="{973841D5-7686-46F2-9DD9-3D8153EC8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765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10199"/>
              </a:solidFill>
            </a:endParaRPr>
          </a:p>
        </p:txBody>
      </p:sp>
      <p:sp>
        <p:nvSpPr>
          <p:cNvPr id="13333" name="Rectangle 19">
            <a:extLst>
              <a:ext uri="{FF2B5EF4-FFF2-40B4-BE49-F238E27FC236}">
                <a16:creationId xmlns:a16="http://schemas.microsoft.com/office/drawing/2014/main" id="{62ED083D-EE8D-4256-B8C6-002C8BE94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765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10199"/>
              </a:solidFill>
            </a:endParaRPr>
          </a:p>
        </p:txBody>
      </p:sp>
      <p:graphicFrame>
        <p:nvGraphicFramePr>
          <p:cNvPr id="384029" name="Group 29">
            <a:extLst>
              <a:ext uri="{FF2B5EF4-FFF2-40B4-BE49-F238E27FC236}">
                <a16:creationId xmlns:a16="http://schemas.microsoft.com/office/drawing/2014/main" id="{9DC39EE2-12FA-40A8-9E71-F9D852698B1A}"/>
              </a:ext>
            </a:extLst>
          </p:cNvPr>
          <p:cNvGraphicFramePr>
            <a:graphicFrameLocks noGrp="1"/>
          </p:cNvGraphicFramePr>
          <p:nvPr/>
        </p:nvGraphicFramePr>
        <p:xfrm>
          <a:off x="1981200" y="2608729"/>
          <a:ext cx="8229600" cy="1840992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122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Logistic Regression Table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                                                   Odds        95% CI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Predictor      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Coef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     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StDev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        Z     P    Ratio    Lower    Upper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Constant      -4.372      1.966    -2.22 0.026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Age          0.06696    0.03223     2.08 0.038     1.07     1.00     1.14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Log-Likelihood = -10.101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Test that all slopes are zero: G = 5.696, DF = 1, P-Value = 0.017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C8F38-122E-4FE3-9A54-0BE59EA4C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6667"/>
          </a:xfrm>
        </p:spPr>
        <p:txBody>
          <a:bodyPr/>
          <a:lstStyle/>
          <a:p>
            <a:r>
              <a:rPr lang="en-US" dirty="0"/>
              <a:t>Coefficients and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02C45-A34F-4D5E-9603-F9E253B22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808"/>
            <a:ext cx="10515600" cy="5200650"/>
          </a:xfrm>
        </p:spPr>
        <p:txBody>
          <a:bodyPr>
            <a:normAutofit/>
          </a:bodyPr>
          <a:lstStyle/>
          <a:p>
            <a:r>
              <a:rPr lang="en-US" dirty="0"/>
              <a:t>Constant – equivalent of Beta0 in regression</a:t>
            </a:r>
          </a:p>
          <a:p>
            <a:r>
              <a:rPr lang="en-US" dirty="0"/>
              <a:t>Predictor – here, Age, this is the coefficient for the variable – Age</a:t>
            </a:r>
          </a:p>
          <a:p>
            <a:r>
              <a:rPr lang="en-US" dirty="0"/>
              <a:t>This becomes the formula</a:t>
            </a:r>
          </a:p>
          <a:p>
            <a:r>
              <a:rPr lang="en-US" dirty="0"/>
              <a:t>Y=b0+b1*X1 or y = -4.372 + 0.06696*X1</a:t>
            </a:r>
          </a:p>
          <a:p>
            <a:r>
              <a:rPr lang="en-US" dirty="0"/>
              <a:t>Other output provided:  we examine whether the model that includes a particular predictor provides a substantially better fit to the response variable than a model that does not include this predictor.</a:t>
            </a:r>
          </a:p>
          <a:p>
            <a:r>
              <a:rPr lang="en-US" dirty="0"/>
              <a:t>Significance of the predictors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503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E3937-1D25-47ED-ADF2-284AD3FDC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485" y="365126"/>
            <a:ext cx="11403623" cy="509710"/>
          </a:xfrm>
        </p:spPr>
        <p:txBody>
          <a:bodyPr>
            <a:normAutofit fontScale="90000"/>
          </a:bodyPr>
          <a:lstStyle/>
          <a:p>
            <a:r>
              <a:rPr lang="en-US" dirty="0"/>
              <a:t>Hypothesis test called the likelihood ratio test: G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D8A4D-DE5F-4828-A782-AAFB3CCBE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145" y="1063868"/>
            <a:ext cx="10999178" cy="5429006"/>
          </a:xfrm>
        </p:spPr>
        <p:txBody>
          <a:bodyPr>
            <a:normAutofit/>
          </a:bodyPr>
          <a:lstStyle/>
          <a:p>
            <a:r>
              <a:rPr lang="en-US" dirty="0"/>
              <a:t>Saturated model – the model contains as many parameters as data points – predicts the response variable 100%</a:t>
            </a:r>
          </a:p>
          <a:p>
            <a:r>
              <a:rPr lang="en-US" dirty="0"/>
              <a:t>Treat observed values of the response to be predicted values from saturated model.</a:t>
            </a:r>
          </a:p>
          <a:p>
            <a:r>
              <a:rPr lang="en-US" dirty="0"/>
              <a:t>Deviance is used to compare the values predicted from the fitted model (fewer parameters than data points) to those predicted from the saturated model</a:t>
            </a:r>
          </a:p>
          <a:p>
            <a:r>
              <a:rPr lang="en-US" dirty="0"/>
              <a:t>Deviance= D= -2*ln(likelihood of the fitted model/likelihood of the saturated model)</a:t>
            </a:r>
          </a:p>
          <a:p>
            <a:r>
              <a:rPr lang="en-US" dirty="0"/>
              <a:t>Deviance is:</a:t>
            </a:r>
          </a:p>
          <a:p>
            <a:r>
              <a:rPr lang="en-US" dirty="0"/>
              <a:t>Where </a:t>
            </a:r>
            <a:r>
              <a:rPr lang="el-GR" dirty="0"/>
              <a:t>π</a:t>
            </a:r>
            <a:r>
              <a:rPr lang="en-US" dirty="0"/>
              <a:t>^</a:t>
            </a:r>
            <a:r>
              <a:rPr lang="en-US" dirty="0" err="1"/>
              <a:t>i</a:t>
            </a:r>
            <a:r>
              <a:rPr lang="en-US" dirty="0"/>
              <a:t> is the estimate of </a:t>
            </a:r>
            <a:r>
              <a:rPr lang="el-GR" dirty="0"/>
              <a:t>π</a:t>
            </a:r>
            <a:r>
              <a:rPr lang="en-US" dirty="0" err="1"/>
              <a:t>i</a:t>
            </a:r>
            <a:r>
              <a:rPr lang="en-US" dirty="0"/>
              <a:t>  and </a:t>
            </a:r>
            <a:r>
              <a:rPr lang="el-GR" dirty="0"/>
              <a:t>π</a:t>
            </a:r>
            <a:r>
              <a:rPr lang="en-US" dirty="0"/>
              <a:t>(x) is the sigmoid equation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3B7E56-90F7-47A5-B003-761838165596}"/>
              </a:ext>
            </a:extLst>
          </p:cNvPr>
          <p:cNvPicPr/>
          <p:nvPr/>
        </p:nvPicPr>
        <p:blipFill rotWithShape="1">
          <a:blip r:embed="rId2"/>
          <a:srcRect l="65554" t="15653" r="5130" b="70423"/>
          <a:stretch/>
        </p:blipFill>
        <p:spPr bwMode="auto">
          <a:xfrm>
            <a:off x="3695072" y="4586759"/>
            <a:ext cx="7673520" cy="78368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6408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27754-28AF-45C9-A43E-7195BA295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/>
          <a:lstStyle/>
          <a:p>
            <a:r>
              <a:rPr lang="en-US" dirty="0"/>
              <a:t>G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63DD7-C6CB-41C4-912E-DC6AA9B33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808"/>
            <a:ext cx="10515600" cy="5495191"/>
          </a:xfrm>
        </p:spPr>
        <p:txBody>
          <a:bodyPr>
            <a:normAutofit/>
          </a:bodyPr>
          <a:lstStyle/>
          <a:p>
            <a:r>
              <a:rPr lang="en-US" dirty="0"/>
              <a:t>G = deviance(model without predictor)-deviance(mode with predictor)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the table – log-likelihood is given as -10.01 then</a:t>
            </a:r>
          </a:p>
          <a:p>
            <a:r>
              <a:rPr lang="en-US" dirty="0"/>
              <a:t>G = 5.696 – G is a test statistic follows chi-square distribution with 1 degree of freedom</a:t>
            </a:r>
          </a:p>
          <a:p>
            <a:r>
              <a:rPr lang="en-US" dirty="0"/>
              <a:t>The p-value= P(X^2)&gt; G observed = P(X^2)&gt; 5.696 = 0.017</a:t>
            </a:r>
          </a:p>
          <a:p>
            <a:r>
              <a:rPr lang="en-US" dirty="0"/>
              <a:t>Age is significant predictor of disease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ED5E4F-6D20-4561-9F61-F92FA96BC1A4}"/>
              </a:ext>
            </a:extLst>
          </p:cNvPr>
          <p:cNvPicPr/>
          <p:nvPr/>
        </p:nvPicPr>
        <p:blipFill rotWithShape="1">
          <a:blip r:embed="rId2"/>
          <a:srcRect l="65732" t="66994" r="4466" b="8969"/>
          <a:stretch/>
        </p:blipFill>
        <p:spPr bwMode="auto">
          <a:xfrm>
            <a:off x="965689" y="2228406"/>
            <a:ext cx="10033162" cy="157630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75634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4A372-EBD1-4216-AAC9-13220332A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 Wald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9E6EF-F84A-473B-8C86-FB732F78B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 is the Z Wald value – based on the Wald hypothesis test to determine of a specific predictor is significant</a:t>
            </a:r>
          </a:p>
          <a:p>
            <a:r>
              <a:rPr lang="en-US" dirty="0" err="1"/>
              <a:t>Zwald</a:t>
            </a:r>
            <a:r>
              <a:rPr lang="en-US" dirty="0"/>
              <a:t> = b1/SE(b1)</a:t>
            </a:r>
          </a:p>
          <a:p>
            <a:pPr lvl="1"/>
            <a:r>
              <a:rPr lang="en-US" dirty="0"/>
              <a:t>SE is the standard error of the coefficient as estimated from data and reported by the program</a:t>
            </a:r>
          </a:p>
          <a:p>
            <a:pPr lvl="1"/>
            <a:r>
              <a:rPr lang="en-US" dirty="0"/>
              <a:t>In the given example – b1= 0.06696 and SE(b1) reported as 0.03223 (under the </a:t>
            </a:r>
            <a:r>
              <a:rPr lang="en-US" dirty="0" err="1"/>
              <a:t>stdev</a:t>
            </a:r>
            <a:r>
              <a:rPr lang="en-US" dirty="0"/>
              <a:t> column heading</a:t>
            </a:r>
          </a:p>
          <a:p>
            <a:pPr lvl="1"/>
            <a:r>
              <a:rPr lang="en-US" dirty="0" err="1"/>
              <a:t>Zwald</a:t>
            </a:r>
            <a:r>
              <a:rPr lang="en-US" dirty="0"/>
              <a:t> = 0.06696/0.03223 = 2.08 – in this case</a:t>
            </a:r>
          </a:p>
          <a:p>
            <a:pPr lvl="1"/>
            <a:r>
              <a:rPr lang="en-US" dirty="0"/>
              <a:t>The p-value is the reported as P(|z|)&gt;2.08 = 0.038 – p-value concurs that age is significant in predicting disease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786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F453D-5A67-4498-852C-52FCD6914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  and odds ratio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2C677-E066-4424-B45F-850373E5F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 is the confidence interval and we conclude that age is significant</a:t>
            </a:r>
          </a:p>
          <a:p>
            <a:r>
              <a:rPr lang="en-US" dirty="0"/>
              <a:t>Odds ratio given by e^b1 = 1.07</a:t>
            </a:r>
          </a:p>
        </p:txBody>
      </p:sp>
    </p:spTree>
    <p:extLst>
      <p:ext uri="{BB962C8B-B14F-4D97-AF65-F5344CB8AC3E}">
        <p14:creationId xmlns:p14="http://schemas.microsoft.com/office/powerpoint/2010/main" val="2829856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EA59E-6000-48B4-B97F-C2473BC4C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– Age is a significant predictor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A9CD6-01AB-4581-98C7-17F08B31E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45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504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Tahoma</vt:lpstr>
      <vt:lpstr>Office Theme</vt:lpstr>
      <vt:lpstr>How do we interpret the results</vt:lpstr>
      <vt:lpstr>Interpreting Logistic Regression Output</vt:lpstr>
      <vt:lpstr>Coefficients and metrics</vt:lpstr>
      <vt:lpstr>Hypothesis test called the likelihood ratio test: G value</vt:lpstr>
      <vt:lpstr>G continued</vt:lpstr>
      <vt:lpstr>Z Wald value</vt:lpstr>
      <vt:lpstr>Confidence interval  and odds ratio</vt:lpstr>
      <vt:lpstr>Conclusion – Age is a significant predictor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from class Feb 15, 2020</dc:title>
  <dc:creator>Sergio</dc:creator>
  <cp:lastModifiedBy>Sergio Davalos</cp:lastModifiedBy>
  <cp:revision>15</cp:revision>
  <dcterms:created xsi:type="dcterms:W3CDTF">2020-02-17T22:52:51Z</dcterms:created>
  <dcterms:modified xsi:type="dcterms:W3CDTF">2021-02-07T23:44:41Z</dcterms:modified>
</cp:coreProperties>
</file>