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sldIdLst>
    <p:sldId id="256" r:id="rId3"/>
    <p:sldId id="257" r:id="rId4"/>
    <p:sldId id="258" r:id="rId5"/>
    <p:sldId id="259" r:id="rId6"/>
    <p:sldId id="260" r:id="rId7"/>
    <p:sldId id="261" r:id="rId8"/>
    <p:sldId id="262" r:id="rId9"/>
    <p:sldId id="263" r:id="rId10"/>
    <p:sldId id="264" r:id="rId11"/>
    <p:sldId id="269"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68698ED-F2B8-4BE4-ABD2-A3B72D426A57}"/>
              </a:ext>
            </a:extLst>
          </p:cNvPr>
          <p:cNvSpPr>
            <a:spLocks noGrp="1" noChangeArrowheads="1"/>
          </p:cNvSpPr>
          <p:nvPr>
            <p:ph type="ftr" sz="quarter" idx="10"/>
          </p:nvPr>
        </p:nvSpPr>
        <p:spPr>
          <a:ln/>
        </p:spPr>
        <p:txBody>
          <a:bodyPr/>
          <a:lstStyle>
            <a:lvl1pPr>
              <a:defRPr/>
            </a:lvl1pPr>
          </a:lstStyle>
          <a:p>
            <a:pPr>
              <a:defRPr/>
            </a:pPr>
            <a:r>
              <a:rPr lang="en-US"/>
              <a:t>Data Mining  and Predictive Analytics, By Daniel Larose and Chantal Larose John Wiley &amp; Sons, Inc, Hoboken, NJ, 2015.</a:t>
            </a:r>
          </a:p>
        </p:txBody>
      </p:sp>
      <p:sp>
        <p:nvSpPr>
          <p:cNvPr id="5" name="Rectangle 5">
            <a:extLst>
              <a:ext uri="{FF2B5EF4-FFF2-40B4-BE49-F238E27FC236}">
                <a16:creationId xmlns:a16="http://schemas.microsoft.com/office/drawing/2014/main" id="{FC053E0B-9B2C-448A-A1E9-5A7FCEEB9E7E}"/>
              </a:ext>
            </a:extLst>
          </p:cNvPr>
          <p:cNvSpPr>
            <a:spLocks noGrp="1" noChangeArrowheads="1"/>
          </p:cNvSpPr>
          <p:nvPr>
            <p:ph type="sldNum" sz="quarter" idx="11"/>
          </p:nvPr>
        </p:nvSpPr>
        <p:spPr>
          <a:ln/>
        </p:spPr>
        <p:txBody>
          <a:bodyPr/>
          <a:lstStyle>
            <a:lvl1pPr>
              <a:defRPr/>
            </a:lvl1pPr>
          </a:lstStyle>
          <a:p>
            <a:fld id="{621F8925-E18F-47AA-A58F-324242F9DB36}" type="slidenum">
              <a:rPr lang="en-US" altLang="en-US"/>
              <a:pPr/>
              <a:t>‹#›</a:t>
            </a:fld>
            <a:endParaRPr lang="en-US" altLang="en-US"/>
          </a:p>
        </p:txBody>
      </p:sp>
    </p:spTree>
    <p:extLst>
      <p:ext uri="{BB962C8B-B14F-4D97-AF65-F5344CB8AC3E}">
        <p14:creationId xmlns:p14="http://schemas.microsoft.com/office/powerpoint/2010/main" val="36110208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C20D7C0-7D02-4DB9-BCCF-AEB3077169E9}"/>
              </a:ext>
            </a:extLst>
          </p:cNvPr>
          <p:cNvSpPr>
            <a:spLocks noGrp="1" noChangeArrowheads="1"/>
          </p:cNvSpPr>
          <p:nvPr>
            <p:ph type="ftr" sz="quarter" idx="10"/>
          </p:nvPr>
        </p:nvSpPr>
        <p:spPr>
          <a:ln/>
        </p:spPr>
        <p:txBody>
          <a:bodyPr/>
          <a:lstStyle>
            <a:lvl1pPr>
              <a:defRPr/>
            </a:lvl1pPr>
          </a:lstStyle>
          <a:p>
            <a:pPr>
              <a:defRPr/>
            </a:pPr>
            <a:r>
              <a:rPr lang="en-US"/>
              <a:t>Data Mining  and Predictive Analytics, By Daniel Larose and Chantal Larose John Wiley &amp; Sons, Inc, Hoboken, NJ, 2015.</a:t>
            </a:r>
          </a:p>
        </p:txBody>
      </p:sp>
      <p:sp>
        <p:nvSpPr>
          <p:cNvPr id="5" name="Rectangle 5">
            <a:extLst>
              <a:ext uri="{FF2B5EF4-FFF2-40B4-BE49-F238E27FC236}">
                <a16:creationId xmlns:a16="http://schemas.microsoft.com/office/drawing/2014/main" id="{85E22479-42E2-415B-AEFC-1277CFB64140}"/>
              </a:ext>
            </a:extLst>
          </p:cNvPr>
          <p:cNvSpPr>
            <a:spLocks noGrp="1" noChangeArrowheads="1"/>
          </p:cNvSpPr>
          <p:nvPr>
            <p:ph type="sldNum" sz="quarter" idx="11"/>
          </p:nvPr>
        </p:nvSpPr>
        <p:spPr>
          <a:ln/>
        </p:spPr>
        <p:txBody>
          <a:bodyPr/>
          <a:lstStyle>
            <a:lvl1pPr>
              <a:defRPr/>
            </a:lvl1pPr>
          </a:lstStyle>
          <a:p>
            <a:fld id="{0CF6DFEF-6DDA-4936-8C5E-90B6909CE860}" type="slidenum">
              <a:rPr lang="en-US" altLang="en-US"/>
              <a:pPr/>
              <a:t>‹#›</a:t>
            </a:fld>
            <a:endParaRPr lang="en-US" altLang="en-US"/>
          </a:p>
        </p:txBody>
      </p:sp>
    </p:spTree>
    <p:extLst>
      <p:ext uri="{BB962C8B-B14F-4D97-AF65-F5344CB8AC3E}">
        <p14:creationId xmlns:p14="http://schemas.microsoft.com/office/powerpoint/2010/main" val="4588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3C26943-5488-4E51-99EC-800908EB8F08}"/>
              </a:ext>
            </a:extLst>
          </p:cNvPr>
          <p:cNvSpPr>
            <a:spLocks noGrp="1" noChangeArrowheads="1"/>
          </p:cNvSpPr>
          <p:nvPr>
            <p:ph type="ftr" sz="quarter" idx="10"/>
          </p:nvPr>
        </p:nvSpPr>
        <p:spPr>
          <a:ln/>
        </p:spPr>
        <p:txBody>
          <a:bodyPr/>
          <a:lstStyle>
            <a:lvl1pPr>
              <a:defRPr/>
            </a:lvl1pPr>
          </a:lstStyle>
          <a:p>
            <a:pPr>
              <a:defRPr/>
            </a:pPr>
            <a:r>
              <a:rPr lang="en-US"/>
              <a:t>Data Mining  and Predictive Analytics, By Daniel Larose and Chantal Larose John Wiley &amp; Sons, Inc, Hoboken, NJ, 2015.</a:t>
            </a:r>
          </a:p>
        </p:txBody>
      </p:sp>
      <p:sp>
        <p:nvSpPr>
          <p:cNvPr id="5" name="Rectangle 5">
            <a:extLst>
              <a:ext uri="{FF2B5EF4-FFF2-40B4-BE49-F238E27FC236}">
                <a16:creationId xmlns:a16="http://schemas.microsoft.com/office/drawing/2014/main" id="{5F6B77F7-8625-4826-895E-0247056F87EB}"/>
              </a:ext>
            </a:extLst>
          </p:cNvPr>
          <p:cNvSpPr>
            <a:spLocks noGrp="1" noChangeArrowheads="1"/>
          </p:cNvSpPr>
          <p:nvPr>
            <p:ph type="sldNum" sz="quarter" idx="11"/>
          </p:nvPr>
        </p:nvSpPr>
        <p:spPr>
          <a:ln/>
        </p:spPr>
        <p:txBody>
          <a:bodyPr/>
          <a:lstStyle>
            <a:lvl1pPr>
              <a:defRPr/>
            </a:lvl1pPr>
          </a:lstStyle>
          <a:p>
            <a:fld id="{F3F6836A-CFA2-4E16-92BB-5074C0FC0D2D}" type="slidenum">
              <a:rPr lang="en-US" altLang="en-US"/>
              <a:pPr/>
              <a:t>‹#›</a:t>
            </a:fld>
            <a:endParaRPr lang="en-US" altLang="en-US"/>
          </a:p>
        </p:txBody>
      </p:sp>
    </p:spTree>
    <p:extLst>
      <p:ext uri="{BB962C8B-B14F-4D97-AF65-F5344CB8AC3E}">
        <p14:creationId xmlns:p14="http://schemas.microsoft.com/office/powerpoint/2010/main" val="1476834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05000"/>
            <a:ext cx="538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05000"/>
            <a:ext cx="538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AFD7898-12DC-4197-A889-6A853EDA0FB4}"/>
              </a:ext>
            </a:extLst>
          </p:cNvPr>
          <p:cNvSpPr>
            <a:spLocks noGrp="1" noChangeArrowheads="1"/>
          </p:cNvSpPr>
          <p:nvPr>
            <p:ph type="ftr" sz="quarter" idx="10"/>
          </p:nvPr>
        </p:nvSpPr>
        <p:spPr>
          <a:ln/>
        </p:spPr>
        <p:txBody>
          <a:bodyPr/>
          <a:lstStyle>
            <a:lvl1pPr>
              <a:defRPr/>
            </a:lvl1pPr>
          </a:lstStyle>
          <a:p>
            <a:pPr>
              <a:defRPr/>
            </a:pPr>
            <a:r>
              <a:rPr lang="en-US"/>
              <a:t>Data Mining  and Predictive Analytics, By Daniel Larose and Chantal Larose John Wiley &amp; Sons, Inc, Hoboken, NJ, 2015.</a:t>
            </a:r>
          </a:p>
        </p:txBody>
      </p:sp>
      <p:sp>
        <p:nvSpPr>
          <p:cNvPr id="6" name="Rectangle 5">
            <a:extLst>
              <a:ext uri="{FF2B5EF4-FFF2-40B4-BE49-F238E27FC236}">
                <a16:creationId xmlns:a16="http://schemas.microsoft.com/office/drawing/2014/main" id="{4D32ABD5-29B7-43F7-86A7-D44A859126FC}"/>
              </a:ext>
            </a:extLst>
          </p:cNvPr>
          <p:cNvSpPr>
            <a:spLocks noGrp="1" noChangeArrowheads="1"/>
          </p:cNvSpPr>
          <p:nvPr>
            <p:ph type="sldNum" sz="quarter" idx="11"/>
          </p:nvPr>
        </p:nvSpPr>
        <p:spPr>
          <a:ln/>
        </p:spPr>
        <p:txBody>
          <a:bodyPr/>
          <a:lstStyle>
            <a:lvl1pPr>
              <a:defRPr/>
            </a:lvl1pPr>
          </a:lstStyle>
          <a:p>
            <a:fld id="{418290F2-DF4F-4B21-B260-B049BABA62D7}" type="slidenum">
              <a:rPr lang="en-US" altLang="en-US"/>
              <a:pPr/>
              <a:t>‹#›</a:t>
            </a:fld>
            <a:endParaRPr lang="en-US" altLang="en-US"/>
          </a:p>
        </p:txBody>
      </p:sp>
    </p:spTree>
    <p:extLst>
      <p:ext uri="{BB962C8B-B14F-4D97-AF65-F5344CB8AC3E}">
        <p14:creationId xmlns:p14="http://schemas.microsoft.com/office/powerpoint/2010/main" val="169500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827A3AE-B2BC-4B44-A014-7EA2A31BC6B2}"/>
              </a:ext>
            </a:extLst>
          </p:cNvPr>
          <p:cNvSpPr>
            <a:spLocks noGrp="1" noChangeArrowheads="1"/>
          </p:cNvSpPr>
          <p:nvPr>
            <p:ph type="ftr" sz="quarter" idx="10"/>
          </p:nvPr>
        </p:nvSpPr>
        <p:spPr>
          <a:ln/>
        </p:spPr>
        <p:txBody>
          <a:bodyPr/>
          <a:lstStyle>
            <a:lvl1pPr>
              <a:defRPr/>
            </a:lvl1pPr>
          </a:lstStyle>
          <a:p>
            <a:pPr>
              <a:defRPr/>
            </a:pPr>
            <a:r>
              <a:rPr lang="en-US"/>
              <a:t>Data Mining  and Predictive Analytics, By Daniel Larose and Chantal Larose John Wiley &amp; Sons, Inc, Hoboken, NJ, 2015.</a:t>
            </a:r>
          </a:p>
        </p:txBody>
      </p:sp>
      <p:sp>
        <p:nvSpPr>
          <p:cNvPr id="8" name="Rectangle 5">
            <a:extLst>
              <a:ext uri="{FF2B5EF4-FFF2-40B4-BE49-F238E27FC236}">
                <a16:creationId xmlns:a16="http://schemas.microsoft.com/office/drawing/2014/main" id="{D0E613DD-928E-47FC-A7C2-C3A0CFF26DA5}"/>
              </a:ext>
            </a:extLst>
          </p:cNvPr>
          <p:cNvSpPr>
            <a:spLocks noGrp="1" noChangeArrowheads="1"/>
          </p:cNvSpPr>
          <p:nvPr>
            <p:ph type="sldNum" sz="quarter" idx="11"/>
          </p:nvPr>
        </p:nvSpPr>
        <p:spPr>
          <a:ln/>
        </p:spPr>
        <p:txBody>
          <a:bodyPr/>
          <a:lstStyle>
            <a:lvl1pPr>
              <a:defRPr/>
            </a:lvl1pPr>
          </a:lstStyle>
          <a:p>
            <a:fld id="{FD1E8C24-F1B5-4932-88DD-ADD6F68AB6F2}" type="slidenum">
              <a:rPr lang="en-US" altLang="en-US"/>
              <a:pPr/>
              <a:t>‹#›</a:t>
            </a:fld>
            <a:endParaRPr lang="en-US" altLang="en-US"/>
          </a:p>
        </p:txBody>
      </p:sp>
    </p:spTree>
    <p:extLst>
      <p:ext uri="{BB962C8B-B14F-4D97-AF65-F5344CB8AC3E}">
        <p14:creationId xmlns:p14="http://schemas.microsoft.com/office/powerpoint/2010/main" val="31623415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FC60993-F16D-4219-B9B7-1CBC99459B3D}"/>
              </a:ext>
            </a:extLst>
          </p:cNvPr>
          <p:cNvSpPr>
            <a:spLocks noGrp="1" noChangeArrowheads="1"/>
          </p:cNvSpPr>
          <p:nvPr>
            <p:ph type="ftr" sz="quarter" idx="10"/>
          </p:nvPr>
        </p:nvSpPr>
        <p:spPr>
          <a:ln/>
        </p:spPr>
        <p:txBody>
          <a:bodyPr/>
          <a:lstStyle>
            <a:lvl1pPr>
              <a:defRPr/>
            </a:lvl1pPr>
          </a:lstStyle>
          <a:p>
            <a:pPr>
              <a:defRPr/>
            </a:pPr>
            <a:r>
              <a:rPr lang="en-US"/>
              <a:t>Data Mining  and Predictive Analytics, By Daniel Larose and Chantal Larose John Wiley &amp; Sons, Inc, Hoboken, NJ, 2015.</a:t>
            </a:r>
          </a:p>
        </p:txBody>
      </p:sp>
      <p:sp>
        <p:nvSpPr>
          <p:cNvPr id="4" name="Rectangle 5">
            <a:extLst>
              <a:ext uri="{FF2B5EF4-FFF2-40B4-BE49-F238E27FC236}">
                <a16:creationId xmlns:a16="http://schemas.microsoft.com/office/drawing/2014/main" id="{B127F64F-EAB7-4E98-80DF-A9FBD40765D6}"/>
              </a:ext>
            </a:extLst>
          </p:cNvPr>
          <p:cNvSpPr>
            <a:spLocks noGrp="1" noChangeArrowheads="1"/>
          </p:cNvSpPr>
          <p:nvPr>
            <p:ph type="sldNum" sz="quarter" idx="11"/>
          </p:nvPr>
        </p:nvSpPr>
        <p:spPr>
          <a:ln/>
        </p:spPr>
        <p:txBody>
          <a:bodyPr/>
          <a:lstStyle>
            <a:lvl1pPr>
              <a:defRPr/>
            </a:lvl1pPr>
          </a:lstStyle>
          <a:p>
            <a:fld id="{6C7650E4-8784-4541-B150-5A872C886758}" type="slidenum">
              <a:rPr lang="en-US" altLang="en-US"/>
              <a:pPr/>
              <a:t>‹#›</a:t>
            </a:fld>
            <a:endParaRPr lang="en-US" altLang="en-US"/>
          </a:p>
        </p:txBody>
      </p:sp>
    </p:spTree>
    <p:extLst>
      <p:ext uri="{BB962C8B-B14F-4D97-AF65-F5344CB8AC3E}">
        <p14:creationId xmlns:p14="http://schemas.microsoft.com/office/powerpoint/2010/main" val="32354423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9736F31-E96A-4391-BBDA-6B2230500792}"/>
              </a:ext>
            </a:extLst>
          </p:cNvPr>
          <p:cNvSpPr>
            <a:spLocks noGrp="1" noChangeArrowheads="1"/>
          </p:cNvSpPr>
          <p:nvPr>
            <p:ph type="ftr" sz="quarter" idx="10"/>
          </p:nvPr>
        </p:nvSpPr>
        <p:spPr>
          <a:ln/>
        </p:spPr>
        <p:txBody>
          <a:bodyPr/>
          <a:lstStyle>
            <a:lvl1pPr>
              <a:defRPr/>
            </a:lvl1pPr>
          </a:lstStyle>
          <a:p>
            <a:pPr>
              <a:defRPr/>
            </a:pPr>
            <a:r>
              <a:rPr lang="en-US"/>
              <a:t>Data Mining  and Predictive Analytics, By Daniel Larose and Chantal Larose John Wiley &amp; Sons, Inc, Hoboken, NJ, 2015.</a:t>
            </a:r>
          </a:p>
        </p:txBody>
      </p:sp>
      <p:sp>
        <p:nvSpPr>
          <p:cNvPr id="3" name="Rectangle 5">
            <a:extLst>
              <a:ext uri="{FF2B5EF4-FFF2-40B4-BE49-F238E27FC236}">
                <a16:creationId xmlns:a16="http://schemas.microsoft.com/office/drawing/2014/main" id="{C7A2ACE9-C3C4-4A8B-ABE7-418679004E0D}"/>
              </a:ext>
            </a:extLst>
          </p:cNvPr>
          <p:cNvSpPr>
            <a:spLocks noGrp="1" noChangeArrowheads="1"/>
          </p:cNvSpPr>
          <p:nvPr>
            <p:ph type="sldNum" sz="quarter" idx="11"/>
          </p:nvPr>
        </p:nvSpPr>
        <p:spPr>
          <a:ln/>
        </p:spPr>
        <p:txBody>
          <a:bodyPr/>
          <a:lstStyle>
            <a:lvl1pPr>
              <a:defRPr/>
            </a:lvl1pPr>
          </a:lstStyle>
          <a:p>
            <a:fld id="{4D5E0B93-0BC5-4067-A947-7595719E1EA6}" type="slidenum">
              <a:rPr lang="en-US" altLang="en-US"/>
              <a:pPr/>
              <a:t>‹#›</a:t>
            </a:fld>
            <a:endParaRPr lang="en-US" altLang="en-US"/>
          </a:p>
        </p:txBody>
      </p:sp>
    </p:spTree>
    <p:extLst>
      <p:ext uri="{BB962C8B-B14F-4D97-AF65-F5344CB8AC3E}">
        <p14:creationId xmlns:p14="http://schemas.microsoft.com/office/powerpoint/2010/main" val="36611313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FC11642-BADE-42D5-8378-CA6007CDCAD3}"/>
              </a:ext>
            </a:extLst>
          </p:cNvPr>
          <p:cNvSpPr>
            <a:spLocks noGrp="1" noChangeArrowheads="1"/>
          </p:cNvSpPr>
          <p:nvPr>
            <p:ph type="ftr" sz="quarter" idx="10"/>
          </p:nvPr>
        </p:nvSpPr>
        <p:spPr>
          <a:ln/>
        </p:spPr>
        <p:txBody>
          <a:bodyPr/>
          <a:lstStyle>
            <a:lvl1pPr>
              <a:defRPr/>
            </a:lvl1pPr>
          </a:lstStyle>
          <a:p>
            <a:pPr>
              <a:defRPr/>
            </a:pPr>
            <a:r>
              <a:rPr lang="en-US"/>
              <a:t>Data Mining  and Predictive Analytics, By Daniel Larose and Chantal Larose John Wiley &amp; Sons, Inc, Hoboken, NJ, 2015.</a:t>
            </a:r>
          </a:p>
        </p:txBody>
      </p:sp>
      <p:sp>
        <p:nvSpPr>
          <p:cNvPr id="6" name="Rectangle 5">
            <a:extLst>
              <a:ext uri="{FF2B5EF4-FFF2-40B4-BE49-F238E27FC236}">
                <a16:creationId xmlns:a16="http://schemas.microsoft.com/office/drawing/2014/main" id="{27DDBB07-97AC-4924-ADD6-258CC6001556}"/>
              </a:ext>
            </a:extLst>
          </p:cNvPr>
          <p:cNvSpPr>
            <a:spLocks noGrp="1" noChangeArrowheads="1"/>
          </p:cNvSpPr>
          <p:nvPr>
            <p:ph type="sldNum" sz="quarter" idx="11"/>
          </p:nvPr>
        </p:nvSpPr>
        <p:spPr>
          <a:ln/>
        </p:spPr>
        <p:txBody>
          <a:bodyPr/>
          <a:lstStyle>
            <a:lvl1pPr>
              <a:defRPr/>
            </a:lvl1pPr>
          </a:lstStyle>
          <a:p>
            <a:fld id="{7BB258EE-517B-4BF7-BAA6-9591EADA36A8}" type="slidenum">
              <a:rPr lang="en-US" altLang="en-US"/>
              <a:pPr/>
              <a:t>‹#›</a:t>
            </a:fld>
            <a:endParaRPr lang="en-US" altLang="en-US"/>
          </a:p>
        </p:txBody>
      </p:sp>
    </p:spTree>
    <p:extLst>
      <p:ext uri="{BB962C8B-B14F-4D97-AF65-F5344CB8AC3E}">
        <p14:creationId xmlns:p14="http://schemas.microsoft.com/office/powerpoint/2010/main" val="39693845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553AAE8-88D1-4D61-9681-121CFA01DCCE}"/>
              </a:ext>
            </a:extLst>
          </p:cNvPr>
          <p:cNvSpPr>
            <a:spLocks noGrp="1" noChangeArrowheads="1"/>
          </p:cNvSpPr>
          <p:nvPr>
            <p:ph type="ftr" sz="quarter" idx="10"/>
          </p:nvPr>
        </p:nvSpPr>
        <p:spPr>
          <a:ln/>
        </p:spPr>
        <p:txBody>
          <a:bodyPr/>
          <a:lstStyle>
            <a:lvl1pPr>
              <a:defRPr/>
            </a:lvl1pPr>
          </a:lstStyle>
          <a:p>
            <a:pPr>
              <a:defRPr/>
            </a:pPr>
            <a:r>
              <a:rPr lang="en-US"/>
              <a:t>Data Mining  and Predictive Analytics, By Daniel Larose and Chantal Larose John Wiley &amp; Sons, Inc, Hoboken, NJ, 2015.</a:t>
            </a:r>
          </a:p>
        </p:txBody>
      </p:sp>
      <p:sp>
        <p:nvSpPr>
          <p:cNvPr id="6" name="Rectangle 5">
            <a:extLst>
              <a:ext uri="{FF2B5EF4-FFF2-40B4-BE49-F238E27FC236}">
                <a16:creationId xmlns:a16="http://schemas.microsoft.com/office/drawing/2014/main" id="{70B468C6-CF7E-429B-B941-E1F2358FB1FC}"/>
              </a:ext>
            </a:extLst>
          </p:cNvPr>
          <p:cNvSpPr>
            <a:spLocks noGrp="1" noChangeArrowheads="1"/>
          </p:cNvSpPr>
          <p:nvPr>
            <p:ph type="sldNum" sz="quarter" idx="11"/>
          </p:nvPr>
        </p:nvSpPr>
        <p:spPr>
          <a:ln/>
        </p:spPr>
        <p:txBody>
          <a:bodyPr/>
          <a:lstStyle>
            <a:lvl1pPr>
              <a:defRPr/>
            </a:lvl1pPr>
          </a:lstStyle>
          <a:p>
            <a:fld id="{CA7FA8E6-AF2B-49DE-ACD8-C220FE03F0A8}" type="slidenum">
              <a:rPr lang="en-US" altLang="en-US"/>
              <a:pPr/>
              <a:t>‹#›</a:t>
            </a:fld>
            <a:endParaRPr lang="en-US" altLang="en-US"/>
          </a:p>
        </p:txBody>
      </p:sp>
    </p:spTree>
    <p:extLst>
      <p:ext uri="{BB962C8B-B14F-4D97-AF65-F5344CB8AC3E}">
        <p14:creationId xmlns:p14="http://schemas.microsoft.com/office/powerpoint/2010/main" val="718775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D17BA12-B471-4534-B1F6-976CADC55AC8}"/>
              </a:ext>
            </a:extLst>
          </p:cNvPr>
          <p:cNvSpPr>
            <a:spLocks noGrp="1" noChangeArrowheads="1"/>
          </p:cNvSpPr>
          <p:nvPr>
            <p:ph type="ftr" sz="quarter" idx="10"/>
          </p:nvPr>
        </p:nvSpPr>
        <p:spPr>
          <a:ln/>
        </p:spPr>
        <p:txBody>
          <a:bodyPr/>
          <a:lstStyle>
            <a:lvl1pPr>
              <a:defRPr/>
            </a:lvl1pPr>
          </a:lstStyle>
          <a:p>
            <a:pPr>
              <a:defRPr/>
            </a:pPr>
            <a:r>
              <a:rPr lang="en-US"/>
              <a:t>Data Mining  and Predictive Analytics, By Daniel Larose and Chantal Larose John Wiley &amp; Sons, Inc, Hoboken, NJ, 2015.</a:t>
            </a:r>
          </a:p>
        </p:txBody>
      </p:sp>
      <p:sp>
        <p:nvSpPr>
          <p:cNvPr id="5" name="Rectangle 5">
            <a:extLst>
              <a:ext uri="{FF2B5EF4-FFF2-40B4-BE49-F238E27FC236}">
                <a16:creationId xmlns:a16="http://schemas.microsoft.com/office/drawing/2014/main" id="{7F3453C1-6B98-4E4B-97D7-F93BE55F1357}"/>
              </a:ext>
            </a:extLst>
          </p:cNvPr>
          <p:cNvSpPr>
            <a:spLocks noGrp="1" noChangeArrowheads="1"/>
          </p:cNvSpPr>
          <p:nvPr>
            <p:ph type="sldNum" sz="quarter" idx="11"/>
          </p:nvPr>
        </p:nvSpPr>
        <p:spPr>
          <a:ln/>
        </p:spPr>
        <p:txBody>
          <a:bodyPr/>
          <a:lstStyle>
            <a:lvl1pPr>
              <a:defRPr/>
            </a:lvl1pPr>
          </a:lstStyle>
          <a:p>
            <a:fld id="{A34B9538-9755-4517-87CA-F3CF0D2403C0}" type="slidenum">
              <a:rPr lang="en-US" altLang="en-US"/>
              <a:pPr/>
              <a:t>‹#›</a:t>
            </a:fld>
            <a:endParaRPr lang="en-US" altLang="en-US"/>
          </a:p>
        </p:txBody>
      </p:sp>
    </p:spTree>
    <p:extLst>
      <p:ext uri="{BB962C8B-B14F-4D97-AF65-F5344CB8AC3E}">
        <p14:creationId xmlns:p14="http://schemas.microsoft.com/office/powerpoint/2010/main" val="16855701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92100"/>
            <a:ext cx="2743200" cy="5727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92100"/>
            <a:ext cx="8026400" cy="5727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B6A2B99-7572-4561-99B6-B3097A784074}"/>
              </a:ext>
            </a:extLst>
          </p:cNvPr>
          <p:cNvSpPr>
            <a:spLocks noGrp="1" noChangeArrowheads="1"/>
          </p:cNvSpPr>
          <p:nvPr>
            <p:ph type="ftr" sz="quarter" idx="10"/>
          </p:nvPr>
        </p:nvSpPr>
        <p:spPr>
          <a:ln/>
        </p:spPr>
        <p:txBody>
          <a:bodyPr/>
          <a:lstStyle>
            <a:lvl1pPr>
              <a:defRPr/>
            </a:lvl1pPr>
          </a:lstStyle>
          <a:p>
            <a:pPr>
              <a:defRPr/>
            </a:pPr>
            <a:r>
              <a:rPr lang="en-US"/>
              <a:t>Data Mining  and Predictive Analytics, By Daniel Larose and Chantal Larose John Wiley &amp; Sons, Inc, Hoboken, NJ, 2015.</a:t>
            </a:r>
          </a:p>
        </p:txBody>
      </p:sp>
      <p:sp>
        <p:nvSpPr>
          <p:cNvPr id="5" name="Rectangle 5">
            <a:extLst>
              <a:ext uri="{FF2B5EF4-FFF2-40B4-BE49-F238E27FC236}">
                <a16:creationId xmlns:a16="http://schemas.microsoft.com/office/drawing/2014/main" id="{0756D0B3-D93B-4F92-A97F-42853BCD9CFF}"/>
              </a:ext>
            </a:extLst>
          </p:cNvPr>
          <p:cNvSpPr>
            <a:spLocks noGrp="1" noChangeArrowheads="1"/>
          </p:cNvSpPr>
          <p:nvPr>
            <p:ph type="sldNum" sz="quarter" idx="11"/>
          </p:nvPr>
        </p:nvSpPr>
        <p:spPr>
          <a:ln/>
        </p:spPr>
        <p:txBody>
          <a:bodyPr/>
          <a:lstStyle>
            <a:lvl1pPr>
              <a:defRPr/>
            </a:lvl1pPr>
          </a:lstStyle>
          <a:p>
            <a:fld id="{93F08CA0-5F83-40F8-B5F9-5BBC3EBCE54B}" type="slidenum">
              <a:rPr lang="en-US" altLang="en-US"/>
              <a:pPr/>
              <a:t>‹#›</a:t>
            </a:fld>
            <a:endParaRPr lang="en-US" altLang="en-US"/>
          </a:p>
        </p:txBody>
      </p:sp>
    </p:spTree>
    <p:extLst>
      <p:ext uri="{BB962C8B-B14F-4D97-AF65-F5344CB8AC3E}">
        <p14:creationId xmlns:p14="http://schemas.microsoft.com/office/powerpoint/2010/main" val="2627262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1.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2/7/2021</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DF34780-F358-43D9-BA73-55B4B6045C01}"/>
              </a:ext>
            </a:extLst>
          </p:cNvPr>
          <p:cNvSpPr>
            <a:spLocks noGrp="1" noChangeArrowheads="1"/>
          </p:cNvSpPr>
          <p:nvPr>
            <p:ph type="title"/>
          </p:nvPr>
        </p:nvSpPr>
        <p:spPr bwMode="auto">
          <a:xfrm>
            <a:off x="609600" y="292100"/>
            <a:ext cx="109728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5603" name="Rectangle 3">
            <a:extLst>
              <a:ext uri="{FF2B5EF4-FFF2-40B4-BE49-F238E27FC236}">
                <a16:creationId xmlns:a16="http://schemas.microsoft.com/office/drawing/2014/main" id="{2DAA7984-5C4D-4B9A-BEA7-D2A6F8393D5F}"/>
              </a:ext>
            </a:extLst>
          </p:cNvPr>
          <p:cNvSpPr>
            <a:spLocks noGrp="1" noChangeArrowheads="1"/>
          </p:cNvSpPr>
          <p:nvPr>
            <p:ph type="body" idx="1"/>
          </p:nvPr>
        </p:nvSpPr>
        <p:spPr bwMode="auto">
          <a:xfrm>
            <a:off x="609600" y="1905000"/>
            <a:ext cx="10972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604" name="Rectangle 4">
            <a:extLst>
              <a:ext uri="{FF2B5EF4-FFF2-40B4-BE49-F238E27FC236}">
                <a16:creationId xmlns:a16="http://schemas.microsoft.com/office/drawing/2014/main" id="{937CA67F-CE12-4349-BCEA-DA0BDB1D2423}"/>
              </a:ext>
            </a:extLst>
          </p:cNvPr>
          <p:cNvSpPr>
            <a:spLocks noGrp="1" noChangeArrowheads="1"/>
          </p:cNvSpPr>
          <p:nvPr>
            <p:ph type="ftr" sz="quarter" idx="3"/>
          </p:nvPr>
        </p:nvSpPr>
        <p:spPr bwMode="auto">
          <a:xfrm>
            <a:off x="203200" y="6245225"/>
            <a:ext cx="1087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000">
                <a:effectLst>
                  <a:outerShdw blurRad="38100" dist="38100" dir="2700000" algn="tl">
                    <a:srgbClr val="000000"/>
                  </a:outerShdw>
                </a:effectLst>
                <a:latin typeface="Arial" charset="0"/>
              </a:defRPr>
            </a:lvl1pPr>
          </a:lstStyle>
          <a:p>
            <a:pPr>
              <a:defRPr/>
            </a:pPr>
            <a:r>
              <a:rPr lang="en-US"/>
              <a:t>Data Mining  and Predictive Analytics, By Daniel Larose and Chantal Larose John Wiley &amp; Sons, Inc, Hoboken, NJ, 2015.</a:t>
            </a:r>
          </a:p>
        </p:txBody>
      </p:sp>
      <p:sp>
        <p:nvSpPr>
          <p:cNvPr id="25605" name="Rectangle 5">
            <a:extLst>
              <a:ext uri="{FF2B5EF4-FFF2-40B4-BE49-F238E27FC236}">
                <a16:creationId xmlns:a16="http://schemas.microsoft.com/office/drawing/2014/main" id="{5BB174D1-C3C9-4EB0-A5C0-2B9F4377B074}"/>
              </a:ext>
            </a:extLst>
          </p:cNvPr>
          <p:cNvSpPr>
            <a:spLocks noGrp="1" noChangeArrowheads="1"/>
          </p:cNvSpPr>
          <p:nvPr>
            <p:ph type="sldNum" sz="quarter" idx="4"/>
          </p:nvPr>
        </p:nvSpPr>
        <p:spPr bwMode="auto">
          <a:xfrm>
            <a:off x="10769600" y="6245225"/>
            <a:ext cx="812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C0C0C0"/>
                  </a:outerShdw>
                </a:effectLst>
                <a:latin typeface="Arial" panose="020B0604020202020204" pitchFamily="34" charset="0"/>
              </a:defRPr>
            </a:lvl1pPr>
          </a:lstStyle>
          <a:p>
            <a:fld id="{2C16AF7A-0921-4012-820E-E6AB50E4006C}" type="slidenum">
              <a:rPr lang="en-US" altLang="en-US"/>
              <a:pPr/>
              <a:t>‹#›</a:t>
            </a:fld>
            <a:endParaRPr lang="en-US" altLang="en-US"/>
          </a:p>
        </p:txBody>
      </p:sp>
    </p:spTree>
    <p:extLst>
      <p:ext uri="{BB962C8B-B14F-4D97-AF65-F5344CB8AC3E}">
        <p14:creationId xmlns:p14="http://schemas.microsoft.com/office/powerpoint/2010/main" val="309021399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dt="0"/>
  <p:txStyles>
    <p:titleStyle>
      <a:lvl1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l"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12000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Tahoma" panose="020B0604030504040204" pitchFamily="34" charset="0"/>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12000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Font typeface="Tahoma" panose="020B0604030504040204" pitchFamily="34" charset="0"/>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Wingdings" pitchFamily="2" charset="2"/>
        <a:buChar char="v"/>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Maximum_likelihoo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Quasi-Newton_metho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2DD1C-D6AB-4072-8478-51062A7CA198}"/>
              </a:ext>
            </a:extLst>
          </p:cNvPr>
          <p:cNvSpPr>
            <a:spLocks noGrp="1"/>
          </p:cNvSpPr>
          <p:nvPr>
            <p:ph type="ctrTitle"/>
          </p:nvPr>
        </p:nvSpPr>
        <p:spPr/>
        <p:txBody>
          <a:bodyPr/>
          <a:lstStyle/>
          <a:p>
            <a:r>
              <a:rPr lang="en-US" dirty="0"/>
              <a:t>Logistic regression</a:t>
            </a:r>
          </a:p>
        </p:txBody>
      </p:sp>
      <p:sp>
        <p:nvSpPr>
          <p:cNvPr id="3" name="Subtitle 2">
            <a:extLst>
              <a:ext uri="{FF2B5EF4-FFF2-40B4-BE49-F238E27FC236}">
                <a16:creationId xmlns:a16="http://schemas.microsoft.com/office/drawing/2014/main" id="{3712A949-8F19-43DC-9BD8-1164F07B036C}"/>
              </a:ext>
            </a:extLst>
          </p:cNvPr>
          <p:cNvSpPr>
            <a:spLocks noGrp="1"/>
          </p:cNvSpPr>
          <p:nvPr>
            <p:ph type="subTitle" idx="1"/>
          </p:nvPr>
        </p:nvSpPr>
        <p:spPr/>
        <p:txBody>
          <a:bodyPr/>
          <a:lstStyle/>
          <a:p>
            <a:r>
              <a:rPr lang="en-US" dirty="0"/>
              <a:t>Short overview</a:t>
            </a:r>
          </a:p>
        </p:txBody>
      </p:sp>
    </p:spTree>
    <p:extLst>
      <p:ext uri="{BB962C8B-B14F-4D97-AF65-F5344CB8AC3E}">
        <p14:creationId xmlns:p14="http://schemas.microsoft.com/office/powerpoint/2010/main" val="1519677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3">
            <a:extLst>
              <a:ext uri="{FF2B5EF4-FFF2-40B4-BE49-F238E27FC236}">
                <a16:creationId xmlns:a16="http://schemas.microsoft.com/office/drawing/2014/main" id="{D5809E49-42E9-4A84-A2B7-A30B82FDFFA4}"/>
              </a:ext>
            </a:extLst>
          </p:cNvPr>
          <p:cNvSpPr>
            <a:spLocks noGrp="1"/>
          </p:cNvSpPr>
          <p:nvPr>
            <p:ph type="ftr" sz="quarter" idx="10"/>
          </p:nvPr>
        </p:nvSpPr>
        <p:spPr/>
        <p:txBody>
          <a:bodyPr/>
          <a:lstStyle/>
          <a:p>
            <a:pPr defTabSz="914400" fontAlgn="base">
              <a:spcBef>
                <a:spcPct val="0"/>
              </a:spcBef>
              <a:spcAft>
                <a:spcPct val="0"/>
              </a:spcAft>
              <a:defRPr/>
            </a:pPr>
            <a:r>
              <a:rPr lang="en-US">
                <a:solidFill>
                  <a:srgbClr val="010199"/>
                </a:solidFill>
              </a:rPr>
              <a:t>Data Mining  and Predictive Analytics, By Daniel Larose and Chantal Larose John Wiley &amp; Sons, Inc, Hoboken, NJ, 2015.</a:t>
            </a:r>
          </a:p>
        </p:txBody>
      </p:sp>
      <p:sp>
        <p:nvSpPr>
          <p:cNvPr id="27" name="Slide Number Placeholder 4">
            <a:extLst>
              <a:ext uri="{FF2B5EF4-FFF2-40B4-BE49-F238E27FC236}">
                <a16:creationId xmlns:a16="http://schemas.microsoft.com/office/drawing/2014/main" id="{AEDA7FBE-648D-49F0-ACAB-974E3C08DFF5}"/>
              </a:ext>
            </a:extLst>
          </p:cNvPr>
          <p:cNvSpPr>
            <a:spLocks noGrp="1"/>
          </p:cNvSpPr>
          <p:nvPr>
            <p:ph type="sldNum" sz="quarter" idx="11"/>
          </p:nvPr>
        </p:nvSpPr>
        <p:spPr/>
        <p:txBody>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defTabSz="914400" fontAlgn="base">
              <a:spcBef>
                <a:spcPct val="0"/>
              </a:spcBef>
              <a:spcAft>
                <a:spcPct val="0"/>
              </a:spcAft>
            </a:pPr>
            <a:fld id="{B62CA08C-1F86-4C4D-8E83-ECE62BBCEABF}" type="slidenum">
              <a:rPr lang="en-US" altLang="en-US" sz="1400">
                <a:solidFill>
                  <a:srgbClr val="010199"/>
                </a:solidFill>
                <a:latin typeface="Arial" panose="020B0604020202020204" pitchFamily="34" charset="0"/>
              </a:rPr>
              <a:pPr defTabSz="914400" fontAlgn="base">
                <a:spcBef>
                  <a:spcPct val="0"/>
                </a:spcBef>
                <a:spcAft>
                  <a:spcPct val="0"/>
                </a:spcAft>
              </a:pPr>
              <a:t>10</a:t>
            </a:fld>
            <a:endParaRPr lang="en-US" altLang="en-US" sz="1400">
              <a:solidFill>
                <a:srgbClr val="010199"/>
              </a:solidFill>
              <a:latin typeface="Arial" panose="020B0604020202020204" pitchFamily="34" charset="0"/>
            </a:endParaRPr>
          </a:p>
        </p:txBody>
      </p:sp>
      <p:sp>
        <p:nvSpPr>
          <p:cNvPr id="384002" name="Rectangle 2">
            <a:extLst>
              <a:ext uri="{FF2B5EF4-FFF2-40B4-BE49-F238E27FC236}">
                <a16:creationId xmlns:a16="http://schemas.microsoft.com/office/drawing/2014/main" id="{E685E536-B4B6-48BC-A104-393F5AEFB859}"/>
              </a:ext>
            </a:extLst>
          </p:cNvPr>
          <p:cNvSpPr>
            <a:spLocks noGrp="1" noChangeArrowheads="1"/>
          </p:cNvSpPr>
          <p:nvPr>
            <p:ph type="title"/>
          </p:nvPr>
        </p:nvSpPr>
        <p:spPr>
          <a:xfrm>
            <a:off x="1981200" y="258992"/>
            <a:ext cx="8229600" cy="1384300"/>
          </a:xfrm>
        </p:spPr>
        <p:txBody>
          <a:bodyPr/>
          <a:lstStyle/>
          <a:p>
            <a:pPr eaLnBrk="1" hangingPunct="1">
              <a:defRPr/>
            </a:pPr>
            <a:r>
              <a:rPr lang="en-US" sz="4000" dirty="0"/>
              <a:t>Interpreting Logistic Regression Output</a:t>
            </a:r>
            <a:endParaRPr lang="en-US" sz="3200" i="1" dirty="0"/>
          </a:p>
        </p:txBody>
      </p:sp>
      <p:sp>
        <p:nvSpPr>
          <p:cNvPr id="384003" name="Rectangle 3">
            <a:extLst>
              <a:ext uri="{FF2B5EF4-FFF2-40B4-BE49-F238E27FC236}">
                <a16:creationId xmlns:a16="http://schemas.microsoft.com/office/drawing/2014/main" id="{BBD4517E-8E0E-4AD3-8F44-192943FEEBAA}"/>
              </a:ext>
            </a:extLst>
          </p:cNvPr>
          <p:cNvSpPr>
            <a:spLocks noGrp="1" noChangeArrowheads="1"/>
          </p:cNvSpPr>
          <p:nvPr>
            <p:ph type="body" idx="1"/>
          </p:nvPr>
        </p:nvSpPr>
        <p:spPr/>
        <p:txBody>
          <a:bodyPr/>
          <a:lstStyle/>
          <a:p>
            <a:pPr eaLnBrk="1" hangingPunct="1">
              <a:defRPr/>
            </a:pPr>
            <a:r>
              <a:rPr lang="en-US" sz="2400"/>
              <a:t>Logistic regression of </a:t>
            </a:r>
            <a:r>
              <a:rPr lang="en-US" sz="2400" i="1"/>
              <a:t>disease</a:t>
            </a:r>
            <a:r>
              <a:rPr lang="en-US" sz="2400"/>
              <a:t> on </a:t>
            </a:r>
            <a:r>
              <a:rPr lang="en-US" sz="2400" i="1"/>
              <a:t>age</a:t>
            </a:r>
            <a:r>
              <a:rPr lang="en-US" sz="2400"/>
              <a:t> performed using Minitab</a:t>
            </a:r>
          </a:p>
          <a:p>
            <a:pPr eaLnBrk="1" hangingPunct="1">
              <a:defRPr/>
            </a:pPr>
            <a:endParaRPr lang="en-US" sz="2400"/>
          </a:p>
          <a:p>
            <a:pPr eaLnBrk="1" hangingPunct="1">
              <a:defRPr/>
            </a:pPr>
            <a:endParaRPr lang="en-US" sz="2400"/>
          </a:p>
          <a:p>
            <a:pPr eaLnBrk="1" hangingPunct="1">
              <a:defRPr/>
            </a:pPr>
            <a:endParaRPr lang="en-US" sz="2400"/>
          </a:p>
          <a:p>
            <a:pPr eaLnBrk="1" hangingPunct="1">
              <a:defRPr/>
            </a:pPr>
            <a:endParaRPr lang="en-US" sz="2400"/>
          </a:p>
          <a:p>
            <a:pPr eaLnBrk="1" hangingPunct="1">
              <a:defRPr/>
            </a:pPr>
            <a:endParaRPr lang="en-US" sz="2400"/>
          </a:p>
          <a:p>
            <a:pPr eaLnBrk="1" hangingPunct="1">
              <a:defRPr/>
            </a:pPr>
            <a:r>
              <a:rPr lang="en-US" sz="2400"/>
              <a:t>Coefficients (</a:t>
            </a:r>
            <a:r>
              <a:rPr lang="en-US" sz="2400" u="sng"/>
              <a:t>maximum likelihood estimates</a:t>
            </a:r>
            <a:r>
              <a:rPr lang="en-US" sz="2400"/>
              <a:t>) of unknown parameters </a:t>
            </a:r>
            <a:r>
              <a:rPr lang="el-GR" sz="2400"/>
              <a:t>β</a:t>
            </a:r>
            <a:r>
              <a:rPr lang="en-US" sz="2400" baseline="-10000"/>
              <a:t>0</a:t>
            </a:r>
            <a:r>
              <a:rPr lang="en-US" sz="2400"/>
              <a:t> and </a:t>
            </a:r>
            <a:r>
              <a:rPr lang="el-GR" sz="2400"/>
              <a:t>β</a:t>
            </a:r>
            <a:r>
              <a:rPr lang="en-US" sz="2400" baseline="-10000"/>
              <a:t>1</a:t>
            </a:r>
            <a:r>
              <a:rPr lang="en-US" sz="2400"/>
              <a:t>, given as b</a:t>
            </a:r>
            <a:r>
              <a:rPr lang="en-US" sz="2400" baseline="-10000"/>
              <a:t>0</a:t>
            </a:r>
            <a:r>
              <a:rPr lang="en-US" sz="2400"/>
              <a:t> = –4.372  and </a:t>
            </a:r>
            <a:br>
              <a:rPr lang="en-US" sz="2400"/>
            </a:br>
            <a:r>
              <a:rPr lang="en-US" sz="2400"/>
              <a:t>b</a:t>
            </a:r>
            <a:r>
              <a:rPr lang="en-US" sz="2400" baseline="-10000"/>
              <a:t>1</a:t>
            </a:r>
            <a:r>
              <a:rPr lang="en-US" sz="2400"/>
              <a:t> = 0.06696, respectively</a:t>
            </a:r>
          </a:p>
        </p:txBody>
      </p:sp>
      <p:sp>
        <p:nvSpPr>
          <p:cNvPr id="13318" name="Rectangle 4">
            <a:extLst>
              <a:ext uri="{FF2B5EF4-FFF2-40B4-BE49-F238E27FC236}">
                <a16:creationId xmlns:a16="http://schemas.microsoft.com/office/drawing/2014/main" id="{E61D4B3D-85EC-4274-97B1-B4EC7B3C0B23}"/>
              </a:ext>
            </a:extLst>
          </p:cNvPr>
          <p:cNvSpPr>
            <a:spLocks noChangeArrowheads="1"/>
          </p:cNvSpPr>
          <p:nvPr/>
        </p:nvSpPr>
        <p:spPr bwMode="auto">
          <a:xfrm>
            <a:off x="1524001" y="141919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defTabSz="914400" eaLnBrk="0" fontAlgn="base" hangingPunct="0">
              <a:spcBef>
                <a:spcPct val="0"/>
              </a:spcBef>
              <a:spcAft>
                <a:spcPct val="0"/>
              </a:spcAft>
            </a:pPr>
            <a:endParaRPr lang="en-US" altLang="en-US">
              <a:solidFill>
                <a:srgbClr val="010199"/>
              </a:solidFill>
            </a:endParaRPr>
          </a:p>
        </p:txBody>
      </p:sp>
      <p:sp>
        <p:nvSpPr>
          <p:cNvPr id="13319" name="Rectangle 5">
            <a:extLst>
              <a:ext uri="{FF2B5EF4-FFF2-40B4-BE49-F238E27FC236}">
                <a16:creationId xmlns:a16="http://schemas.microsoft.com/office/drawing/2014/main" id="{76050DAB-7400-40C7-8CA8-1697C3EC8A42}"/>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defTabSz="914400" eaLnBrk="0" fontAlgn="base" hangingPunct="0">
              <a:spcBef>
                <a:spcPct val="0"/>
              </a:spcBef>
              <a:spcAft>
                <a:spcPct val="0"/>
              </a:spcAft>
            </a:pPr>
            <a:endParaRPr lang="en-US" altLang="en-US">
              <a:solidFill>
                <a:srgbClr val="010199"/>
              </a:solidFill>
            </a:endParaRPr>
          </a:p>
        </p:txBody>
      </p:sp>
      <p:sp>
        <p:nvSpPr>
          <p:cNvPr id="13320" name="Rectangle 6">
            <a:extLst>
              <a:ext uri="{FF2B5EF4-FFF2-40B4-BE49-F238E27FC236}">
                <a16:creationId xmlns:a16="http://schemas.microsoft.com/office/drawing/2014/main" id="{CE438C4F-F396-4818-AADC-18C89B61331D}"/>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defTabSz="914400" eaLnBrk="0" fontAlgn="base" hangingPunct="0">
              <a:spcBef>
                <a:spcPct val="0"/>
              </a:spcBef>
              <a:spcAft>
                <a:spcPct val="0"/>
              </a:spcAft>
            </a:pPr>
            <a:endParaRPr lang="en-US" altLang="en-US">
              <a:solidFill>
                <a:srgbClr val="010199"/>
              </a:solidFill>
            </a:endParaRPr>
          </a:p>
        </p:txBody>
      </p:sp>
      <p:sp>
        <p:nvSpPr>
          <p:cNvPr id="13321" name="Rectangle 7">
            <a:extLst>
              <a:ext uri="{FF2B5EF4-FFF2-40B4-BE49-F238E27FC236}">
                <a16:creationId xmlns:a16="http://schemas.microsoft.com/office/drawing/2014/main" id="{DCDDD7C7-0D07-48BD-B561-E2398CD7A516}"/>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defTabSz="914400" eaLnBrk="0" fontAlgn="base" hangingPunct="0">
              <a:spcBef>
                <a:spcPct val="0"/>
              </a:spcBef>
              <a:spcAft>
                <a:spcPct val="0"/>
              </a:spcAft>
            </a:pPr>
            <a:endParaRPr lang="en-US" altLang="en-US">
              <a:solidFill>
                <a:srgbClr val="010199"/>
              </a:solidFill>
            </a:endParaRPr>
          </a:p>
        </p:txBody>
      </p:sp>
      <p:sp>
        <p:nvSpPr>
          <p:cNvPr id="13322" name="Rectangle 8">
            <a:extLst>
              <a:ext uri="{FF2B5EF4-FFF2-40B4-BE49-F238E27FC236}">
                <a16:creationId xmlns:a16="http://schemas.microsoft.com/office/drawing/2014/main" id="{B8ED35B0-BC23-4D70-92CD-E4068043B40D}"/>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defTabSz="914400" eaLnBrk="0" fontAlgn="base" hangingPunct="0">
              <a:spcBef>
                <a:spcPct val="0"/>
              </a:spcBef>
              <a:spcAft>
                <a:spcPct val="0"/>
              </a:spcAft>
            </a:pPr>
            <a:endParaRPr lang="en-US" altLang="en-US">
              <a:solidFill>
                <a:srgbClr val="010199"/>
              </a:solidFill>
            </a:endParaRPr>
          </a:p>
        </p:txBody>
      </p:sp>
      <p:sp>
        <p:nvSpPr>
          <p:cNvPr id="13323" name="Rectangle 9">
            <a:extLst>
              <a:ext uri="{FF2B5EF4-FFF2-40B4-BE49-F238E27FC236}">
                <a16:creationId xmlns:a16="http://schemas.microsoft.com/office/drawing/2014/main" id="{873123FA-AE6C-49CE-BA84-46545C040316}"/>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defTabSz="914400" eaLnBrk="0" fontAlgn="base" hangingPunct="0">
              <a:spcBef>
                <a:spcPct val="0"/>
              </a:spcBef>
              <a:spcAft>
                <a:spcPct val="0"/>
              </a:spcAft>
            </a:pPr>
            <a:endParaRPr lang="en-US" altLang="en-US">
              <a:solidFill>
                <a:srgbClr val="010199"/>
              </a:solidFill>
            </a:endParaRPr>
          </a:p>
        </p:txBody>
      </p:sp>
      <p:sp>
        <p:nvSpPr>
          <p:cNvPr id="13324" name="Rectangle 10">
            <a:extLst>
              <a:ext uri="{FF2B5EF4-FFF2-40B4-BE49-F238E27FC236}">
                <a16:creationId xmlns:a16="http://schemas.microsoft.com/office/drawing/2014/main" id="{A68265FD-30AB-45BE-9A3D-97011E6A6CD2}"/>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defTabSz="914400" eaLnBrk="0" fontAlgn="base" hangingPunct="0">
              <a:spcBef>
                <a:spcPct val="0"/>
              </a:spcBef>
              <a:spcAft>
                <a:spcPct val="0"/>
              </a:spcAft>
            </a:pPr>
            <a:endParaRPr lang="en-US" altLang="en-US">
              <a:solidFill>
                <a:srgbClr val="010199"/>
              </a:solidFill>
            </a:endParaRPr>
          </a:p>
        </p:txBody>
      </p:sp>
      <p:sp>
        <p:nvSpPr>
          <p:cNvPr id="13325" name="Rectangle 11">
            <a:extLst>
              <a:ext uri="{FF2B5EF4-FFF2-40B4-BE49-F238E27FC236}">
                <a16:creationId xmlns:a16="http://schemas.microsoft.com/office/drawing/2014/main" id="{38565D50-FDEA-476A-90C8-4C3BA5B3DBD9}"/>
              </a:ext>
            </a:extLst>
          </p:cNvPr>
          <p:cNvSpPr>
            <a:spLocks noChangeArrowheads="1"/>
          </p:cNvSpPr>
          <p:nvPr/>
        </p:nvSpPr>
        <p:spPr bwMode="auto">
          <a:xfrm>
            <a:off x="1524001" y="298605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defTabSz="914400" eaLnBrk="0" fontAlgn="base" hangingPunct="0">
              <a:spcBef>
                <a:spcPct val="0"/>
              </a:spcBef>
              <a:spcAft>
                <a:spcPct val="0"/>
              </a:spcAft>
            </a:pPr>
            <a:endParaRPr lang="en-US" altLang="en-US">
              <a:solidFill>
                <a:srgbClr val="010199"/>
              </a:solidFill>
            </a:endParaRPr>
          </a:p>
        </p:txBody>
      </p:sp>
      <p:sp>
        <p:nvSpPr>
          <p:cNvPr id="13326" name="Rectangle 12">
            <a:extLst>
              <a:ext uri="{FF2B5EF4-FFF2-40B4-BE49-F238E27FC236}">
                <a16:creationId xmlns:a16="http://schemas.microsoft.com/office/drawing/2014/main" id="{7DA1734E-570A-4EF2-A5EB-83FDD6B1EC86}"/>
              </a:ext>
            </a:extLst>
          </p:cNvPr>
          <p:cNvSpPr>
            <a:spLocks noChangeArrowheads="1"/>
          </p:cNvSpPr>
          <p:nvPr/>
        </p:nvSpPr>
        <p:spPr bwMode="auto">
          <a:xfrm>
            <a:off x="1524001" y="298129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defTabSz="914400" eaLnBrk="0" fontAlgn="base" hangingPunct="0">
              <a:spcBef>
                <a:spcPct val="0"/>
              </a:spcBef>
              <a:spcAft>
                <a:spcPct val="0"/>
              </a:spcAft>
            </a:pPr>
            <a:endParaRPr lang="en-US" altLang="en-US">
              <a:solidFill>
                <a:srgbClr val="010199"/>
              </a:solidFill>
            </a:endParaRPr>
          </a:p>
        </p:txBody>
      </p:sp>
      <p:sp>
        <p:nvSpPr>
          <p:cNvPr id="13327" name="Rectangle 13">
            <a:extLst>
              <a:ext uri="{FF2B5EF4-FFF2-40B4-BE49-F238E27FC236}">
                <a16:creationId xmlns:a16="http://schemas.microsoft.com/office/drawing/2014/main" id="{79CCEBF6-7EE8-45E9-A34D-4290386D561B}"/>
              </a:ext>
            </a:extLst>
          </p:cNvPr>
          <p:cNvSpPr>
            <a:spLocks noChangeArrowheads="1"/>
          </p:cNvSpPr>
          <p:nvPr/>
        </p:nvSpPr>
        <p:spPr bwMode="auto">
          <a:xfrm>
            <a:off x="1524001" y="298605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defTabSz="914400" eaLnBrk="0" fontAlgn="base" hangingPunct="0">
              <a:spcBef>
                <a:spcPct val="0"/>
              </a:spcBef>
              <a:spcAft>
                <a:spcPct val="0"/>
              </a:spcAft>
            </a:pPr>
            <a:endParaRPr lang="en-US" altLang="en-US">
              <a:solidFill>
                <a:srgbClr val="010199"/>
              </a:solidFill>
            </a:endParaRPr>
          </a:p>
        </p:txBody>
      </p:sp>
      <p:sp>
        <p:nvSpPr>
          <p:cNvPr id="13328" name="Rectangle 14">
            <a:extLst>
              <a:ext uri="{FF2B5EF4-FFF2-40B4-BE49-F238E27FC236}">
                <a16:creationId xmlns:a16="http://schemas.microsoft.com/office/drawing/2014/main" id="{887F014A-209A-447D-A7F4-5417DC6DD126}"/>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defTabSz="914400" eaLnBrk="0" fontAlgn="base" hangingPunct="0">
              <a:spcBef>
                <a:spcPct val="0"/>
              </a:spcBef>
              <a:spcAft>
                <a:spcPct val="0"/>
              </a:spcAft>
            </a:pPr>
            <a:endParaRPr lang="en-US" altLang="en-US">
              <a:solidFill>
                <a:srgbClr val="010199"/>
              </a:solidFill>
            </a:endParaRPr>
          </a:p>
        </p:txBody>
      </p:sp>
      <p:sp>
        <p:nvSpPr>
          <p:cNvPr id="13329" name="Rectangle 15">
            <a:extLst>
              <a:ext uri="{FF2B5EF4-FFF2-40B4-BE49-F238E27FC236}">
                <a16:creationId xmlns:a16="http://schemas.microsoft.com/office/drawing/2014/main" id="{8693F50C-E7F9-4B47-8305-511C0AAB28B3}"/>
              </a:ext>
            </a:extLst>
          </p:cNvPr>
          <p:cNvSpPr>
            <a:spLocks noChangeArrowheads="1"/>
          </p:cNvSpPr>
          <p:nvPr/>
        </p:nvSpPr>
        <p:spPr bwMode="auto">
          <a:xfrm>
            <a:off x="1524001" y="-20005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defTabSz="914400" eaLnBrk="0" fontAlgn="base" hangingPunct="0">
              <a:spcBef>
                <a:spcPct val="0"/>
              </a:spcBef>
              <a:spcAft>
                <a:spcPct val="0"/>
              </a:spcAft>
            </a:pPr>
            <a:endParaRPr lang="en-US" altLang="en-US">
              <a:solidFill>
                <a:srgbClr val="010199"/>
              </a:solidFill>
            </a:endParaRPr>
          </a:p>
        </p:txBody>
      </p:sp>
      <p:sp>
        <p:nvSpPr>
          <p:cNvPr id="13330" name="Rectangle 16">
            <a:extLst>
              <a:ext uri="{FF2B5EF4-FFF2-40B4-BE49-F238E27FC236}">
                <a16:creationId xmlns:a16="http://schemas.microsoft.com/office/drawing/2014/main" id="{31ACBC5D-8729-422E-AA42-7DC27CA642C7}"/>
              </a:ext>
            </a:extLst>
          </p:cNvPr>
          <p:cNvSpPr>
            <a:spLocks noChangeArrowheads="1"/>
          </p:cNvSpPr>
          <p:nvPr/>
        </p:nvSpPr>
        <p:spPr bwMode="auto">
          <a:xfrm>
            <a:off x="1524001" y="31146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defTabSz="914400" eaLnBrk="0" fontAlgn="base" hangingPunct="0">
              <a:spcBef>
                <a:spcPct val="0"/>
              </a:spcBef>
              <a:spcAft>
                <a:spcPct val="0"/>
              </a:spcAft>
            </a:pPr>
            <a:endParaRPr lang="en-US" altLang="en-US">
              <a:solidFill>
                <a:srgbClr val="010199"/>
              </a:solidFill>
            </a:endParaRPr>
          </a:p>
        </p:txBody>
      </p:sp>
      <p:sp>
        <p:nvSpPr>
          <p:cNvPr id="13331" name="Rectangle 17">
            <a:extLst>
              <a:ext uri="{FF2B5EF4-FFF2-40B4-BE49-F238E27FC236}">
                <a16:creationId xmlns:a16="http://schemas.microsoft.com/office/drawing/2014/main" id="{4AB5DECE-F647-43F8-A52C-057CDFFD7277}"/>
              </a:ext>
            </a:extLst>
          </p:cNvPr>
          <p:cNvSpPr>
            <a:spLocks noChangeArrowheads="1"/>
          </p:cNvSpPr>
          <p:nvPr/>
        </p:nvSpPr>
        <p:spPr bwMode="auto">
          <a:xfrm>
            <a:off x="1524001" y="3081308"/>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defTabSz="914400" eaLnBrk="0" fontAlgn="base" hangingPunct="0">
              <a:spcBef>
                <a:spcPct val="0"/>
              </a:spcBef>
              <a:spcAft>
                <a:spcPct val="0"/>
              </a:spcAft>
            </a:pPr>
            <a:endParaRPr lang="en-US" altLang="en-US">
              <a:solidFill>
                <a:srgbClr val="010199"/>
              </a:solidFill>
            </a:endParaRPr>
          </a:p>
        </p:txBody>
      </p:sp>
      <p:sp>
        <p:nvSpPr>
          <p:cNvPr id="13332" name="Rectangle 18">
            <a:extLst>
              <a:ext uri="{FF2B5EF4-FFF2-40B4-BE49-F238E27FC236}">
                <a16:creationId xmlns:a16="http://schemas.microsoft.com/office/drawing/2014/main" id="{973841D5-7686-46F2-9DD9-3D8153EC8588}"/>
              </a:ext>
            </a:extLst>
          </p:cNvPr>
          <p:cNvSpPr>
            <a:spLocks noChangeArrowheads="1"/>
          </p:cNvSpPr>
          <p:nvPr/>
        </p:nvSpPr>
        <p:spPr bwMode="auto">
          <a:xfrm>
            <a:off x="1524001" y="30765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defTabSz="914400" eaLnBrk="0" fontAlgn="base" hangingPunct="0">
              <a:spcBef>
                <a:spcPct val="0"/>
              </a:spcBef>
              <a:spcAft>
                <a:spcPct val="0"/>
              </a:spcAft>
            </a:pPr>
            <a:endParaRPr lang="en-US" altLang="en-US">
              <a:solidFill>
                <a:srgbClr val="010199"/>
              </a:solidFill>
            </a:endParaRPr>
          </a:p>
        </p:txBody>
      </p:sp>
      <p:sp>
        <p:nvSpPr>
          <p:cNvPr id="13333" name="Rectangle 19">
            <a:extLst>
              <a:ext uri="{FF2B5EF4-FFF2-40B4-BE49-F238E27FC236}">
                <a16:creationId xmlns:a16="http://schemas.microsoft.com/office/drawing/2014/main" id="{62ED083D-EE8D-4256-B8C6-002C8BE94777}"/>
              </a:ext>
            </a:extLst>
          </p:cNvPr>
          <p:cNvSpPr>
            <a:spLocks noChangeArrowheads="1"/>
          </p:cNvSpPr>
          <p:nvPr/>
        </p:nvSpPr>
        <p:spPr bwMode="auto">
          <a:xfrm>
            <a:off x="1524001" y="30765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Tahoma" panose="020B0604030504040204" pitchFamily="34" charset="0"/>
              </a:defRPr>
            </a:lvl1pPr>
            <a:lvl2pPr marL="742950" indent="-285750">
              <a:defRPr sz="2000">
                <a:solidFill>
                  <a:schemeClr val="tx1"/>
                </a:solidFill>
                <a:latin typeface="Tahoma" panose="020B0604030504040204" pitchFamily="34" charset="0"/>
              </a:defRPr>
            </a:lvl2pPr>
            <a:lvl3pPr marL="1143000" indent="-228600">
              <a:defRPr sz="2000">
                <a:solidFill>
                  <a:schemeClr val="tx1"/>
                </a:solidFill>
                <a:latin typeface="Tahoma" panose="020B0604030504040204" pitchFamily="34" charset="0"/>
              </a:defRPr>
            </a:lvl3pPr>
            <a:lvl4pPr marL="1600200" indent="-228600">
              <a:defRPr sz="2000">
                <a:solidFill>
                  <a:schemeClr val="tx1"/>
                </a:solidFill>
                <a:latin typeface="Tahoma" panose="020B0604030504040204" pitchFamily="34" charset="0"/>
              </a:defRPr>
            </a:lvl4pPr>
            <a:lvl5pPr marL="2057400" indent="-22860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defTabSz="914400" eaLnBrk="0" fontAlgn="base" hangingPunct="0">
              <a:spcBef>
                <a:spcPct val="0"/>
              </a:spcBef>
              <a:spcAft>
                <a:spcPct val="0"/>
              </a:spcAft>
            </a:pPr>
            <a:endParaRPr lang="en-US" altLang="en-US">
              <a:solidFill>
                <a:srgbClr val="010199"/>
              </a:solidFill>
            </a:endParaRPr>
          </a:p>
        </p:txBody>
      </p:sp>
      <p:graphicFrame>
        <p:nvGraphicFramePr>
          <p:cNvPr id="384029" name="Group 29">
            <a:extLst>
              <a:ext uri="{FF2B5EF4-FFF2-40B4-BE49-F238E27FC236}">
                <a16:creationId xmlns:a16="http://schemas.microsoft.com/office/drawing/2014/main" id="{9DC39EE2-12FA-40A8-9E71-F9D852698B1A}"/>
              </a:ext>
            </a:extLst>
          </p:cNvPr>
          <p:cNvGraphicFramePr>
            <a:graphicFrameLocks noGrp="1"/>
          </p:cNvGraphicFramePr>
          <p:nvPr>
            <p:extLst>
              <p:ext uri="{D42A27DB-BD31-4B8C-83A1-F6EECF244321}">
                <p14:modId xmlns:p14="http://schemas.microsoft.com/office/powerpoint/2010/main" val="1657039854"/>
              </p:ext>
            </p:extLst>
          </p:nvPr>
        </p:nvGraphicFramePr>
        <p:xfrm>
          <a:off x="1981200" y="2608729"/>
          <a:ext cx="8229600" cy="1840992"/>
        </p:xfrm>
        <a:graphic>
          <a:graphicData uri="http://schemas.openxmlformats.org/drawingml/2006/table">
            <a:tbl>
              <a:tblPr/>
              <a:tblGrid>
                <a:gridCol w="8229600">
                  <a:extLst>
                    <a:ext uri="{9D8B030D-6E8A-4147-A177-3AD203B41FA5}">
                      <a16:colId xmlns:a16="http://schemas.microsoft.com/office/drawing/2014/main" val="20000"/>
                    </a:ext>
                  </a:extLst>
                </a:gridCol>
              </a:tblGrid>
              <a:tr h="17122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dirty="0">
                          <a:ln>
                            <a:noFill/>
                          </a:ln>
                          <a:solidFill>
                            <a:srgbClr val="000000"/>
                          </a:solidFill>
                          <a:effectLst/>
                          <a:latin typeface="Courier New" pitchFamily="49" charset="0"/>
                        </a:rPr>
                        <a:t>Logistic Regression Table</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dirty="0">
                          <a:ln>
                            <a:noFill/>
                          </a:ln>
                          <a:solidFill>
                            <a:srgbClr val="000000"/>
                          </a:solidFill>
                          <a:effectLst/>
                          <a:latin typeface="Courier New" pitchFamily="49" charset="0"/>
                        </a:rPr>
                        <a:t>                                                   Odds        95% CI</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dirty="0">
                          <a:ln>
                            <a:noFill/>
                          </a:ln>
                          <a:solidFill>
                            <a:srgbClr val="000000"/>
                          </a:solidFill>
                          <a:effectLst/>
                          <a:latin typeface="Courier New" pitchFamily="49" charset="0"/>
                        </a:rPr>
                        <a:t>Predictor       </a:t>
                      </a:r>
                      <a:r>
                        <a:rPr kumimoji="0" lang="en-US" sz="1400" b="0" i="0" u="none" strike="noStrike" cap="none" normalizeH="0" baseline="0" dirty="0" err="1">
                          <a:ln>
                            <a:noFill/>
                          </a:ln>
                          <a:solidFill>
                            <a:srgbClr val="000000"/>
                          </a:solidFill>
                          <a:effectLst/>
                          <a:latin typeface="Courier New" pitchFamily="49" charset="0"/>
                        </a:rPr>
                        <a:t>Coef</a:t>
                      </a:r>
                      <a:r>
                        <a:rPr kumimoji="0" lang="en-US" sz="1400" b="0" i="0" u="none" strike="noStrike" cap="none" normalizeH="0" baseline="0" dirty="0">
                          <a:ln>
                            <a:noFill/>
                          </a:ln>
                          <a:solidFill>
                            <a:srgbClr val="000000"/>
                          </a:solidFill>
                          <a:effectLst/>
                          <a:latin typeface="Courier New" pitchFamily="49" charset="0"/>
                        </a:rPr>
                        <a:t>      </a:t>
                      </a:r>
                      <a:r>
                        <a:rPr kumimoji="0" lang="en-US" sz="1400" b="0" i="0" u="none" strike="noStrike" cap="none" normalizeH="0" baseline="0" dirty="0" err="1">
                          <a:ln>
                            <a:noFill/>
                          </a:ln>
                          <a:solidFill>
                            <a:srgbClr val="000000"/>
                          </a:solidFill>
                          <a:effectLst/>
                          <a:latin typeface="Courier New" pitchFamily="49" charset="0"/>
                        </a:rPr>
                        <a:t>StDev</a:t>
                      </a:r>
                      <a:r>
                        <a:rPr kumimoji="0" lang="en-US" sz="1400" b="0" i="0" u="none" strike="noStrike" cap="none" normalizeH="0" baseline="0" dirty="0">
                          <a:ln>
                            <a:noFill/>
                          </a:ln>
                          <a:solidFill>
                            <a:srgbClr val="000000"/>
                          </a:solidFill>
                          <a:effectLst/>
                          <a:latin typeface="Courier New" pitchFamily="49" charset="0"/>
                        </a:rPr>
                        <a:t>        Z     P    Ratio    Lower    Upper</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dirty="0">
                          <a:ln>
                            <a:noFill/>
                          </a:ln>
                          <a:solidFill>
                            <a:srgbClr val="000000"/>
                          </a:solidFill>
                          <a:effectLst/>
                          <a:latin typeface="Courier New" pitchFamily="49" charset="0"/>
                        </a:rPr>
                        <a:t>Constant      -4.372      1.966    -2.22 0.026</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dirty="0">
                          <a:ln>
                            <a:noFill/>
                          </a:ln>
                          <a:solidFill>
                            <a:srgbClr val="000000"/>
                          </a:solidFill>
                          <a:effectLst/>
                          <a:latin typeface="Courier New" pitchFamily="49" charset="0"/>
                        </a:rPr>
                        <a:t>Age          0.06696    0.03223     2.08 0.038     1.07     1.00     1.14</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dirty="0">
                          <a:ln>
                            <a:noFill/>
                          </a:ln>
                          <a:solidFill>
                            <a:srgbClr val="000000"/>
                          </a:solidFill>
                          <a:effectLst/>
                          <a:latin typeface="Courier New" pitchFamily="49" charset="0"/>
                        </a:rPr>
                        <a:t>Log-Likelihood = -10.101</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en-US" sz="1400" b="0" i="0" u="none" strike="noStrike" cap="none" normalizeH="0" baseline="0" dirty="0">
                          <a:ln>
                            <a:noFill/>
                          </a:ln>
                          <a:solidFill>
                            <a:srgbClr val="000000"/>
                          </a:solidFill>
                          <a:effectLst/>
                          <a:latin typeface="Courier New" pitchFamily="49" charset="0"/>
                        </a:rPr>
                        <a:t>Test that all slopes are zero: G = 5.696, DF = 1, P-Value = 0.017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6AA7B-8AEF-40D1-833C-CF5DC302B59C}"/>
              </a:ext>
            </a:extLst>
          </p:cNvPr>
          <p:cNvSpPr>
            <a:spLocks noGrp="1"/>
          </p:cNvSpPr>
          <p:nvPr>
            <p:ph type="title"/>
          </p:nvPr>
        </p:nvSpPr>
        <p:spPr/>
        <p:txBody>
          <a:bodyPr/>
          <a:lstStyle/>
          <a:p>
            <a:r>
              <a:rPr lang="en-US" dirty="0"/>
              <a:t>What about a binary classification?</a:t>
            </a:r>
          </a:p>
        </p:txBody>
      </p:sp>
      <p:sp>
        <p:nvSpPr>
          <p:cNvPr id="3" name="Content Placeholder 2">
            <a:extLst>
              <a:ext uri="{FF2B5EF4-FFF2-40B4-BE49-F238E27FC236}">
                <a16:creationId xmlns:a16="http://schemas.microsoft.com/office/drawing/2014/main" id="{B9948F1C-225E-4B1D-A4C6-03D85BA1AC77}"/>
              </a:ext>
            </a:extLst>
          </p:cNvPr>
          <p:cNvSpPr>
            <a:spLocks noGrp="1"/>
          </p:cNvSpPr>
          <p:nvPr>
            <p:ph idx="1"/>
          </p:nvPr>
        </p:nvSpPr>
        <p:spPr/>
        <p:txBody>
          <a:bodyPr/>
          <a:lstStyle/>
          <a:p>
            <a:r>
              <a:rPr lang="en-US" dirty="0"/>
              <a:t>In practice we can use the probabilities directly. Because this is classification and we want a crisp answer, we can snap the probabilities to a binary class value, for example:</a:t>
            </a:r>
          </a:p>
          <a:p>
            <a:r>
              <a:rPr lang="en-US" dirty="0"/>
              <a:t>0 if p(male) &lt; 0.5</a:t>
            </a:r>
          </a:p>
          <a:p>
            <a:r>
              <a:rPr lang="en-US" dirty="0"/>
              <a:t>1 if p(male) &gt;= 0.5</a:t>
            </a:r>
          </a:p>
          <a:p>
            <a:endParaRPr lang="en-US" dirty="0"/>
          </a:p>
        </p:txBody>
      </p:sp>
    </p:spTree>
    <p:extLst>
      <p:ext uri="{BB962C8B-B14F-4D97-AF65-F5344CB8AC3E}">
        <p14:creationId xmlns:p14="http://schemas.microsoft.com/office/powerpoint/2010/main" val="18491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69A1-DBFA-469A-893F-82D9760E4C13}"/>
              </a:ext>
            </a:extLst>
          </p:cNvPr>
          <p:cNvSpPr>
            <a:spLocks noGrp="1"/>
          </p:cNvSpPr>
          <p:nvPr>
            <p:ph type="title"/>
          </p:nvPr>
        </p:nvSpPr>
        <p:spPr>
          <a:xfrm>
            <a:off x="566067" y="5597718"/>
            <a:ext cx="11059865" cy="770392"/>
          </a:xfrm>
        </p:spPr>
        <p:txBody>
          <a:bodyPr>
            <a:normAutofit fontScale="90000"/>
          </a:bodyPr>
          <a:lstStyle/>
          <a:p>
            <a:r>
              <a:rPr lang="en-US" b="1" dirty="0"/>
              <a:t>Prepare Data for Logistic Regression</a:t>
            </a:r>
            <a:br>
              <a:rPr lang="en-US" dirty="0"/>
            </a:br>
            <a:endParaRPr lang="en-US" dirty="0"/>
          </a:p>
        </p:txBody>
      </p:sp>
      <p:sp>
        <p:nvSpPr>
          <p:cNvPr id="3" name="Content Placeholder 2">
            <a:extLst>
              <a:ext uri="{FF2B5EF4-FFF2-40B4-BE49-F238E27FC236}">
                <a16:creationId xmlns:a16="http://schemas.microsoft.com/office/drawing/2014/main" id="{A8441ADD-3AED-423C-B5DD-CDFFF85631D1}"/>
              </a:ext>
            </a:extLst>
          </p:cNvPr>
          <p:cNvSpPr>
            <a:spLocks noGrp="1"/>
          </p:cNvSpPr>
          <p:nvPr>
            <p:ph idx="1"/>
          </p:nvPr>
        </p:nvSpPr>
        <p:spPr>
          <a:xfrm>
            <a:off x="159027" y="685800"/>
            <a:ext cx="11585050" cy="4705184"/>
          </a:xfrm>
        </p:spPr>
        <p:txBody>
          <a:bodyPr>
            <a:normAutofit fontScale="92500" lnSpcReduction="20000"/>
          </a:bodyPr>
          <a:lstStyle/>
          <a:p>
            <a:r>
              <a:rPr lang="en-US" b="1" dirty="0"/>
              <a:t>Binary Output Variable</a:t>
            </a:r>
            <a:r>
              <a:rPr lang="en-US" dirty="0"/>
              <a:t>: Logistic regression is intended for binary (two-class) classification problems. It will predict the probability of an instance belonging to the default class, which can be snapped into a 0 or 1 classification.</a:t>
            </a:r>
          </a:p>
          <a:p>
            <a:r>
              <a:rPr lang="en-US" b="1" dirty="0"/>
              <a:t>Remove Noise</a:t>
            </a:r>
            <a:r>
              <a:rPr lang="en-US" dirty="0"/>
              <a:t>: Logistic regression assumes no error in the output variable (y), consider removing outliers and possibly misclassified instances from your training data.</a:t>
            </a:r>
          </a:p>
          <a:p>
            <a:r>
              <a:rPr lang="en-US" b="1" dirty="0"/>
              <a:t>Gaussian Distribution</a:t>
            </a:r>
            <a:r>
              <a:rPr lang="en-US" dirty="0"/>
              <a:t>: Logistic regression is a linear algorithm (with a non-linear transform on output). It does assume a linear relationship between the input variables with the output. Data transforms of your input variables that better expose this linear relationship can result in a more accurate model. For example, you can use log, root, Box-Cox and other univariate transforms to better expose this relationship.</a:t>
            </a:r>
          </a:p>
          <a:p>
            <a:r>
              <a:rPr lang="en-US" b="1" dirty="0"/>
              <a:t>Remove Correlated Inputs</a:t>
            </a:r>
            <a:r>
              <a:rPr lang="en-US" dirty="0"/>
              <a:t>: Like linear regression, the model can overfit if you have multiple highly-correlated inputs. Consider calculating the pairwise correlations between all inputs and removing highly correlated inputs.</a:t>
            </a:r>
          </a:p>
          <a:p>
            <a:r>
              <a:rPr lang="en-US" b="1" dirty="0"/>
              <a:t>Fail to Converge</a:t>
            </a:r>
            <a:r>
              <a:rPr lang="en-US" dirty="0"/>
              <a:t>: It is possible for the expected likelihood estimation process that learns the coefficients to fail to converge. This can happen if there are many highly correlated inputs in your data or the data is very sparse (e.g. lots of zeros in your input data).</a:t>
            </a:r>
          </a:p>
          <a:p>
            <a:endParaRPr lang="en-US" dirty="0"/>
          </a:p>
        </p:txBody>
      </p:sp>
    </p:spTree>
    <p:extLst>
      <p:ext uri="{BB962C8B-B14F-4D97-AF65-F5344CB8AC3E}">
        <p14:creationId xmlns:p14="http://schemas.microsoft.com/office/powerpoint/2010/main" val="563208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0078-EB40-4C0F-A6AE-DE5F5B46BF11}"/>
              </a:ext>
            </a:extLst>
          </p:cNvPr>
          <p:cNvSpPr>
            <a:spLocks noGrp="1"/>
          </p:cNvSpPr>
          <p:nvPr>
            <p:ph type="title"/>
          </p:nvPr>
        </p:nvSpPr>
        <p:spPr/>
        <p:txBody>
          <a:bodyPr/>
          <a:lstStyle/>
          <a:p>
            <a:r>
              <a:rPr lang="en-US" dirty="0"/>
              <a:t>Goal of using logistic regression</a:t>
            </a:r>
          </a:p>
        </p:txBody>
      </p:sp>
      <p:sp>
        <p:nvSpPr>
          <p:cNvPr id="3" name="Content Placeholder 2">
            <a:extLst>
              <a:ext uri="{FF2B5EF4-FFF2-40B4-BE49-F238E27FC236}">
                <a16:creationId xmlns:a16="http://schemas.microsoft.com/office/drawing/2014/main" id="{1A468DFD-A9F4-4AD7-BEAA-3508C5EA1F72}"/>
              </a:ext>
            </a:extLst>
          </p:cNvPr>
          <p:cNvSpPr>
            <a:spLocks noGrp="1"/>
          </p:cNvSpPr>
          <p:nvPr>
            <p:ph idx="1"/>
          </p:nvPr>
        </p:nvSpPr>
        <p:spPr/>
        <p:txBody>
          <a:bodyPr/>
          <a:lstStyle/>
          <a:p>
            <a:r>
              <a:rPr lang="en-US" dirty="0"/>
              <a:t>Ultimately in predictive modeling machine learning projects you are laser focused on making accurate predictions rather than interpreting the results. </a:t>
            </a:r>
          </a:p>
          <a:p>
            <a:r>
              <a:rPr lang="en-US" dirty="0"/>
              <a:t>You can break some assumptions as long as the model is robust and performs well.</a:t>
            </a:r>
          </a:p>
          <a:p>
            <a:endParaRPr lang="en-US" dirty="0"/>
          </a:p>
        </p:txBody>
      </p:sp>
    </p:spTree>
    <p:extLst>
      <p:ext uri="{BB962C8B-B14F-4D97-AF65-F5344CB8AC3E}">
        <p14:creationId xmlns:p14="http://schemas.microsoft.com/office/powerpoint/2010/main" val="3039225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7D87-507A-4C2F-9203-E5D13D41E28B}"/>
              </a:ext>
            </a:extLst>
          </p:cNvPr>
          <p:cNvSpPr>
            <a:spLocks noGrp="1"/>
          </p:cNvSpPr>
          <p:nvPr>
            <p:ph type="title"/>
          </p:nvPr>
        </p:nvSpPr>
        <p:spPr/>
        <p:txBody>
          <a:bodyPr>
            <a:normAutofit fontScale="90000"/>
          </a:bodyPr>
          <a:lstStyle/>
          <a:p>
            <a:r>
              <a:rPr lang="en-US" dirty="0"/>
              <a:t>example logistic regression equation:</a:t>
            </a:r>
            <a:br>
              <a:rPr lang="en-US" dirty="0"/>
            </a:br>
            <a:endParaRPr lang="en-US" dirty="0"/>
          </a:p>
        </p:txBody>
      </p:sp>
      <p:sp>
        <p:nvSpPr>
          <p:cNvPr id="3" name="Content Placeholder 2">
            <a:extLst>
              <a:ext uri="{FF2B5EF4-FFF2-40B4-BE49-F238E27FC236}">
                <a16:creationId xmlns:a16="http://schemas.microsoft.com/office/drawing/2014/main" id="{E04EC272-B93D-45C7-B968-24A876828386}"/>
              </a:ext>
            </a:extLst>
          </p:cNvPr>
          <p:cNvSpPr>
            <a:spLocks noGrp="1"/>
          </p:cNvSpPr>
          <p:nvPr>
            <p:ph idx="1"/>
          </p:nvPr>
        </p:nvSpPr>
        <p:spPr/>
        <p:txBody>
          <a:bodyPr/>
          <a:lstStyle/>
          <a:p>
            <a:r>
              <a:rPr lang="en-US" dirty="0"/>
              <a:t>y = e^(b0 + b1*x) / (1 + e^(b0 + b1*x))</a:t>
            </a:r>
          </a:p>
          <a:p>
            <a:r>
              <a:rPr lang="en-US" dirty="0"/>
              <a:t>Where y is the predicted output</a:t>
            </a:r>
          </a:p>
          <a:p>
            <a:r>
              <a:rPr lang="en-US" dirty="0"/>
              <a:t>b0 is the bias or intercept term</a:t>
            </a:r>
          </a:p>
          <a:p>
            <a:r>
              <a:rPr lang="en-US" dirty="0"/>
              <a:t>b1 is the coefficient for the single input value (x). </a:t>
            </a:r>
          </a:p>
          <a:p>
            <a:r>
              <a:rPr lang="en-US" dirty="0"/>
              <a:t>Each column </a:t>
            </a:r>
            <a:r>
              <a:rPr lang="en-US" dirty="0" err="1"/>
              <a:t>i</a:t>
            </a:r>
            <a:r>
              <a:rPr lang="en-US" dirty="0"/>
              <a:t> input data has an associated b coefficient (a constant real value) that must be learned from training data.</a:t>
            </a:r>
          </a:p>
          <a:p>
            <a:endParaRPr lang="en-US" dirty="0"/>
          </a:p>
        </p:txBody>
      </p:sp>
    </p:spTree>
    <p:extLst>
      <p:ext uri="{BB962C8B-B14F-4D97-AF65-F5344CB8AC3E}">
        <p14:creationId xmlns:p14="http://schemas.microsoft.com/office/powerpoint/2010/main" val="3018698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EA099-A541-4327-BE7A-C1D6CA6BFFC3}"/>
              </a:ext>
            </a:extLst>
          </p:cNvPr>
          <p:cNvSpPr>
            <a:spLocks noGrp="1"/>
          </p:cNvSpPr>
          <p:nvPr>
            <p:ph type="title"/>
          </p:nvPr>
        </p:nvSpPr>
        <p:spPr/>
        <p:txBody>
          <a:bodyPr/>
          <a:lstStyle/>
          <a:p>
            <a:r>
              <a:rPr lang="en-US" b="1" dirty="0"/>
              <a:t>Logistic Regression Predicts Probabilities (Technical Interlude)</a:t>
            </a:r>
            <a:endParaRPr lang="en-US" dirty="0"/>
          </a:p>
        </p:txBody>
      </p:sp>
      <p:sp>
        <p:nvSpPr>
          <p:cNvPr id="3" name="Content Placeholder 2">
            <a:extLst>
              <a:ext uri="{FF2B5EF4-FFF2-40B4-BE49-F238E27FC236}">
                <a16:creationId xmlns:a16="http://schemas.microsoft.com/office/drawing/2014/main" id="{A413028D-331C-4E0B-A64F-88964A49071F}"/>
              </a:ext>
            </a:extLst>
          </p:cNvPr>
          <p:cNvSpPr>
            <a:spLocks noGrp="1"/>
          </p:cNvSpPr>
          <p:nvPr>
            <p:ph idx="1"/>
          </p:nvPr>
        </p:nvSpPr>
        <p:spPr/>
        <p:txBody>
          <a:bodyPr>
            <a:normAutofit fontScale="92500"/>
          </a:bodyPr>
          <a:lstStyle/>
          <a:p>
            <a:r>
              <a:rPr lang="en-US" dirty="0"/>
              <a:t>Logistic regression models the probability of the default class (e.g. the first class).</a:t>
            </a:r>
          </a:p>
          <a:p>
            <a:r>
              <a:rPr lang="en-US" dirty="0"/>
              <a:t>For example, if we are modeling people’s sex as male or female from their height, then the first class could be male and the logistic regression model could be written as the probability of male given a person’s height, or more formally:</a:t>
            </a:r>
          </a:p>
          <a:p>
            <a:pPr lvl="1"/>
            <a:r>
              <a:rPr lang="en-US" dirty="0"/>
              <a:t>P(sex=</a:t>
            </a:r>
            <a:r>
              <a:rPr lang="en-US" dirty="0" err="1"/>
              <a:t>male|height</a:t>
            </a:r>
            <a:r>
              <a:rPr lang="en-US" dirty="0"/>
              <a:t>)</a:t>
            </a:r>
          </a:p>
          <a:p>
            <a:r>
              <a:rPr lang="en-US" dirty="0"/>
              <a:t>Written another way, we are modeling the probability that an input (X) belongs to the default class (Y=1), we can write this formally as:</a:t>
            </a:r>
          </a:p>
          <a:p>
            <a:pPr lvl="1"/>
            <a:r>
              <a:rPr lang="en-US" dirty="0"/>
              <a:t>P(X) = P(Y=1|X)</a:t>
            </a:r>
          </a:p>
          <a:p>
            <a:endParaRPr lang="en-US" dirty="0"/>
          </a:p>
        </p:txBody>
      </p:sp>
    </p:spTree>
    <p:extLst>
      <p:ext uri="{BB962C8B-B14F-4D97-AF65-F5344CB8AC3E}">
        <p14:creationId xmlns:p14="http://schemas.microsoft.com/office/powerpoint/2010/main" val="60987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B205-C147-4C32-885C-27F7E374D325}"/>
              </a:ext>
            </a:extLst>
          </p:cNvPr>
          <p:cNvSpPr>
            <a:spLocks noGrp="1"/>
          </p:cNvSpPr>
          <p:nvPr>
            <p:ph type="title"/>
          </p:nvPr>
        </p:nvSpPr>
        <p:spPr>
          <a:xfrm>
            <a:off x="684212" y="4898003"/>
            <a:ext cx="8534400" cy="1669774"/>
          </a:xfrm>
        </p:spPr>
        <p:txBody>
          <a:bodyPr>
            <a:normAutofit fontScale="90000"/>
          </a:bodyPr>
          <a:lstStyle/>
          <a:p>
            <a:r>
              <a:rPr lang="en-US" dirty="0"/>
              <a:t>We’re predicting probabilities? I thought logistic regression was a classification algorithm?</a:t>
            </a:r>
            <a:br>
              <a:rPr lang="en-US" dirty="0"/>
            </a:br>
            <a:endParaRPr lang="en-US" dirty="0"/>
          </a:p>
        </p:txBody>
      </p:sp>
      <p:sp>
        <p:nvSpPr>
          <p:cNvPr id="3" name="Content Placeholder 2">
            <a:extLst>
              <a:ext uri="{FF2B5EF4-FFF2-40B4-BE49-F238E27FC236}">
                <a16:creationId xmlns:a16="http://schemas.microsoft.com/office/drawing/2014/main" id="{D3D56998-8DAC-4135-8E6E-46DBCF5E0760}"/>
              </a:ext>
            </a:extLst>
          </p:cNvPr>
          <p:cNvSpPr>
            <a:spLocks noGrp="1"/>
          </p:cNvSpPr>
          <p:nvPr>
            <p:ph idx="1"/>
          </p:nvPr>
        </p:nvSpPr>
        <p:spPr>
          <a:xfrm>
            <a:off x="684212" y="685800"/>
            <a:ext cx="8534400" cy="4212203"/>
          </a:xfrm>
        </p:spPr>
        <p:txBody>
          <a:bodyPr>
            <a:normAutofit/>
          </a:bodyPr>
          <a:lstStyle/>
          <a:p>
            <a:r>
              <a:rPr lang="en-US" dirty="0"/>
              <a:t>Note that the probability prediction must be transformed into a binary values (0 or 1) in order to actually make a probability prediction. </a:t>
            </a:r>
          </a:p>
          <a:p>
            <a:r>
              <a:rPr lang="en-US" dirty="0"/>
              <a:t>Logistic regression is a linear method, but the predictions are transformed using the logistic function. </a:t>
            </a:r>
          </a:p>
          <a:p>
            <a:r>
              <a:rPr lang="en-US" dirty="0"/>
              <a:t>We can no longer understand the predictions as a linear combination of the inputs as we can with linear regression</a:t>
            </a:r>
          </a:p>
          <a:p>
            <a:r>
              <a:rPr lang="en-US" dirty="0"/>
              <a:t>Continuing with the equation, the model can be stated as:</a:t>
            </a:r>
          </a:p>
          <a:p>
            <a:pPr lvl="1"/>
            <a:r>
              <a:rPr lang="en-US" dirty="0"/>
              <a:t>p(X) = e^(b0 + b1*X) / (1 + e^(b0 + b1*X))</a:t>
            </a:r>
          </a:p>
          <a:p>
            <a:endParaRPr lang="en-US" dirty="0"/>
          </a:p>
        </p:txBody>
      </p:sp>
    </p:spTree>
    <p:extLst>
      <p:ext uri="{BB962C8B-B14F-4D97-AF65-F5344CB8AC3E}">
        <p14:creationId xmlns:p14="http://schemas.microsoft.com/office/powerpoint/2010/main" val="3673266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0C40C-E535-4FE5-91CD-1024ADDBF085}"/>
              </a:ext>
            </a:extLst>
          </p:cNvPr>
          <p:cNvSpPr>
            <a:spLocks noGrp="1"/>
          </p:cNvSpPr>
          <p:nvPr>
            <p:ph type="title"/>
          </p:nvPr>
        </p:nvSpPr>
        <p:spPr/>
        <p:txBody>
          <a:bodyPr/>
          <a:lstStyle/>
          <a:p>
            <a:r>
              <a:rPr lang="en-US" dirty="0"/>
              <a:t>Turn the equation around</a:t>
            </a:r>
          </a:p>
        </p:txBody>
      </p:sp>
      <p:sp>
        <p:nvSpPr>
          <p:cNvPr id="3" name="Content Placeholder 2">
            <a:extLst>
              <a:ext uri="{FF2B5EF4-FFF2-40B4-BE49-F238E27FC236}">
                <a16:creationId xmlns:a16="http://schemas.microsoft.com/office/drawing/2014/main" id="{F68416E2-87FE-4D09-A8A1-9F7191D0CD6E}"/>
              </a:ext>
            </a:extLst>
          </p:cNvPr>
          <p:cNvSpPr>
            <a:spLocks noGrp="1"/>
          </p:cNvSpPr>
          <p:nvPr>
            <p:ph idx="1"/>
          </p:nvPr>
        </p:nvSpPr>
        <p:spPr/>
        <p:txBody>
          <a:bodyPr/>
          <a:lstStyle/>
          <a:p>
            <a:r>
              <a:rPr lang="en-US" dirty="0"/>
              <a:t>We can remove the e from one side by adding a natural logarithm (ln) to the other):</a:t>
            </a:r>
          </a:p>
          <a:p>
            <a:pPr lvl="1"/>
            <a:r>
              <a:rPr lang="en-US" dirty="0"/>
              <a:t>ln(p(X) / 1 – p(X)) = b0 + b1 * X</a:t>
            </a:r>
          </a:p>
          <a:p>
            <a:r>
              <a:rPr lang="en-US" dirty="0"/>
              <a:t>The calculation of the output on the right is linear again (just like linear regression)</a:t>
            </a:r>
          </a:p>
          <a:p>
            <a:r>
              <a:rPr lang="en-US" dirty="0"/>
              <a:t>The input on the left is a log of the probability of the default class.</a:t>
            </a:r>
          </a:p>
          <a:p>
            <a:r>
              <a:rPr lang="en-US" dirty="0"/>
              <a:t>This ratio on the left is called the odds of the default class (it’s historical that we use odds, for example, odds are used in horse racing rather than probabilities).</a:t>
            </a:r>
          </a:p>
        </p:txBody>
      </p:sp>
    </p:spTree>
    <p:extLst>
      <p:ext uri="{BB962C8B-B14F-4D97-AF65-F5344CB8AC3E}">
        <p14:creationId xmlns:p14="http://schemas.microsoft.com/office/powerpoint/2010/main" val="4123381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4578D-FEB7-4533-BD5F-AEA6A3E77859}"/>
              </a:ext>
            </a:extLst>
          </p:cNvPr>
          <p:cNvSpPr>
            <a:spLocks noGrp="1"/>
          </p:cNvSpPr>
          <p:nvPr>
            <p:ph type="title"/>
          </p:nvPr>
        </p:nvSpPr>
        <p:spPr>
          <a:xfrm>
            <a:off x="631459" y="5177529"/>
            <a:ext cx="8534400" cy="1507067"/>
          </a:xfrm>
        </p:spPr>
        <p:txBody>
          <a:bodyPr/>
          <a:lstStyle/>
          <a:p>
            <a:r>
              <a:rPr lang="en-US" dirty="0"/>
              <a:t>Odds </a:t>
            </a:r>
          </a:p>
        </p:txBody>
      </p:sp>
      <p:sp>
        <p:nvSpPr>
          <p:cNvPr id="3" name="Content Placeholder 2">
            <a:extLst>
              <a:ext uri="{FF2B5EF4-FFF2-40B4-BE49-F238E27FC236}">
                <a16:creationId xmlns:a16="http://schemas.microsoft.com/office/drawing/2014/main" id="{38BE0D09-952D-47B4-A7FC-76F82727CE6F}"/>
              </a:ext>
            </a:extLst>
          </p:cNvPr>
          <p:cNvSpPr>
            <a:spLocks noGrp="1"/>
          </p:cNvSpPr>
          <p:nvPr>
            <p:ph idx="1"/>
          </p:nvPr>
        </p:nvSpPr>
        <p:spPr>
          <a:xfrm>
            <a:off x="684212" y="685800"/>
            <a:ext cx="8534400" cy="4637942"/>
          </a:xfrm>
        </p:spPr>
        <p:txBody>
          <a:bodyPr>
            <a:normAutofit fontScale="92500" lnSpcReduction="10000"/>
          </a:bodyPr>
          <a:lstStyle/>
          <a:p>
            <a:r>
              <a:rPr lang="en-US" dirty="0"/>
              <a:t>Odds are calculated as a ratio of the probability of the event divided by the probability of not the event, e.g. 0.8/(1-0.8) which has the odds of 4. So we could instead write:</a:t>
            </a:r>
          </a:p>
          <a:p>
            <a:pPr lvl="1"/>
            <a:r>
              <a:rPr lang="en-US" dirty="0"/>
              <a:t>ln(odds) = b0 + b1 * X</a:t>
            </a:r>
          </a:p>
          <a:p>
            <a:r>
              <a:rPr lang="en-US" dirty="0"/>
              <a:t>Because the odds are log transformed, we call this left hand side the log-odds or the </a:t>
            </a:r>
            <a:r>
              <a:rPr lang="en-US" dirty="0" err="1"/>
              <a:t>probit</a:t>
            </a:r>
            <a:r>
              <a:rPr lang="en-US" dirty="0"/>
              <a:t>.</a:t>
            </a:r>
          </a:p>
          <a:p>
            <a:r>
              <a:rPr lang="en-US" dirty="0"/>
              <a:t>Can uses other types of functions for the transform  - common to refer to the transform that relates the linear regression equation to the probabilities as the link function, e.g. the </a:t>
            </a:r>
            <a:r>
              <a:rPr lang="en-US" dirty="0" err="1"/>
              <a:t>probit</a:t>
            </a:r>
            <a:r>
              <a:rPr lang="en-US" dirty="0"/>
              <a:t> link function.</a:t>
            </a:r>
          </a:p>
          <a:p>
            <a:r>
              <a:rPr lang="en-US" dirty="0"/>
              <a:t>We can move the exponent back to the right and write it as:</a:t>
            </a:r>
          </a:p>
          <a:p>
            <a:pPr lvl="1"/>
            <a:r>
              <a:rPr lang="en-US" dirty="0"/>
              <a:t>odds = e^(b0 + b1 * X)</a:t>
            </a:r>
          </a:p>
          <a:p>
            <a:r>
              <a:rPr lang="en-US" dirty="0"/>
              <a:t>The model is still a linear combination of the inputs, but that this linear combination relates to the log-odds of the default class</a:t>
            </a:r>
          </a:p>
          <a:p>
            <a:endParaRPr lang="en-US" dirty="0"/>
          </a:p>
        </p:txBody>
      </p:sp>
    </p:spTree>
    <p:extLst>
      <p:ext uri="{BB962C8B-B14F-4D97-AF65-F5344CB8AC3E}">
        <p14:creationId xmlns:p14="http://schemas.microsoft.com/office/powerpoint/2010/main" val="423062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0C1C-1DB7-4225-AD18-5BD6905B7A1B}"/>
              </a:ext>
            </a:extLst>
          </p:cNvPr>
          <p:cNvSpPr>
            <a:spLocks noGrp="1"/>
          </p:cNvSpPr>
          <p:nvPr>
            <p:ph type="title"/>
          </p:nvPr>
        </p:nvSpPr>
        <p:spPr/>
        <p:txBody>
          <a:bodyPr>
            <a:normAutofit fontScale="90000"/>
          </a:bodyPr>
          <a:lstStyle/>
          <a:p>
            <a:r>
              <a:rPr lang="en-US" b="1" dirty="0"/>
              <a:t>Learning the Logistic Regression Model</a:t>
            </a:r>
            <a:br>
              <a:rPr lang="en-US" b="1" dirty="0"/>
            </a:br>
            <a:endParaRPr lang="en-US" dirty="0"/>
          </a:p>
        </p:txBody>
      </p:sp>
      <p:sp>
        <p:nvSpPr>
          <p:cNvPr id="3" name="Content Placeholder 2">
            <a:extLst>
              <a:ext uri="{FF2B5EF4-FFF2-40B4-BE49-F238E27FC236}">
                <a16:creationId xmlns:a16="http://schemas.microsoft.com/office/drawing/2014/main" id="{3F33B079-4DD5-4C98-A7CA-5FC29BA8C572}"/>
              </a:ext>
            </a:extLst>
          </p:cNvPr>
          <p:cNvSpPr>
            <a:spLocks noGrp="1"/>
          </p:cNvSpPr>
          <p:nvPr>
            <p:ph idx="1"/>
          </p:nvPr>
        </p:nvSpPr>
        <p:spPr>
          <a:xfrm>
            <a:off x="684212" y="685800"/>
            <a:ext cx="10717958" cy="3615267"/>
          </a:xfrm>
        </p:spPr>
        <p:txBody>
          <a:bodyPr>
            <a:normAutofit fontScale="92500" lnSpcReduction="20000"/>
          </a:bodyPr>
          <a:lstStyle/>
          <a:p>
            <a:r>
              <a:rPr lang="en-US" dirty="0"/>
              <a:t>The coefficients (Beta values b) of the logistic regression algorithm must be estimated from  training data using maximum-likelihood estimation.</a:t>
            </a:r>
          </a:p>
          <a:p>
            <a:r>
              <a:rPr lang="en-US" dirty="0">
                <a:hlinkClick r:id="rId2"/>
              </a:rPr>
              <a:t>Maximum-likelihood estimation</a:t>
            </a:r>
            <a:r>
              <a:rPr lang="en-US" dirty="0"/>
              <a:t> is a common learning algorithm used by a variety of machine learning algorithms, although it does make assumptions about the distribution of data.</a:t>
            </a:r>
          </a:p>
          <a:p>
            <a:r>
              <a:rPr lang="en-US" dirty="0"/>
              <a:t>The best coefficients would result in a model that would predict a value very close to 1 (e.g. male) for the default class and a value very close to 0 (e.g. female) for the other class. </a:t>
            </a:r>
          </a:p>
          <a:p>
            <a:r>
              <a:rPr lang="en-US" dirty="0"/>
              <a:t>The intuition for maximum-likelihood for logistic regression is that a search procedure seeks values for the coefficients (Beta values) that minimize the error in the probabilities predicted by the model to those in the data (e.g. probability of 1 if the data is the primary class).</a:t>
            </a:r>
          </a:p>
          <a:p>
            <a:endParaRPr lang="en-US" dirty="0"/>
          </a:p>
        </p:txBody>
      </p:sp>
    </p:spTree>
    <p:extLst>
      <p:ext uri="{BB962C8B-B14F-4D97-AF65-F5344CB8AC3E}">
        <p14:creationId xmlns:p14="http://schemas.microsoft.com/office/powerpoint/2010/main" val="2244120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D908-E21C-4352-9C96-3C01747B28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C0FB10-8523-4140-9ACE-696C0F0B4F62}"/>
              </a:ext>
            </a:extLst>
          </p:cNvPr>
          <p:cNvSpPr>
            <a:spLocks noGrp="1"/>
          </p:cNvSpPr>
          <p:nvPr>
            <p:ph idx="1"/>
          </p:nvPr>
        </p:nvSpPr>
        <p:spPr/>
        <p:txBody>
          <a:bodyPr/>
          <a:lstStyle/>
          <a:p>
            <a:r>
              <a:rPr lang="en-US" dirty="0"/>
              <a:t>A minimization algorithm is used to optimize the best values for the coefficients for your training data. </a:t>
            </a:r>
          </a:p>
          <a:p>
            <a:r>
              <a:rPr lang="en-US" dirty="0"/>
              <a:t>Often implemented in practice using efficient numerical optimization algorithm (like the </a:t>
            </a:r>
            <a:r>
              <a:rPr lang="en-US" dirty="0">
                <a:hlinkClick r:id="rId2"/>
              </a:rPr>
              <a:t>Quasi-newton method</a:t>
            </a:r>
            <a:r>
              <a:rPr lang="en-US" dirty="0"/>
              <a:t>).</a:t>
            </a:r>
          </a:p>
          <a:p>
            <a:r>
              <a:rPr lang="en-US" dirty="0"/>
              <a:t>Can be implemented </a:t>
            </a:r>
            <a:r>
              <a:rPr lang="en-US" dirty="0" err="1"/>
              <a:t>usingthe</a:t>
            </a:r>
            <a:r>
              <a:rPr lang="en-US" dirty="0"/>
              <a:t> much simpler gradient descent algorithm.</a:t>
            </a:r>
          </a:p>
          <a:p>
            <a:endParaRPr lang="en-US" dirty="0"/>
          </a:p>
        </p:txBody>
      </p:sp>
    </p:spTree>
    <p:extLst>
      <p:ext uri="{BB962C8B-B14F-4D97-AF65-F5344CB8AC3E}">
        <p14:creationId xmlns:p14="http://schemas.microsoft.com/office/powerpoint/2010/main" val="113925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8A348-1731-437A-BE6C-DDE2E7760B34}"/>
              </a:ext>
            </a:extLst>
          </p:cNvPr>
          <p:cNvSpPr>
            <a:spLocks noGrp="1"/>
          </p:cNvSpPr>
          <p:nvPr>
            <p:ph type="title"/>
          </p:nvPr>
        </p:nvSpPr>
        <p:spPr>
          <a:xfrm>
            <a:off x="684212" y="5083680"/>
            <a:ext cx="8534400" cy="1507067"/>
          </a:xfrm>
        </p:spPr>
        <p:txBody>
          <a:bodyPr>
            <a:normAutofit fontScale="90000"/>
          </a:bodyPr>
          <a:lstStyle/>
          <a:p>
            <a:r>
              <a:rPr lang="en-US" b="1" dirty="0"/>
              <a:t>Making Predictions with Logistic Regression</a:t>
            </a:r>
            <a:br>
              <a:rPr lang="en-US" b="1" dirty="0"/>
            </a:br>
            <a:endParaRPr lang="en-US" dirty="0"/>
          </a:p>
        </p:txBody>
      </p:sp>
      <p:sp>
        <p:nvSpPr>
          <p:cNvPr id="3" name="Content Placeholder 2">
            <a:extLst>
              <a:ext uri="{FF2B5EF4-FFF2-40B4-BE49-F238E27FC236}">
                <a16:creationId xmlns:a16="http://schemas.microsoft.com/office/drawing/2014/main" id="{8F1C6027-E437-4FD0-9A22-D1EA5FE8BAA2}"/>
              </a:ext>
            </a:extLst>
          </p:cNvPr>
          <p:cNvSpPr>
            <a:spLocks noGrp="1"/>
          </p:cNvSpPr>
          <p:nvPr>
            <p:ph idx="1"/>
          </p:nvPr>
        </p:nvSpPr>
        <p:spPr>
          <a:xfrm>
            <a:off x="684212" y="397565"/>
            <a:ext cx="10972400" cy="4786685"/>
          </a:xfrm>
        </p:spPr>
        <p:txBody>
          <a:bodyPr>
            <a:normAutofit/>
          </a:bodyPr>
          <a:lstStyle/>
          <a:p>
            <a:r>
              <a:rPr lang="en-US" dirty="0"/>
              <a:t>Plug in numbers into the logistic regression equation and calculating a result.</a:t>
            </a:r>
          </a:p>
          <a:p>
            <a:r>
              <a:rPr lang="en-US" dirty="0"/>
              <a:t>Say we have a model that can predict whether a person is male or female based on their height (completely fictitious). </a:t>
            </a:r>
          </a:p>
          <a:p>
            <a:r>
              <a:rPr lang="en-US" dirty="0"/>
              <a:t>Given a height of 150cm is the person male or female.</a:t>
            </a:r>
          </a:p>
          <a:p>
            <a:r>
              <a:rPr lang="en-US" dirty="0"/>
              <a:t>We have </a:t>
            </a:r>
            <a:r>
              <a:rPr lang="en-US" dirty="0" err="1"/>
              <a:t>oefficients</a:t>
            </a:r>
            <a:r>
              <a:rPr lang="en-US" dirty="0"/>
              <a:t> of b0 = -100 and b1 = 0.6. </a:t>
            </a:r>
          </a:p>
          <a:p>
            <a:r>
              <a:rPr lang="en-US" dirty="0"/>
              <a:t>Using the equation above we can calculate the probability of male given a height of 150cm or more formally P(</a:t>
            </a:r>
            <a:r>
              <a:rPr lang="en-US" dirty="0" err="1"/>
              <a:t>male|height</a:t>
            </a:r>
            <a:r>
              <a:rPr lang="en-US" dirty="0"/>
              <a:t>=150).</a:t>
            </a:r>
          </a:p>
          <a:p>
            <a:pPr lvl="1"/>
            <a:r>
              <a:rPr lang="en-US" dirty="0"/>
              <a:t>y = e^(b0 + b1*X) / (1 + e^(b0 + b1*X))</a:t>
            </a:r>
          </a:p>
          <a:p>
            <a:pPr lvl="1"/>
            <a:r>
              <a:rPr lang="en-US" dirty="0"/>
              <a:t>y = </a:t>
            </a:r>
            <a:r>
              <a:rPr lang="en-US" dirty="0" err="1"/>
              <a:t>exp</a:t>
            </a:r>
            <a:r>
              <a:rPr lang="en-US" dirty="0"/>
              <a:t>(-100 + 0.6*150) / (1 + EXP(-100 + 0.6*X))</a:t>
            </a:r>
          </a:p>
          <a:p>
            <a:pPr lvl="1"/>
            <a:r>
              <a:rPr lang="en-US" dirty="0"/>
              <a:t>y = 0.0000453978687</a:t>
            </a:r>
          </a:p>
          <a:p>
            <a:r>
              <a:rPr lang="en-US" dirty="0"/>
              <a:t>Or a probability of near zero that the person is a male.</a:t>
            </a:r>
          </a:p>
          <a:p>
            <a:endParaRPr lang="en-US" dirty="0"/>
          </a:p>
        </p:txBody>
      </p:sp>
    </p:spTree>
    <p:extLst>
      <p:ext uri="{BB962C8B-B14F-4D97-AF65-F5344CB8AC3E}">
        <p14:creationId xmlns:p14="http://schemas.microsoft.com/office/powerpoint/2010/main" val="388281378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1_Ocean">
  <a:themeElements>
    <a:clrScheme name="1_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fontScheme name="1_Ocea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1_Ocean 1">
        <a:dk1>
          <a:srgbClr val="010199"/>
        </a:dk1>
        <a:lt1>
          <a:srgbClr val="FFFFFF"/>
        </a:lt1>
        <a:dk2>
          <a:srgbClr val="000099"/>
        </a:dk2>
        <a:lt2>
          <a:srgbClr val="FFFFFF"/>
        </a:lt2>
        <a:accent1>
          <a:srgbClr val="33CCCC"/>
        </a:accent1>
        <a:accent2>
          <a:srgbClr val="00C600"/>
        </a:accent2>
        <a:accent3>
          <a:srgbClr val="AAAACA"/>
        </a:accent3>
        <a:accent4>
          <a:srgbClr val="DADADA"/>
        </a:accent4>
        <a:accent5>
          <a:srgbClr val="ADE2E2"/>
        </a:accent5>
        <a:accent6>
          <a:srgbClr val="00B300"/>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Ocean 2">
        <a:dk1>
          <a:srgbClr val="000066"/>
        </a:dk1>
        <a:lt1>
          <a:srgbClr val="FFFFFF"/>
        </a:lt1>
        <a:dk2>
          <a:srgbClr val="5D93FF"/>
        </a:dk2>
        <a:lt2>
          <a:srgbClr val="FFFFFF"/>
        </a:lt2>
        <a:accent1>
          <a:srgbClr val="6666FF"/>
        </a:accent1>
        <a:accent2>
          <a:srgbClr val="9999FF"/>
        </a:accent2>
        <a:accent3>
          <a:srgbClr val="B6C8FF"/>
        </a:accent3>
        <a:accent4>
          <a:srgbClr val="DADADA"/>
        </a:accent4>
        <a:accent5>
          <a:srgbClr val="B8B8FF"/>
        </a:accent5>
        <a:accent6>
          <a:srgbClr val="8A8AE7"/>
        </a:accent6>
        <a:hlink>
          <a:srgbClr val="FF3300"/>
        </a:hlink>
        <a:folHlink>
          <a:srgbClr val="FF9900"/>
        </a:folHlink>
      </a:clrScheme>
      <a:clrMap bg1="dk2" tx1="lt1" bg2="dk1" tx2="lt2" accent1="accent1" accent2="accent2" accent3="accent3" accent4="accent4" accent5="accent5" accent6="accent6" hlink="hlink" folHlink="folHlink"/>
    </a:extraClrScheme>
    <a:extraClrScheme>
      <a:clrScheme name="1_Ocean 3">
        <a:dk1>
          <a:srgbClr val="000000"/>
        </a:dk1>
        <a:lt1>
          <a:srgbClr val="FFFFFF"/>
        </a:lt1>
        <a:dk2>
          <a:srgbClr val="572E88"/>
        </a:dk2>
        <a:lt2>
          <a:srgbClr val="FFFFFF"/>
        </a:lt2>
        <a:accent1>
          <a:srgbClr val="FF6600"/>
        </a:accent1>
        <a:accent2>
          <a:srgbClr val="FFCC00"/>
        </a:accent2>
        <a:accent3>
          <a:srgbClr val="B4ADC3"/>
        </a:accent3>
        <a:accent4>
          <a:srgbClr val="DADADA"/>
        </a:accent4>
        <a:accent5>
          <a:srgbClr val="FFB8AA"/>
        </a:accent5>
        <a:accent6>
          <a:srgbClr val="E7B900"/>
        </a:accent6>
        <a:hlink>
          <a:srgbClr val="33CCCC"/>
        </a:hlink>
        <a:folHlink>
          <a:srgbClr val="36CC64"/>
        </a:folHlink>
      </a:clrScheme>
      <a:clrMap bg1="dk2" tx1="lt1" bg2="dk1" tx2="lt2" accent1="accent1" accent2="accent2" accent3="accent3" accent4="accent4" accent5="accent5" accent6="accent6" hlink="hlink" folHlink="folHlink"/>
    </a:extraClrScheme>
    <a:extraClrScheme>
      <a:clrScheme name="1_Ocean 4">
        <a:dk1>
          <a:srgbClr val="003366"/>
        </a:dk1>
        <a:lt1>
          <a:srgbClr val="FFFFFF"/>
        </a:lt1>
        <a:dk2>
          <a:srgbClr val="666699"/>
        </a:dk2>
        <a:lt2>
          <a:srgbClr val="FFFFFF"/>
        </a:lt2>
        <a:accent1>
          <a:srgbClr val="9966FF"/>
        </a:accent1>
        <a:accent2>
          <a:srgbClr val="00CC66"/>
        </a:accent2>
        <a:accent3>
          <a:srgbClr val="B8B8CA"/>
        </a:accent3>
        <a:accent4>
          <a:srgbClr val="DADADA"/>
        </a:accent4>
        <a:accent5>
          <a:srgbClr val="CAB8FF"/>
        </a:accent5>
        <a:accent6>
          <a:srgbClr val="00B95C"/>
        </a:accent6>
        <a:hlink>
          <a:srgbClr val="65C8FF"/>
        </a:hlink>
        <a:folHlink>
          <a:srgbClr val="FFCC99"/>
        </a:folHlink>
      </a:clrScheme>
      <a:clrMap bg1="dk2" tx1="lt1" bg2="dk1" tx2="lt2" accent1="accent1" accent2="accent2" accent3="accent3" accent4="accent4" accent5="accent5" accent6="accent6" hlink="hlink" folHlink="folHlink"/>
    </a:extraClrScheme>
    <a:extraClrScheme>
      <a:clrScheme name="1_Ocean 5">
        <a:dk1>
          <a:srgbClr val="000000"/>
        </a:dk1>
        <a:lt1>
          <a:srgbClr val="FFFFFF"/>
        </a:lt1>
        <a:dk2>
          <a:srgbClr val="336600"/>
        </a:dk2>
        <a:lt2>
          <a:srgbClr val="FFFFFF"/>
        </a:lt2>
        <a:accent1>
          <a:srgbClr val="B7C533"/>
        </a:accent1>
        <a:accent2>
          <a:srgbClr val="CCCCFF"/>
        </a:accent2>
        <a:accent3>
          <a:srgbClr val="ADB8AA"/>
        </a:accent3>
        <a:accent4>
          <a:srgbClr val="DADADA"/>
        </a:accent4>
        <a:accent5>
          <a:srgbClr val="D8DFAD"/>
        </a:accent5>
        <a:accent6>
          <a:srgbClr val="B9B9E7"/>
        </a:accent6>
        <a:hlink>
          <a:srgbClr val="FFFFCC"/>
        </a:hlink>
        <a:folHlink>
          <a:srgbClr val="FF9900"/>
        </a:folHlink>
      </a:clrScheme>
      <a:clrMap bg1="dk2" tx1="lt1" bg2="dk1" tx2="lt2" accent1="accent1" accent2="accent2" accent3="accent3" accent4="accent4" accent5="accent5" accent6="accent6" hlink="hlink" folHlink="folHlink"/>
    </a:extraClrScheme>
    <a:extraClrScheme>
      <a:clrScheme name="1_Ocean 6">
        <a:dk1>
          <a:srgbClr val="000000"/>
        </a:dk1>
        <a:lt1>
          <a:srgbClr val="FFFFFF"/>
        </a:lt1>
        <a:dk2>
          <a:srgbClr val="006B80"/>
        </a:dk2>
        <a:lt2>
          <a:srgbClr val="C1CB75"/>
        </a:lt2>
        <a:accent1>
          <a:srgbClr val="6F8406"/>
        </a:accent1>
        <a:accent2>
          <a:srgbClr val="D9E288"/>
        </a:accent2>
        <a:accent3>
          <a:srgbClr val="AABAC0"/>
        </a:accent3>
        <a:accent4>
          <a:srgbClr val="DADADA"/>
        </a:accent4>
        <a:accent5>
          <a:srgbClr val="BBC2AA"/>
        </a:accent5>
        <a:accent6>
          <a:srgbClr val="C4CD7B"/>
        </a:accent6>
        <a:hlink>
          <a:srgbClr val="00CC00"/>
        </a:hlink>
        <a:folHlink>
          <a:srgbClr val="C0FF73"/>
        </a:folHlink>
      </a:clrScheme>
      <a:clrMap bg1="dk2" tx1="lt1" bg2="dk1" tx2="lt2" accent1="accent1" accent2="accent2" accent3="accent3" accent4="accent4" accent5="accent5" accent6="accent6" hlink="hlink" folHlink="folHlink"/>
    </a:extraClrScheme>
    <a:extraClrScheme>
      <a:clrScheme name="1_Ocean 7">
        <a:dk1>
          <a:srgbClr val="5F5F5F"/>
        </a:dk1>
        <a:lt1>
          <a:srgbClr val="FFFFFF"/>
        </a:lt1>
        <a:dk2>
          <a:srgbClr val="FF6600"/>
        </a:dk2>
        <a:lt2>
          <a:srgbClr val="FFFFFF"/>
        </a:lt2>
        <a:accent1>
          <a:srgbClr val="CC6600"/>
        </a:accent1>
        <a:accent2>
          <a:srgbClr val="FF6600"/>
        </a:accent2>
        <a:accent3>
          <a:srgbClr val="FFB8AA"/>
        </a:accent3>
        <a:accent4>
          <a:srgbClr val="DADADA"/>
        </a:accent4>
        <a:accent5>
          <a:srgbClr val="E2B8AA"/>
        </a:accent5>
        <a:accent6>
          <a:srgbClr val="E75C00"/>
        </a:accent6>
        <a:hlink>
          <a:srgbClr val="FFFF99"/>
        </a:hlink>
        <a:folHlink>
          <a:srgbClr val="FFCC99"/>
        </a:folHlink>
      </a:clrScheme>
      <a:clrMap bg1="dk2" tx1="lt1" bg2="dk1" tx2="lt2" accent1="accent1" accent2="accent2" accent3="accent3" accent4="accent4" accent5="accent5" accent6="accent6" hlink="hlink" folHlink="folHlink"/>
    </a:extraClrScheme>
    <a:extraClrScheme>
      <a:clrScheme name="1_Ocean 8">
        <a:dk1>
          <a:srgbClr val="000000"/>
        </a:dk1>
        <a:lt1>
          <a:srgbClr val="FFFFFF"/>
        </a:lt1>
        <a:dk2>
          <a:srgbClr val="FFBA2F"/>
        </a:dk2>
        <a:lt2>
          <a:srgbClr val="A50021"/>
        </a:lt2>
        <a:accent1>
          <a:srgbClr val="FF6600"/>
        </a:accent1>
        <a:accent2>
          <a:srgbClr val="CC6600"/>
        </a:accent2>
        <a:accent3>
          <a:srgbClr val="FFD9AD"/>
        </a:accent3>
        <a:accent4>
          <a:srgbClr val="DADADA"/>
        </a:accent4>
        <a:accent5>
          <a:srgbClr val="FFB8AA"/>
        </a:accent5>
        <a:accent6>
          <a:srgbClr val="B95C00"/>
        </a:accent6>
        <a:hlink>
          <a:srgbClr val="663300"/>
        </a:hlink>
        <a:folHlink>
          <a:srgbClr val="CC99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Slice</Template>
  <TotalTime>1121</TotalTime>
  <Words>1390</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Century Gothic</vt:lpstr>
      <vt:lpstr>Courier New</vt:lpstr>
      <vt:lpstr>Tahoma</vt:lpstr>
      <vt:lpstr>Wingdings</vt:lpstr>
      <vt:lpstr>Wingdings 3</vt:lpstr>
      <vt:lpstr>Slice</vt:lpstr>
      <vt:lpstr>1_Ocean</vt:lpstr>
      <vt:lpstr>Logistic regression</vt:lpstr>
      <vt:lpstr>example logistic regression equation: </vt:lpstr>
      <vt:lpstr>Logistic Regression Predicts Probabilities (Technical Interlude)</vt:lpstr>
      <vt:lpstr>We’re predicting probabilities? I thought logistic regression was a classification algorithm? </vt:lpstr>
      <vt:lpstr>Turn the equation around</vt:lpstr>
      <vt:lpstr>Odds </vt:lpstr>
      <vt:lpstr>Learning the Logistic Regression Model </vt:lpstr>
      <vt:lpstr>PowerPoint Presentation</vt:lpstr>
      <vt:lpstr>Making Predictions with Logistic Regression </vt:lpstr>
      <vt:lpstr>Interpreting Logistic Regression Output</vt:lpstr>
      <vt:lpstr>What about a binary classification?</vt:lpstr>
      <vt:lpstr>Prepare Data for Logistic Regression </vt:lpstr>
      <vt:lpstr>Goal of using logistic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Sergio V. Davalos</dc:creator>
  <cp:lastModifiedBy>Sergio Davalos</cp:lastModifiedBy>
  <cp:revision>6</cp:revision>
  <dcterms:created xsi:type="dcterms:W3CDTF">2018-02-17T15:20:05Z</dcterms:created>
  <dcterms:modified xsi:type="dcterms:W3CDTF">2021-02-07T23:25:44Z</dcterms:modified>
</cp:coreProperties>
</file>