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61" r:id="rId4"/>
    <p:sldId id="258" r:id="rId5"/>
    <p:sldId id="262" r:id="rId6"/>
    <p:sldId id="265" r:id="rId7"/>
    <p:sldId id="264" r:id="rId8"/>
    <p:sldId id="263"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95" autoAdjust="0"/>
  </p:normalViewPr>
  <p:slideViewPr>
    <p:cSldViewPr>
      <p:cViewPr varScale="1">
        <p:scale>
          <a:sx n="103" d="100"/>
          <a:sy n="103" d="100"/>
        </p:scale>
        <p:origin x="-18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0952E2-5BCB-4B4F-8E1A-2C5356D27AC3}" type="datetimeFigureOut">
              <a:rPr lang="en-US" smtClean="0"/>
              <a:t>2/14/2018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95B3C4-5DE1-4F42-B701-B1608837613F}" type="slidenum">
              <a:rPr lang="en-US" smtClean="0"/>
              <a:t>‹#›</a:t>
            </a:fld>
            <a:endParaRPr lang="en-US"/>
          </a:p>
        </p:txBody>
      </p:sp>
    </p:spTree>
    <p:extLst>
      <p:ext uri="{BB962C8B-B14F-4D97-AF65-F5344CB8AC3E}">
        <p14:creationId xmlns:p14="http://schemas.microsoft.com/office/powerpoint/2010/main" val="318148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a:t>
            </a:r>
            <a:r>
              <a:rPr lang="en-US" baseline="0" dirty="0" smtClean="0"/>
              <a:t> of the following calculations done with a double integral are used to describe a lamina (a very thin plate/layer/scale of metal, rock, tissue, etc.). They can be generalized to 3 dimensions using a triple integral, but often the two-dimensional analogs of these shapes have useful properties which can be gleaned. </a:t>
            </a:r>
            <a:endParaRPr lang="en-US" dirty="0" smtClean="0"/>
          </a:p>
          <a:p>
            <a:endParaRPr lang="en-US" dirty="0" smtClean="0"/>
          </a:p>
          <a:p>
            <a:r>
              <a:rPr lang="en-US" dirty="0" smtClean="0"/>
              <a:t>Total</a:t>
            </a:r>
            <a:r>
              <a:rPr lang="en-US" baseline="0" dirty="0" smtClean="0"/>
              <a:t> mass = the sum of all the little masses (</a:t>
            </a:r>
            <a:r>
              <a:rPr lang="en-US" baseline="0" dirty="0" err="1" smtClean="0"/>
              <a:t>dm</a:t>
            </a:r>
            <a:r>
              <a:rPr lang="en-US" baseline="0" dirty="0" smtClean="0"/>
              <a:t>) in a region R. </a:t>
            </a:r>
            <a:r>
              <a:rPr lang="en-US" baseline="0" dirty="0" err="1" smtClean="0"/>
              <a:t>dm</a:t>
            </a:r>
            <a:r>
              <a:rPr lang="en-US" baseline="0" dirty="0" smtClean="0"/>
              <a:t> = density*</a:t>
            </a:r>
            <a:r>
              <a:rPr lang="en-US" baseline="0" dirty="0" err="1" smtClean="0"/>
              <a:t>dA</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2</a:t>
            </a:fld>
            <a:endParaRPr lang="en-US"/>
          </a:p>
        </p:txBody>
      </p:sp>
    </p:spTree>
    <p:extLst>
      <p:ext uri="{BB962C8B-B14F-4D97-AF65-F5344CB8AC3E}">
        <p14:creationId xmlns:p14="http://schemas.microsoft.com/office/powerpoint/2010/main" val="384644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thing can be done with</a:t>
            </a:r>
            <a:r>
              <a:rPr lang="en-US" baseline="0" dirty="0" smtClean="0"/>
              <a:t> charge, the sum of the sigma(charge density)*</a:t>
            </a:r>
            <a:r>
              <a:rPr lang="en-US" baseline="0" dirty="0" err="1" smtClean="0"/>
              <a:t>dA</a:t>
            </a:r>
            <a:r>
              <a:rPr lang="en-US" baseline="0" dirty="0" smtClean="0"/>
              <a:t> = total charge</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3</a:t>
            </a:fld>
            <a:endParaRPr lang="en-US"/>
          </a:p>
        </p:txBody>
      </p:sp>
    </p:spTree>
    <p:extLst>
      <p:ext uri="{BB962C8B-B14F-4D97-AF65-F5344CB8AC3E}">
        <p14:creationId xmlns:p14="http://schemas.microsoft.com/office/powerpoint/2010/main" val="128198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center</a:t>
            </a:r>
            <a:r>
              <a:rPr lang="en-US" baseline="0" dirty="0" smtClean="0"/>
              <a:t> of mass from each axis is essentially a weighted averages of mass from that axis. In physics, the center of mass of a body is a good first-order approximation for motion. </a:t>
            </a:r>
          </a:p>
          <a:p>
            <a:endParaRPr lang="en-US" baseline="0" dirty="0" smtClean="0"/>
          </a:p>
          <a:p>
            <a:r>
              <a:rPr lang="en-US" baseline="0" dirty="0" smtClean="0"/>
              <a:t>Image is of the center of mass of a binary system, where the system’s center of mass does not move. </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4</a:t>
            </a:fld>
            <a:endParaRPr lang="en-US"/>
          </a:p>
        </p:txBody>
      </p:sp>
    </p:spTree>
    <p:extLst>
      <p:ext uri="{BB962C8B-B14F-4D97-AF65-F5344CB8AC3E}">
        <p14:creationId xmlns:p14="http://schemas.microsoft.com/office/powerpoint/2010/main" val="299398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Moment of</a:t>
            </a:r>
            <a:r>
              <a:rPr lang="en-US" baseline="0" dirty="0" smtClean="0"/>
              <a:t> inertia is the rotational analog of mass. Essentially, it describes the resistance to rotational motion, much like inertia. </a:t>
            </a:r>
          </a:p>
          <a:p>
            <a:endParaRPr lang="en-US" baseline="0" dirty="0" smtClean="0"/>
          </a:p>
          <a:p>
            <a:r>
              <a:rPr lang="en-US" baseline="0" dirty="0" smtClean="0"/>
              <a:t>For a point mass, it’s calculated according to the equation on the left where m is mass, r is distance from the rotational axis. For a very flat (i.e. planar) body, it’s calculated using the integrals on the right. The same substitution from the total mass slide is made. </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5</a:t>
            </a:fld>
            <a:endParaRPr lang="en-US"/>
          </a:p>
        </p:txBody>
      </p:sp>
    </p:spTree>
    <p:extLst>
      <p:ext uri="{BB962C8B-B14F-4D97-AF65-F5344CB8AC3E}">
        <p14:creationId xmlns:p14="http://schemas.microsoft.com/office/powerpoint/2010/main" val="229987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all the things discussed</a:t>
            </a:r>
            <a:r>
              <a:rPr lang="en-US" baseline="0" dirty="0" smtClean="0"/>
              <a:t> so far are useful calculations for simple systems, in reality, no one performs these calculations in a practical sense anymore. Instead, these calculations are done using software like CAD and other modeling software. However, the algorithms used to perform the calculations still find their basis in principles of integration. For instance, AutoCAD breaks the model into many, many tiny 3D voxels and adds their masses, not unlike a 3D Riemann sum. </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6</a:t>
            </a:fld>
            <a:endParaRPr lang="en-US"/>
          </a:p>
        </p:txBody>
      </p:sp>
    </p:spTree>
    <p:extLst>
      <p:ext uri="{BB962C8B-B14F-4D97-AF65-F5344CB8AC3E}">
        <p14:creationId xmlns:p14="http://schemas.microsoft.com/office/powerpoint/2010/main" val="335408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parallel axis theorem is an extremely powerful tool in generalizing and simplifying moment of inertia calculations. It allows one to easily calculate the moment of inertia for any axis given the moment of inertia for the parallel axis through the center of mass. The resulting calculation is far less intensive than recalculating the moment of inertia from the definition. The proof is also quite simple, and results directly from the properties of integrals. </a:t>
            </a:r>
          </a:p>
          <a:p>
            <a:endParaRPr lang="en-US" baseline="0" dirty="0" smtClean="0"/>
          </a:p>
          <a:p>
            <a:r>
              <a:rPr lang="en-US" baseline="0" dirty="0" smtClean="0"/>
              <a:t>Here, we use the example of shifting the moment of inertia from the axis of rotation parallel to the z-axis. The distance to the z-axis is (x^2 + y^2), so by definition, it’s moment of inertia is the top equation. To shift the moment of inertia, we shift the x-coordinate of the axis by d units, resulting in the second equation. Then, to get to the third equation, we expand and apply some integration properties. The middle term becomes (d^2*m), from the total mass calculation on the first slide, and the last term is the first moment (the numerator of the center of mass equation). Since our axis of rotation goes through the center of mass, by definition, this term must go to zero. Finally, we end up with the bottom equation, which should look quite familiar to everyone currently in physics. </a:t>
            </a:r>
          </a:p>
          <a:p>
            <a:endParaRPr lang="en-US" baseline="0" dirty="0" smtClean="0"/>
          </a:p>
          <a:p>
            <a:r>
              <a:rPr lang="en-US" baseline="0" dirty="0" smtClean="0"/>
              <a:t>The ability to shift in more than just the x-direction is trivial. Since the axis of rotation already goes through the center of mass, we can just rotate our coordinate system (or our solid body) so that </a:t>
            </a:r>
            <a:r>
              <a:rPr lang="en-US" i="1" baseline="0" dirty="0" smtClean="0"/>
              <a:t>any </a:t>
            </a:r>
            <a:r>
              <a:rPr lang="en-US" i="0" baseline="0" dirty="0" smtClean="0"/>
              <a:t>shift becomes a simple shift in x. </a:t>
            </a:r>
            <a:endParaRPr lang="en-US" baseline="0" dirty="0" smtClean="0"/>
          </a:p>
          <a:p>
            <a:endParaRPr lang="en-US" baseline="0" dirty="0" smtClean="0"/>
          </a:p>
          <a:p>
            <a:r>
              <a:rPr lang="en-US" baseline="0" dirty="0" smtClean="0"/>
              <a:t>Again, the fact that the parallel axis theorem exist is entirely because the way moment of inertia is defined, and our ability to apply certain integral properties. </a:t>
            </a:r>
          </a:p>
        </p:txBody>
      </p:sp>
      <p:sp>
        <p:nvSpPr>
          <p:cNvPr id="4" name="Slide Number Placeholder 3"/>
          <p:cNvSpPr>
            <a:spLocks noGrp="1"/>
          </p:cNvSpPr>
          <p:nvPr>
            <p:ph type="sldNum" sz="quarter" idx="10"/>
          </p:nvPr>
        </p:nvSpPr>
        <p:spPr/>
        <p:txBody>
          <a:bodyPr/>
          <a:lstStyle/>
          <a:p>
            <a:fld id="{6B95B3C4-5DE1-4F42-B701-B1608837613F}" type="slidenum">
              <a:rPr lang="en-US" smtClean="0"/>
              <a:t>7</a:t>
            </a:fld>
            <a:endParaRPr lang="en-US"/>
          </a:p>
        </p:txBody>
      </p:sp>
    </p:spTree>
    <p:extLst>
      <p:ext uri="{BB962C8B-B14F-4D97-AF65-F5344CB8AC3E}">
        <p14:creationId xmlns:p14="http://schemas.microsoft.com/office/powerpoint/2010/main" val="555214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perpendicular</a:t>
            </a:r>
            <a:r>
              <a:rPr lang="en-US" baseline="0" dirty="0" smtClean="0"/>
              <a:t> axis theorem is definitively less well-known (and justifiably so, it’s far less useful) than the parallel axis theorem. It’s proof is simpler than it’s parallel counterpart, though it too stems from applications of select integral properties. Effectively, the perpendicular axis theorem states that the moment of inertia through an axis perpendicular to a plane is the sum of two perpendicular axes within the plane.   </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8</a:t>
            </a:fld>
            <a:endParaRPr lang="en-US"/>
          </a:p>
        </p:txBody>
      </p:sp>
    </p:spTree>
    <p:extLst>
      <p:ext uri="{BB962C8B-B14F-4D97-AF65-F5344CB8AC3E}">
        <p14:creationId xmlns:p14="http://schemas.microsoft.com/office/powerpoint/2010/main" val="238914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Double integrals are also useful in describing</a:t>
            </a:r>
            <a:r>
              <a:rPr lang="en-US" baseline="0" dirty="0" smtClean="0"/>
              <a:t> joint probability, the probability that values two random variables both fall within a certain range. The probability with a certain area can be determined using their joint probability distribution and a double integral.  </a:t>
            </a:r>
            <a:endParaRPr lang="en-US" dirty="0"/>
          </a:p>
        </p:txBody>
      </p:sp>
      <p:sp>
        <p:nvSpPr>
          <p:cNvPr id="4" name="Slide Number Placeholder 3"/>
          <p:cNvSpPr>
            <a:spLocks noGrp="1"/>
          </p:cNvSpPr>
          <p:nvPr>
            <p:ph type="sldNum" sz="quarter" idx="10"/>
          </p:nvPr>
        </p:nvSpPr>
        <p:spPr/>
        <p:txBody>
          <a:bodyPr/>
          <a:lstStyle/>
          <a:p>
            <a:fld id="{6B95B3C4-5DE1-4F42-B701-B1608837613F}" type="slidenum">
              <a:rPr lang="en-US" smtClean="0"/>
              <a:t>9</a:t>
            </a:fld>
            <a:endParaRPr lang="en-US"/>
          </a:p>
        </p:txBody>
      </p:sp>
    </p:spTree>
    <p:extLst>
      <p:ext uri="{BB962C8B-B14F-4D97-AF65-F5344CB8AC3E}">
        <p14:creationId xmlns:p14="http://schemas.microsoft.com/office/powerpoint/2010/main" val="209303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2/13/2018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B6F15528-21DE-4FAA-801E-634DDDAF4B2B}"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D8BD707-D9CF-40AE-B4C6-C98DA3205C09}" type="datetimeFigureOut">
              <a:rPr lang="en-US" smtClean="0"/>
              <a:pPr/>
              <a:t>2/13/2018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B6F15528-21DE-4FAA-801E-634DDDAF4B2B}"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1.png"/><Relationship Id="rId4" Type="http://schemas.openxmlformats.org/officeDocument/2006/relationships/image" Target="../media/image10.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Double Integrals</a:t>
            </a:r>
            <a:endParaRPr lang="en-US" sz="7200" dirty="0"/>
          </a:p>
        </p:txBody>
      </p:sp>
    </p:spTree>
    <p:extLst>
      <p:ext uri="{BB962C8B-B14F-4D97-AF65-F5344CB8AC3E}">
        <p14:creationId xmlns:p14="http://schemas.microsoft.com/office/powerpoint/2010/main" val="30096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Mass</a:t>
            </a:r>
            <a:endParaRPr lang="en-US" dirty="0"/>
          </a:p>
        </p:txBody>
      </p:sp>
      <p:sp>
        <p:nvSpPr>
          <p:cNvPr id="3" name="Content Placeholder 2"/>
          <p:cNvSpPr>
            <a:spLocks noGrp="1"/>
          </p:cNvSpPr>
          <p:nvPr>
            <p:ph idx="1"/>
          </p:nvPr>
        </p:nvSpPr>
        <p:spPr/>
        <p:txBody>
          <a:bodyPr/>
          <a:lstStyle/>
          <a:p>
            <a:endParaRPr lang="en-US" dirty="0"/>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057400" y="2362200"/>
            <a:ext cx="4976785" cy="2907743"/>
          </a:xfrm>
          <a:prstGeom prst="rect">
            <a:avLst/>
          </a:prstGeom>
        </p:spPr>
      </p:pic>
    </p:spTree>
    <p:extLst>
      <p:ext uri="{BB962C8B-B14F-4D97-AF65-F5344CB8AC3E}">
        <p14:creationId xmlns:p14="http://schemas.microsoft.com/office/powerpoint/2010/main" val="2704471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Charge</a:t>
            </a:r>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666103" y="2895600"/>
            <a:ext cx="5426880" cy="1498600"/>
          </a:xfrm>
          <a:prstGeom prst="rect">
            <a:avLst/>
          </a:prstGeom>
        </p:spPr>
      </p:pic>
    </p:spTree>
    <p:extLst>
      <p:ext uri="{BB962C8B-B14F-4D97-AF65-F5344CB8AC3E}">
        <p14:creationId xmlns:p14="http://schemas.microsoft.com/office/powerpoint/2010/main" val="2495510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Center of Mass</a:t>
            </a:r>
            <a:endParaRPr lang="en-US" dirty="0"/>
          </a:p>
        </p:txBody>
      </p:sp>
      <p:pic>
        <p:nvPicPr>
          <p:cNvPr id="1028" name="Picture 4 1" descr="https://upload.wikimedia.org/wikipedia/commons/5/59/Orbit3.gif"/>
          <p:cNvPicPr>
            <a:picLocks noGrp="1" noChangeAspect="1" noChangeArrowheads="1" noCro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52800" y="22098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80534" y="4953000"/>
            <a:ext cx="6783133" cy="1066800"/>
          </a:xfrm>
          <a:prstGeom prst="rect">
            <a:avLst/>
          </a:prstGeom>
        </p:spPr>
      </p:pic>
    </p:spTree>
    <p:extLst>
      <p:ext uri="{BB962C8B-B14F-4D97-AF65-F5344CB8AC3E}">
        <p14:creationId xmlns:p14="http://schemas.microsoft.com/office/powerpoint/2010/main" val="1254136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Moment of Inertia</a:t>
            </a:r>
            <a:endParaRPr lang="en-US" dirty="0"/>
          </a:p>
        </p:txBody>
      </p:sp>
      <p:pic>
        <p:nvPicPr>
          <p:cNvPr id="3074" name="Picture 2" descr="Image result for moment of inertia gif"/>
          <p:cNvPicPr>
            <a:picLocks noGrp="1" noChangeAspect="1" noChangeArrowheads="1" noCrop="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086232" y="1885950"/>
            <a:ext cx="42291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57600" y="4572000"/>
            <a:ext cx="4469194" cy="1982102"/>
          </a:xfrm>
          <a:prstGeom prst="rect">
            <a:avLst/>
          </a:prstGeom>
        </p:spPr>
      </p:pic>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66800" y="5210468"/>
            <a:ext cx="1594623" cy="401715"/>
          </a:xfrm>
          <a:prstGeom prst="rect">
            <a:avLst/>
          </a:prstGeom>
        </p:spPr>
      </p:pic>
    </p:spTree>
    <p:extLst>
      <p:ext uri="{BB962C8B-B14F-4D97-AF65-F5344CB8AC3E}">
        <p14:creationId xmlns:p14="http://schemas.microsoft.com/office/powerpoint/2010/main" val="2212716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ad"/>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175" t="16762" r="2057" b="567"/>
          <a:stretch/>
        </p:blipFill>
        <p:spPr bwMode="auto">
          <a:xfrm>
            <a:off x="228600" y="838200"/>
            <a:ext cx="8651789" cy="5240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2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Axis Theorem</a:t>
            </a:r>
            <a:endParaRPr lang="en-US" dirty="0"/>
          </a:p>
        </p:txBody>
      </p:sp>
      <p:pic>
        <p:nvPicPr>
          <p:cNvPr id="4098" name="Picture 2" descr="Image result for parallel axis theorem"/>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2400" y="2590800"/>
            <a:ext cx="2229293"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590800" y="2438400"/>
            <a:ext cx="6048942" cy="2797535"/>
          </a:xfrm>
          <a:prstGeom prst="rect">
            <a:avLst/>
          </a:prstGeom>
        </p:spPr>
      </p:pic>
    </p:spTree>
    <p:extLst>
      <p:ext uri="{BB962C8B-B14F-4D97-AF65-F5344CB8AC3E}">
        <p14:creationId xmlns:p14="http://schemas.microsoft.com/office/powerpoint/2010/main" val="2907433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Perpendicular Axis Theorem</a:t>
            </a:r>
            <a:endParaRPr 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62200" y="2438400"/>
            <a:ext cx="4733053" cy="2946400"/>
          </a:xfrm>
          <a:prstGeom prst="rect">
            <a:avLst/>
          </a:prstGeom>
        </p:spPr>
      </p:pic>
    </p:spTree>
    <p:extLst>
      <p:ext uri="{BB962C8B-B14F-4D97-AF65-F5344CB8AC3E}">
        <p14:creationId xmlns:p14="http://schemas.microsoft.com/office/powerpoint/2010/main" val="3644192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Probability</a:t>
            </a:r>
            <a:endParaRPr lang="en-US" dirty="0"/>
          </a:p>
        </p:txBody>
      </p:sp>
      <p:pic>
        <p:nvPicPr>
          <p:cNvPr id="2050" name="Picture 2" descr="https://upload.wikimedia.org/wikipedia/commons/thumb/9/95/Multivariate_normal_sample.svg/663px-Multivariate_normal_sample.svg.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7528" y="1752600"/>
            <a:ext cx="5799344" cy="437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4880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600"/>
  <p:tag name="ORIGINALHEIGHT" val="824.147"/>
  <p:tag name="ORIGINALWIDTH" val="1410.574"/>
  <p:tag name="LATEXADDIN" val="\documentclass{article}&#10;\usepackage{amsmath}&#10;\usepackage{setspace}&#10;\usepackage{color}&#10;\pagestyle{empty}&#10;\begin{document}&#10;&#10;\begin{align*}&#10;M &amp;= \iint_R dm \\&#10;M &amp;= \iint_R \rho(x,y) dA&#10;\end{align*}&#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600"/>
  <p:tag name="ORIGINALHEIGHT" val="380.2025"/>
  <p:tag name="ORIGINALWIDTH" val="1376.828"/>
  <p:tag name="LATEXADDIN" val="\documentclass{article}&#10;\usepackage{amsmath}&#10;\usepackage{setspace}&#10;\usepackage{color}&#10;\pagestyle{empty}&#10;\begin{document}&#10;&#10;\[&#10;Q = \iint_R \sigma(x,y) dA&#10;\]&#10;&#10;\end{document}"/>
  <p:tag name="IGUANATEXSIZE" val="20"/>
  <p:tag name="IGUANATEXCURSOR" val="151"/>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600"/>
  <p:tag name="ORIGINALHEIGHT" val="113.2418"/>
  <p:tag name="ORIGINALWIDTH" val="720.0347"/>
  <p:tag name="LATEXADDIN" val="\documentclass{article}&#10;\usepackage{amsmath}&#10;\usepackage{setspace}&#10;\usepackage{color}&#10;\pagestyle{empty}&#10;\begin{document}&#10;&#10;\[&#10;M_x = \frac{\displaystyle \iint_R y \rho(x,y)dA} {M} \qquad&#10;M_y = \frac{\displaystyle \iint_R x \rho(x,y)dA} {M}&#10;\]&#10;&#10;\end{document}"/>
  <p:tag name="IGUANATEXSIZE" val="20"/>
  <p:tag name="IGUANATEXCURSOR" val="21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600"/>
  <p:tag name="ORIGINALHEIGHT" val="824.147"/>
  <p:tag name="ORIGINALWIDTH" val="1858.268"/>
  <p:tag name="LATEXADDIN" val="\documentclass{article}&#10;\usepackage{amsmath}&#10;\usepackage{setspace}&#10;\usepackage{color}&#10;\pagestyle{empty}&#10;\begin{document}&#10;&#10;\begin{align*}&#10;I &amp;= \iint_R r^2 dm \\&#10;I &amp;= \iint_R r^2(x,y)\rho(x,y) dA &#10;\end{align*}&#10;&#10;\end{document}"/>
  <p:tag name="IGUANATEXSIZE" val="20"/>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600"/>
  <p:tag name="ORIGINALHEIGHT" val="147.7315"/>
  <p:tag name="ORIGINALWIDTH" val="586.4267"/>
  <p:tag name="LATEXADDIN" val="\documentclass{article}&#10;\usepackage{amsmath}&#10;\usepackage{setspace}&#10;\usepackage{color}&#10;\pagestyle{empty}&#10;\begin{document}&#10;&#10;\[&#10;I = mr^2&#10;\]&#10;&#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600"/>
  <p:tag name="ORIGINALHEIGHT" val="332.8524"/>
  <p:tag name="ORIGINALWIDTH" val="719.7074"/>
  <p:tag name="LATEXADDIN" val="\documentclass{article}&#10;\usepackage{amsmath}&#10;\usepackage{setspace}&#10;\usepackage{color}&#10;\pagestyle{empty}&#10;\begin{document}&#10;&#10;\begin{spacing}{2}&#10;\begin{align*}&#10;I_{z, cm} &amp;= \iint_R (x^2 + y^2)dm \\&#10;I_z &amp;= \iint_R ((x+d)^2 + y^2)dm \\&#10;I_z &amp;= \iint_R (x^2 + y^2)dm + d^2 \iint_R dm + 2d \iint_R x dm \\&#10;I_z &amp;= I_{z, cm} + d^2 m&#10;\end{align*}&#10;\end{spacing}&#10;&#10;\end{document}"/>
  <p:tag name="IGUANATEXSIZE" val="20"/>
  <p:tag name="IGUANATEXCURSOR" val="32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600"/>
  <p:tag name="ORIGINALHEIGHT" val="1268.841"/>
  <p:tag name="ORIGINALWIDTH" val="2038.245"/>
  <p:tag name="LATEXADDIN" val="\documentclass{article}&#10;\usepackage{amsmath}&#10;\usepackage{setspace}&#10;\usepackage{color}&#10;\pagestyle{empty}&#10;\begin{document}&#10;&#10;\begin{spacing}{2}&#10;\begin{align*}&#10;I_z &amp;= \iint_R (x^2 + y^2) dm \\ &#10;&amp;= \iint_R x^2 dm + \iint_R y^2 dm \\&#10;&amp;= I_y + I_x&#10;\end{align*}&#10;\end{spacing}&#10;&#10;\end{document}"/>
  <p:tag name="IGUANATEXSIZE" val="20"/>
  <p:tag name="IGUANATEXCURSOR" val="267"/>
  <p:tag name="TRANSPARENCY" val="True"/>
  <p:tag name="FILENAME" val=""/>
  <p:tag name="LATEXENGINEID" val="0"/>
  <p:tag name="TEMPFOLDER" val="c:\temp\"/>
  <p:tag name="LATEXFORMHEIGHT" val="312"/>
  <p:tag name="LATEXFORMWIDTH" val="384"/>
  <p:tag name="LATEXFORMWRAP" val="True"/>
  <p:tag name="BITMAPVECTOR"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221</TotalTime>
  <Words>795</Words>
  <Application>Microsoft Office PowerPoint</Application>
  <PresentationFormat>On-screen Show (4:3)</PresentationFormat>
  <Paragraphs>36</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Essential</vt:lpstr>
      <vt:lpstr>Double Integrals</vt:lpstr>
      <vt:lpstr>Total Mass</vt:lpstr>
      <vt:lpstr>Total Charge</vt:lpstr>
      <vt:lpstr>Center of Mass</vt:lpstr>
      <vt:lpstr>Moment of Inertia</vt:lpstr>
      <vt:lpstr>PowerPoint Presentation</vt:lpstr>
      <vt:lpstr>Parallel Axis Theorem</vt:lpstr>
      <vt:lpstr>Perpendicular Axis Theorem</vt:lpstr>
      <vt:lpstr>Joint Probability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Double Integrals</dc:title>
  <dc:creator>Richard Qiu</dc:creator>
  <cp:lastModifiedBy>Richard</cp:lastModifiedBy>
  <cp:revision>17</cp:revision>
  <dcterms:created xsi:type="dcterms:W3CDTF">2006-08-16T00:00:00Z</dcterms:created>
  <dcterms:modified xsi:type="dcterms:W3CDTF">2018-02-14T06:39:33Z</dcterms:modified>
</cp:coreProperties>
</file>