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70" r:id="rId10"/>
    <p:sldId id="274" r:id="rId11"/>
    <p:sldId id="268" r:id="rId12"/>
    <p:sldId id="267" r:id="rId13"/>
    <p:sldId id="272" r:id="rId14"/>
    <p:sldId id="269" r:id="rId15"/>
    <p:sldId id="271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52" autoAdjust="0"/>
  </p:normalViewPr>
  <p:slideViewPr>
    <p:cSldViewPr>
      <p:cViewPr varScale="1">
        <p:scale>
          <a:sx n="79" d="100"/>
          <a:sy n="79" d="100"/>
        </p:scale>
        <p:origin x="-7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2.gif"/><Relationship Id="rId5" Type="http://schemas.openxmlformats.org/officeDocument/2006/relationships/image" Target="../media/image21.gif"/><Relationship Id="rId4" Type="http://schemas.openxmlformats.org/officeDocument/2006/relationships/image" Target="../media/image20.gif"/><Relationship Id="rId9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Triple Integrals (rectangular) </a:t>
            </a: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50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Solute Diffusion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1010"/>
            <a:ext cx="7620000" cy="355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pic>
        <p:nvPicPr>
          <p:cNvPr id="2050" name="Picture 2" descr="SphericalCoordina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6" y="2125719"/>
            <a:ext cx="354683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herical coordina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995" y="1897119"/>
            <a:ext cx="378940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DD8CF0-0450-4410-B7C6-8A0DAF6F5435}"/>
              </a:ext>
            </a:extLst>
          </p:cNvPr>
          <p:cNvSpPr txBox="1"/>
          <p:nvPr/>
        </p:nvSpPr>
        <p:spPr>
          <a:xfrm>
            <a:off x="856736" y="5864237"/>
            <a:ext cx="1905000" cy="300082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dirty="0" smtClean="0"/>
              <a:t>Math convention</a:t>
            </a:r>
            <a:endParaRPr lang="fr-FR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DD8CF0-0450-4410-B7C6-8A0DAF6F5435}"/>
              </a:ext>
            </a:extLst>
          </p:cNvPr>
          <p:cNvSpPr txBox="1"/>
          <p:nvPr/>
        </p:nvSpPr>
        <p:spPr>
          <a:xfrm>
            <a:off x="5206827" y="5740569"/>
            <a:ext cx="2103739" cy="507831"/>
          </a:xfrm>
          <a:prstGeom prst="rect">
            <a:avLst/>
          </a:prstGeom>
          <a:noFill/>
          <a:ln w="2540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50" dirty="0" err="1" smtClean="0"/>
              <a:t>Physics</a:t>
            </a:r>
            <a:r>
              <a:rPr lang="fr-FR" sz="1350" dirty="0" smtClean="0"/>
              <a:t> convention </a:t>
            </a:r>
          </a:p>
          <a:p>
            <a:pPr algn="ctr"/>
            <a:r>
              <a:rPr lang="fr-FR" sz="1350" dirty="0" smtClean="0"/>
              <a:t>(ISO standard 80000-2)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24285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Loudspeaker Patterns</a:t>
            </a:r>
            <a:endParaRPr lang="en-US" dirty="0"/>
          </a:p>
        </p:txBody>
      </p:sp>
      <p:pic>
        <p:nvPicPr>
          <p:cNvPr id="1026" name="Picture 2" descr="File:Bosch 36W column loudspeaker polar patter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74" y="1752600"/>
            <a:ext cx="3300251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/>
          <a:lstStyle/>
          <a:p>
            <a:r>
              <a:rPr lang="en-US" dirty="0" smtClean="0"/>
              <a:t>Latitude &amp; Longitude</a:t>
            </a:r>
            <a:endParaRPr lang="en-US" dirty="0"/>
          </a:p>
        </p:txBody>
      </p:sp>
      <p:pic>
        <p:nvPicPr>
          <p:cNvPr id="1026" name="Picture 2" descr="Image result for latitude and longitu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453481"/>
            <a:ext cx="54483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9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86600" cy="1371600"/>
          </a:xfrm>
        </p:spPr>
        <p:txBody>
          <a:bodyPr/>
          <a:lstStyle/>
          <a:p>
            <a:r>
              <a:rPr lang="en-US" dirty="0" smtClean="0"/>
              <a:t>Galactic Coordinates</a:t>
            </a:r>
            <a:endParaRPr lang="en-US" dirty="0"/>
          </a:p>
        </p:txBody>
      </p:sp>
      <p:pic>
        <p:nvPicPr>
          <p:cNvPr id="3084" name="Picture 12" descr="Image result for Galactic coordinate syste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35" y="1905000"/>
            <a:ext cx="482473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Maxwell-Boltzmann Distribution</a:t>
            </a:r>
            <a:endParaRPr lang="en-US" dirty="0"/>
          </a:p>
        </p:txBody>
      </p:sp>
      <p:pic>
        <p:nvPicPr>
          <p:cNvPr id="4098" name="Picture 2" descr="https://upload.wikimedia.org/wikipedia/commons/thumb/0/01/MaxwellBoltzmann-en.svg/700px-MaxwellBoltzmann-en.svg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3"/>
          <a:stretch/>
        </p:blipFill>
        <p:spPr bwMode="auto">
          <a:xfrm>
            <a:off x="1143000" y="1797094"/>
            <a:ext cx="6549197" cy="36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38800"/>
            <a:ext cx="7311197" cy="8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2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Schrodinger </a:t>
            </a:r>
            <a:r>
              <a:rPr lang="en-US" dirty="0" smtClean="0"/>
              <a:t>Equation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62600"/>
            <a:ext cx="7752171" cy="609600"/>
          </a:xfrm>
          <a:prstGeom prst="rect">
            <a:avLst/>
          </a:prstGeom>
        </p:spPr>
      </p:pic>
      <p:pic>
        <p:nvPicPr>
          <p:cNvPr id="3095" name="Picture 23" descr="https://upload.wikimedia.org/wikipedia/commons/thumb/2/23/Drum_vibration_mode03.gif/200px-Drum_vibration_mode03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8544"/>
            <a:ext cx="1905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7" name="Picture 25" descr="https://upload.wikimedia.org/wikipedia/commons/thumb/7/7a/Drum_vibration_mode02.gif/200px-Drum_vibration_mode02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8544"/>
            <a:ext cx="190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9" name="Picture 27" descr="https://upload.wikimedia.org/wikipedia/commons/thumb/1/15/Drum_vibration_mode01.gif/200px-Drum_vibration_mode01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8544"/>
            <a:ext cx="190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 descr="https://upload.wikimedia.org/wikipedia/commons/thumb/4/44/Phi_3s.gif/200px-Phi_3s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10" y="3961142"/>
            <a:ext cx="190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" descr="https://upload.wikimedia.org/wikipedia/commons/thumb/1/10/Phi_2s.gif/200px-Phi_2s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1144"/>
            <a:ext cx="190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5" name="Picture 33" descr="https://upload.wikimedia.org/wikipedia/commons/thumb/3/33/Phi_1s.gif/200px-Phi_1s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61144"/>
            <a:ext cx="19050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2895282"/>
          </a:xfrm>
        </p:spPr>
        <p:txBody>
          <a:bodyPr>
            <a:noAutofit/>
          </a:bodyPr>
          <a:lstStyle/>
          <a:p>
            <a:r>
              <a:rPr lang="en-US" sz="3200" dirty="0" smtClean="0"/>
              <a:t>Is density the most common use of triple integrals in physical applications? What other applications are commonly used?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468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289528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Could you describe how to intuitively think about triple integrals as mass from density?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7620000" cy="2468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718"/>
                <a:ext cx="7620000" cy="213328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What parameters do you integrate with respect to with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𝐄</m:t>
                        </m:r>
                      </m:e>
                    </m:acc>
                  </m:oMath>
                </a14:m>
                <a:r>
                  <a:rPr lang="en-US" sz="3200" dirty="0" smtClean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718"/>
                <a:ext cx="7620000" cy="2133282"/>
              </a:xfrm>
              <a:blipFill rotWithShape="1">
                <a:blip r:embed="rId3"/>
                <a:stretch>
                  <a:fillRect l="-2000" b="-9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9000"/>
            <a:ext cx="7620000" cy="15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282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do you get Charge from Density?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6098745" cy="30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718"/>
                <a:ext cx="7620000" cy="159988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When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𝐫</m:t>
                    </m:r>
                  </m:oMath>
                </a14:m>
                <a:r>
                  <a:rPr lang="en-US" sz="3200" dirty="0" smtClean="0"/>
                  <a:t> vary in gravitational potential?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718"/>
                <a:ext cx="7620000" cy="1599882"/>
              </a:xfrm>
              <a:blipFill rotWithShape="1">
                <a:blip r:embed="rId3"/>
                <a:stretch>
                  <a:fillRect l="-2000" b="-1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3000"/>
            <a:ext cx="5562600" cy="1415532"/>
          </a:xfrm>
          <a:prstGeom prst="rect">
            <a:avLst/>
          </a:prstGeom>
        </p:spPr>
      </p:pic>
      <p:pic>
        <p:nvPicPr>
          <p:cNvPr id="5" name="Picture 4 1" descr="https://upload.wikimedia.org/wikipedia/commons/d/d9/GravityPotenti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029200" cy="29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2590800"/>
          </a:xfrm>
        </p:spPr>
        <p:txBody>
          <a:bodyPr>
            <a:noAutofit/>
          </a:bodyPr>
          <a:lstStyle/>
          <a:p>
            <a:r>
              <a:rPr lang="en-US" sz="2800" dirty="0"/>
              <a:t>Do all quadruple integrals relate to </a:t>
            </a:r>
            <a:r>
              <a:rPr lang="en-US" sz="2800" dirty="0" smtClean="0"/>
              <a:t>time?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What are some other specific ways higher order integrals come into play?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9" y="5410200"/>
            <a:ext cx="7412515" cy="828101"/>
          </a:xfrm>
          <a:prstGeom prst="rect">
            <a:avLst/>
          </a:prstGeom>
        </p:spPr>
      </p:pic>
      <p:pic>
        <p:nvPicPr>
          <p:cNvPr id="1026" name="Picture 2" descr="https://upload.wikimedia.org/wikipedia/commons/thumb/5/5d/Three_paths_from_A_to_B.png/250px-Three_paths_from_A_to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297" y="3124200"/>
            <a:ext cx="238125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Triple Integrals (Cylindrical &amp; Spherical)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2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Flow in Pipes</a:t>
            </a:r>
            <a:endParaRPr lang="en-US" dirty="0"/>
          </a:p>
        </p:txBody>
      </p:sp>
      <p:pic>
        <p:nvPicPr>
          <p:cNvPr id="4098" name="Picture 2" descr="Image result for viscosity layers in pip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" y="2777331"/>
            <a:ext cx="707898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0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84.7019"/>
  <p:tag name="ORIGINALWIDTH" val="1864.267"/>
  <p:tag name="LATEXADDIN" val="\documentclass{article}&#10;\usepackage{amsmath}&#10;\usepackage{setspace}&#10;\usepackage{color}&#10;\pagestyle{empty}&#10;\begin{document}&#10;&#10;\[&#10;\vec{E}(\mathbf{x}) = \iiint_D \frac{ \rho \hat{\mathbf{r}}}{ 4 \pi \epsilon_0|\mathbf{r}|^2} dV&#10;\]&#10;&#10;\end{document}"/>
  <p:tag name="IGUANATEXSIZE" val="20"/>
  <p:tag name="IGUANATEXCURSOR" val="1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821.8972"/>
  <p:tag name="ORIGINALWIDTH" val="1666.292"/>
  <p:tag name="LATEXADDIN" val="\documentclass{article}&#10;\usepackage{amsmath}&#10;\usepackage{setspace}&#10;\usepackage{color}&#10;\pagestyle{empty}&#10;\begin{document}&#10;&#10;\begin{align*}&#10;Q &amp;= \iiint_D dq \\\&#10;Q &amp;= \iiint_D \sigma(x,y,z) dV&#10;\end{align*}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383.952"/>
  <p:tag name="ORIGINALWIDTH" val="1508.811"/>
  <p:tag name="LATEXADDIN" val="\documentclass{article}&#10;\usepackage{amsmath}&#10;\usepackage{setspace}&#10;\usepackage{color}&#10;\pagestyle{empty}&#10;\begin{document}&#10;&#10;\[&#10;V(\mathbf{x}) = \iiint_D \frac{G \rho}{|\mathbf{r}|} dV&#10;\]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80.51299"/>
  <p:tag name="ORIGINALWIDTH" val="720.6893"/>
  <p:tag name="LATEXADDIN" val="\documentclass{article}&#10;\usepackage{amsmath}&#10;\usepackage{setspace}&#10;\usepackage{color}&#10;\pagestyle{empty}&#10;\begin{document}&#10;&#10;\[&#10;\int^{\infty}_{-\infty} \ldots \int^{\infty}_{-\infty} exp  \left( \frac{i}{\hbar} \int^{t_b}_{t_a}  L\left(x(t), v(t)\right)dt\right) dx_0 \ldots dx_n&#10;\]&#10;&#10;\end{document}"/>
  <p:tag name="IGUANATEXSIZE" val="20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79.53111"/>
  <p:tag name="ORIGINALWIDTH" val="720.6893"/>
  <p:tag name="LATEXADDIN" val="\documentclass{article}&#10;\usepackage{amsmath}&#10;\usepackage{setspace}&#10;\usepackage{color}&#10;\pagestyle{empty}&#10;\begin{document}&#10;&#10;\[&#10;f(v) = \left( \frac{m}{2\pi kT} \right)^{3/2} e^{-mv^2/2kT}\int^\pi_0 \int^{2\pi}_0 v^2 sin(\theta)d\phi d\theta&#10;\]&#10;&#10;\end{document}"/>
  <p:tag name="IGUANATEXSIZE" val="20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600"/>
  <p:tag name="ORIGINALHEIGHT" val="56.62094"/>
  <p:tag name="ORIGINALWIDTH" val="720.0347"/>
  <p:tag name="LATEXADDIN" val="\documentclass{article}&#10;\usepackage{amsmath}&#10;\usepackage{setspace}&#10;\usepackage{color}&#10;\pagestyle{empty}&#10;\begin{document}&#10;&#10;\[&#10;i\hbar \frac{\partial \Psi}{\partial t} = \hat{H}\Psi(&#10;\mathbf{r}, t) \Longrightarrow \frac{-\hbar^2}{2m}\nabla^2\Psi+U(r,\theta,\psi)\Psi(r,\theta,\psi)=E\Psi(r,\theta,\psi)&#10;\]&#10;&#10;\end{document}"/>
  <p:tag name="IGUANATEXSIZE" val="20"/>
  <p:tag name="IGUANATEXCURSOR" val="2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541</TotalTime>
  <Words>111</Words>
  <Application>Microsoft Office PowerPoint</Application>
  <PresentationFormat>On-screen Show (4:3)</PresentationFormat>
  <Paragraphs>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Triple Integrals (rectangular) Q&amp;A</vt:lpstr>
      <vt:lpstr>Is density the most common use of triple integrals in physical applications? What other applications are commonly used?</vt:lpstr>
      <vt:lpstr>Could you describe how to intuitively think about triple integrals as mass from density?</vt:lpstr>
      <vt:lpstr>What parameters do you integrate with respect to with E ⃑?</vt:lpstr>
      <vt:lpstr>How do you get Charge from Density?</vt:lpstr>
      <vt:lpstr>When does r vary in gravitational potential?</vt:lpstr>
      <vt:lpstr>Do all quadruple integrals relate to time?  What are some other specific ways higher order integrals come into play?</vt:lpstr>
      <vt:lpstr>Triple Integrals (Cylindrical &amp; Spherical)</vt:lpstr>
      <vt:lpstr>Fluid Flow in Pipes</vt:lpstr>
      <vt:lpstr>Solute Diffusion</vt:lpstr>
      <vt:lpstr>Conventions</vt:lpstr>
      <vt:lpstr>Loudspeaker Patterns</vt:lpstr>
      <vt:lpstr>Latitude &amp; Longitude</vt:lpstr>
      <vt:lpstr>Galactic Coordinates</vt:lpstr>
      <vt:lpstr>Maxwell-Boltzmann Distribution</vt:lpstr>
      <vt:lpstr>Schrodinger Equation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 Integrals (rectangular) Q&amp;A</dc:title>
  <dc:creator>Richard Qiu</dc:creator>
  <cp:lastModifiedBy>Richard</cp:lastModifiedBy>
  <cp:revision>29</cp:revision>
  <dcterms:created xsi:type="dcterms:W3CDTF">2006-08-16T00:00:00Z</dcterms:created>
  <dcterms:modified xsi:type="dcterms:W3CDTF">2018-03-28T05:19:33Z</dcterms:modified>
</cp:coreProperties>
</file>