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1" r:id="rId5"/>
    <p:sldId id="263" r:id="rId6"/>
    <p:sldId id="272" r:id="rId7"/>
    <p:sldId id="262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Cormorant Garamond Bold Italics" panose="020B0604020202020204" charset="0"/>
      <p:regular r:id="rId14"/>
    </p:embeddedFont>
    <p:embeddedFont>
      <p:font typeface="Quicksan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434F"/>
    <a:srgbClr val="00A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9" autoAdjust="0"/>
    <p:restoredTop sz="94622" autoAdjust="0"/>
  </p:normalViewPr>
  <p:slideViewPr>
    <p:cSldViewPr>
      <p:cViewPr>
        <p:scale>
          <a:sx n="66" d="100"/>
          <a:sy n="66" d="100"/>
        </p:scale>
        <p:origin x="936" y="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262C5-015A-48A0-8DB8-7F692371CF2E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2ACD1E-1D0A-4F60-9528-AC74176A13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27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ACD1E-1D0A-4F60-9528-AC74176A139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281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3764" y="2478342"/>
            <a:ext cx="16229942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 dirty="0" err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Technalytics</a:t>
            </a:r>
            <a:endParaRPr lang="en-US" sz="18577" b="1" i="1" dirty="0">
              <a:solidFill>
                <a:srgbClr val="0F4662"/>
              </a:solidFill>
              <a:latin typeface="Cormorant Garamond Bold Italics"/>
              <a:ea typeface="Cormorant Garamond Bold Italics"/>
              <a:cs typeface="Cormorant Garamond Bold Italics"/>
              <a:sym typeface="Cormorant Garamond Bold Italics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37539" y="5908475"/>
            <a:ext cx="12812922" cy="804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Predictive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649752" y="7032069"/>
            <a:ext cx="6988496" cy="52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42"/>
              </a:lnSpc>
              <a:spcBef>
                <a:spcPct val="0"/>
              </a:spcBef>
            </a:pPr>
            <a:r>
              <a:rPr lang="en-US" sz="3102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28 February, 2024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F98502A-6352-0EF8-F603-ACA2F44C7D4C}"/>
              </a:ext>
            </a:extLst>
          </p:cNvPr>
          <p:cNvSpPr txBox="1"/>
          <p:nvPr/>
        </p:nvSpPr>
        <p:spPr>
          <a:xfrm>
            <a:off x="12638248" y="7439054"/>
            <a:ext cx="6988496" cy="161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42"/>
              </a:lnSpc>
              <a:spcBef>
                <a:spcPct val="0"/>
              </a:spcBef>
            </a:pPr>
            <a:r>
              <a:rPr lang="en-US" sz="3102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Saran S</a:t>
            </a:r>
          </a:p>
          <a:p>
            <a:pPr marL="0" lvl="0" indent="0" algn="ctr">
              <a:lnSpc>
                <a:spcPts val="4342"/>
              </a:lnSpc>
              <a:spcBef>
                <a:spcPct val="0"/>
              </a:spcBef>
            </a:pPr>
            <a:r>
              <a:rPr lang="en-US" sz="3102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Rajamari</a:t>
            </a:r>
            <a:r>
              <a:rPr lang="en-US" sz="3102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R</a:t>
            </a:r>
          </a:p>
          <a:p>
            <a:pPr marL="0" lvl="0" indent="0" algn="ctr">
              <a:lnSpc>
                <a:spcPts val="4342"/>
              </a:lnSpc>
              <a:spcBef>
                <a:spcPct val="0"/>
              </a:spcBef>
            </a:pPr>
            <a:r>
              <a:rPr lang="en-US" sz="3102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Nithin 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9709"/>
            <a:ext cx="1153482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3401" y="2913448"/>
            <a:ext cx="16916399" cy="41560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This study demonstrates the effectiveness of </a:t>
            </a:r>
            <a:r>
              <a:rPr lang="en-US" sz="2400" b="1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Natural Language Processing (NLP) 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techniques in extracting relevant financial information, analyzing sentiment, and understanding semantic relationships within textual data. </a:t>
            </a:r>
          </a:p>
          <a:p>
            <a:pPr marL="342900" lvl="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By utilizing </a:t>
            </a:r>
            <a:r>
              <a:rPr lang="en-US" sz="2400" b="1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Named Entity Recognition (NER) 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and </a:t>
            </a:r>
            <a:r>
              <a:rPr lang="en-US" sz="2400" b="1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dependency parsing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, key financial entities and their contextual associations can be identified with precision. </a:t>
            </a:r>
          </a:p>
          <a:p>
            <a:pPr marL="342900" lvl="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The integration of these insights into machine learning models enables the accurate classification of stock categories based on predicted market reactions. </a:t>
            </a:r>
          </a:p>
          <a:p>
            <a:pPr marL="342900" lvl="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FFFF"/>
                </a:solidFill>
                <a:latin typeface="+mj-lt"/>
                <a:ea typeface="Quicksand"/>
                <a:cs typeface="Quicksand"/>
                <a:sym typeface="Quicksand"/>
              </a:rPr>
              <a:t>This approach offers a systematic and data-driven method for financial analysis, contributing to more informed decision-making in stock market investments.</a:t>
            </a:r>
          </a:p>
        </p:txBody>
      </p:sp>
      <p:sp>
        <p:nvSpPr>
          <p:cNvPr id="4" name="AutoShape 4"/>
          <p:cNvSpPr/>
          <p:nvPr/>
        </p:nvSpPr>
        <p:spPr>
          <a:xfrm>
            <a:off x="5897877" y="2552700"/>
            <a:ext cx="6492240" cy="0"/>
          </a:xfrm>
          <a:prstGeom prst="line">
            <a:avLst/>
          </a:prstGeom>
          <a:ln w="762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5897877" y="7277100"/>
            <a:ext cx="6492240" cy="0"/>
          </a:xfrm>
          <a:prstGeom prst="line">
            <a:avLst/>
          </a:prstGeom>
          <a:ln w="762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3999" y="1795772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151601" y="760935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F8F8F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3738393"/>
            <a:ext cx="14554200" cy="4148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media, especially Twitter, plays a crucial role in shaping market sentiment. </a:t>
            </a:r>
          </a:p>
          <a:p>
            <a:pPr marL="34290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problem focuses on extracting key financial entities, analyzing their sentiment, and uncovering relationships using NLP techniques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 Entity Recognition (NER)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dependency parsing.</a:t>
            </a:r>
          </a:p>
          <a:p>
            <a:pPr algn="ctr">
              <a:lnSpc>
                <a:spcPts val="4079"/>
              </a:lnSpc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34290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constructing semantic graphs and training machine learning models, the goal is to predict how sentiment influences stock categories, helping investors make informed decisions.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algn="ctr">
              <a:lnSpc>
                <a:spcPts val="4079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6019800" y="7829988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8304001" y="247055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599709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Introduction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8304001" y="801952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D7102EC-9F7A-3CE1-DD7E-C713255D2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093893" y="15849"/>
            <a:ext cx="4194107" cy="10271151"/>
            <a:chOff x="0" y="0"/>
            <a:chExt cx="1104621" cy="270515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04621" cy="2705159"/>
            </a:xfrm>
            <a:custGeom>
              <a:avLst/>
              <a:gdLst/>
              <a:ahLst/>
              <a:cxnLst/>
              <a:rect l="l" t="t" r="r" b="b"/>
              <a:pathLst>
                <a:path w="1104621" h="2705159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974931"/>
            <a:ext cx="1905000" cy="283369"/>
          </a:xfrm>
          <a:custGeom>
            <a:avLst/>
            <a:gdLst/>
            <a:ahLst/>
            <a:cxnLst/>
            <a:rect l="l" t="t" r="r" b="b"/>
            <a:pathLst>
              <a:path w="1905000" h="283369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599709"/>
            <a:ext cx="93902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u="sng" dirty="0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About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716950"/>
            <a:ext cx="8648700" cy="2045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The dataset contains 2 columns, there are:</a:t>
            </a:r>
          </a:p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Sentiment and Sentence. It had around 100000+</a:t>
            </a:r>
          </a:p>
          <a:p>
            <a:pPr marL="0" lvl="0" indent="0" algn="l">
              <a:lnSpc>
                <a:spcPts val="4079"/>
              </a:lnSpc>
            </a:pPr>
            <a:r>
              <a:rPr lang="en-US" sz="2400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rows</a:t>
            </a:r>
          </a:p>
          <a:p>
            <a:pPr marL="0" lvl="0" indent="0" algn="l">
              <a:lnSpc>
                <a:spcPts val="4079"/>
              </a:lnSpc>
            </a:pPr>
            <a:endParaRPr lang="en-US" sz="2400" dirty="0">
              <a:solidFill>
                <a:srgbClr val="FFFFFF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03A50-6C2F-C1BE-20AF-F0B7DF1A6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5169337"/>
            <a:ext cx="8293179" cy="25639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25D7F53-86BA-3FED-A89B-D73C929AB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976" y="4970970"/>
            <a:ext cx="4484410" cy="27721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03262" y="1116610"/>
            <a:ext cx="5675239" cy="8116927"/>
            <a:chOff x="-39606" y="-123825"/>
            <a:chExt cx="1458079" cy="1816444"/>
          </a:xfrm>
        </p:grpSpPr>
        <p:sp>
          <p:nvSpPr>
            <p:cNvPr id="3" name="Freeform 3"/>
            <p:cNvSpPr/>
            <p:nvPr/>
          </p:nvSpPr>
          <p:spPr>
            <a:xfrm>
              <a:off x="-39606" y="-123825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549667" y="1194185"/>
            <a:ext cx="1107933" cy="1053715"/>
          </a:xfrm>
          <a:custGeom>
            <a:avLst/>
            <a:gdLst/>
            <a:ahLst/>
            <a:cxnLst/>
            <a:rect l="l" t="t" r="r" b="b"/>
            <a:pathLst>
              <a:path w="2348889" h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304299" y="1116610"/>
            <a:ext cx="5385764" cy="7563597"/>
            <a:chOff x="0" y="0"/>
            <a:chExt cx="1418473" cy="169261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26933" y="1242630"/>
            <a:ext cx="5663020" cy="7563587"/>
            <a:chOff x="0" y="0"/>
            <a:chExt cx="1418473" cy="169261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418473" cy="1692619"/>
            </a:xfrm>
            <a:custGeom>
              <a:avLst/>
              <a:gdLst/>
              <a:ahLst/>
              <a:cxnLst/>
              <a:rect l="l" t="t" r="r" b="b"/>
              <a:pathLst>
                <a:path w="1418473" h="1692619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F8F8F8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84724" y="-96374"/>
            <a:ext cx="8115300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Approach(Baseline):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61939" y="2550485"/>
            <a:ext cx="5101887" cy="1461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Analyze Text: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Analysis Text and extract entities and its dependencies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733435" y="2388977"/>
            <a:ext cx="5101887" cy="1949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Calculate sentiment scores: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Find the sentiment score and categorize based on its score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(for creating target variable)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05972" y="3011765"/>
            <a:ext cx="4496348" cy="2045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59080" lvl="1" algn="l">
              <a:lnSpc>
                <a:spcPts val="4079"/>
              </a:lnSpc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Classify the scores by High growth potential, stable, High risk by defining threshold in sentiment scores.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578529" y="2550485"/>
            <a:ext cx="510188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Classification:</a:t>
            </a:r>
          </a:p>
        </p:txBody>
      </p:sp>
      <p:sp>
        <p:nvSpPr>
          <p:cNvPr id="21" name="AutoShape 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w="7620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074" name="Picture 2" descr="Transparent Sentiment Analysis Icon, HD ...">
            <a:extLst>
              <a:ext uri="{FF2B5EF4-FFF2-40B4-BE49-F238E27FC236}">
                <a16:creationId xmlns:a16="http://schemas.microsoft.com/office/drawing/2014/main" id="{F53763A9-3B38-50EB-370A-10F25DE85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961" y="1186565"/>
            <a:ext cx="1484906" cy="1132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16">
            <a:extLst>
              <a:ext uri="{FF2B5EF4-FFF2-40B4-BE49-F238E27FC236}">
                <a16:creationId xmlns:a16="http://schemas.microsoft.com/office/drawing/2014/main" id="{ACC64B90-3833-9641-EC19-7EC2018C6B4A}"/>
              </a:ext>
            </a:extLst>
          </p:cNvPr>
          <p:cNvSpPr txBox="1"/>
          <p:nvPr/>
        </p:nvSpPr>
        <p:spPr>
          <a:xfrm>
            <a:off x="702845" y="4747763"/>
            <a:ext cx="5101887" cy="24495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How?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We use spaCy English language model (en_core_web_sm) for Natural Language Processing (NLP) tasks.</a:t>
            </a:r>
          </a:p>
        </p:txBody>
      </p:sp>
      <p:sp>
        <p:nvSpPr>
          <p:cNvPr id="24" name="TextBox 16">
            <a:extLst>
              <a:ext uri="{FF2B5EF4-FFF2-40B4-BE49-F238E27FC236}">
                <a16:creationId xmlns:a16="http://schemas.microsoft.com/office/drawing/2014/main" id="{0F08A1FA-AB0E-9500-4491-67EB2B92671E}"/>
              </a:ext>
            </a:extLst>
          </p:cNvPr>
          <p:cNvSpPr txBox="1"/>
          <p:nvPr/>
        </p:nvSpPr>
        <p:spPr>
          <a:xfrm>
            <a:off x="6660805" y="4747763"/>
            <a:ext cx="5101887" cy="3449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How?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Calibri" panose="020F0502020204030204" pitchFamily="34" charset="0"/>
                <a:ea typeface="Cormorant Garamond Bold Italics"/>
                <a:cs typeface="Cormorant Garamond Bold Italics"/>
                <a:sym typeface="Quicksand"/>
              </a:rPr>
              <a:t>Text Blob</a:t>
            </a:r>
            <a:endParaRPr lang="en-US" sz="2400" dirty="0">
              <a:solidFill>
                <a:srgbClr val="0070C0"/>
              </a:solidFill>
              <a:latin typeface="Calibri" panose="020F0502020204030204" pitchFamily="34" charset="0"/>
              <a:ea typeface="Cormorant Garamond Bold Italics"/>
              <a:cs typeface="Cormorant Garamond Bold Italics"/>
              <a:sym typeface="Cormorant Garamond Bold Italics"/>
            </a:endParaRPr>
          </a:p>
          <a:p>
            <a:pPr marL="342900" lvl="0" indent="-3429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Determines whether a text is positive, negative, or neutral</a:t>
            </a:r>
          </a:p>
          <a:p>
            <a:pPr marL="342900" lvl="0" indent="-342900" algn="l">
              <a:lnSpc>
                <a:spcPts val="3919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Returns polarity (-1 to 1) and subjectivity (0 to 1) </a:t>
            </a:r>
          </a:p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3084" name="Picture 12" descr="Classification Svg Png Icon Free Download (#342983) - OnlineWebFonts.COM">
            <a:extLst>
              <a:ext uri="{FF2B5EF4-FFF2-40B4-BE49-F238E27FC236}">
                <a16:creationId xmlns:a16="http://schemas.microsoft.com/office/drawing/2014/main" id="{297F1506-3D80-58B4-405F-00957950A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5510" y="1405883"/>
            <a:ext cx="913962" cy="913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48440" y="419100"/>
            <a:ext cx="6731543" cy="9867900"/>
            <a:chOff x="0" y="0"/>
            <a:chExt cx="1218726" cy="2709333"/>
          </a:xfrm>
          <a:solidFill>
            <a:schemeClr val="bg1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</p:spPr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599709"/>
            <a:ext cx="5702843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EDA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38330" y="4467212"/>
            <a:ext cx="6121943" cy="46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1980" lvl="1" indent="-342900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Top 20 Entities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914818"/>
            <a:ext cx="1052775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u="sng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Visualizing Sentiment Insights</a:t>
            </a:r>
          </a:p>
        </p:txBody>
      </p:sp>
      <p:pic>
        <p:nvPicPr>
          <p:cNvPr id="19" name="Image 1">
            <a:extLst>
              <a:ext uri="{FF2B5EF4-FFF2-40B4-BE49-F238E27FC236}">
                <a16:creationId xmlns:a16="http://schemas.microsoft.com/office/drawing/2014/main" id="{EB345E72-E1A3-80A2-2D59-A6734B0D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507381"/>
            <a:ext cx="566976" cy="5669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0204ACA-041A-7569-502A-2A385F32E73C}"/>
              </a:ext>
            </a:extLst>
          </p:cNvPr>
          <p:cNvSpPr txBox="1"/>
          <p:nvPr/>
        </p:nvSpPr>
        <p:spPr>
          <a:xfrm>
            <a:off x="1676400" y="5272790"/>
            <a:ext cx="3657600" cy="19400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lasio" pitchFamily="34" charset="0"/>
                <a:ea typeface="Gelasio" pitchFamily="34" charset="-122"/>
                <a:cs typeface="Gelasio" pitchFamily="34" charset="-120"/>
              </a:rPr>
              <a:t>We visualize the average sentiment score for the top 20 entities, highlighting the most influential entities in the dataset.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Image 2">
            <a:extLst>
              <a:ext uri="{FF2B5EF4-FFF2-40B4-BE49-F238E27FC236}">
                <a16:creationId xmlns:a16="http://schemas.microsoft.com/office/drawing/2014/main" id="{D327CA4E-C024-8DB7-43A0-BE17D5C9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543" y="3510401"/>
            <a:ext cx="566976" cy="566976"/>
          </a:xfrm>
          <a:prstGeom prst="rect">
            <a:avLst/>
          </a:prstGeom>
        </p:spPr>
      </p:pic>
      <p:sp>
        <p:nvSpPr>
          <p:cNvPr id="28" name="Text 3">
            <a:extLst>
              <a:ext uri="{FF2B5EF4-FFF2-40B4-BE49-F238E27FC236}">
                <a16:creationId xmlns:a16="http://schemas.microsoft.com/office/drawing/2014/main" id="{A5FF2651-E7F3-4FA0-131F-AFC9386D8FFD}"/>
              </a:ext>
            </a:extLst>
          </p:cNvPr>
          <p:cNvSpPr/>
          <p:nvPr/>
        </p:nvSpPr>
        <p:spPr>
          <a:xfrm>
            <a:off x="6021058" y="4593767"/>
            <a:ext cx="3476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lasio" pitchFamily="34" charset="0"/>
                <a:ea typeface="Gelasio" pitchFamily="34" charset="-122"/>
                <a:cs typeface="Gelasio" pitchFamily="34" charset="-120"/>
              </a:rPr>
              <a:t>Stock Category Distribution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A8EF1ED8-AC2B-5A54-30AE-6D38D84B53A6}"/>
              </a:ext>
            </a:extLst>
          </p:cNvPr>
          <p:cNvSpPr/>
          <p:nvPr/>
        </p:nvSpPr>
        <p:spPr>
          <a:xfrm>
            <a:off x="6324600" y="5271270"/>
            <a:ext cx="3878991" cy="2386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present a pie chart showing the distribution of stock categories, providing a clear overview of the overall sentiment landscape.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3D54BC-E0C6-94E3-19AB-EBF30D89D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7346" y="88898"/>
            <a:ext cx="6573729" cy="5210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965513-7FE1-6374-2398-250D0B99B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1600" y="5931768"/>
            <a:ext cx="4105848" cy="3791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09E5F-D785-972D-314E-E5FD62A78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>
            <a:extLst>
              <a:ext uri="{FF2B5EF4-FFF2-40B4-BE49-F238E27FC236}">
                <a16:creationId xmlns:a16="http://schemas.microsoft.com/office/drawing/2014/main" id="{51DCAC90-1739-F6D6-FF7F-D00AAF10ED51}"/>
              </a:ext>
            </a:extLst>
          </p:cNvPr>
          <p:cNvSpPr txBox="1"/>
          <p:nvPr/>
        </p:nvSpPr>
        <p:spPr>
          <a:xfrm>
            <a:off x="1028700" y="599709"/>
            <a:ext cx="5702843" cy="996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3600" b="1" i="1" dirty="0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EDA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B24D02D-6F05-D22D-52B5-F48A97265566}"/>
              </a:ext>
            </a:extLst>
          </p:cNvPr>
          <p:cNvSpPr txBox="1"/>
          <p:nvPr/>
        </p:nvSpPr>
        <p:spPr>
          <a:xfrm>
            <a:off x="1028700" y="4440221"/>
            <a:ext cx="6121943" cy="525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01980" lvl="1" indent="-342900">
              <a:lnSpc>
                <a:spcPts val="4079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Quicksand"/>
                <a:ea typeface="Quicksand"/>
                <a:cs typeface="Quicksand"/>
                <a:sym typeface="Quicksand"/>
              </a:rPr>
              <a:t>Top 20 Entities</a:t>
            </a: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04F13E1-4279-630A-AC6D-5362060C0362}"/>
              </a:ext>
            </a:extLst>
          </p:cNvPr>
          <p:cNvSpPr txBox="1"/>
          <p:nvPr/>
        </p:nvSpPr>
        <p:spPr>
          <a:xfrm>
            <a:off x="1028700" y="1914818"/>
            <a:ext cx="10527757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 u="sng" dirty="0">
                <a:solidFill>
                  <a:srgbClr val="FFFFFF"/>
                </a:solidFill>
                <a:latin typeface="Quicksand"/>
                <a:ea typeface="Quicksand"/>
                <a:cs typeface="Quicksand"/>
                <a:sym typeface="Quicksand"/>
              </a:rPr>
              <a:t>Visualizing Sentiment Insights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8AF51-9734-96B1-C17F-04836BBCCCAE}"/>
              </a:ext>
            </a:extLst>
          </p:cNvPr>
          <p:cNvSpPr txBox="1"/>
          <p:nvPr/>
        </p:nvSpPr>
        <p:spPr>
          <a:xfrm>
            <a:off x="1261647" y="5272790"/>
            <a:ext cx="4072353" cy="2724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2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lasio" pitchFamily="34" charset="0"/>
                <a:ea typeface="Gelasio" pitchFamily="34" charset="-122"/>
                <a:cs typeface="Gelasio" pitchFamily="34" charset="-120"/>
              </a:rPr>
              <a:t>We visualize the average sentiment score for the top 20 entities, highlighting the most influential entities in the dataset.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0B4ED387-2778-FA91-D354-7A01CE2830CB}"/>
              </a:ext>
            </a:extLst>
          </p:cNvPr>
          <p:cNvSpPr/>
          <p:nvPr/>
        </p:nvSpPr>
        <p:spPr>
          <a:xfrm>
            <a:off x="6019800" y="4440221"/>
            <a:ext cx="3476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ts val="27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lasio" pitchFamily="34" charset="0"/>
                <a:ea typeface="Gelasio" pitchFamily="34" charset="-122"/>
                <a:cs typeface="Gelasio" pitchFamily="34" charset="-120"/>
              </a:rPr>
              <a:t>Stock Category Distribution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Text 4">
            <a:extLst>
              <a:ext uri="{FF2B5EF4-FFF2-40B4-BE49-F238E27FC236}">
                <a16:creationId xmlns:a16="http://schemas.microsoft.com/office/drawing/2014/main" id="{EA62F037-E5B7-282D-52C4-F705D2AB0061}"/>
              </a:ext>
            </a:extLst>
          </p:cNvPr>
          <p:cNvSpPr/>
          <p:nvPr/>
        </p:nvSpPr>
        <p:spPr>
          <a:xfrm>
            <a:off x="6131238" y="5271270"/>
            <a:ext cx="360818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present a pie chart showing the distribution of stock categories, providing a clear overview of the overall sentiment landscape.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5B7A45-67BC-2393-45A0-B12FE6E28823}"/>
              </a:ext>
            </a:extLst>
          </p:cNvPr>
          <p:cNvSpPr/>
          <p:nvPr/>
        </p:nvSpPr>
        <p:spPr>
          <a:xfrm>
            <a:off x="0" y="0"/>
            <a:ext cx="11798287" cy="10287000"/>
          </a:xfrm>
          <a:prstGeom prst="rect">
            <a:avLst/>
          </a:prstGeom>
          <a:solidFill>
            <a:srgbClr val="19434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D49AD4A2-E79B-4E44-0AF9-0579582FADFB}"/>
              </a:ext>
            </a:extLst>
          </p:cNvPr>
          <p:cNvSpPr/>
          <p:nvPr/>
        </p:nvSpPr>
        <p:spPr>
          <a:xfrm>
            <a:off x="644247" y="520422"/>
            <a:ext cx="7703106" cy="12863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ts val="50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elasio" pitchFamily="34" charset="0"/>
                <a:ea typeface="Gelasio" pitchFamily="34" charset="-122"/>
                <a:cs typeface="Gelasio" pitchFamily="34" charset="-120"/>
              </a:rPr>
              <a:t>Semantic Graph: Entities and Sentiment Propagation</a:t>
            </a:r>
            <a:endParaRPr kumimoji="0" lang="en-US" sz="3600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Shape 1">
            <a:extLst>
              <a:ext uri="{FF2B5EF4-FFF2-40B4-BE49-F238E27FC236}">
                <a16:creationId xmlns:a16="http://schemas.microsoft.com/office/drawing/2014/main" id="{FD53C399-8D2B-1059-C6D0-A492692B0CB6}"/>
              </a:ext>
            </a:extLst>
          </p:cNvPr>
          <p:cNvSpPr/>
          <p:nvPr/>
        </p:nvSpPr>
        <p:spPr>
          <a:xfrm>
            <a:off x="1232674" y="2279200"/>
            <a:ext cx="22860" cy="5286375"/>
          </a:xfrm>
          <a:prstGeom prst="roundRect">
            <a:avLst>
              <a:gd name="adj" fmla="val 135069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31" name="Shape 2">
            <a:extLst>
              <a:ext uri="{FF2B5EF4-FFF2-40B4-BE49-F238E27FC236}">
                <a16:creationId xmlns:a16="http://schemas.microsoft.com/office/drawing/2014/main" id="{7AC9F68B-82FF-0606-F70A-79FDEDB038DF}"/>
              </a:ext>
            </a:extLst>
          </p:cNvPr>
          <p:cNvSpPr/>
          <p:nvPr/>
        </p:nvSpPr>
        <p:spPr>
          <a:xfrm>
            <a:off x="1452761" y="2730685"/>
            <a:ext cx="720447" cy="22860"/>
          </a:xfrm>
          <a:prstGeom prst="roundRect">
            <a:avLst>
              <a:gd name="adj" fmla="val 135069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32" name="Shape 3">
            <a:extLst>
              <a:ext uri="{FF2B5EF4-FFF2-40B4-BE49-F238E27FC236}">
                <a16:creationId xmlns:a16="http://schemas.microsoft.com/office/drawing/2014/main" id="{AE8ED2AC-54F5-D22D-ECA6-9670C7F8793F}"/>
              </a:ext>
            </a:extLst>
          </p:cNvPr>
          <p:cNvSpPr/>
          <p:nvPr/>
        </p:nvSpPr>
        <p:spPr>
          <a:xfrm>
            <a:off x="1012587" y="2428737"/>
            <a:ext cx="463034" cy="508290"/>
          </a:xfrm>
          <a:prstGeom prst="roundRect">
            <a:avLst>
              <a:gd name="adj" fmla="val 6668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 sz="3600" dirty="0"/>
          </a:p>
        </p:txBody>
      </p:sp>
      <p:sp>
        <p:nvSpPr>
          <p:cNvPr id="33" name="Text 4">
            <a:extLst>
              <a:ext uri="{FF2B5EF4-FFF2-40B4-BE49-F238E27FC236}">
                <a16:creationId xmlns:a16="http://schemas.microsoft.com/office/drawing/2014/main" id="{E6306B24-B8AF-AAF5-E786-78B5F735C8CE}"/>
              </a:ext>
            </a:extLst>
          </p:cNvPr>
          <p:cNvSpPr/>
          <p:nvPr/>
        </p:nvSpPr>
        <p:spPr>
          <a:xfrm>
            <a:off x="1177727" y="2587810"/>
            <a:ext cx="151566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Gelasio" pitchFamily="34" charset="0"/>
                <a:ea typeface="Gelasio" pitchFamily="34" charset="-122"/>
              </a:rPr>
              <a:t>1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4" name="Text 5">
            <a:extLst>
              <a:ext uri="{FF2B5EF4-FFF2-40B4-BE49-F238E27FC236}">
                <a16:creationId xmlns:a16="http://schemas.microsoft.com/office/drawing/2014/main" id="{A1C7C06C-49A1-5247-670D-81A870F389F9}"/>
              </a:ext>
            </a:extLst>
          </p:cNvPr>
          <p:cNvSpPr/>
          <p:nvPr/>
        </p:nvSpPr>
        <p:spPr>
          <a:xfrm>
            <a:off x="2376151" y="2484940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Entity Extraction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5" name="Shape 7">
            <a:extLst>
              <a:ext uri="{FF2B5EF4-FFF2-40B4-BE49-F238E27FC236}">
                <a16:creationId xmlns:a16="http://schemas.microsoft.com/office/drawing/2014/main" id="{49626E64-6E95-6FF8-364E-DB96F92570B9}"/>
              </a:ext>
            </a:extLst>
          </p:cNvPr>
          <p:cNvSpPr/>
          <p:nvPr/>
        </p:nvSpPr>
        <p:spPr>
          <a:xfrm>
            <a:off x="1452761" y="4451615"/>
            <a:ext cx="720447" cy="22860"/>
          </a:xfrm>
          <a:prstGeom prst="roundRect">
            <a:avLst>
              <a:gd name="adj" fmla="val 135069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36" name="Shape 8">
            <a:extLst>
              <a:ext uri="{FF2B5EF4-FFF2-40B4-BE49-F238E27FC236}">
                <a16:creationId xmlns:a16="http://schemas.microsoft.com/office/drawing/2014/main" id="{094A805F-55CA-C145-5B57-F525F2CDBDD3}"/>
              </a:ext>
            </a:extLst>
          </p:cNvPr>
          <p:cNvSpPr/>
          <p:nvPr/>
        </p:nvSpPr>
        <p:spPr>
          <a:xfrm>
            <a:off x="1012587" y="4165610"/>
            <a:ext cx="463034" cy="463034"/>
          </a:xfrm>
          <a:prstGeom prst="roundRect">
            <a:avLst>
              <a:gd name="adj" fmla="val 6668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 sz="3600" dirty="0"/>
          </a:p>
        </p:txBody>
      </p:sp>
      <p:sp>
        <p:nvSpPr>
          <p:cNvPr id="37" name="Text 9">
            <a:extLst>
              <a:ext uri="{FF2B5EF4-FFF2-40B4-BE49-F238E27FC236}">
                <a16:creationId xmlns:a16="http://schemas.microsoft.com/office/drawing/2014/main" id="{6232429E-CB98-0303-8F83-5E481275473B}"/>
              </a:ext>
            </a:extLst>
          </p:cNvPr>
          <p:cNvSpPr/>
          <p:nvPr/>
        </p:nvSpPr>
        <p:spPr>
          <a:xfrm>
            <a:off x="1157843" y="4308740"/>
            <a:ext cx="172522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8" name="Text 10">
            <a:extLst>
              <a:ext uri="{FF2B5EF4-FFF2-40B4-BE49-F238E27FC236}">
                <a16:creationId xmlns:a16="http://schemas.microsoft.com/office/drawing/2014/main" id="{9831FA4D-CB19-393D-10E7-491625DE27F6}"/>
              </a:ext>
            </a:extLst>
          </p:cNvPr>
          <p:cNvSpPr/>
          <p:nvPr/>
        </p:nvSpPr>
        <p:spPr>
          <a:xfrm>
            <a:off x="2376151" y="4205870"/>
            <a:ext cx="2573060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Graph Construction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9" name="Shape 12">
            <a:extLst>
              <a:ext uri="{FF2B5EF4-FFF2-40B4-BE49-F238E27FC236}">
                <a16:creationId xmlns:a16="http://schemas.microsoft.com/office/drawing/2014/main" id="{0C040AB2-64A6-E2F7-DC5C-EC01A6776955}"/>
              </a:ext>
            </a:extLst>
          </p:cNvPr>
          <p:cNvSpPr/>
          <p:nvPr/>
        </p:nvSpPr>
        <p:spPr>
          <a:xfrm>
            <a:off x="1452761" y="6172544"/>
            <a:ext cx="720447" cy="22860"/>
          </a:xfrm>
          <a:prstGeom prst="roundRect">
            <a:avLst>
              <a:gd name="adj" fmla="val 135069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40" name="Shape 13">
            <a:extLst>
              <a:ext uri="{FF2B5EF4-FFF2-40B4-BE49-F238E27FC236}">
                <a16:creationId xmlns:a16="http://schemas.microsoft.com/office/drawing/2014/main" id="{7D619B41-82B4-212D-6EF5-14E46DC4F5A1}"/>
              </a:ext>
            </a:extLst>
          </p:cNvPr>
          <p:cNvSpPr/>
          <p:nvPr/>
        </p:nvSpPr>
        <p:spPr>
          <a:xfrm>
            <a:off x="989727" y="5863874"/>
            <a:ext cx="463034" cy="463034"/>
          </a:xfrm>
          <a:prstGeom prst="roundRect">
            <a:avLst>
              <a:gd name="adj" fmla="val 6668"/>
            </a:avLst>
          </a:prstGeom>
          <a:solidFill>
            <a:schemeClr val="bg1"/>
          </a:solidFill>
          <a:ln/>
        </p:spPr>
        <p:txBody>
          <a:bodyPr/>
          <a:lstStyle/>
          <a:p>
            <a:endParaRPr lang="en-IN" sz="3600"/>
          </a:p>
        </p:txBody>
      </p:sp>
      <p:sp>
        <p:nvSpPr>
          <p:cNvPr id="41" name="Text 14">
            <a:extLst>
              <a:ext uri="{FF2B5EF4-FFF2-40B4-BE49-F238E27FC236}">
                <a16:creationId xmlns:a16="http://schemas.microsoft.com/office/drawing/2014/main" id="{DC9A949A-9F10-868A-03E8-BCA1FE6E354D}"/>
              </a:ext>
            </a:extLst>
          </p:cNvPr>
          <p:cNvSpPr/>
          <p:nvPr/>
        </p:nvSpPr>
        <p:spPr>
          <a:xfrm>
            <a:off x="1139646" y="6018179"/>
            <a:ext cx="17037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00"/>
              </a:lnSpc>
              <a:buNone/>
            </a:pPr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36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2" name="Text 15">
            <a:extLst>
              <a:ext uri="{FF2B5EF4-FFF2-40B4-BE49-F238E27FC236}">
                <a16:creationId xmlns:a16="http://schemas.microsoft.com/office/drawing/2014/main" id="{3E05A5CB-F606-F98D-5935-ADB892CDE97C}"/>
              </a:ext>
            </a:extLst>
          </p:cNvPr>
          <p:cNvSpPr/>
          <p:nvPr/>
        </p:nvSpPr>
        <p:spPr>
          <a:xfrm>
            <a:off x="2376151" y="5926799"/>
            <a:ext cx="2662118" cy="321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00"/>
              </a:lnSpc>
              <a:buNone/>
            </a:pPr>
            <a:r>
              <a:rPr lang="en-US" sz="36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Co-occurrence Analysis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3" name="Text 6">
            <a:extLst>
              <a:ext uri="{FF2B5EF4-FFF2-40B4-BE49-F238E27FC236}">
                <a16:creationId xmlns:a16="http://schemas.microsoft.com/office/drawing/2014/main" id="{96927886-89EC-A868-D920-0B0ACD271AA7}"/>
              </a:ext>
            </a:extLst>
          </p:cNvPr>
          <p:cNvSpPr/>
          <p:nvPr/>
        </p:nvSpPr>
        <p:spPr>
          <a:xfrm>
            <a:off x="2294534" y="2964721"/>
            <a:ext cx="9170482" cy="9919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extract entities from each sentence, focusing on capitalized words that likely represent entities like companies or products.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4" name="Text 11">
            <a:extLst>
              <a:ext uri="{FF2B5EF4-FFF2-40B4-BE49-F238E27FC236}">
                <a16:creationId xmlns:a16="http://schemas.microsoft.com/office/drawing/2014/main" id="{2445D657-EB8C-0833-3EE9-B92354F23E7E}"/>
              </a:ext>
            </a:extLst>
          </p:cNvPr>
          <p:cNvSpPr/>
          <p:nvPr/>
        </p:nvSpPr>
        <p:spPr>
          <a:xfrm>
            <a:off x="2377923" y="4686730"/>
            <a:ext cx="9420364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build a directed graph where entities are connected to sentiment nodes, reflecting the influence of entities on sentiment.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5" name="Text 16">
            <a:extLst>
              <a:ext uri="{FF2B5EF4-FFF2-40B4-BE49-F238E27FC236}">
                <a16:creationId xmlns:a16="http://schemas.microsoft.com/office/drawing/2014/main" id="{65A843C1-3528-E041-66CF-B2938C714203}"/>
              </a:ext>
            </a:extLst>
          </p:cNvPr>
          <p:cNvSpPr/>
          <p:nvPr/>
        </p:nvSpPr>
        <p:spPr>
          <a:xfrm>
            <a:off x="2377922" y="6566531"/>
            <a:ext cx="8899677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5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 analyze the co-occurrence of entities, adding edges between entities to represent their relationships and potential influence on each other.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761FD8-FD87-4843-0734-B44ADC3F5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1249" y="2114437"/>
            <a:ext cx="6444719" cy="472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78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028700" y="204767"/>
            <a:ext cx="9480749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Advanced model: LSTM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028700" y="9741523"/>
            <a:ext cx="6492240" cy="0"/>
          </a:xfrm>
          <a:prstGeom prst="line">
            <a:avLst/>
          </a:prstGeom>
          <a:ln w="7620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w="7620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6DDE52-31EE-C028-D05B-1BD59E642E88}"/>
              </a:ext>
            </a:extLst>
          </p:cNvPr>
          <p:cNvSpPr/>
          <p:nvPr/>
        </p:nvSpPr>
        <p:spPr>
          <a:xfrm>
            <a:off x="1600200" y="1790700"/>
            <a:ext cx="2819400" cy="92858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8D5285B-EAA7-1069-1F30-3F4D972E6660}"/>
              </a:ext>
            </a:extLst>
          </p:cNvPr>
          <p:cNvSpPr/>
          <p:nvPr/>
        </p:nvSpPr>
        <p:spPr>
          <a:xfrm>
            <a:off x="5715000" y="1790701"/>
            <a:ext cx="2819400" cy="10631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3674AE-79BD-33A7-AD12-5612B8097CEA}"/>
              </a:ext>
            </a:extLst>
          </p:cNvPr>
          <p:cNvSpPr txBox="1"/>
          <p:nvPr/>
        </p:nvSpPr>
        <p:spPr>
          <a:xfrm>
            <a:off x="2057400" y="2063269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X=&gt; Sentence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94C0B-9A43-3164-9CD3-FE25F7C04602}"/>
              </a:ext>
            </a:extLst>
          </p:cNvPr>
          <p:cNvSpPr txBox="1"/>
          <p:nvPr/>
        </p:nvSpPr>
        <p:spPr>
          <a:xfrm>
            <a:off x="6387029" y="213764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Y=&gt; Stock category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74A65A-3903-A77B-D3AD-9507C6332D8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009900" y="2719284"/>
            <a:ext cx="0" cy="74781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9C81E05-82D5-EDEA-4089-2750E7EF7CE6}"/>
              </a:ext>
            </a:extLst>
          </p:cNvPr>
          <p:cNvSpPr/>
          <p:nvPr/>
        </p:nvSpPr>
        <p:spPr>
          <a:xfrm>
            <a:off x="533399" y="3467100"/>
            <a:ext cx="4876791" cy="19811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Sentence:</a:t>
            </a:r>
            <a:r>
              <a:rPr lang="en-US" dirty="0">
                <a:solidFill>
                  <a:schemeClr val="tx1"/>
                </a:solidFill>
              </a:rPr>
              <a:t>["The stock market is volatile", "Investors are watching market trends"]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Tokenization:{   "the":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,   "market": </a:t>
            </a:r>
            <a:r>
              <a:rPr lang="en-US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,   "stock": </a:t>
            </a:r>
            <a:r>
              <a:rPr lang="en-US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,   "is":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,   "volatile": </a:t>
            </a:r>
            <a:r>
              <a:rPr lang="en-US" dirty="0">
                <a:solidFill>
                  <a:srgbClr val="C00000"/>
                </a:solidFill>
              </a:rPr>
              <a:t>5</a:t>
            </a:r>
            <a:r>
              <a:rPr lang="en-US" dirty="0">
                <a:solidFill>
                  <a:schemeClr val="tx1"/>
                </a:solidFill>
              </a:rPr>
              <a:t>,   "investors":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>
                <a:solidFill>
                  <a:schemeClr val="tx1"/>
                </a:solidFill>
              </a:rPr>
              <a:t>,   "are": </a:t>
            </a:r>
            <a:r>
              <a:rPr lang="en-US" dirty="0">
                <a:solidFill>
                  <a:srgbClr val="C00000"/>
                </a:solidFill>
              </a:rPr>
              <a:t>7</a:t>
            </a:r>
            <a:r>
              <a:rPr lang="en-US" dirty="0">
                <a:solidFill>
                  <a:schemeClr val="tx1"/>
                </a:solidFill>
              </a:rPr>
              <a:t>,   "watching":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>
                <a:solidFill>
                  <a:schemeClr val="tx1"/>
                </a:solidFill>
              </a:rPr>
              <a:t>,   "trends":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>
                <a:solidFill>
                  <a:schemeClr val="tx1"/>
                </a:solidFill>
              </a:rPr>
              <a:t>}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FCF58A-C4C2-DB74-3A6B-9E01F80033CB}"/>
              </a:ext>
            </a:extLst>
          </p:cNvPr>
          <p:cNvCxnSpPr>
            <a:cxnSpLocks/>
          </p:cNvCxnSpPr>
          <p:nvPr/>
        </p:nvCxnSpPr>
        <p:spPr>
          <a:xfrm>
            <a:off x="3009900" y="5448300"/>
            <a:ext cx="0" cy="68581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68EC37-4A41-74D9-5FB8-755FDA465FC9}"/>
              </a:ext>
            </a:extLst>
          </p:cNvPr>
          <p:cNvSpPr/>
          <p:nvPr/>
        </p:nvSpPr>
        <p:spPr>
          <a:xfrm>
            <a:off x="762000" y="6134113"/>
            <a:ext cx="4648189" cy="9403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[ [1, 3, 2, 4, 5], # "The stock market is volatile" [6, 7, 8, 2, 9] ] # "Investors are watching market trends"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D2057CB-4F7D-6E66-69D0-C6B4ED7D7148}"/>
              </a:ext>
            </a:extLst>
          </p:cNvPr>
          <p:cNvSpPr/>
          <p:nvPr/>
        </p:nvSpPr>
        <p:spPr>
          <a:xfrm>
            <a:off x="647699" y="7792548"/>
            <a:ext cx="4876790" cy="94039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[</a:t>
            </a:r>
            <a:r>
              <a:rPr lang="en-US" dirty="0">
                <a:solidFill>
                  <a:srgbClr val="C00000"/>
                </a:solidFill>
              </a:rPr>
              <a:t>0, 0, 0</a:t>
            </a:r>
            <a:r>
              <a:rPr lang="en-US" dirty="0">
                <a:solidFill>
                  <a:schemeClr val="tx1"/>
                </a:solidFill>
              </a:rPr>
              <a:t>, ..., 1, 3, 2, 4, 5],  # Padded with 95 zeros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  [</a:t>
            </a:r>
            <a:r>
              <a:rPr lang="en-US" dirty="0">
                <a:solidFill>
                  <a:srgbClr val="C00000"/>
                </a:solidFill>
              </a:rPr>
              <a:t>0, 0, 0</a:t>
            </a:r>
            <a:r>
              <a:rPr lang="en-US" dirty="0">
                <a:solidFill>
                  <a:schemeClr val="tx1"/>
                </a:solidFill>
              </a:rPr>
              <a:t>, ..., 6, 7, 8, 2, 9]   # Padded with 95 zeros</a:t>
            </a:r>
          </a:p>
          <a:p>
            <a:pPr algn="ctr"/>
            <a:r>
              <a:rPr lang="en-US" dirty="0"/>
              <a:t>]</a:t>
            </a:r>
          </a:p>
          <a:p>
            <a:pPr algn="ctr"/>
            <a:endParaRPr lang="en-IN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EC3EBAC-8D83-D0C9-D03D-CC5838B6CAC3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3086094" y="7074504"/>
            <a:ext cx="1" cy="71804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334B939-1DA0-2A53-8C6A-81343D849EE2}"/>
              </a:ext>
            </a:extLst>
          </p:cNvPr>
          <p:cNvCxnSpPr/>
          <p:nvPr/>
        </p:nvCxnSpPr>
        <p:spPr>
          <a:xfrm flipV="1">
            <a:off x="5410189" y="5676900"/>
            <a:ext cx="3276611" cy="2514600"/>
          </a:xfrm>
          <a:prstGeom prst="bentConnector3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DD7CE7-EF68-D9DC-F493-2FD93F07607B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086600" y="2853809"/>
            <a:ext cx="38100" cy="22896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5E96554-F6C6-A6EC-9CD7-A6C563F03259}"/>
              </a:ext>
            </a:extLst>
          </p:cNvPr>
          <p:cNvCxnSpPr>
            <a:cxnSpLocks/>
          </p:cNvCxnSpPr>
          <p:nvPr/>
        </p:nvCxnSpPr>
        <p:spPr>
          <a:xfrm>
            <a:off x="7086600" y="5143500"/>
            <a:ext cx="16002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8061D8F1-37A2-94DA-33FE-A889BBA3FEA1}"/>
              </a:ext>
            </a:extLst>
          </p:cNvPr>
          <p:cNvSpPr/>
          <p:nvPr/>
        </p:nvSpPr>
        <p:spPr>
          <a:xfrm>
            <a:off x="8686800" y="4688300"/>
            <a:ext cx="3505196" cy="129541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Train test split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EA5A7FE-CDB0-0429-038F-B08A54FA3B4E}"/>
              </a:ext>
            </a:extLst>
          </p:cNvPr>
          <p:cNvCxnSpPr/>
          <p:nvPr/>
        </p:nvCxnSpPr>
        <p:spPr>
          <a:xfrm>
            <a:off x="12191996" y="5442283"/>
            <a:ext cx="1447804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AAC2574-C446-638F-DC5D-C81155845B68}"/>
              </a:ext>
            </a:extLst>
          </p:cNvPr>
          <p:cNvSpPr/>
          <p:nvPr/>
        </p:nvSpPr>
        <p:spPr>
          <a:xfrm>
            <a:off x="13639800" y="4688300"/>
            <a:ext cx="2667000" cy="12954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599709"/>
            <a:ext cx="11537525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LSTM  Model Architecture: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DA31003-9C4D-1DE7-9015-4DE3282F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2207806"/>
            <a:ext cx="7543800" cy="80982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466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1028700" y="599709"/>
            <a:ext cx="10326591" cy="10990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FFFFFF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4793A6-20F5-3141-80B2-8C1CB6516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476500"/>
            <a:ext cx="7830766" cy="525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BEAB84-1DD3-5CCA-888D-76AE83230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2476500"/>
            <a:ext cx="6553200" cy="5374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2339</TotalTime>
  <Words>679</Words>
  <Application>Microsoft Office PowerPoint</Application>
  <PresentationFormat>Custom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Quicksand</vt:lpstr>
      <vt:lpstr>Cormorant Garamond Bold Italics</vt:lpstr>
      <vt:lpstr>Calibri</vt:lpstr>
      <vt:lpstr>Gelasio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raja mari</dc:creator>
  <cp:lastModifiedBy>Saran S</cp:lastModifiedBy>
  <cp:revision>16</cp:revision>
  <dcterms:created xsi:type="dcterms:W3CDTF">2006-08-16T00:00:00Z</dcterms:created>
  <dcterms:modified xsi:type="dcterms:W3CDTF">2025-02-28T03:31:48Z</dcterms:modified>
  <dc:identifier>DAGgB1G0UPQ</dc:identifier>
</cp:coreProperties>
</file>