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400" r:id="rId5"/>
    <p:sldId id="385" r:id="rId6"/>
    <p:sldId id="378" r:id="rId7"/>
    <p:sldId id="371" r:id="rId8"/>
    <p:sldId id="405" r:id="rId9"/>
    <p:sldId id="412" r:id="rId10"/>
    <p:sldId id="414" r:id="rId11"/>
    <p:sldId id="415" r:id="rId12"/>
    <p:sldId id="406" r:id="rId13"/>
    <p:sldId id="416" r:id="rId14"/>
    <p:sldId id="407" r:id="rId15"/>
    <p:sldId id="420" r:id="rId16"/>
    <p:sldId id="408" r:id="rId17"/>
    <p:sldId id="421" r:id="rId18"/>
    <p:sldId id="409" r:id="rId19"/>
    <p:sldId id="422" r:id="rId20"/>
    <p:sldId id="346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3" y="1268411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6" y="1290344"/>
            <a:ext cx="11239214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1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44207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635088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7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258567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7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623957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622569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1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B0ADC593-EA98-4C39-A75F-3F3A9C69101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4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3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5" y="1244744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5" y="2485699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2570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1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0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1" y="2059709"/>
            <a:ext cx="7212710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45321"/>
            <a:ext cx="3730322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752435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784851"/>
            <a:ext cx="4801406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ADC8C146-0A20-4029-98D5-9A42EEDF8B24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12A2F-57DF-45DA-A7E9-678FD33267B9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3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6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8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39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0" y="1649066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5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49" y="831918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0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5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766791B-F730-470C-BD5E-FFF8D449589F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5" y="852884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E73FE0C-303A-49D2-B22C-9FE8AE7D9EF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873725"/>
            <a:ext cx="6613726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73859A7-84EB-4384-87AF-59CC16704CF8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5AD3D17-73C9-402C-91E7-BA73E6829C5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7A7CDD-9512-40CC-9351-FC0DE186CFB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483EFCC7-B7E8-4ABE-BBCB-C75FD27800C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F140A1F3-DA5D-4F2E-B759-748FF8D0ACA9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01B1322-4C31-4D1F-88B1-5F79F56892AE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507735E4-737B-43D4-B991-92C3D63DE68F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308847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1308847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2554174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68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D63035D-22A0-4334-A9AE-2457016C8B4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29247CA6-BC1D-429A-A289-4E939E49554A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F8418BD-2BA9-41CB-AB89-625779A7563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1" y="1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2" y="975324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7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4/16/2025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59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0" y="3984399"/>
            <a:ext cx="1025766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3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4" y="3984400"/>
            <a:ext cx="1025766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4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8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6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8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5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785256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4" y="3579762"/>
            <a:ext cx="2907426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1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4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4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7" y="3876694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3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1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1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6" y="3352454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07" y="3352453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3908579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391535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3924514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5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5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5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3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3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3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7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1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1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7" y="4056516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1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1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3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3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5" y="4040581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5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5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09" y="4653511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09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7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198" y="6356350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0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88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0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4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3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7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3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7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6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2" y="200086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099"/>
            <a:ext cx="813530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2" y="3145701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47"/>
            <a:ext cx="813530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2" y="4084549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2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2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3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3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5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4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2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4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0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2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0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39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2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1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5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4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8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7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1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0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4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3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7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6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FF128-BAC7-4E0D-8F77-28A571D93B6F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12DB3EA1-DD0C-4B8D-8364-52024B4530F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D157344-9CC7-412D-8C20-072BE86D5A1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2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8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49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2345398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5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2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157987AA-E4E6-4FC1-BAD8-09A952212C58}" type="datetime1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043CF65F-0E21-48DE-8D75-4BF66A547E8E}" type="datetime1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7" y="4429697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4" y="4429697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1" y="4429697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1" y="3184370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7" y="3184370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39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78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7" y="1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5" y="4425260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6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09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6" y="1244742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4" y="249215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2" y="1244742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146544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0" y="4391871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3" y="4391871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1" y="1143000"/>
            <a:ext cx="7065818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89AB-EB97-C007-8AB7-BC37167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7" y="794691"/>
            <a:ext cx="7249597" cy="2906685"/>
          </a:xfrm>
        </p:spPr>
        <p:txBody>
          <a:bodyPr anchor="b" anchorCtr="0">
            <a:normAutofit/>
          </a:bodyPr>
          <a:lstStyle/>
          <a:p>
            <a:r>
              <a:rPr lang="en-US" altLang="zh-CN" sz="3600" dirty="0"/>
              <a:t>TCS stock market Analysis</a:t>
            </a:r>
            <a:endParaRPr lang="zh-CN" alt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5974-BA92-014B-E968-DBD2D7010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5823597"/>
            <a:ext cx="2398389" cy="239712"/>
          </a:xfrm>
        </p:spPr>
        <p:txBody>
          <a:bodyPr/>
          <a:lstStyle/>
          <a:p>
            <a:r>
              <a:rPr lang="en-US" altLang="zh-CN" sz="2400" dirty="0"/>
              <a:t>Rija R</a:t>
            </a:r>
          </a:p>
        </p:txBody>
      </p:sp>
    </p:spTree>
    <p:extLst>
      <p:ext uri="{BB962C8B-B14F-4D97-AF65-F5344CB8AC3E}">
        <p14:creationId xmlns:p14="http://schemas.microsoft.com/office/powerpoint/2010/main" val="381741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72B9-9BC3-DC04-D640-1840A4E3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8BEC5C-82A4-AFD9-A115-0FB82C86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74" y="1570627"/>
            <a:ext cx="1019605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Data Source: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Historical stock market data (CSV format)</a:t>
            </a:r>
          </a:p>
          <a:p>
            <a:pPr>
              <a:buNone/>
            </a:pPr>
            <a:r>
              <a:rPr lang="en-US" sz="2400" b="1" dirty="0"/>
              <a:t>Key Features: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Date, Open, High, Low, Close, Volume</a:t>
            </a:r>
          </a:p>
          <a:p>
            <a:pPr>
              <a:buNone/>
            </a:pPr>
            <a:r>
              <a:rPr lang="en-US" sz="2400" b="1" dirty="0"/>
              <a:t>Analysis Approach: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Time-series data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Monthly and yearly aggregations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Pattern recognition using visual techniques</a:t>
            </a:r>
          </a:p>
        </p:txBody>
      </p:sp>
    </p:spTree>
    <p:extLst>
      <p:ext uri="{BB962C8B-B14F-4D97-AF65-F5344CB8AC3E}">
        <p14:creationId xmlns:p14="http://schemas.microsoft.com/office/powerpoint/2010/main" val="211762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D4E-3ACC-EE48-9B83-40CB0462E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1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57BBC-547A-850B-4D3E-0E7470F6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D98D253-827A-A7B5-2679-6805F3132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478" y="1536174"/>
            <a:ext cx="978620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Cleaning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missing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and sorted date formats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closing, high, and low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monthly and annual behaviors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plots to identify long-term trends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graphs for monthly fluctuations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 to detect volatility zones</a:t>
            </a:r>
          </a:p>
        </p:txBody>
      </p:sp>
    </p:spTree>
    <p:extLst>
      <p:ext uri="{BB962C8B-B14F-4D97-AF65-F5344CB8AC3E}">
        <p14:creationId xmlns:p14="http://schemas.microsoft.com/office/powerpoint/2010/main" val="91695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13D-9ACE-DE0A-E458-47490919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/>
          <a:lstStyle/>
          <a:p>
            <a:r>
              <a:rPr lang="en-IN" dirty="0"/>
              <a:t>Key Insights &amp;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195C-C70C-794C-F092-4574E88F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30254B0-6169-BDFE-8C7D-E7EF439F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40" y="2274838"/>
            <a:ext cx="107305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TCS stock prices show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growth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identifiable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patterns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Months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and October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higher volatility.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Year-on-year 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indicated long-term upward movement.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simplified complex stock behavior and made trends easily interpretable.</a:t>
            </a:r>
          </a:p>
        </p:txBody>
      </p:sp>
    </p:spTree>
    <p:extLst>
      <p:ext uri="{BB962C8B-B14F-4D97-AF65-F5344CB8AC3E}">
        <p14:creationId xmlns:p14="http://schemas.microsoft.com/office/powerpoint/2010/main" val="391813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5F1B-349C-473A-5825-789E4EE2D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50422-D8E0-E0D3-EAC1-A990A5D3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2BB274-57D6-F72C-DB2B-3C6BF743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14" y="2459504"/>
            <a:ext cx="106695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analytics adds significant value to stock market interpretation.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TCS demonstrates a strong historical performance with recurring patterns.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type of analysis helps both short-term and long-term investors.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 incorporate predictive models, moving averages, and real-time dashboards.</a:t>
            </a:r>
          </a:p>
        </p:txBody>
      </p:sp>
    </p:spTree>
    <p:extLst>
      <p:ext uri="{BB962C8B-B14F-4D97-AF65-F5344CB8AC3E}">
        <p14:creationId xmlns:p14="http://schemas.microsoft.com/office/powerpoint/2010/main" val="238154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EED4-8E8E-CF63-5C48-9A79761D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4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7C3B-7E49-F26F-E1F2-A7CA83A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>
            <a:no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A5A45-AFBE-3A16-2E3E-58EA52A857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6284" y="1328278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2092-72E6-A163-CAB8-1DB401E62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1979" y="1328279"/>
            <a:ext cx="2569464" cy="578404"/>
          </a:xfrm>
        </p:spPr>
        <p:txBody>
          <a:bodyPr>
            <a:noAutofit/>
          </a:bodyPr>
          <a:lstStyle/>
          <a:p>
            <a:r>
              <a:rPr lang="en-IN" dirty="0"/>
              <a:t>Introduction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4B4B-D9B5-C194-0498-FD5FE0546F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6284" y="3143501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76FE0-695C-8726-F2A8-31D22D234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1979" y="3143502"/>
            <a:ext cx="2569464" cy="578404"/>
          </a:xfrm>
        </p:spPr>
        <p:txBody>
          <a:bodyPr>
            <a:noAutofit/>
          </a:bodyPr>
          <a:lstStyle/>
          <a:p>
            <a:r>
              <a:rPr lang="en-IN" dirty="0"/>
              <a:t>Problem Statement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E57C0A-167A-C002-103B-59B2C89097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5573" y="4958724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34EC10-1F37-29E2-99CB-AF4159A801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1268" y="4958725"/>
            <a:ext cx="2569464" cy="578404"/>
          </a:xfrm>
        </p:spPr>
        <p:txBody>
          <a:bodyPr>
            <a:noAutofit/>
          </a:bodyPr>
          <a:lstStyle/>
          <a:p>
            <a:pPr lvl="0"/>
            <a:r>
              <a:rPr lang="en-IN" dirty="0"/>
              <a:t>Objectives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0B7D44-B363-E5AA-D6EA-8CC27D6AA1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9989" y="1328277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316B1A-9C9D-BB47-F905-68983643D3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85684" y="1328278"/>
            <a:ext cx="2569464" cy="578404"/>
          </a:xfrm>
        </p:spPr>
        <p:txBody>
          <a:bodyPr>
            <a:noAutofit/>
          </a:bodyPr>
          <a:lstStyle/>
          <a:p>
            <a:pPr lvl="0"/>
            <a:r>
              <a:rPr lang="en-IN" dirty="0"/>
              <a:t>Data Collection &amp; Preparation</a:t>
            </a:r>
            <a:endParaRPr lang="zh-CN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6B43DD-7017-30BE-5702-84DC55F4CB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29989" y="3143500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BBA328-93D2-C205-3EC6-4298FFC91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5684" y="3143501"/>
            <a:ext cx="2569464" cy="578404"/>
          </a:xfrm>
        </p:spPr>
        <p:txBody>
          <a:bodyPr>
            <a:noAutofit/>
          </a:bodyPr>
          <a:lstStyle/>
          <a:p>
            <a:pPr lvl="0"/>
            <a:r>
              <a:rPr lang="en-IN" dirty="0"/>
              <a:t>Methodology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9AC92F-65E0-79C9-EA74-2DA9AAADDE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29989" y="4958723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06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75053E-B1AF-CADE-A7CE-4ADA9CAE11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5684" y="4958724"/>
            <a:ext cx="2569464" cy="578404"/>
          </a:xfrm>
        </p:spPr>
        <p:txBody>
          <a:bodyPr>
            <a:noAutofit/>
          </a:bodyPr>
          <a:lstStyle/>
          <a:p>
            <a:r>
              <a:rPr lang="en-IN" dirty="0"/>
              <a:t>Key Insights &amp;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61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8E6-8C13-F6E9-CEAD-1462C5DD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>
            <a:no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0AE4FA1C-A42E-93F0-E12D-4C4B57BE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915" y="2450185"/>
            <a:ext cx="965734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stock market plays a crucial role in the financial ecosystem.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analysis helps investors make informed decisions.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TCS (Tata Consultancy Services) is one of the largest IT companies in India, making it an ideal case for stock market analysis.</a:t>
            </a:r>
          </a:p>
        </p:txBody>
      </p:sp>
    </p:spTree>
    <p:extLst>
      <p:ext uri="{BB962C8B-B14F-4D97-AF65-F5344CB8AC3E}">
        <p14:creationId xmlns:p14="http://schemas.microsoft.com/office/powerpoint/2010/main" val="200742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801-9283-9FF1-E6F1-8ACFE822E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03B0-60E0-C862-5DD6-03D4FF956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8B84D09-97C2-C253-C359-55E1F22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42" y="2459504"/>
            <a:ext cx="94167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price behavior is often unpredictable and volatile.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investors lack tools or understanding to analyze trends effectively.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need for historical data analysis to identify patterns and support strategic investment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112361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AE05-BBA1-03DD-5734-81FC533B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85B8-A219-9716-96D5-AD97F1F0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4432" y="1143000"/>
            <a:ext cx="7255042" cy="4572000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620B7-01CA-369E-B5E0-A713CB26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D959D24-8531-3825-D0A6-AA7D2964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56" y="2644170"/>
            <a:ext cx="966459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historical stock performance of TCS.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seasonal trends and patterns using data analytics.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visual tools to make stock trends more understandable.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insights that could support better investment planning.</a:t>
            </a:r>
          </a:p>
        </p:txBody>
      </p:sp>
    </p:spTree>
    <p:extLst>
      <p:ext uri="{BB962C8B-B14F-4D97-AF65-F5344CB8AC3E}">
        <p14:creationId xmlns:p14="http://schemas.microsoft.com/office/powerpoint/2010/main" val="145719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868E-FC1E-CD35-5A63-283FFE24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/>
          <a:lstStyle/>
          <a:p>
            <a:r>
              <a:rPr lang="en-IN" dirty="0"/>
              <a:t>Data Collection &amp;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85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A5489D-F149-42F3-BC44-7AEC22AD6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44193-9CEC-4B0C-A704-002174A4A5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335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Arial</vt:lpstr>
      <vt:lpstr>Courier New</vt:lpstr>
      <vt:lpstr>Poppins</vt:lpstr>
      <vt:lpstr>Poppins SemiBold</vt:lpstr>
      <vt:lpstr>Custom</vt:lpstr>
      <vt:lpstr>TCS stock market Analysis</vt:lpstr>
      <vt:lpstr>Agenda</vt:lpstr>
      <vt:lpstr>Introduction</vt:lpstr>
      <vt:lpstr>PowerPoint Presentation</vt:lpstr>
      <vt:lpstr>Problem Statement</vt:lpstr>
      <vt:lpstr>PowerPoint Presentation</vt:lpstr>
      <vt:lpstr>Objective</vt:lpstr>
      <vt:lpstr>PowerPoint Presentation</vt:lpstr>
      <vt:lpstr>Data Collection &amp; Preparation</vt:lpstr>
      <vt:lpstr>PowerPoint Presentation</vt:lpstr>
      <vt:lpstr>Methodology</vt:lpstr>
      <vt:lpstr>PowerPoint Presentation</vt:lpstr>
      <vt:lpstr>Key Insights &amp; Results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rija ravichandran</cp:lastModifiedBy>
  <cp:revision>2</cp:revision>
  <dcterms:modified xsi:type="dcterms:W3CDTF">2025-04-17T13:59:34Z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