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dmin\Desktop\3-C%20NM%20PROJECT%201-4,9\PROJECT%20EXCEL\Project%20-%209%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- 9 EXCEL.xlsx]Sheet3!PivotTable2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Sheet3!$B$4:$B$5</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Sheet3!$B$6:$B$16</c:f>
              <c:numCache>
                <c:formatCode>General</c:formatCode>
                <c:ptCount val="10"/>
                <c:pt idx="2">
                  <c:v>3466</c:v>
                </c:pt>
                <c:pt idx="8">
                  <c:v>3459</c:v>
                </c:pt>
              </c:numCache>
            </c:numRef>
          </c:val>
        </c:ser>
        <c:ser>
          <c:idx val="1"/>
          <c:order val="1"/>
          <c:tx>
            <c:strRef>
              <c:f>Sheet3!$C$4:$C$5</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Sheet3!$C$6:$C$16</c:f>
              <c:numCache>
                <c:formatCode>General</c:formatCode>
                <c:ptCount val="10"/>
                <c:pt idx="1">
                  <c:v>3460</c:v>
                </c:pt>
                <c:pt idx="5">
                  <c:v>3463</c:v>
                </c:pt>
              </c:numCache>
            </c:numRef>
          </c:val>
        </c:ser>
        <c:ser>
          <c:idx val="2"/>
          <c:order val="2"/>
          <c:tx>
            <c:strRef>
              <c:f>Sheet3!$D$4:$D$5</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movingAvg"/>
            <c:period val="2"/>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Sheet3!$D$6:$D$16</c:f>
              <c:numCache>
                <c:formatCode>General</c:formatCode>
                <c:ptCount val="10"/>
                <c:pt idx="0">
                  <c:v>3462</c:v>
                </c:pt>
                <c:pt idx="3">
                  <c:v>3458</c:v>
                </c:pt>
                <c:pt idx="4">
                  <c:v>3464</c:v>
                </c:pt>
                <c:pt idx="6">
                  <c:v>3461</c:v>
                </c:pt>
                <c:pt idx="7">
                  <c:v>3457</c:v>
                </c:pt>
                <c:pt idx="9">
                  <c:v>3465</c:v>
                </c:pt>
              </c:numCache>
            </c:numRef>
          </c:val>
        </c:ser>
        <c:dLbls>
          <c:showLegendKey val="0"/>
          <c:showVal val="0"/>
          <c:showCatName val="0"/>
          <c:showSerName val="0"/>
          <c:showPercent val="0"/>
          <c:showBubbleSize val="0"/>
        </c:dLbls>
        <c:gapWidth val="219"/>
        <c:overlap val="-27"/>
        <c:axId val="317727448"/>
        <c:axId val="372667520"/>
      </c:barChart>
      <c:catAx>
        <c:axId val="317727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2667520"/>
        <c:crosses val="autoZero"/>
        <c:auto val="1"/>
        <c:lblAlgn val="ctr"/>
        <c:lblOffset val="100"/>
        <c:noMultiLvlLbl val="0"/>
      </c:catAx>
      <c:valAx>
        <c:axId val="37266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7274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1"/>
    <dgm:cxn modelId="{C49155D8-A494-4385-9E37-F7648B0D637D}" type="presOf" srcId="{D12BC7DB-DA74-4C98-85AD-7640BD8B8AA0}" destId="{220E02D8-68AA-4C0E-BF51-BA594B8BAF6D}" srcOrd="0" destOrd="0" presId="urn:microsoft.com/office/officeart/2005/8/layout/target3#1"/>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821635" y="3452190"/>
            <a:ext cx="8810521" cy="2246769"/>
          </a:xfrm>
          <a:prstGeom prst="rect">
            <a:avLst/>
          </a:prstGeom>
          <a:noFill/>
        </p:spPr>
        <p:txBody>
          <a:bodyPr wrap="square" rtlCol="0">
            <a:spAutoFit/>
          </a:bodyPr>
          <a:lstStyle/>
          <a:p>
            <a:r>
              <a:rPr lang="en-US" sz="2800" dirty="0"/>
              <a:t>PRESENTED BY:</a:t>
            </a:r>
            <a:r>
              <a:rPr lang="en-GB" sz="2800" dirty="0"/>
              <a:t> R.RISHI VEL RAJ</a:t>
            </a:r>
            <a:endParaRPr lang="en-US" sz="2800" dirty="0"/>
          </a:p>
          <a:p>
            <a:r>
              <a:rPr lang="en-US" sz="2800" dirty="0"/>
              <a:t>REGISTER NO:</a:t>
            </a:r>
            <a:r>
              <a:rPr lang="en-GB" sz="2800" dirty="0"/>
              <a:t> 312204514</a:t>
            </a:r>
            <a:endParaRPr lang="en-US" sz="2800" dirty="0"/>
          </a:p>
          <a:p>
            <a:r>
              <a:rPr lang="en-US" sz="2800" dirty="0"/>
              <a:t>DEPARTMENT:</a:t>
            </a:r>
            <a:r>
              <a:rPr lang="en-GB" sz="2800" dirty="0"/>
              <a:t> COMMERCE </a:t>
            </a:r>
            <a:endParaRPr lang="en-US" sz="2800" dirty="0"/>
          </a:p>
          <a:p>
            <a:r>
              <a:rPr lang="en-US" sz="2800" dirty="0"/>
              <a:t>COLLEGE:</a:t>
            </a:r>
            <a:r>
              <a:rPr lang="en-GB" sz="2800" dirty="0"/>
              <a:t> K.C.S.KASI NADAR COLLEGE OF ARTS AND SCIENCE </a:t>
            </a:r>
            <a:endParaRPr lang="en-US" sz="2800"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p:cNvGraphicFramePr>
            <a:graphicFrameLocks/>
          </p:cNvGraphicFramePr>
          <p:nvPr>
            <p:extLst>
              <p:ext uri="{D42A27DB-BD31-4B8C-83A1-F6EECF244321}">
                <p14:modId xmlns:p14="http://schemas.microsoft.com/office/powerpoint/2010/main" val="3568228720"/>
              </p:ext>
            </p:extLst>
          </p:nvPr>
        </p:nvGraphicFramePr>
        <p:xfrm>
          <a:off x="1105436" y="1709669"/>
          <a:ext cx="7034011" cy="44077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6" name="Content Placeholder 5">
            <a:extLst>
              <a:ext uri="{FF2B5EF4-FFF2-40B4-BE49-F238E27FC236}">
                <a16:creationId xmlns:a16="http://schemas.microsoft.com/office/drawing/2014/main" xmlns="" id="{643974DD-9AC0-DD06-17E6-237B1DAE1F09}"/>
              </a:ext>
            </a:extLst>
          </p:cNvPr>
          <p:cNvSpPr>
            <a:spLocks noGrp="1"/>
          </p:cNvSpPr>
          <p:nvPr>
            <p:ph idx="1"/>
          </p:nvPr>
        </p:nvSpPr>
        <p:spPr>
          <a:xfrm>
            <a:off x="677334" y="1654969"/>
            <a:ext cx="8596668" cy="4386393"/>
          </a:xfrm>
        </p:spPr>
        <p:txBody>
          <a:bodyPr/>
          <a:lstStyle/>
          <a:p>
            <a:pPr marL="0" indent="0" algn="just">
              <a:buNone/>
            </a:pPr>
            <a:r>
              <a:rPr lang="en-GB" dirty="0">
                <a:latin typeface="Arial" panose="020B0604020202020204" pitchFamily="34" charset="0"/>
                <a:cs typeface="Arial" panose="020B0604020202020204" pitchFamily="34" charset="0"/>
              </a:rPr>
              <a:t>The analysis of the employee performance evaluation table reveals a significant disparity in performance distribution, with the majority of scores concentrated in the “Needs Improvement” category. Despite the substantial totals in the “Exceeds Expectations” and “Fully Meets Expectations” categories, the higher concentration in “Needs Improvement” highlights potential areas for development and intervention.</a:t>
            </a:r>
          </a:p>
          <a:p>
            <a:pPr marL="0" indent="0" algn="just">
              <a:buNone/>
            </a:pPr>
            <a:endParaRPr lang="en-GB" dirty="0">
              <a:latin typeface="Arial" panose="020B0604020202020204" pitchFamily="34" charset="0"/>
              <a:cs typeface="Arial" panose="020B0604020202020204" pitchFamily="34" charset="0"/>
            </a:endParaRPr>
          </a:p>
          <a:p>
            <a:pPr marL="0" indent="0" algn="just">
              <a:buNone/>
            </a:pPr>
            <a:r>
              <a:rPr lang="en-GB" dirty="0">
                <a:latin typeface="Arial" panose="020B0604020202020204" pitchFamily="34" charset="0"/>
                <a:cs typeface="Arial" panose="020B0604020202020204" pitchFamily="34" charset="0"/>
              </a:rPr>
              <a:t>To address these findings, it is crucial to implement targeted performance management strategies and developmental programs. By focusing on areas with high “Needs Improvement” scores and leveraging insights from the top-performing employees, the organization can enhance overall employee performance, align individual contributions with organizational goals, and foster a more productive work environment</a:t>
            </a:r>
            <a:r>
              <a:rPr lang="en-GB" dirty="0"/>
              <a:t>.</a:t>
            </a:r>
            <a:endParaRPr lang="en-US" dirty="0"/>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485" y="1915889"/>
            <a:ext cx="6571202" cy="4048273"/>
          </a:xfr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4" name="Text Placeholder 3"/>
          <p:cNvSpPr>
            <a:spLocks noGrp="1"/>
          </p:cNvSpPr>
          <p:nvPr>
            <p:ph type="body" idx="1"/>
          </p:nvPr>
        </p:nvSpPr>
        <p:spPr>
          <a:xfrm>
            <a:off x="677335" y="2321719"/>
            <a:ext cx="8596668" cy="3066129"/>
          </a:xfrm>
        </p:spPr>
        <p:txBody>
          <a:bodyPr>
            <a:normAutofit/>
          </a:bodyPr>
          <a:lstStyle/>
          <a:p>
            <a:pPr marL="457200" indent="-457200">
              <a:buFont typeface="+mj-lt"/>
              <a:buAutoNum type="arabicPeriod"/>
            </a:pPr>
            <a:r>
              <a:rPr lang="en-GB" sz="2800" b="1" dirty="0">
                <a:solidFill>
                  <a:schemeClr val="tx1"/>
                </a:solidFill>
              </a:rPr>
              <a:t>Identify Top Performers</a:t>
            </a:r>
          </a:p>
          <a:p>
            <a:pPr marL="457200" indent="-457200">
              <a:buFont typeface="+mj-lt"/>
              <a:buAutoNum type="arabicPeriod"/>
            </a:pPr>
            <a:r>
              <a:rPr lang="en-GB" sz="2800" b="1" dirty="0">
                <a:solidFill>
                  <a:schemeClr val="tx1"/>
                </a:solidFill>
              </a:rPr>
              <a:t>Assess the Distribution</a:t>
            </a:r>
          </a:p>
          <a:p>
            <a:pPr marL="457200" indent="-457200">
              <a:buFont typeface="+mj-lt"/>
              <a:buAutoNum type="arabicPeriod"/>
            </a:pPr>
            <a:r>
              <a:rPr lang="en-GB" sz="2800" b="1" dirty="0">
                <a:solidFill>
                  <a:schemeClr val="tx1"/>
                </a:solidFill>
              </a:rPr>
              <a:t>Compare Performance</a:t>
            </a:r>
          </a:p>
          <a:p>
            <a:pPr marL="457200" indent="-457200">
              <a:buFont typeface="+mj-lt"/>
              <a:buAutoNum type="arabicPeriod"/>
            </a:pPr>
            <a:r>
              <a:rPr lang="en-GB" sz="2800" b="1" dirty="0">
                <a:solidFill>
                  <a:schemeClr val="tx1"/>
                </a:solidFill>
              </a:rPr>
              <a:t>Evaluate Consistency</a:t>
            </a:r>
          </a:p>
          <a:p>
            <a:pPr marL="457200" indent="-457200">
              <a:buFont typeface="+mj-lt"/>
              <a:buAutoNum type="arabicPeriod"/>
            </a:pPr>
            <a:r>
              <a:rPr lang="en-GB" sz="2800" b="1" dirty="0">
                <a:solidFill>
                  <a:schemeClr val="tx1"/>
                </a:solidFill>
              </a:rPr>
              <a:t>Report Findings</a:t>
            </a:r>
            <a:endParaRPr lang="en-IN" sz="2800" b="1"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6" name="Content Placeholder 5">
            <a:extLst>
              <a:ext uri="{FF2B5EF4-FFF2-40B4-BE49-F238E27FC236}">
                <a16:creationId xmlns:a16="http://schemas.microsoft.com/office/drawing/2014/main" xmlns="" id="{4D81A016-EA2E-3124-D190-6047C347921D}"/>
              </a:ext>
            </a:extLst>
          </p:cNvPr>
          <p:cNvSpPr>
            <a:spLocks noGrp="1"/>
          </p:cNvSpPr>
          <p:nvPr>
            <p:ph idx="1"/>
          </p:nvPr>
        </p:nvSpPr>
        <p:spPr>
          <a:xfrm>
            <a:off x="653521" y="1699419"/>
            <a:ext cx="8550010" cy="3459161"/>
          </a:xfrm>
        </p:spPr>
        <p:txBody>
          <a:bodyPr>
            <a:noAutofit/>
          </a:bodyPr>
          <a:lstStyle/>
          <a:p>
            <a:pPr>
              <a:buFont typeface="+mj-lt"/>
              <a:buAutoNum type="arabicPeriod"/>
            </a:pPr>
            <a:r>
              <a:rPr lang="en-GB" sz="2400" dirty="0" err="1"/>
              <a:t>Analyze</a:t>
            </a:r>
            <a:r>
              <a:rPr lang="en-GB" sz="2400" dirty="0"/>
              <a:t> performance data to identify trends and distribution.
Aggregate scores for employees rated “Exceeds Expectations.”
Calculate percentage distribution across performance categories.
Check data for inconsistencies and anomalies.
Provide recommendations for improving performance management.
Prepare and present a comprehensive report with findings and insights.</a:t>
            </a:r>
            <a:endParaRPr lang="en-US" sz="2400"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sp>
        <p:nvSpPr>
          <p:cNvPr id="4" name="Content Placeholder 3">
            <a:extLst>
              <a:ext uri="{FF2B5EF4-FFF2-40B4-BE49-F238E27FC236}">
                <a16:creationId xmlns:a16="http://schemas.microsoft.com/office/drawing/2014/main" xmlns="" id="{DDB41DE2-72A6-3DE0-839D-871C5985EFA8}"/>
              </a:ext>
            </a:extLst>
          </p:cNvPr>
          <p:cNvSpPr>
            <a:spLocks noGrp="1"/>
          </p:cNvSpPr>
          <p:nvPr>
            <p:ph idx="1"/>
          </p:nvPr>
        </p:nvSpPr>
        <p:spPr>
          <a:ln>
            <a:solidFill>
              <a:schemeClr val="bg1"/>
            </a:solidFill>
          </a:ln>
        </p:spPr>
        <p:txBody>
          <a:bodyPr>
            <a:normAutofit/>
          </a:bodyPr>
          <a:lstStyle/>
          <a:p>
            <a:pPr>
              <a:buFont typeface="+mj-lt"/>
              <a:buAutoNum type="arabicPeriod"/>
            </a:pPr>
            <a:r>
              <a:rPr lang="en-GB" sz="3200" dirty="0"/>
              <a:t>HR Managers</a:t>
            </a:r>
          </a:p>
          <a:p>
            <a:pPr>
              <a:buFont typeface="+mj-lt"/>
              <a:buAutoNum type="arabicPeriod"/>
            </a:pPr>
            <a:r>
              <a:rPr lang="en-GB" sz="3200" dirty="0"/>
              <a:t>Department Heads</a:t>
            </a:r>
          </a:p>
          <a:p>
            <a:pPr>
              <a:buFont typeface="+mj-lt"/>
              <a:buAutoNum type="arabicPeriod"/>
            </a:pPr>
            <a:r>
              <a:rPr lang="en-GB" sz="3200" dirty="0"/>
              <a:t>Performance Review Analysts</a:t>
            </a:r>
          </a:p>
          <a:p>
            <a:pPr>
              <a:buFont typeface="+mj-lt"/>
              <a:buAutoNum type="arabicPeriod"/>
            </a:pPr>
            <a:r>
              <a:rPr lang="en-GB" sz="3200" dirty="0"/>
              <a:t>Senior Executives</a:t>
            </a:r>
          </a:p>
          <a:p>
            <a:pPr>
              <a:buFont typeface="+mj-lt"/>
              <a:buAutoNum type="arabicPeriod"/>
            </a:pPr>
            <a:r>
              <a:rPr lang="en-GB" sz="3200" dirty="0"/>
              <a:t>Employees</a:t>
            </a:r>
            <a:endParaRPr lang="en-US" sz="3200"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4" name="Content Placeholder 3">
            <a:extLst>
              <a:ext uri="{FF2B5EF4-FFF2-40B4-BE49-F238E27FC236}">
                <a16:creationId xmlns:a16="http://schemas.microsoft.com/office/drawing/2014/main" xmlns="" id="{B604BDDD-E993-9DD4-C4EB-57D58357A93B}"/>
              </a:ext>
            </a:extLst>
          </p:cNvPr>
          <p:cNvSpPr>
            <a:spLocks noGrp="1"/>
          </p:cNvSpPr>
          <p:nvPr>
            <p:ph idx="1"/>
          </p:nvPr>
        </p:nvSpPr>
        <p:spPr>
          <a:xfrm>
            <a:off x="677334" y="2595563"/>
            <a:ext cx="8596668" cy="3445799"/>
          </a:xfrm>
        </p:spPr>
        <p:txBody>
          <a:bodyPr anchor="t">
            <a:normAutofit/>
          </a:bodyPr>
          <a:lstStyle/>
          <a:p>
            <a:pPr>
              <a:buFont typeface="+mj-lt"/>
              <a:buAutoNum type="arabicPeriod"/>
            </a:pPr>
            <a:r>
              <a:rPr lang="en-GB" sz="2800" dirty="0"/>
              <a:t>Data-Driven Insights</a:t>
            </a:r>
          </a:p>
          <a:p>
            <a:pPr>
              <a:buFont typeface="+mj-lt"/>
              <a:buAutoNum type="arabicPeriod"/>
            </a:pPr>
            <a:r>
              <a:rPr lang="en-GB" sz="2800" dirty="0"/>
              <a:t>Enhanced Performance Management</a:t>
            </a:r>
          </a:p>
          <a:p>
            <a:pPr>
              <a:buFont typeface="+mj-lt"/>
              <a:buAutoNum type="arabicPeriod"/>
            </a:pPr>
            <a:r>
              <a:rPr lang="en-GB" sz="2800" dirty="0"/>
              <a:t>Strategic Improvements</a:t>
            </a:r>
          </a:p>
          <a:p>
            <a:pPr>
              <a:buFont typeface="+mj-lt"/>
              <a:buAutoNum type="arabicPeriod"/>
            </a:pPr>
            <a:r>
              <a:rPr lang="en-GB" sz="2800" dirty="0"/>
              <a:t>Consistency and Accuracy</a:t>
            </a:r>
          </a:p>
          <a:p>
            <a:pPr>
              <a:buFont typeface="+mj-lt"/>
              <a:buAutoNum type="arabicPeriod"/>
            </a:pPr>
            <a:r>
              <a:rPr lang="en-GB" sz="2800" dirty="0"/>
              <a:t>Informed Decision-Making</a:t>
            </a:r>
            <a:endParaRPr lang="en-US" sz="2800"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795130" y="1603513"/>
            <a:ext cx="7699514" cy="4093428"/>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p>
          <a:p>
            <a:r>
              <a:rPr lang="en-US" sz="2000" dirty="0">
                <a:effectLst>
                  <a:outerShdw blurRad="38100" dist="38100" dir="2700000" algn="tl">
                    <a:srgbClr val="000000">
                      <a:alpha val="43137"/>
                    </a:srgbClr>
                  </a:outerShdw>
                </a:effectLst>
              </a:rPr>
              <a:t>PAY ZONE</a:t>
            </a:r>
            <a:r>
              <a:rPr lang="en-US" sz="2000" dirty="0"/>
              <a:t>: The pay zone or salary band to which the employee's compensation falls.</a:t>
            </a:r>
          </a:p>
          <a:p>
            <a:endParaRPr lang="en-US" sz="2000" dirty="0"/>
          </a:p>
          <a:p>
            <a:r>
              <a:rPr lang="en-US" sz="2000" dirty="0">
                <a:effectLst>
                  <a:outerShdw blurRad="38100" dist="38100" dir="2700000" algn="tl">
                    <a:srgbClr val="000000">
                      <a:alpha val="43137"/>
                    </a:srgbClr>
                  </a:outerShdw>
                </a:effectLst>
              </a:rPr>
              <a:t>DEPARTMENT TYPE</a:t>
            </a:r>
            <a:r>
              <a:rPr lang="en-US" sz="2000" dirty="0"/>
              <a:t>: The broader category or type of department the employee's work is associated with.</a:t>
            </a:r>
          </a:p>
          <a:p>
            <a:endParaRPr lang="en-US" sz="2000" dirty="0"/>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2554545"/>
          </a:xfrm>
          <a:prstGeom prst="rect">
            <a:avLst/>
          </a:prstGeom>
          <a:noFill/>
        </p:spPr>
        <p:txBody>
          <a:bodyPr wrap="square" rtlCol="0">
            <a:spAutoFit/>
          </a:bodyPr>
          <a:lstStyle/>
          <a:p>
            <a:r>
              <a:rPr lang="en-US" sz="2000" dirty="0"/>
              <a:t>Data set: Kaggle, Employee dataset</a:t>
            </a:r>
          </a:p>
          <a:p>
            <a:r>
              <a:rPr lang="en-US" sz="2000" dirty="0"/>
              <a:t>Feature Selection:</a:t>
            </a:r>
          </a:p>
          <a:p>
            <a:r>
              <a:rPr lang="en-US" sz="2000" dirty="0"/>
              <a:t>Data Cleaning: Missing values, Irrelevant</a:t>
            </a:r>
          </a:p>
          <a:p>
            <a:r>
              <a:rPr lang="en-US" sz="2000" dirty="0"/>
              <a:t>Pivot Table: Employee ID, First Name, </a:t>
            </a:r>
            <a:r>
              <a:rPr lang="en-US" sz="2000" dirty="0" err="1"/>
              <a:t>Payzone</a:t>
            </a:r>
            <a:r>
              <a:rPr lang="en-US" sz="2000" dirty="0"/>
              <a:t>, </a:t>
            </a:r>
            <a:r>
              <a:rPr lang="en-US" sz="2000" dirty="0" err="1"/>
              <a:t>DepartmentType</a:t>
            </a:r>
            <a:r>
              <a:rPr lang="en-US" sz="2000" dirty="0"/>
              <a:t>, Current Employee Rating.  </a:t>
            </a:r>
          </a:p>
          <a:p>
            <a:r>
              <a:rPr lang="en-US" sz="2000" dirty="0"/>
              <a:t>Performance:</a:t>
            </a:r>
          </a:p>
          <a:p>
            <a:r>
              <a:rPr lang="en-US" sz="2000" dirty="0"/>
              <a:t>Report: Slicer</a:t>
            </a:r>
          </a:p>
          <a:p>
            <a:r>
              <a:rPr lang="en-US" sz="2000" dirty="0"/>
              <a:t>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329</TotalTime>
  <Words>361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26</cp:revision>
  <dcterms:created xsi:type="dcterms:W3CDTF">2024-08-21T00:32:52Z</dcterms:created>
  <dcterms:modified xsi:type="dcterms:W3CDTF">2024-08-28T06:06:38Z</dcterms:modified>
</cp:coreProperties>
</file>