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5F3CAA4-66FE-41BE-A10D-E53C094297BC}" type="datetimeFigureOut">
              <a:rPr lang="fr-FR" smtClean="0"/>
              <a:t>28/06/2021</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77A52F0-88BE-43B0-99B4-619103D7FB09}" type="slidenum">
              <a:rPr lang="fr-FR" smtClean="0"/>
              <a:t>‹N°›</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202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F3CAA4-66FE-41BE-A10D-E53C094297BC}"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60814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F3CAA4-66FE-41BE-A10D-E53C094297BC}"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326353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F3CAA4-66FE-41BE-A10D-E53C094297BC}"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259358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5F3CAA4-66FE-41BE-A10D-E53C094297BC}" type="datetimeFigureOut">
              <a:rPr lang="fr-FR" smtClean="0"/>
              <a:t>28/06/2021</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77A52F0-88BE-43B0-99B4-619103D7FB09}" type="slidenum">
              <a:rPr lang="fr-FR" smtClean="0"/>
              <a:t>‹N°›</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399238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5F3CAA4-66FE-41BE-A10D-E53C094297BC}" type="datetimeFigureOut">
              <a:rPr lang="fr-FR" smtClean="0"/>
              <a:t>28/06/2021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33520410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F3CAA4-66FE-41BE-A10D-E53C094297BC}" type="datetimeFigureOut">
              <a:rPr lang="fr-FR" smtClean="0"/>
              <a:t>28/06/2021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33585684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5F3CAA4-66FE-41BE-A10D-E53C094297BC}" type="datetimeFigureOut">
              <a:rPr lang="fr-FR" smtClean="0"/>
              <a:t>28/06/2021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8691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3CAA4-66FE-41BE-A10D-E53C094297BC}" type="datetimeFigureOut">
              <a:rPr lang="fr-FR" smtClean="0"/>
              <a:t>28/06/2021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410842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55F3CAA4-66FE-41BE-A10D-E53C094297BC}" type="datetimeFigureOut">
              <a:rPr lang="fr-FR" smtClean="0"/>
              <a:t>28/06/2021</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B77A52F0-88BE-43B0-99B4-619103D7FB09}" type="slidenum">
              <a:rPr lang="fr-FR" smtClean="0"/>
              <a:t>‹N°›</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597047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55F3CAA4-66FE-41BE-A10D-E53C094297BC}" type="datetimeFigureOut">
              <a:rPr lang="fr-FR" smtClean="0"/>
              <a:t>28/06/2021</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B77A52F0-88BE-43B0-99B4-619103D7FB09}" type="slidenum">
              <a:rPr lang="fr-FR" smtClean="0"/>
              <a:t>‹N°›</a:t>
            </a:fld>
            <a:endParaRPr lang="fr-FR"/>
          </a:p>
        </p:txBody>
      </p:sp>
    </p:spTree>
    <p:extLst>
      <p:ext uri="{BB962C8B-B14F-4D97-AF65-F5344CB8AC3E}">
        <p14:creationId xmlns:p14="http://schemas.microsoft.com/office/powerpoint/2010/main" val="269922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5F3CAA4-66FE-41BE-A10D-E53C094297BC}" type="datetimeFigureOut">
              <a:rPr lang="fr-FR" smtClean="0"/>
              <a:t>28/06/2021</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77A52F0-88BE-43B0-99B4-619103D7FB09}" type="slidenum">
              <a:rPr lang="fr-FR" smtClean="0"/>
              <a:t>‹N°›</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476379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C921756-0492-430E-B5CC-A4DF40EE3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902" y="0"/>
            <a:ext cx="7207530" cy="3082968"/>
          </a:xfrm>
          <a:prstGeom prst="rect">
            <a:avLst/>
          </a:prstGeom>
        </p:spPr>
      </p:pic>
      <p:pic>
        <p:nvPicPr>
          <p:cNvPr id="5" name="Image 4">
            <a:extLst>
              <a:ext uri="{FF2B5EF4-FFF2-40B4-BE49-F238E27FC236}">
                <a16:creationId xmlns:a16="http://schemas.microsoft.com/office/drawing/2014/main" id="{2A0D0AED-8956-4419-BB2E-39B41CF48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30907">
            <a:off x="9944294" y="1739513"/>
            <a:ext cx="1916022" cy="19160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 6">
            <a:extLst>
              <a:ext uri="{FF2B5EF4-FFF2-40B4-BE49-F238E27FC236}">
                <a16:creationId xmlns:a16="http://schemas.microsoft.com/office/drawing/2014/main" id="{6F322007-8F1C-4CF7-BB3F-FC8C93751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2888" y="5233994"/>
            <a:ext cx="3162300" cy="145608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Image 8">
            <a:extLst>
              <a:ext uri="{FF2B5EF4-FFF2-40B4-BE49-F238E27FC236}">
                <a16:creationId xmlns:a16="http://schemas.microsoft.com/office/drawing/2014/main" id="{CA28A6C7-9C8D-4447-AE80-DA4450C623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09939">
            <a:off x="395149" y="1775308"/>
            <a:ext cx="1881329" cy="1601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ZoneTexte 10">
            <a:extLst>
              <a:ext uri="{FF2B5EF4-FFF2-40B4-BE49-F238E27FC236}">
                <a16:creationId xmlns:a16="http://schemas.microsoft.com/office/drawing/2014/main" id="{61C7AAE7-40E8-469F-9286-5B9CE5D99C51}"/>
              </a:ext>
            </a:extLst>
          </p:cNvPr>
          <p:cNvSpPr txBox="1"/>
          <p:nvPr/>
        </p:nvSpPr>
        <p:spPr>
          <a:xfrm>
            <a:off x="2706846" y="3188985"/>
            <a:ext cx="6874385" cy="1938992"/>
          </a:xfrm>
          <a:prstGeom prst="rect">
            <a:avLst/>
          </a:prstGeom>
          <a:noFill/>
          <a:ln w="38100">
            <a:solidFill>
              <a:schemeClr val="tx2">
                <a:lumMod val="50000"/>
                <a:lumOff val="50000"/>
              </a:schemeClr>
            </a:solidFill>
          </a:ln>
        </p:spPr>
        <p:txBody>
          <a:bodyPr wrap="square">
            <a:spAutoFit/>
          </a:bodyPr>
          <a:lstStyle/>
          <a:p>
            <a:r>
              <a:rPr lang="en-US" sz="2400" b="0" i="0" u="sng" dirty="0">
                <a:solidFill>
                  <a:srgbClr val="303030"/>
                </a:solidFill>
                <a:effectLst/>
                <a:highlight>
                  <a:srgbClr val="FFFF00"/>
                </a:highlight>
                <a:latin typeface="Titillium Web"/>
              </a:rPr>
              <a:t>Introduction: </a:t>
            </a:r>
            <a:r>
              <a:rPr lang="en-US" sz="2400" b="0" i="0" dirty="0">
                <a:solidFill>
                  <a:srgbClr val="303030"/>
                </a:solidFill>
                <a:effectLst/>
                <a:latin typeface="Titillium Web"/>
              </a:rPr>
              <a:t>A </a:t>
            </a:r>
            <a:r>
              <a:rPr lang="en-US" sz="2400" b="1" i="0" dirty="0">
                <a:solidFill>
                  <a:srgbClr val="303030"/>
                </a:solidFill>
                <a:effectLst/>
                <a:latin typeface="Titillium Web"/>
              </a:rPr>
              <a:t>Relational Database Management System (RDBMS)</a:t>
            </a:r>
            <a:r>
              <a:rPr lang="en-US" sz="2400" b="0" i="0" dirty="0">
                <a:solidFill>
                  <a:srgbClr val="303030"/>
                </a:solidFill>
                <a:effectLst/>
                <a:latin typeface="Titillium Web"/>
              </a:rPr>
              <a:t> is a collection of programs and capabilities that enable IT teams and others to create, update, administer and otherwise interact with a relational database</a:t>
            </a:r>
            <a:r>
              <a:rPr lang="en-US" b="0" i="0" dirty="0">
                <a:solidFill>
                  <a:srgbClr val="303030"/>
                </a:solidFill>
                <a:effectLst/>
                <a:latin typeface="Titillium Web"/>
              </a:rPr>
              <a:t>.</a:t>
            </a:r>
            <a:endParaRPr lang="fr-FR" dirty="0"/>
          </a:p>
        </p:txBody>
      </p:sp>
    </p:spTree>
    <p:extLst>
      <p:ext uri="{BB962C8B-B14F-4D97-AF65-F5344CB8AC3E}">
        <p14:creationId xmlns:p14="http://schemas.microsoft.com/office/powerpoint/2010/main" val="381819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6F7846-1A4F-4B63-BCC5-C3D1D17581C6}"/>
              </a:ext>
            </a:extLst>
          </p:cNvPr>
          <p:cNvSpPr/>
          <p:nvPr/>
        </p:nvSpPr>
        <p:spPr>
          <a:xfrm>
            <a:off x="1463425" y="674709"/>
            <a:ext cx="3214591" cy="923330"/>
          </a:xfrm>
          <a:prstGeom prst="rect">
            <a:avLst/>
          </a:prstGeom>
          <a:noFill/>
        </p:spPr>
        <p:txBody>
          <a:bodyPr wrap="squar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MY SQL:</a:t>
            </a:r>
          </a:p>
        </p:txBody>
      </p:sp>
      <p:sp>
        <p:nvSpPr>
          <p:cNvPr id="4" name="ZoneTexte 3">
            <a:extLst>
              <a:ext uri="{FF2B5EF4-FFF2-40B4-BE49-F238E27FC236}">
                <a16:creationId xmlns:a16="http://schemas.microsoft.com/office/drawing/2014/main" id="{F05B47EE-2020-4D06-BD30-2A3866FB0275}"/>
              </a:ext>
            </a:extLst>
          </p:cNvPr>
          <p:cNvSpPr txBox="1"/>
          <p:nvPr/>
        </p:nvSpPr>
        <p:spPr>
          <a:xfrm>
            <a:off x="1749286" y="1779249"/>
            <a:ext cx="9104243" cy="4031873"/>
          </a:xfrm>
          <a:prstGeom prst="rect">
            <a:avLst/>
          </a:prstGeom>
          <a:noFill/>
        </p:spPr>
        <p:txBody>
          <a:bodyPr wrap="square">
            <a:spAutoFit/>
          </a:bodyPr>
          <a:lstStyle/>
          <a:p>
            <a:pPr marL="342900" indent="-342900">
              <a:buFont typeface="Wingdings" panose="05000000000000000000" pitchFamily="2" charset="2"/>
              <a:buChar char="Ø"/>
            </a:pPr>
            <a:r>
              <a:rPr lang="en-US" sz="2000" b="1" dirty="0"/>
              <a:t>MySQL is an open source relational database server. A database server stores data in separate tables rather than putting everything together in a single table. </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SQL in "MySQL" stands for "</a:t>
            </a:r>
            <a:r>
              <a:rPr lang="en-US" sz="2000" b="1" dirty="0">
                <a:highlight>
                  <a:srgbClr val="C0C0C0"/>
                </a:highlight>
              </a:rPr>
              <a:t>Structured Query Language</a:t>
            </a:r>
            <a:r>
              <a:rPr lang="en-US" sz="2000" b="1" dirty="0"/>
              <a:t>": the standard language for database processing.</a:t>
            </a:r>
          </a:p>
          <a:p>
            <a:pPr marL="342900" indent="-342900">
              <a:buFont typeface="Wingdings" panose="05000000000000000000" pitchFamily="2" charset="2"/>
              <a:buChar char="Ø"/>
            </a:pPr>
            <a:endParaRPr lang="en-US" b="1" dirty="0"/>
          </a:p>
          <a:p>
            <a:pPr marL="342900" indent="-342900">
              <a:buFont typeface="Wingdings" panose="05000000000000000000" pitchFamily="2" charset="2"/>
              <a:buChar char="Ø"/>
            </a:pPr>
            <a:r>
              <a:rPr lang="fr-FR" sz="2000" b="1" dirty="0">
                <a:ea typeface="Roboto Lt" pitchFamily="2" charset="0"/>
              </a:rPr>
              <a:t>In </a:t>
            </a:r>
            <a:r>
              <a:rPr lang="fr-FR" sz="2000" b="1" dirty="0" err="1">
                <a:ea typeface="Roboto Lt" pitchFamily="2" charset="0"/>
              </a:rPr>
              <a:t>everyday</a:t>
            </a:r>
            <a:r>
              <a:rPr lang="fr-FR" sz="2000" b="1" dirty="0">
                <a:ea typeface="Roboto Lt" pitchFamily="2" charset="0"/>
              </a:rPr>
              <a:t> use, an application </a:t>
            </a:r>
            <a:r>
              <a:rPr lang="fr-FR" sz="2000" b="1" dirty="0" err="1">
                <a:ea typeface="Roboto Lt" pitchFamily="2" charset="0"/>
              </a:rPr>
              <a:t>will</a:t>
            </a:r>
            <a:r>
              <a:rPr lang="fr-FR" sz="2000" b="1" dirty="0">
                <a:ea typeface="Roboto Lt" pitchFamily="2" charset="0"/>
              </a:rPr>
              <a:t> </a:t>
            </a:r>
            <a:r>
              <a:rPr lang="fr-FR" sz="2000" b="1" dirty="0" err="1">
                <a:ea typeface="Roboto Lt" pitchFamily="2" charset="0"/>
              </a:rPr>
              <a:t>usually</a:t>
            </a:r>
            <a:r>
              <a:rPr lang="fr-FR" sz="2000" b="1" dirty="0">
                <a:ea typeface="Roboto Lt" pitchFamily="2" charset="0"/>
              </a:rPr>
              <a:t> </a:t>
            </a:r>
            <a:r>
              <a:rPr lang="fr-FR" sz="2000" b="1" dirty="0" err="1">
                <a:ea typeface="Roboto Lt" pitchFamily="2" charset="0"/>
              </a:rPr>
              <a:t>only</a:t>
            </a:r>
            <a:r>
              <a:rPr lang="fr-FR" sz="2000" b="1" dirty="0">
                <a:ea typeface="Roboto Lt" pitchFamily="2" charset="0"/>
              </a:rPr>
              <a:t> have a </a:t>
            </a:r>
            <a:r>
              <a:rPr lang="fr-FR" sz="2000" b="1" dirty="0" err="1">
                <a:ea typeface="Roboto Lt" pitchFamily="2" charset="0"/>
              </a:rPr>
              <a:t>database</a:t>
            </a:r>
            <a:r>
              <a:rPr lang="fr-FR" sz="2000" b="1" dirty="0">
                <a:ea typeface="Roboto Lt" pitchFamily="2" charset="0"/>
              </a:rPr>
              <a:t>. In MySQL (and </a:t>
            </a:r>
            <a:r>
              <a:rPr lang="fr-FR" sz="2000" b="1" dirty="0" err="1">
                <a:ea typeface="Roboto Lt" pitchFamily="2" charset="0"/>
              </a:rPr>
              <a:t>also</a:t>
            </a:r>
            <a:r>
              <a:rPr lang="fr-FR" sz="2000" b="1" dirty="0">
                <a:ea typeface="Roboto Lt" pitchFamily="2" charset="0"/>
              </a:rPr>
              <a:t> in </a:t>
            </a:r>
            <a:r>
              <a:rPr lang="fr-FR" sz="2000" b="1" dirty="0" err="1">
                <a:ea typeface="Roboto Lt" pitchFamily="2" charset="0"/>
              </a:rPr>
              <a:t>other</a:t>
            </a:r>
            <a:r>
              <a:rPr lang="fr-FR" sz="2000" b="1" dirty="0">
                <a:ea typeface="Roboto Lt" pitchFamily="2" charset="0"/>
              </a:rPr>
              <a:t> </a:t>
            </a:r>
            <a:r>
              <a:rPr lang="fr-FR" sz="2000" b="1" dirty="0" err="1">
                <a:ea typeface="Roboto Lt" pitchFamily="2" charset="0"/>
              </a:rPr>
              <a:t>relational</a:t>
            </a:r>
            <a:r>
              <a:rPr lang="fr-FR" sz="2000" b="1" dirty="0">
                <a:ea typeface="Roboto Lt" pitchFamily="2" charset="0"/>
              </a:rPr>
              <a:t> </a:t>
            </a:r>
            <a:r>
              <a:rPr lang="fr-FR" sz="2000" b="1" dirty="0" err="1">
                <a:ea typeface="Roboto Lt" pitchFamily="2" charset="0"/>
              </a:rPr>
              <a:t>database</a:t>
            </a:r>
            <a:r>
              <a:rPr lang="fr-FR" sz="2000" b="1" dirty="0">
                <a:ea typeface="Roboto Lt" pitchFamily="2" charset="0"/>
              </a:rPr>
              <a:t> applications), a </a:t>
            </a:r>
            <a:r>
              <a:rPr lang="fr-FR" sz="2000" b="1" dirty="0" err="1">
                <a:ea typeface="Roboto Lt" pitchFamily="2" charset="0"/>
              </a:rPr>
              <a:t>Database</a:t>
            </a:r>
            <a:r>
              <a:rPr lang="fr-FR" sz="2000" b="1" dirty="0">
                <a:ea typeface="Roboto Lt" pitchFamily="2" charset="0"/>
              </a:rPr>
              <a:t> </a:t>
            </a:r>
            <a:r>
              <a:rPr lang="fr-FR" sz="2000" b="1" dirty="0" err="1">
                <a:ea typeface="Roboto Lt" pitchFamily="2" charset="0"/>
              </a:rPr>
              <a:t>is</a:t>
            </a:r>
            <a:r>
              <a:rPr lang="fr-FR" sz="2000" b="1" dirty="0">
                <a:ea typeface="Roboto Lt" pitchFamily="2" charset="0"/>
              </a:rPr>
              <a:t> a collection of </a:t>
            </a:r>
            <a:r>
              <a:rPr lang="fr-FR" sz="2000" b="1" dirty="0" err="1">
                <a:ea typeface="Roboto Lt" pitchFamily="2" charset="0"/>
              </a:rPr>
              <a:t>interconnected</a:t>
            </a:r>
            <a:r>
              <a:rPr lang="fr-FR" sz="2000" b="1" dirty="0">
                <a:ea typeface="Roboto Lt" pitchFamily="2" charset="0"/>
              </a:rPr>
              <a:t> tables. A </a:t>
            </a:r>
            <a:r>
              <a:rPr lang="fr-FR" sz="2000" b="1" dirty="0" err="1">
                <a:ea typeface="Roboto Lt" pitchFamily="2" charset="0"/>
              </a:rPr>
              <a:t>database</a:t>
            </a:r>
            <a:r>
              <a:rPr lang="fr-FR" sz="2000" b="1" dirty="0">
                <a:ea typeface="Roboto Lt" pitchFamily="2" charset="0"/>
              </a:rPr>
              <a:t> </a:t>
            </a:r>
            <a:r>
              <a:rPr lang="fr-FR" sz="2000" b="1" dirty="0" err="1">
                <a:ea typeface="Roboto Lt" pitchFamily="2" charset="0"/>
              </a:rPr>
              <a:t>is</a:t>
            </a:r>
            <a:r>
              <a:rPr lang="fr-FR" sz="2000" b="1" dirty="0">
                <a:ea typeface="Roboto Lt" pitchFamily="2" charset="0"/>
              </a:rPr>
              <a:t> a place </a:t>
            </a:r>
            <a:r>
              <a:rPr lang="fr-FR" sz="2000" b="1" dirty="0" err="1">
                <a:ea typeface="Roboto Lt" pitchFamily="2" charset="0"/>
              </a:rPr>
              <a:t>where</a:t>
            </a:r>
            <a:r>
              <a:rPr lang="fr-FR" sz="2000" b="1" dirty="0">
                <a:ea typeface="Roboto Lt" pitchFamily="2" charset="0"/>
              </a:rPr>
              <a:t> tables </a:t>
            </a:r>
            <a:r>
              <a:rPr lang="fr-FR" sz="2000" b="1" dirty="0" err="1">
                <a:ea typeface="Roboto Lt" pitchFamily="2" charset="0"/>
              </a:rPr>
              <a:t>will</a:t>
            </a:r>
            <a:r>
              <a:rPr lang="fr-FR" sz="2000" b="1" dirty="0">
                <a:ea typeface="Roboto Lt" pitchFamily="2" charset="0"/>
              </a:rPr>
              <a:t> </a:t>
            </a:r>
            <a:r>
              <a:rPr lang="fr-FR" sz="2000" b="1" dirty="0" err="1">
                <a:ea typeface="Roboto Lt" pitchFamily="2" charset="0"/>
              </a:rPr>
              <a:t>be</a:t>
            </a:r>
            <a:r>
              <a:rPr lang="fr-FR" sz="2000" b="1" dirty="0">
                <a:ea typeface="Roboto Lt" pitchFamily="2" charset="0"/>
              </a:rPr>
              <a:t> </a:t>
            </a:r>
            <a:r>
              <a:rPr lang="fr-FR" sz="2000" b="1" dirty="0" err="1">
                <a:ea typeface="Roboto Lt" pitchFamily="2" charset="0"/>
              </a:rPr>
              <a:t>created</a:t>
            </a:r>
            <a:r>
              <a:rPr lang="fr-FR" sz="2000" b="1" dirty="0">
                <a:ea typeface="Roboto Lt" pitchFamily="2" charset="0"/>
              </a:rPr>
              <a:t>.</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endParaRPr lang="en-US" dirty="0"/>
          </a:p>
        </p:txBody>
      </p:sp>
      <p:pic>
        <p:nvPicPr>
          <p:cNvPr id="6" name="Image 5">
            <a:extLst>
              <a:ext uri="{FF2B5EF4-FFF2-40B4-BE49-F238E27FC236}">
                <a16:creationId xmlns:a16="http://schemas.microsoft.com/office/drawing/2014/main" id="{7A5E192D-8077-44A1-9282-56CF4C627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1636" y="189051"/>
            <a:ext cx="2862468" cy="15901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2325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D58E6F-FBBB-40BE-A379-59B96AA0FEEF}"/>
              </a:ext>
            </a:extLst>
          </p:cNvPr>
          <p:cNvSpPr/>
          <p:nvPr/>
        </p:nvSpPr>
        <p:spPr>
          <a:xfrm>
            <a:off x="1299453" y="740968"/>
            <a:ext cx="4451989" cy="923330"/>
          </a:xfrm>
          <a:prstGeom prst="rect">
            <a:avLst/>
          </a:prstGeom>
          <a:noFill/>
        </p:spPr>
        <p:txBody>
          <a:bodyPr wrap="squar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PostgreSQL:</a:t>
            </a:r>
          </a:p>
        </p:txBody>
      </p:sp>
      <p:sp>
        <p:nvSpPr>
          <p:cNvPr id="4" name="ZoneTexte 3">
            <a:extLst>
              <a:ext uri="{FF2B5EF4-FFF2-40B4-BE49-F238E27FC236}">
                <a16:creationId xmlns:a16="http://schemas.microsoft.com/office/drawing/2014/main" id="{AAB59F12-8796-40AE-BD7A-40381324878A}"/>
              </a:ext>
            </a:extLst>
          </p:cNvPr>
          <p:cNvSpPr txBox="1"/>
          <p:nvPr/>
        </p:nvSpPr>
        <p:spPr>
          <a:xfrm>
            <a:off x="1934817" y="2029743"/>
            <a:ext cx="8017566"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000000"/>
                </a:solidFill>
                <a:effectLst/>
                <a:latin typeface="Roboto" panose="02000000000000000000" pitchFamily="2" charset="0"/>
              </a:rPr>
              <a:t>PostgreSQL is a relational and object database management system (RDBMS). It is a free tool available under the terms of a BSD-type license. </a:t>
            </a:r>
            <a:endParaRPr lang="fr-FR" dirty="0"/>
          </a:p>
        </p:txBody>
      </p:sp>
      <p:pic>
        <p:nvPicPr>
          <p:cNvPr id="6" name="Image 5">
            <a:extLst>
              <a:ext uri="{FF2B5EF4-FFF2-40B4-BE49-F238E27FC236}">
                <a16:creationId xmlns:a16="http://schemas.microsoft.com/office/drawing/2014/main" id="{E556C316-ABA3-49EA-AC05-4D0E4BCBB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754" y="4563303"/>
            <a:ext cx="2095500" cy="2162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ZoneTexte 7">
            <a:extLst>
              <a:ext uri="{FF2B5EF4-FFF2-40B4-BE49-F238E27FC236}">
                <a16:creationId xmlns:a16="http://schemas.microsoft.com/office/drawing/2014/main" id="{739A7A43-C75B-4AA6-8422-B079B3034961}"/>
              </a:ext>
            </a:extLst>
          </p:cNvPr>
          <p:cNvSpPr txBox="1"/>
          <p:nvPr/>
        </p:nvSpPr>
        <p:spPr>
          <a:xfrm>
            <a:off x="1934817" y="2853972"/>
            <a:ext cx="8017566" cy="3170099"/>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Roboto" panose="02000000000000000000" pitchFamily="2" charset="0"/>
                <a:ea typeface="Roboto" panose="02000000000000000000" pitchFamily="2" charset="0"/>
              </a:rPr>
              <a:t>PostgreSQL has many great features. Among these, we can mention by example: •</a:t>
            </a:r>
          </a:p>
          <a:p>
            <a:r>
              <a:rPr lang="en-US" sz="2000" dirty="0">
                <a:latin typeface="Roboto" panose="02000000000000000000" pitchFamily="2" charset="0"/>
                <a:ea typeface="Roboto" panose="02000000000000000000" pitchFamily="2" charset="0"/>
              </a:rPr>
              <a:t> • transactional engine</a:t>
            </a:r>
          </a:p>
          <a:p>
            <a:r>
              <a:rPr lang="en-US" sz="2000" dirty="0">
                <a:latin typeface="Roboto" panose="02000000000000000000" pitchFamily="2" charset="0"/>
                <a:ea typeface="Roboto" panose="02000000000000000000" pitchFamily="2" charset="0"/>
              </a:rPr>
              <a:t> • compliance with SQL standards• </a:t>
            </a:r>
          </a:p>
          <a:p>
            <a:r>
              <a:rPr lang="en-US" sz="2000" dirty="0">
                <a:latin typeface="Roboto" panose="02000000000000000000" pitchFamily="2" charset="0"/>
                <a:ea typeface="Roboto" panose="02000000000000000000" pitchFamily="2" charset="0"/>
              </a:rPr>
              <a:t>MVCC (mechanism allowing effective competition without locking </a:t>
            </a:r>
            <a:r>
              <a:rPr lang="en-US" sz="2000" dirty="0" err="1">
                <a:latin typeface="Roboto" panose="02000000000000000000" pitchFamily="2" charset="0"/>
                <a:ea typeface="Roboto" panose="02000000000000000000" pitchFamily="2" charset="0"/>
              </a:rPr>
              <a:t>inrecords</a:t>
            </a:r>
            <a:r>
              <a:rPr lang="en-US" sz="2000" dirty="0">
                <a:latin typeface="Roboto" panose="02000000000000000000" pitchFamily="2" charset="0"/>
                <a:ea typeface="Roboto" panose="02000000000000000000" pitchFamily="2" charset="0"/>
              </a:rPr>
              <a:t> to ensure transaction isolation)</a:t>
            </a:r>
          </a:p>
          <a:p>
            <a:r>
              <a:rPr lang="en-US" sz="2000" dirty="0">
                <a:latin typeface="Roboto" panose="02000000000000000000" pitchFamily="2" charset="0"/>
                <a:ea typeface="Roboto" panose="02000000000000000000" pitchFamily="2" charset="0"/>
              </a:rPr>
              <a:t>• stored procedures in many languages</a:t>
            </a:r>
          </a:p>
          <a:p>
            <a:r>
              <a:rPr lang="en-US" sz="2000" dirty="0">
                <a:latin typeface="Roboto" panose="02000000000000000000" pitchFamily="2" charset="0"/>
                <a:ea typeface="Roboto" panose="02000000000000000000" pitchFamily="2" charset="0"/>
              </a:rPr>
              <a:t>• triggers</a:t>
            </a:r>
          </a:p>
          <a:p>
            <a:r>
              <a:rPr lang="en-US" sz="2000" dirty="0">
                <a:latin typeface="Roboto" panose="02000000000000000000" pitchFamily="2" charset="0"/>
                <a:ea typeface="Roboto" panose="02000000000000000000" pitchFamily="2" charset="0"/>
              </a:rPr>
              <a:t>• continuous master-slave replication by application of binary logs (WAL archives),slaves accessible in read mode.</a:t>
            </a:r>
            <a:endParaRPr lang="fr-FR"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201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2B03C-BA99-4D07-8819-BD0FA794E261}"/>
              </a:ext>
            </a:extLst>
          </p:cNvPr>
          <p:cNvSpPr/>
          <p:nvPr/>
        </p:nvSpPr>
        <p:spPr>
          <a:xfrm>
            <a:off x="1390801" y="767474"/>
            <a:ext cx="4705199" cy="923330"/>
          </a:xfrm>
          <a:prstGeom prst="rect">
            <a:avLst/>
          </a:prstGeom>
          <a:noFill/>
        </p:spPr>
        <p:txBody>
          <a:bodyPr wrap="none" lIns="91440" tIns="45720" rIns="91440" bIns="45720">
            <a:spAutoFit/>
          </a:bodyPr>
          <a:lstStyle/>
          <a:p>
            <a:pPr algn="ctr"/>
            <a:r>
              <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SQL SERVER:</a:t>
            </a:r>
          </a:p>
        </p:txBody>
      </p:sp>
      <p:pic>
        <p:nvPicPr>
          <p:cNvPr id="4" name="Image 3">
            <a:extLst>
              <a:ext uri="{FF2B5EF4-FFF2-40B4-BE49-F238E27FC236}">
                <a16:creationId xmlns:a16="http://schemas.microsoft.com/office/drawing/2014/main" id="{25E50056-A45F-4845-864A-AD7466E51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523" y="104645"/>
            <a:ext cx="3643310" cy="2248987"/>
          </a:xfrm>
          <a:prstGeom prst="rect">
            <a:avLst/>
          </a:prstGeom>
        </p:spPr>
      </p:pic>
      <p:sp>
        <p:nvSpPr>
          <p:cNvPr id="6" name="ZoneTexte 5">
            <a:extLst>
              <a:ext uri="{FF2B5EF4-FFF2-40B4-BE49-F238E27FC236}">
                <a16:creationId xmlns:a16="http://schemas.microsoft.com/office/drawing/2014/main" id="{571DFD39-B1E4-4E73-A6B8-6FA1E3A67365}"/>
              </a:ext>
            </a:extLst>
          </p:cNvPr>
          <p:cNvSpPr txBox="1"/>
          <p:nvPr/>
        </p:nvSpPr>
        <p:spPr>
          <a:xfrm>
            <a:off x="1590261" y="2416651"/>
            <a:ext cx="9051235" cy="440120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Roboto" panose="02000000000000000000" pitchFamily="2" charset="0"/>
                <a:ea typeface="Roboto" panose="02000000000000000000" pitchFamily="2" charset="0"/>
              </a:rPr>
              <a:t>SQL server commonly refers to a database server. The definition of SQL server is closely linked to that of SQL (Structured Query Language), a computer language used to exploit databases.</a:t>
            </a:r>
          </a:p>
          <a:p>
            <a:endParaRPr lang="en-US" sz="2000" dirty="0">
              <a:latin typeface="Roboto" panose="02000000000000000000" pitchFamily="2" charset="0"/>
              <a:ea typeface="Roboto" panose="02000000000000000000" pitchFamily="2" charset="0"/>
            </a:endParaRPr>
          </a:p>
          <a:p>
            <a:pPr marL="342900" indent="-342900">
              <a:buFont typeface="Wingdings" panose="05000000000000000000" pitchFamily="2" charset="2"/>
              <a:buChar char="Ø"/>
            </a:pPr>
            <a:r>
              <a:rPr lang="en-US" sz="2000" dirty="0">
                <a:latin typeface="Roboto" panose="02000000000000000000" pitchFamily="2" charset="0"/>
                <a:ea typeface="Roboto" panose="02000000000000000000" pitchFamily="2" charset="0"/>
              </a:rPr>
              <a:t>Concretely, a SQL server is a tool which has all the characteristics to be able to support the user in the manipulation, the control, the sorting, the update, and many other actions still, of databases thanks to the SQL language. </a:t>
            </a:r>
          </a:p>
          <a:p>
            <a:pPr marL="342900" indent="-342900">
              <a:buFont typeface="Wingdings" panose="05000000000000000000" pitchFamily="2" charset="2"/>
              <a:buChar char="Ø"/>
            </a:pPr>
            <a:endParaRPr lang="fr-FR" sz="2000" dirty="0">
              <a:latin typeface="Roboto" panose="02000000000000000000" pitchFamily="2" charset="0"/>
              <a:ea typeface="Roboto" panose="02000000000000000000" pitchFamily="2" charset="0"/>
            </a:endParaRPr>
          </a:p>
          <a:p>
            <a:pPr marL="342900" indent="-342900">
              <a:buFont typeface="Wingdings" panose="05000000000000000000" pitchFamily="2" charset="2"/>
              <a:buChar char="Ø"/>
            </a:pPr>
            <a:r>
              <a:rPr lang="fr-FR" sz="2000" dirty="0">
                <a:latin typeface="Roboto Lt" pitchFamily="2" charset="0"/>
                <a:ea typeface="Roboto Lt" pitchFamily="2" charset="0"/>
              </a:rPr>
              <a:t>There are </a:t>
            </a:r>
            <a:r>
              <a:rPr lang="fr-FR" sz="2000" dirty="0" err="1">
                <a:latin typeface="Roboto Lt" pitchFamily="2" charset="0"/>
                <a:ea typeface="Roboto Lt" pitchFamily="2" charset="0"/>
              </a:rPr>
              <a:t>many</a:t>
            </a:r>
            <a:r>
              <a:rPr lang="fr-FR" sz="2000" dirty="0">
                <a:latin typeface="Roboto Lt" pitchFamily="2" charset="0"/>
                <a:ea typeface="Roboto Lt" pitchFamily="2" charset="0"/>
              </a:rPr>
              <a:t> </a:t>
            </a:r>
            <a:r>
              <a:rPr lang="fr-FR" sz="2000" dirty="0" err="1">
                <a:latin typeface="Roboto Lt" pitchFamily="2" charset="0"/>
                <a:ea typeface="Roboto Lt" pitchFamily="2" charset="0"/>
              </a:rPr>
              <a:t>different</a:t>
            </a:r>
            <a:r>
              <a:rPr lang="fr-FR" sz="2000" dirty="0">
                <a:latin typeface="Roboto Lt" pitchFamily="2" charset="0"/>
                <a:ea typeface="Roboto Lt" pitchFamily="2" charset="0"/>
              </a:rPr>
              <a:t> versions of Microsoft SQL Server, catering for </a:t>
            </a:r>
            <a:r>
              <a:rPr lang="fr-FR" sz="2000" dirty="0" err="1">
                <a:latin typeface="Roboto Lt" pitchFamily="2" charset="0"/>
                <a:ea typeface="Roboto Lt" pitchFamily="2" charset="0"/>
              </a:rPr>
              <a:t>different</a:t>
            </a:r>
            <a:r>
              <a:rPr lang="fr-FR" sz="2000" dirty="0">
                <a:latin typeface="Roboto Lt" pitchFamily="2" charset="0"/>
                <a:ea typeface="Roboto Lt" pitchFamily="2" charset="0"/>
              </a:rPr>
              <a:t> </a:t>
            </a:r>
            <a:r>
              <a:rPr lang="fr-FR" sz="2000" dirty="0" err="1">
                <a:latin typeface="Roboto Lt" pitchFamily="2" charset="0"/>
                <a:ea typeface="Roboto Lt" pitchFamily="2" charset="0"/>
              </a:rPr>
              <a:t>workloads</a:t>
            </a:r>
            <a:r>
              <a:rPr lang="fr-FR" sz="2000" dirty="0">
                <a:latin typeface="Roboto Lt" pitchFamily="2" charset="0"/>
                <a:ea typeface="Roboto Lt" pitchFamily="2" charset="0"/>
              </a:rPr>
              <a:t> and </a:t>
            </a:r>
            <a:r>
              <a:rPr lang="fr-FR" sz="2000" dirty="0" err="1">
                <a:latin typeface="Roboto Lt" pitchFamily="2" charset="0"/>
                <a:ea typeface="Roboto Lt" pitchFamily="2" charset="0"/>
              </a:rPr>
              <a:t>demands</a:t>
            </a:r>
            <a:r>
              <a:rPr lang="fr-FR" sz="2000" dirty="0">
                <a:latin typeface="Roboto Lt" pitchFamily="2" charset="0"/>
                <a:ea typeface="Roboto Lt" pitchFamily="2" charset="0"/>
              </a:rPr>
              <a:t>. A data centre version </a:t>
            </a:r>
            <a:r>
              <a:rPr lang="fr-FR" sz="2000" dirty="0" err="1">
                <a:latin typeface="Roboto Lt" pitchFamily="2" charset="0"/>
                <a:ea typeface="Roboto Lt" pitchFamily="2" charset="0"/>
              </a:rPr>
              <a:t>is</a:t>
            </a:r>
            <a:r>
              <a:rPr lang="fr-FR" sz="2000" dirty="0">
                <a:latin typeface="Roboto Lt" pitchFamily="2" charset="0"/>
                <a:ea typeface="Roboto Lt" pitchFamily="2" charset="0"/>
              </a:rPr>
              <a:t> </a:t>
            </a:r>
            <a:r>
              <a:rPr lang="fr-FR" sz="2000" dirty="0" err="1">
                <a:latin typeface="Roboto Lt" pitchFamily="2" charset="0"/>
                <a:ea typeface="Roboto Lt" pitchFamily="2" charset="0"/>
              </a:rPr>
              <a:t>tailored</a:t>
            </a:r>
            <a:r>
              <a:rPr lang="fr-FR" sz="2000" dirty="0">
                <a:latin typeface="Roboto Lt" pitchFamily="2" charset="0"/>
                <a:ea typeface="Roboto Lt" pitchFamily="2" charset="0"/>
              </a:rPr>
              <a:t> to </a:t>
            </a:r>
            <a:r>
              <a:rPr lang="fr-FR" sz="2000" dirty="0" err="1">
                <a:latin typeface="Roboto Lt" pitchFamily="2" charset="0"/>
                <a:ea typeface="Roboto Lt" pitchFamily="2" charset="0"/>
              </a:rPr>
              <a:t>higher</a:t>
            </a:r>
            <a:r>
              <a:rPr lang="fr-FR" sz="2000" dirty="0">
                <a:latin typeface="Roboto Lt" pitchFamily="2" charset="0"/>
                <a:ea typeface="Roboto Lt" pitchFamily="2" charset="0"/>
              </a:rPr>
              <a:t> </a:t>
            </a:r>
            <a:r>
              <a:rPr lang="fr-FR" sz="2000" dirty="0" err="1">
                <a:latin typeface="Roboto Lt" pitchFamily="2" charset="0"/>
                <a:ea typeface="Roboto Lt" pitchFamily="2" charset="0"/>
              </a:rPr>
              <a:t>levels</a:t>
            </a:r>
            <a:r>
              <a:rPr lang="fr-FR" sz="2000" dirty="0">
                <a:latin typeface="Roboto Lt" pitchFamily="2" charset="0"/>
                <a:ea typeface="Roboto Lt" pitchFamily="2" charset="0"/>
              </a:rPr>
              <a:t> of application support and </a:t>
            </a:r>
            <a:r>
              <a:rPr lang="fr-FR" sz="2000" dirty="0" err="1">
                <a:latin typeface="Roboto Lt" pitchFamily="2" charset="0"/>
                <a:ea typeface="Roboto Lt" pitchFamily="2" charset="0"/>
              </a:rPr>
              <a:t>scalability</a:t>
            </a:r>
            <a:r>
              <a:rPr lang="fr-FR" sz="2000" dirty="0">
                <a:latin typeface="Roboto Lt" pitchFamily="2" charset="0"/>
                <a:ea typeface="Roboto Lt" pitchFamily="2" charset="0"/>
              </a:rPr>
              <a:t>, </a:t>
            </a:r>
            <a:r>
              <a:rPr lang="fr-FR" sz="2000" dirty="0" err="1">
                <a:latin typeface="Roboto Lt" pitchFamily="2" charset="0"/>
                <a:ea typeface="Roboto Lt" pitchFamily="2" charset="0"/>
              </a:rPr>
              <a:t>while</a:t>
            </a:r>
            <a:r>
              <a:rPr lang="fr-FR" sz="2000" dirty="0">
                <a:latin typeface="Roboto Lt" pitchFamily="2" charset="0"/>
                <a:ea typeface="Roboto Lt" pitchFamily="2" charset="0"/>
              </a:rPr>
              <a:t> the Express version </a:t>
            </a:r>
            <a:r>
              <a:rPr lang="fr-FR" sz="2000" dirty="0" err="1">
                <a:latin typeface="Roboto Lt" pitchFamily="2" charset="0"/>
                <a:ea typeface="Roboto Lt" pitchFamily="2" charset="0"/>
              </a:rPr>
              <a:t>is</a:t>
            </a:r>
            <a:r>
              <a:rPr lang="fr-FR" sz="2000" dirty="0">
                <a:latin typeface="Roboto Lt" pitchFamily="2" charset="0"/>
                <a:ea typeface="Roboto Lt" pitchFamily="2" charset="0"/>
              </a:rPr>
              <a:t> a </a:t>
            </a:r>
            <a:r>
              <a:rPr lang="fr-FR" sz="2000" dirty="0" err="1">
                <a:latin typeface="Roboto Lt" pitchFamily="2" charset="0"/>
                <a:ea typeface="Roboto Lt" pitchFamily="2" charset="0"/>
              </a:rPr>
              <a:t>scaled</a:t>
            </a:r>
            <a:r>
              <a:rPr lang="fr-FR" sz="2000" dirty="0">
                <a:latin typeface="Roboto Lt" pitchFamily="2" charset="0"/>
                <a:ea typeface="Roboto Lt" pitchFamily="2" charset="0"/>
              </a:rPr>
              <a:t> down, free </a:t>
            </a:r>
            <a:r>
              <a:rPr lang="fr-FR" sz="2000" dirty="0" err="1">
                <a:latin typeface="Roboto Lt" pitchFamily="2" charset="0"/>
                <a:ea typeface="Roboto Lt" pitchFamily="2" charset="0"/>
              </a:rPr>
              <a:t>edition</a:t>
            </a:r>
            <a:r>
              <a:rPr lang="fr-FR" sz="2000" dirty="0">
                <a:latin typeface="Roboto Lt" pitchFamily="2" charset="0"/>
                <a:ea typeface="Roboto Lt" pitchFamily="2" charset="0"/>
              </a:rPr>
              <a:t> of the software.</a:t>
            </a:r>
          </a:p>
          <a:p>
            <a:pPr marL="342900" indent="-342900">
              <a:buFont typeface="Wingdings" panose="05000000000000000000" pitchFamily="2" charset="2"/>
              <a:buChar char="Ø"/>
            </a:pPr>
            <a:endParaRPr lang="fr-FR"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123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F43981-44A7-4013-9D2C-EC9519123EA2}"/>
              </a:ext>
            </a:extLst>
          </p:cNvPr>
          <p:cNvSpPr/>
          <p:nvPr/>
        </p:nvSpPr>
        <p:spPr>
          <a:xfrm>
            <a:off x="694481" y="177837"/>
            <a:ext cx="11157995" cy="707886"/>
          </a:xfrm>
          <a:prstGeom prst="rect">
            <a:avLst/>
          </a:prstGeom>
          <a:noFill/>
        </p:spPr>
        <p:txBody>
          <a:bodyPr wrap="square" lIns="91440" tIns="45720" rIns="91440" bIns="45720">
            <a:spAutoFit/>
          </a:bodyPr>
          <a:lstStyle/>
          <a:p>
            <a:pPr algn="ctr"/>
            <a:r>
              <a:rPr lang="en-US" sz="40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ontserrat" panose="02000505000000020004" pitchFamily="2" charset="0"/>
              </a:rPr>
              <a:t>Comparison between the three RDBMS</a:t>
            </a:r>
            <a:endParaRPr lang="fr-FR"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angle 5">
            <a:extLst>
              <a:ext uri="{FF2B5EF4-FFF2-40B4-BE49-F238E27FC236}">
                <a16:creationId xmlns:a16="http://schemas.microsoft.com/office/drawing/2014/main" id="{11435333-3047-458D-9731-462069A7F3B9}"/>
              </a:ext>
            </a:extLst>
          </p:cNvPr>
          <p:cNvSpPr/>
          <p:nvPr/>
        </p:nvSpPr>
        <p:spPr>
          <a:xfrm>
            <a:off x="156196" y="1266125"/>
            <a:ext cx="12035804" cy="584775"/>
          </a:xfrm>
          <a:prstGeom prst="rect">
            <a:avLst/>
          </a:prstGeom>
          <a:noFill/>
        </p:spPr>
        <p:txBody>
          <a:bodyPr wrap="square" lIns="91440" tIns="45720" rIns="91440" bIns="45720">
            <a:spAutoFit/>
          </a:bodyPr>
          <a:lstStyle/>
          <a:p>
            <a:pPr algn="ctr"/>
            <a:r>
              <a:rPr lang="fr-FR"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(MySQL, </a:t>
            </a:r>
            <a:r>
              <a:rPr lang="fr-FR" sz="32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PostGreMySQL</a:t>
            </a:r>
            <a:r>
              <a:rPr lang="fr-FR"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and MySQL Server)</a:t>
            </a:r>
          </a:p>
        </p:txBody>
      </p:sp>
      <p:graphicFrame>
        <p:nvGraphicFramePr>
          <p:cNvPr id="7" name="Tableau 7">
            <a:extLst>
              <a:ext uri="{FF2B5EF4-FFF2-40B4-BE49-F238E27FC236}">
                <a16:creationId xmlns:a16="http://schemas.microsoft.com/office/drawing/2014/main" id="{7E6A3F5D-14A0-4F8B-B191-9921DC451AE6}"/>
              </a:ext>
            </a:extLst>
          </p:cNvPr>
          <p:cNvGraphicFramePr>
            <a:graphicFrameLocks noGrp="1"/>
          </p:cNvGraphicFramePr>
          <p:nvPr>
            <p:extLst>
              <p:ext uri="{D42A27DB-BD31-4B8C-83A1-F6EECF244321}">
                <p14:modId xmlns:p14="http://schemas.microsoft.com/office/powerpoint/2010/main" val="4040092580"/>
              </p:ext>
            </p:extLst>
          </p:nvPr>
        </p:nvGraphicFramePr>
        <p:xfrm>
          <a:off x="2379243" y="1968188"/>
          <a:ext cx="7841205" cy="3885225"/>
        </p:xfrm>
        <a:graphic>
          <a:graphicData uri="http://schemas.openxmlformats.org/drawingml/2006/table">
            <a:tbl>
              <a:tblPr firstRow="1" bandRow="1">
                <a:tableStyleId>{5C22544A-7EE6-4342-B048-85BDC9FD1C3A}</a:tableStyleId>
              </a:tblPr>
              <a:tblGrid>
                <a:gridCol w="2613735">
                  <a:extLst>
                    <a:ext uri="{9D8B030D-6E8A-4147-A177-3AD203B41FA5}">
                      <a16:colId xmlns:a16="http://schemas.microsoft.com/office/drawing/2014/main" val="1726262565"/>
                    </a:ext>
                  </a:extLst>
                </a:gridCol>
                <a:gridCol w="2613735">
                  <a:extLst>
                    <a:ext uri="{9D8B030D-6E8A-4147-A177-3AD203B41FA5}">
                      <a16:colId xmlns:a16="http://schemas.microsoft.com/office/drawing/2014/main" val="4256374372"/>
                    </a:ext>
                  </a:extLst>
                </a:gridCol>
                <a:gridCol w="2613735">
                  <a:extLst>
                    <a:ext uri="{9D8B030D-6E8A-4147-A177-3AD203B41FA5}">
                      <a16:colId xmlns:a16="http://schemas.microsoft.com/office/drawing/2014/main" val="3869472803"/>
                    </a:ext>
                  </a:extLst>
                </a:gridCol>
              </a:tblGrid>
              <a:tr h="546144">
                <a:tc>
                  <a:txBody>
                    <a:bodyPr/>
                    <a:lstStyle/>
                    <a:p>
                      <a:pPr algn="ctr"/>
                      <a:r>
                        <a:rPr lang="fr-FR" sz="2000" dirty="0" err="1">
                          <a:solidFill>
                            <a:schemeClr val="tx1"/>
                          </a:solidFill>
                        </a:rPr>
                        <a:t>My</a:t>
                      </a:r>
                      <a:r>
                        <a:rPr lang="fr-FR" sz="2000" dirty="0">
                          <a:solidFill>
                            <a:schemeClr val="tx1"/>
                          </a:solidFill>
                        </a:rPr>
                        <a:t> SQL</a:t>
                      </a:r>
                    </a:p>
                  </a:txBody>
                  <a:tcPr/>
                </a:tc>
                <a:tc>
                  <a:txBody>
                    <a:bodyPr/>
                    <a:lstStyle/>
                    <a:p>
                      <a:pPr algn="ctr"/>
                      <a:r>
                        <a:rPr lang="fr-FR" sz="2000" dirty="0" err="1">
                          <a:solidFill>
                            <a:schemeClr val="tx1"/>
                          </a:solidFill>
                        </a:rPr>
                        <a:t>PostgreMYSQL</a:t>
                      </a:r>
                      <a:endParaRPr lang="fr-FR" sz="2000" dirty="0">
                        <a:solidFill>
                          <a:schemeClr val="tx1"/>
                        </a:solidFill>
                      </a:endParaRPr>
                    </a:p>
                  </a:txBody>
                  <a:tcPr/>
                </a:tc>
                <a:tc>
                  <a:txBody>
                    <a:bodyPr/>
                    <a:lstStyle/>
                    <a:p>
                      <a:pPr algn="ctr"/>
                      <a:r>
                        <a:rPr lang="fr-FR" sz="2000" dirty="0">
                          <a:solidFill>
                            <a:schemeClr val="tx1"/>
                          </a:solidFill>
                        </a:rPr>
                        <a:t>MySQL Server</a:t>
                      </a:r>
                    </a:p>
                  </a:txBody>
                  <a:tcPr/>
                </a:tc>
                <a:extLst>
                  <a:ext uri="{0D108BD9-81ED-4DB2-BD59-A6C34878D82A}">
                    <a16:rowId xmlns:a16="http://schemas.microsoft.com/office/drawing/2014/main" val="2470616406"/>
                  </a:ext>
                </a:extLst>
              </a:tr>
              <a:tr h="600873">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MySQL is an open-source </a:t>
                      </a:r>
                      <a:r>
                        <a:rPr lang="en-US" sz="1400" b="1" i="0" kern="1200" dirty="0">
                          <a:solidFill>
                            <a:schemeClr val="dk1"/>
                          </a:solidFill>
                          <a:effectLst/>
                          <a:latin typeface="Arial" panose="020B0604020202020204" pitchFamily="34" charset="0"/>
                          <a:ea typeface="+mn-ea"/>
                          <a:cs typeface="Arial" panose="020B0604020202020204" pitchFamily="34" charset="0"/>
                        </a:rPr>
                        <a:t>product</a:t>
                      </a:r>
                      <a:r>
                        <a:rPr lang="en-US" sz="1400" b="0" i="0" kern="1200" dirty="0">
                          <a:solidFill>
                            <a:schemeClr val="dk1"/>
                          </a:solidFill>
                          <a:effectLst/>
                          <a:latin typeface="Arial" panose="020B0604020202020204" pitchFamily="34" charset="0"/>
                          <a:ea typeface="+mn-ea"/>
                          <a:cs typeface="Arial" panose="020B0604020202020204" pitchFamily="34" charset="0"/>
                        </a:rPr>
                        <a:t>.,</a:t>
                      </a:r>
                      <a:endParaRPr lang="fr-FR" sz="1400" dirty="0">
                        <a:latin typeface="Arial" panose="020B0604020202020204" pitchFamily="34" charset="0"/>
                        <a:cs typeface="Arial" panose="020B0604020202020204" pitchFamily="34" charset="0"/>
                      </a:endParaRPr>
                    </a:p>
                  </a:txBody>
                  <a:tcPr/>
                </a:tc>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PostgreSQL is an open source project.</a:t>
                      </a:r>
                      <a:endParaRPr lang="fr-FR" sz="1400" b="0" dirty="0">
                        <a:latin typeface="Arial" panose="020B0604020202020204" pitchFamily="34" charset="0"/>
                        <a:cs typeface="Arial" panose="020B0604020202020204" pitchFamily="34" charset="0"/>
                      </a:endParaRPr>
                    </a:p>
                  </a:txBody>
                  <a:tcPr/>
                </a:tc>
                <a:tc>
                  <a:txBody>
                    <a:bodyPr/>
                    <a:lstStyle/>
                    <a:p>
                      <a:pPr algn="ctr" fontAlgn="t"/>
                      <a:r>
                        <a:rPr lang="fr-FR" dirty="0">
                          <a:effectLst/>
                          <a:latin typeface="Tahoma" panose="020B0604030504040204" pitchFamily="34" charset="0"/>
                        </a:rPr>
                        <a:t>commercial</a:t>
                      </a:r>
                    </a:p>
                  </a:txBody>
                  <a:tcPr/>
                </a:tc>
                <a:extLst>
                  <a:ext uri="{0D108BD9-81ED-4DB2-BD59-A6C34878D82A}">
                    <a16:rowId xmlns:a16="http://schemas.microsoft.com/office/drawing/2014/main" val="3392393874"/>
                  </a:ext>
                </a:extLst>
              </a:tr>
              <a:tr h="356956">
                <a:tc>
                  <a:txBody>
                    <a:bodyPr/>
                    <a:lstStyle/>
                    <a:p>
                      <a:r>
                        <a:rPr lang="fr-FR" sz="1800" b="0" i="0" kern="1200" dirty="0">
                          <a:solidFill>
                            <a:schemeClr val="dk1"/>
                          </a:solidFill>
                          <a:effectLst/>
                          <a:latin typeface="+mn-lt"/>
                          <a:ea typeface="+mn-ea"/>
                          <a:cs typeface="+mn-cs"/>
                        </a:rPr>
                        <a:t>C and C++</a:t>
                      </a:r>
                      <a:endParaRPr lang="fr-FR" sz="1400" dirty="0">
                        <a:latin typeface="Arial" panose="020B0604020202020204" pitchFamily="34" charset="0"/>
                        <a:cs typeface="Arial" panose="020B0604020202020204" pitchFamily="34" charset="0"/>
                      </a:endParaRPr>
                    </a:p>
                  </a:txBody>
                  <a:tcPr/>
                </a:tc>
                <a:tc>
                  <a:txBody>
                    <a:bodyPr/>
                    <a:lstStyle/>
                    <a:p>
                      <a:r>
                        <a:rPr lang="fr-FR" sz="1400" dirty="0">
                          <a:effectLst/>
                          <a:latin typeface="Tahoma" panose="020B0604030504040204" pitchFamily="34" charset="0"/>
                        </a:rPr>
                        <a:t>C</a:t>
                      </a:r>
                      <a:endParaRPr lang="fr-FR" sz="1400" dirty="0">
                        <a:latin typeface="Arial" panose="020B0604020202020204" pitchFamily="34" charset="0"/>
                        <a:cs typeface="Arial" panose="020B0604020202020204" pitchFamily="34" charset="0"/>
                      </a:endParaRPr>
                    </a:p>
                  </a:txBody>
                  <a:tcPr/>
                </a:tc>
                <a:tc>
                  <a:txBody>
                    <a:bodyPr/>
                    <a:lstStyle/>
                    <a:p>
                      <a:pPr fontAlgn="t"/>
                      <a:r>
                        <a:rPr lang="fr-FR" dirty="0">
                          <a:effectLst/>
                          <a:latin typeface="Tahoma" panose="020B0604030504040204" pitchFamily="34" charset="0"/>
                        </a:rPr>
                        <a:t>C++</a:t>
                      </a:r>
                    </a:p>
                  </a:txBody>
                  <a:tcPr/>
                </a:tc>
                <a:extLst>
                  <a:ext uri="{0D108BD9-81ED-4DB2-BD59-A6C34878D82A}">
                    <a16:rowId xmlns:a16="http://schemas.microsoft.com/office/drawing/2014/main" val="2264286679"/>
                  </a:ext>
                </a:extLst>
              </a:tr>
              <a:tr h="546144">
                <a:tc>
                  <a:txBody>
                    <a:bodyPr/>
                    <a:lstStyle/>
                    <a:p>
                      <a:pPr fontAlgn="ctr"/>
                      <a:r>
                        <a:rPr lang="fr-FR" dirty="0">
                          <a:effectLst/>
                        </a:rPr>
                        <a:t>SELECT col1, col2</a:t>
                      </a:r>
                    </a:p>
                  </a:txBody>
                  <a:tcPr anchor="ctr"/>
                </a:tc>
                <a:tc>
                  <a:txBody>
                    <a:bodyPr/>
                    <a:lstStyle/>
                    <a:p>
                      <a:pPr fontAlgn="ctr"/>
                      <a:r>
                        <a:rPr lang="fr-FR" sz="1800" b="0" i="0" kern="1200" dirty="0">
                          <a:solidFill>
                            <a:schemeClr val="dk1"/>
                          </a:solidFill>
                          <a:effectLst/>
                          <a:latin typeface="+mn-lt"/>
                          <a:ea typeface="+mn-ea"/>
                          <a:cs typeface="+mn-cs"/>
                        </a:rPr>
                        <a:t>SELECT col1, col2</a:t>
                      </a:r>
                      <a:endParaRPr lang="fr-FR" dirty="0">
                        <a:effectLst/>
                      </a:endParaRPr>
                    </a:p>
                  </a:txBody>
                  <a:tcPr anchor="ctr"/>
                </a:tc>
                <a:tc>
                  <a:txBody>
                    <a:bodyPr/>
                    <a:lstStyle/>
                    <a:p>
                      <a:pPr fontAlgn="ctr"/>
                      <a:r>
                        <a:rPr lang="fr-FR" dirty="0">
                          <a:effectLst/>
                        </a:rPr>
                        <a:t>SELECT col1, col2</a:t>
                      </a:r>
                    </a:p>
                  </a:txBody>
                  <a:tcPr anchor="ctr"/>
                </a:tc>
                <a:extLst>
                  <a:ext uri="{0D108BD9-81ED-4DB2-BD59-A6C34878D82A}">
                    <a16:rowId xmlns:a16="http://schemas.microsoft.com/office/drawing/2014/main" val="1140222694"/>
                  </a:ext>
                </a:extLst>
              </a:tr>
              <a:tr h="599101">
                <a:tc>
                  <a:txBody>
                    <a:bodyPr/>
                    <a:lstStyle/>
                    <a:p>
                      <a:pPr algn="ctr"/>
                      <a:r>
                        <a:rPr lang="fr-FR" sz="1800" b="0" i="0" kern="1200" dirty="0">
                          <a:solidFill>
                            <a:schemeClr val="dk1"/>
                          </a:solidFill>
                          <a:effectLst/>
                          <a:latin typeface="+mn-lt"/>
                          <a:ea typeface="+mn-ea"/>
                          <a:cs typeface="+mn-cs"/>
                        </a:rPr>
                        <a:t>Oracle</a:t>
                      </a:r>
                      <a:endParaRPr lang="fr-FR" dirty="0"/>
                    </a:p>
                  </a:txBody>
                  <a:tcPr/>
                </a:tc>
                <a:tc>
                  <a:txBody>
                    <a:bodyPr/>
                    <a:lstStyle/>
                    <a:p>
                      <a:r>
                        <a:rPr lang="fr-FR" sz="1800" b="0" i="0" kern="1200" dirty="0">
                          <a:solidFill>
                            <a:schemeClr val="dk1"/>
                          </a:solidFill>
                          <a:effectLst/>
                          <a:latin typeface="+mn-lt"/>
                          <a:ea typeface="+mn-ea"/>
                          <a:cs typeface="+mn-cs"/>
                        </a:rPr>
                        <a:t>PostgreSQL Global </a:t>
                      </a:r>
                      <a:r>
                        <a:rPr lang="fr-FR" sz="1800" b="0" i="0" kern="1200" dirty="0" err="1">
                          <a:solidFill>
                            <a:schemeClr val="dk1"/>
                          </a:solidFill>
                          <a:effectLst/>
                          <a:latin typeface="+mn-lt"/>
                          <a:ea typeface="+mn-ea"/>
                          <a:cs typeface="+mn-cs"/>
                        </a:rPr>
                        <a:t>Development</a:t>
                      </a:r>
                      <a:r>
                        <a:rPr lang="fr-FR" sz="1800" b="0" i="0" kern="1200" dirty="0">
                          <a:solidFill>
                            <a:schemeClr val="dk1"/>
                          </a:solidFill>
                          <a:effectLst/>
                          <a:latin typeface="+mn-lt"/>
                          <a:ea typeface="+mn-ea"/>
                          <a:cs typeface="+mn-cs"/>
                        </a:rPr>
                        <a:t> Group</a:t>
                      </a:r>
                      <a:endParaRPr lang="fr-FR" dirty="0"/>
                    </a:p>
                  </a:txBody>
                  <a:tcPr/>
                </a:tc>
                <a:tc>
                  <a:txBody>
                    <a:bodyPr/>
                    <a:lstStyle/>
                    <a:p>
                      <a:pPr algn="ctr" fontAlgn="t"/>
                      <a:r>
                        <a:rPr lang="fr-FR" dirty="0">
                          <a:effectLst/>
                          <a:latin typeface="Tahoma" panose="020B0604030504040204" pitchFamily="34" charset="0"/>
                        </a:rPr>
                        <a:t>Microsoft</a:t>
                      </a:r>
                    </a:p>
                  </a:txBody>
                  <a:tcPr/>
                </a:tc>
                <a:extLst>
                  <a:ext uri="{0D108BD9-81ED-4DB2-BD59-A6C34878D82A}">
                    <a16:rowId xmlns:a16="http://schemas.microsoft.com/office/drawing/2014/main" val="815831472"/>
                  </a:ext>
                </a:extLst>
              </a:tr>
              <a:tr h="546144">
                <a:tc>
                  <a:txBody>
                    <a:bodyPr/>
                    <a:lstStyle/>
                    <a:p>
                      <a:r>
                        <a:rPr lang="fr-FR" sz="1800" b="0" i="0" kern="1200" dirty="0" err="1">
                          <a:solidFill>
                            <a:schemeClr val="dk1"/>
                          </a:solidFill>
                          <a:effectLst/>
                          <a:latin typeface="+mn-lt"/>
                          <a:ea typeface="+mn-ea"/>
                          <a:cs typeface="+mn-cs"/>
                        </a:rPr>
                        <a:t>Immediate</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Consistency</a:t>
                      </a:r>
                      <a:endParaRPr lang="fr-FR" dirty="0"/>
                    </a:p>
                  </a:txBody>
                  <a:tcPr/>
                </a:tc>
                <a:tc>
                  <a:txBody>
                    <a:bodyPr/>
                    <a:lstStyle/>
                    <a:p>
                      <a:r>
                        <a:rPr lang="fr-FR" sz="1800" b="0" i="0" kern="1200" dirty="0" err="1">
                          <a:solidFill>
                            <a:schemeClr val="dk1"/>
                          </a:solidFill>
                          <a:effectLst/>
                          <a:latin typeface="+mn-lt"/>
                          <a:ea typeface="+mn-ea"/>
                          <a:cs typeface="+mn-cs"/>
                        </a:rPr>
                        <a:t>Immediate</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Consistency</a:t>
                      </a:r>
                      <a:endParaRPr lang="fr-FR" dirty="0"/>
                    </a:p>
                  </a:txBody>
                  <a:tcPr/>
                </a:tc>
                <a:tc>
                  <a:txBody>
                    <a:bodyPr/>
                    <a:lstStyle/>
                    <a:p>
                      <a:r>
                        <a:rPr lang="fr-FR" sz="1800" b="0" i="0" kern="1200" dirty="0" err="1">
                          <a:solidFill>
                            <a:schemeClr val="dk1"/>
                          </a:solidFill>
                          <a:effectLst/>
                          <a:latin typeface="+mn-lt"/>
                          <a:ea typeface="+mn-ea"/>
                          <a:cs typeface="+mn-cs"/>
                        </a:rPr>
                        <a:t>Immediate</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Consistency</a:t>
                      </a:r>
                      <a:endParaRPr lang="fr-FR" dirty="0"/>
                    </a:p>
                  </a:txBody>
                  <a:tcPr/>
                </a:tc>
                <a:extLst>
                  <a:ext uri="{0D108BD9-81ED-4DB2-BD59-A6C34878D82A}">
                    <a16:rowId xmlns:a16="http://schemas.microsoft.com/office/drawing/2014/main" val="958901516"/>
                  </a:ext>
                </a:extLst>
              </a:tr>
              <a:tr h="599101">
                <a:tc>
                  <a:txBody>
                    <a:bodyPr/>
                    <a:lstStyle/>
                    <a:p>
                      <a:r>
                        <a:rPr lang="en-US" dirty="0"/>
                        <a:t>Widely used open source RDBMS</a:t>
                      </a:r>
                      <a:endParaRPr lang="fr-FR" dirty="0"/>
                    </a:p>
                  </a:txBody>
                  <a:tcPr/>
                </a:tc>
                <a:tc>
                  <a:txBody>
                    <a:bodyPr/>
                    <a:lstStyle/>
                    <a:p>
                      <a:r>
                        <a:rPr lang="en-US" dirty="0"/>
                        <a:t>Widely used open source RDBMS</a:t>
                      </a:r>
                      <a:endParaRPr lang="fr-FR" dirty="0"/>
                    </a:p>
                  </a:txBody>
                  <a:tcPr/>
                </a:tc>
                <a:tc>
                  <a:txBody>
                    <a:bodyPr/>
                    <a:lstStyle/>
                    <a:p>
                      <a:r>
                        <a:rPr lang="fr-FR" sz="1800" b="0" i="0" kern="1200" dirty="0" err="1">
                          <a:solidFill>
                            <a:schemeClr val="dk1"/>
                          </a:solidFill>
                          <a:effectLst/>
                          <a:latin typeface="+mn-lt"/>
                          <a:ea typeface="+mn-ea"/>
                          <a:cs typeface="+mn-cs"/>
                        </a:rPr>
                        <a:t>Microsofts</a:t>
                      </a:r>
                      <a:r>
                        <a:rPr lang="fr-FR" sz="1800" b="0" i="0" kern="1200" dirty="0">
                          <a:solidFill>
                            <a:schemeClr val="dk1"/>
                          </a:solidFill>
                          <a:effectLst/>
                          <a:latin typeface="+mn-lt"/>
                          <a:ea typeface="+mn-ea"/>
                          <a:cs typeface="+mn-cs"/>
                        </a:rPr>
                        <a:t> flagship </a:t>
                      </a:r>
                      <a:r>
                        <a:rPr lang="fr-FR" sz="1800" b="0" i="0" kern="1200" dirty="0" err="1">
                          <a:solidFill>
                            <a:schemeClr val="dk1"/>
                          </a:solidFill>
                          <a:effectLst/>
                          <a:latin typeface="+mn-lt"/>
                          <a:ea typeface="+mn-ea"/>
                          <a:cs typeface="+mn-cs"/>
                        </a:rPr>
                        <a:t>relational</a:t>
                      </a:r>
                      <a:r>
                        <a:rPr lang="fr-FR" sz="1800" b="0" i="0" kern="1200" dirty="0">
                          <a:solidFill>
                            <a:schemeClr val="dk1"/>
                          </a:solidFill>
                          <a:effectLst/>
                          <a:latin typeface="+mn-lt"/>
                          <a:ea typeface="+mn-ea"/>
                          <a:cs typeface="+mn-cs"/>
                        </a:rPr>
                        <a:t> DBMS</a:t>
                      </a:r>
                      <a:endParaRPr lang="fr-FR" dirty="0"/>
                    </a:p>
                  </a:txBody>
                  <a:tcPr/>
                </a:tc>
                <a:extLst>
                  <a:ext uri="{0D108BD9-81ED-4DB2-BD59-A6C34878D82A}">
                    <a16:rowId xmlns:a16="http://schemas.microsoft.com/office/drawing/2014/main" val="4251147315"/>
                  </a:ext>
                </a:extLst>
              </a:tr>
            </a:tbl>
          </a:graphicData>
        </a:graphic>
      </p:graphicFrame>
      <p:graphicFrame>
        <p:nvGraphicFramePr>
          <p:cNvPr id="9" name="Tableau 8">
            <a:extLst>
              <a:ext uri="{FF2B5EF4-FFF2-40B4-BE49-F238E27FC236}">
                <a16:creationId xmlns:a16="http://schemas.microsoft.com/office/drawing/2014/main" id="{5994BF3B-AD35-4779-8E4D-EED6410E458E}"/>
              </a:ext>
            </a:extLst>
          </p:cNvPr>
          <p:cNvGraphicFramePr>
            <a:graphicFrameLocks noGrp="1"/>
          </p:cNvGraphicFramePr>
          <p:nvPr>
            <p:extLst>
              <p:ext uri="{D42A27DB-BD31-4B8C-83A1-F6EECF244321}">
                <p14:modId xmlns:p14="http://schemas.microsoft.com/office/powerpoint/2010/main" val="3973821976"/>
              </p:ext>
            </p:extLst>
          </p:nvPr>
        </p:nvGraphicFramePr>
        <p:xfrm>
          <a:off x="2379243" y="5863152"/>
          <a:ext cx="7841205" cy="518160"/>
        </p:xfrm>
        <a:graphic>
          <a:graphicData uri="http://schemas.openxmlformats.org/drawingml/2006/table">
            <a:tbl>
              <a:tblPr firstRow="1" bandRow="1">
                <a:tableStyleId>{D113A9D2-9D6B-4929-AA2D-F23B5EE8CBE7}</a:tableStyleId>
              </a:tblPr>
              <a:tblGrid>
                <a:gridCol w="2613735">
                  <a:extLst>
                    <a:ext uri="{9D8B030D-6E8A-4147-A177-3AD203B41FA5}">
                      <a16:colId xmlns:a16="http://schemas.microsoft.com/office/drawing/2014/main" val="1616331062"/>
                    </a:ext>
                  </a:extLst>
                </a:gridCol>
                <a:gridCol w="2613735">
                  <a:extLst>
                    <a:ext uri="{9D8B030D-6E8A-4147-A177-3AD203B41FA5}">
                      <a16:colId xmlns:a16="http://schemas.microsoft.com/office/drawing/2014/main" val="1703653789"/>
                    </a:ext>
                  </a:extLst>
                </a:gridCol>
                <a:gridCol w="2613735">
                  <a:extLst>
                    <a:ext uri="{9D8B030D-6E8A-4147-A177-3AD203B41FA5}">
                      <a16:colId xmlns:a16="http://schemas.microsoft.com/office/drawing/2014/main" val="652484640"/>
                    </a:ext>
                  </a:extLst>
                </a:gridCol>
              </a:tblGrid>
              <a:tr h="512291">
                <a:tc>
                  <a:txBody>
                    <a:bodyPr/>
                    <a:lstStyle/>
                    <a:p>
                      <a:r>
                        <a:rPr lang="fr-FR" sz="1400" b="0" dirty="0" err="1">
                          <a:solidFill>
                            <a:schemeClr val="tx1"/>
                          </a:solidFill>
                        </a:rPr>
                        <a:t>Organizes</a:t>
                      </a:r>
                      <a:r>
                        <a:rPr lang="fr-FR" sz="1400" b="0" dirty="0">
                          <a:solidFill>
                            <a:schemeClr val="tx1"/>
                          </a:solidFill>
                        </a:rPr>
                        <a:t> index </a:t>
                      </a:r>
                      <a:r>
                        <a:rPr lang="fr-FR" sz="1400" b="0" dirty="0" err="1">
                          <a:solidFill>
                            <a:schemeClr val="tx1"/>
                          </a:solidFill>
                        </a:rPr>
                        <a:t>into</a:t>
                      </a:r>
                      <a:r>
                        <a:rPr lang="fr-FR" sz="1400" b="0" dirty="0">
                          <a:solidFill>
                            <a:schemeClr val="tx1"/>
                          </a:solidFill>
                        </a:rPr>
                        <a:t> clusters and tables (not </a:t>
                      </a:r>
                      <a:r>
                        <a:rPr lang="fr-FR" sz="1400" b="0" dirty="0" err="1">
                          <a:solidFill>
                            <a:schemeClr val="tx1"/>
                          </a:solidFill>
                        </a:rPr>
                        <a:t>very</a:t>
                      </a:r>
                      <a:r>
                        <a:rPr lang="fr-FR" sz="1400" b="0" dirty="0">
                          <a:solidFill>
                            <a:schemeClr val="tx1"/>
                          </a:solidFill>
                        </a:rPr>
                        <a:t> flexible </a:t>
                      </a:r>
                      <a:r>
                        <a:rPr lang="fr-FR" sz="1400" b="0" dirty="0" err="1">
                          <a:solidFill>
                            <a:schemeClr val="tx1"/>
                          </a:solidFill>
                        </a:rPr>
                        <a:t>search</a:t>
                      </a:r>
                      <a:r>
                        <a:rPr lang="fr-FR" sz="1400" b="0" dirty="0">
                          <a:solidFill>
                            <a:schemeClr val="tx1"/>
                          </a:solidFill>
                        </a:rPr>
                        <a:t>)</a:t>
                      </a:r>
                      <a:endParaRPr lang="fr-FR" sz="1400" b="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800" b="0" u="none" strike="noStrike" kern="1200" cap="none" spc="0" normalizeH="0" baseline="0" noProof="0" dirty="0">
                          <a:ln>
                            <a:noFill/>
                          </a:ln>
                          <a:solidFill>
                            <a:prstClr val="black"/>
                          </a:solidFill>
                          <a:effectLst/>
                          <a:uLnTx/>
                          <a:uFillTx/>
                        </a:rPr>
                        <a:t>Flexible </a:t>
                      </a:r>
                      <a:r>
                        <a:rPr kumimoji="0" lang="fr-FR" sz="1800" b="0" u="none" strike="noStrike" kern="1200" cap="none" spc="0" normalizeH="0" baseline="0" noProof="0" dirty="0" err="1">
                          <a:ln>
                            <a:noFill/>
                          </a:ln>
                          <a:solidFill>
                            <a:prstClr val="black"/>
                          </a:solidFill>
                          <a:effectLst/>
                          <a:uLnTx/>
                          <a:uFillTx/>
                        </a:rPr>
                        <a:t>search</a:t>
                      </a:r>
                      <a:endParaRPr kumimoji="0" lang="fr-FR"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r>
                        <a:rPr lang="fr-FR" sz="1400" b="0" dirty="0">
                          <a:solidFill>
                            <a:schemeClr val="tx1"/>
                          </a:solidFill>
                        </a:rPr>
                        <a:t>Rich </a:t>
                      </a:r>
                      <a:r>
                        <a:rPr lang="fr-FR" sz="1400" b="0" dirty="0" err="1">
                          <a:solidFill>
                            <a:schemeClr val="tx1"/>
                          </a:solidFill>
                        </a:rPr>
                        <a:t>automated</a:t>
                      </a:r>
                      <a:r>
                        <a:rPr lang="fr-FR" sz="1400" b="0" dirty="0">
                          <a:solidFill>
                            <a:schemeClr val="tx1"/>
                          </a:solidFill>
                        </a:rPr>
                        <a:t> </a:t>
                      </a:r>
                      <a:r>
                        <a:rPr lang="fr-FR" sz="1400" b="0" dirty="0" err="1">
                          <a:solidFill>
                            <a:schemeClr val="tx1"/>
                          </a:solidFill>
                        </a:rPr>
                        <a:t>functionality</a:t>
                      </a:r>
                      <a:r>
                        <a:rPr lang="fr-FR" sz="1400" b="0" dirty="0">
                          <a:solidFill>
                            <a:schemeClr val="tx1"/>
                          </a:solidFill>
                        </a:rPr>
                        <a:t> for index management </a:t>
                      </a:r>
                      <a:endParaRPr lang="fr-FR" sz="14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89100377"/>
                  </a:ext>
                </a:extLst>
              </a:tr>
            </a:tbl>
          </a:graphicData>
        </a:graphic>
      </p:graphicFrame>
    </p:spTree>
    <p:extLst>
      <p:ext uri="{BB962C8B-B14F-4D97-AF65-F5344CB8AC3E}">
        <p14:creationId xmlns:p14="http://schemas.microsoft.com/office/powerpoint/2010/main" val="203243513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118</TotalTime>
  <Words>454</Words>
  <Application>Microsoft Office PowerPoint</Application>
  <PresentationFormat>Grand écran</PresentationFormat>
  <Paragraphs>48</Paragraphs>
  <Slides>5</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vt:i4>
      </vt:variant>
    </vt:vector>
  </HeadingPairs>
  <TitlesOfParts>
    <vt:vector size="16" baseType="lpstr">
      <vt:lpstr>Arial</vt:lpstr>
      <vt:lpstr>Century Gothic</vt:lpstr>
      <vt:lpstr>Gill Sans MT</vt:lpstr>
      <vt:lpstr>Impact</vt:lpstr>
      <vt:lpstr>Montserrat</vt:lpstr>
      <vt:lpstr>Roboto</vt:lpstr>
      <vt:lpstr>Roboto Lt</vt:lpstr>
      <vt:lpstr>Tahoma</vt:lpstr>
      <vt:lpstr>Titillium Web</vt:lpstr>
      <vt:lpstr>Wingdings</vt:lpstr>
      <vt:lpstr>Badge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Houbti</dc:creator>
  <cp:lastModifiedBy>Houbti</cp:lastModifiedBy>
  <cp:revision>12</cp:revision>
  <dcterms:created xsi:type="dcterms:W3CDTF">2021-06-27T23:22:47Z</dcterms:created>
  <dcterms:modified xsi:type="dcterms:W3CDTF">2021-06-28T01:20:48Z</dcterms:modified>
</cp:coreProperties>
</file>