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69" r:id="rId8"/>
    <p:sldId id="370" r:id="rId9"/>
    <p:sldId id="392" r:id="rId10"/>
    <p:sldId id="371" r:id="rId11"/>
    <p:sldId id="399" r:id="rId12"/>
    <p:sldId id="396" r:id="rId13"/>
    <p:sldId id="372" r:id="rId14"/>
    <p:sldId id="373" r:id="rId15"/>
    <p:sldId id="400" r:id="rId16"/>
    <p:sldId id="397" r:id="rId17"/>
    <p:sldId id="398" r:id="rId18"/>
    <p:sldId id="394" r:id="rId19"/>
    <p:sldId id="395" r:id="rId20"/>
    <p:sldId id="401" r:id="rId21"/>
    <p:sldId id="393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7A64-BB00-4F53-BEC4-FFFB4D2A8AC9}" v="7" dt="2023-02-12T23:59:10.17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>
        <p:scale>
          <a:sx n="110" d="100"/>
          <a:sy n="110" d="100"/>
        </p:scale>
        <p:origin x="566" y="29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San Miguel" userId="be37e365dce55da6" providerId="LiveId" clId="{99567A64-BB00-4F53-BEC4-FFFB4D2A8AC9}"/>
    <pc:docChg chg="undo custSel modSld">
      <pc:chgData name="Raúl San Miguel" userId="be37e365dce55da6" providerId="LiveId" clId="{99567A64-BB00-4F53-BEC4-FFFB4D2A8AC9}" dt="2023-02-13T00:02:46.148" v="313" actId="20577"/>
      <pc:docMkLst>
        <pc:docMk/>
      </pc:docMkLst>
      <pc:sldChg chg="modSp mod">
        <pc:chgData name="Raúl San Miguel" userId="be37e365dce55da6" providerId="LiveId" clId="{99567A64-BB00-4F53-BEC4-FFFB4D2A8AC9}" dt="2023-02-12T22:03:12.938" v="1" actId="1035"/>
        <pc:sldMkLst>
          <pc:docMk/>
          <pc:sldMk cId="0" sldId="373"/>
        </pc:sldMkLst>
        <pc:picChg chg="mod">
          <ac:chgData name="Raúl San Miguel" userId="be37e365dce55da6" providerId="LiveId" clId="{99567A64-BB00-4F53-BEC4-FFFB4D2A8AC9}" dt="2023-02-12T22:03:12.938" v="1" actId="1035"/>
          <ac:picMkLst>
            <pc:docMk/>
            <pc:sldMk cId="0" sldId="373"/>
            <ac:picMk id="10" creationId="{4674FF50-EA7E-3BCF-0704-E23DD1368C20}"/>
          </ac:picMkLst>
        </pc:picChg>
      </pc:sldChg>
      <pc:sldChg chg="addSp delSp modSp mod">
        <pc:chgData name="Raúl San Miguel" userId="be37e365dce55da6" providerId="LiveId" clId="{99567A64-BB00-4F53-BEC4-FFFB4D2A8AC9}" dt="2023-02-13T00:02:46.148" v="313" actId="20577"/>
        <pc:sldMkLst>
          <pc:docMk/>
          <pc:sldMk cId="3665651457" sldId="395"/>
        </pc:sldMkLst>
        <pc:spChg chg="mod">
          <ac:chgData name="Raúl San Miguel" userId="be37e365dce55da6" providerId="LiveId" clId="{99567A64-BB00-4F53-BEC4-FFFB4D2A8AC9}" dt="2023-02-13T00:02:46.148" v="313" actId="20577"/>
          <ac:spMkLst>
            <pc:docMk/>
            <pc:sldMk cId="3665651457" sldId="395"/>
            <ac:spMk id="2" creationId="{B63A183F-E6A5-833B-EBB8-CFC267E91051}"/>
          </ac:spMkLst>
        </pc:spChg>
        <pc:spChg chg="add del mod">
          <ac:chgData name="Raúl San Miguel" userId="be37e365dce55da6" providerId="LiveId" clId="{99567A64-BB00-4F53-BEC4-FFFB4D2A8AC9}" dt="2023-02-12T23:55:40.055" v="7" actId="931"/>
          <ac:spMkLst>
            <pc:docMk/>
            <pc:sldMk cId="3665651457" sldId="395"/>
            <ac:spMk id="7" creationId="{D8915F80-3D48-99B3-97DC-128D0D7F06EE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5" creationId="{45BAE374-11F5-A38B-E6DF-8C14CB406F0B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6" creationId="{0176957F-FCB9-DCAD-02D8-3F76B52FA38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7" creationId="{BCA9CA4E-686C-759A-A0D9-AAB2DA5DC8B0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8" creationId="{21260361-5E33-6D68-7883-F8E3CF2D9A6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9" creationId="{C8001E00-54B8-E73A-703D-021FF56B45E2}"/>
          </ac:spMkLst>
        </pc:spChg>
        <pc:picChg chg="del">
          <ac:chgData name="Raúl San Miguel" userId="be37e365dce55da6" providerId="LiveId" clId="{99567A64-BB00-4F53-BEC4-FFFB4D2A8AC9}" dt="2023-02-12T23:54:17.075" v="2" actId="478"/>
          <ac:picMkLst>
            <pc:docMk/>
            <pc:sldMk cId="3665651457" sldId="395"/>
            <ac:picMk id="8" creationId="{239E5CBD-24A9-F468-6CE1-78C2C8D5C1B2}"/>
          </ac:picMkLst>
        </pc:picChg>
        <pc:picChg chg="add del mod">
          <ac:chgData name="Raúl San Miguel" userId="be37e365dce55da6" providerId="LiveId" clId="{99567A64-BB00-4F53-BEC4-FFFB4D2A8AC9}" dt="2023-02-12T23:54:29.250" v="5"/>
          <ac:picMkLst>
            <pc:docMk/>
            <pc:sldMk cId="3665651457" sldId="395"/>
            <ac:picMk id="10" creationId="{ED69ACE5-2287-84C0-4945-3B8AE5D589B5}"/>
          </ac:picMkLst>
        </pc:picChg>
        <pc:picChg chg="add mod">
          <ac:chgData name="Raúl San Miguel" userId="be37e365dce55da6" providerId="LiveId" clId="{99567A64-BB00-4F53-BEC4-FFFB4D2A8AC9}" dt="2023-02-12T23:59:38.986" v="73" actId="1036"/>
          <ac:picMkLst>
            <pc:docMk/>
            <pc:sldMk cId="3665651457" sldId="395"/>
            <ac:picMk id="14" creationId="{66DE647B-0510-13EB-5F71-C6F8CB39661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70306-4C02-52DD-D709-2A00744B08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L = 1.5m and 100 elements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all reduced-order models is worse than the interpolation case before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even further at high frequencies (&gt;4000 rad/s)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local </a:t>
            </a:r>
            <a:r>
              <a:rPr lang="en-US" dirty="0" err="1"/>
              <a:t>pMOR</a:t>
            </a:r>
            <a:r>
              <a:rPr lang="en-US" dirty="0"/>
              <a:t> is the worst since it is based on interpolation and thus, is unable to extrapolate the results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A97A8-62E4-4EDB-6D6B-C75E39F3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Extrapolation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32C6-C2A9-CA14-97B8-A6C0370EC4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C528-86C3-137F-39F2-AD3F4C992A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13E29-031F-E6F7-ADBC-26CCA1B4AD7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820523" y="1352810"/>
            <a:ext cx="4004387" cy="3003290"/>
          </a:xfrm>
        </p:spPr>
      </p:pic>
    </p:spTree>
    <p:extLst>
      <p:ext uri="{BB962C8B-B14F-4D97-AF65-F5344CB8AC3E}">
        <p14:creationId xmlns:p14="http://schemas.microsoft.com/office/powerpoint/2010/main" val="11648603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IN" dirty="0"/>
                  <a:t>Time taken to assemble the parametric model and reduce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Higher for local </a:t>
                </a:r>
                <a:r>
                  <a:rPr lang="en-IN" dirty="0" err="1"/>
                  <a:t>pMOR</a:t>
                </a:r>
                <a:r>
                  <a:rPr lang="en-IN" dirty="0"/>
                  <a:t> since it requires further steps like transformation and interpolation as compared to global </a:t>
                </a:r>
                <a:r>
                  <a:rPr lang="en-IN" dirty="0" err="1"/>
                  <a:t>pMOR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After </a:t>
                </a:r>
                <a:r>
                  <a:rPr lang="en-IN" dirty="0" err="1"/>
                  <a:t>pMOR</a:t>
                </a:r>
                <a:r>
                  <a:rPr lang="en-IN" dirty="0"/>
                  <a:t>, obtained reduced model size: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𝐺𝑙𝑜𝑏𝑎𝑙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845338"/>
            <a:ext cx="4181475" cy="260852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Offline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36A71-0CB2-7B7D-C618-F280F8E97F8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Time to solve and compute the frequency response of the reduced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for global </a:t>
            </a:r>
            <a:r>
              <a:rPr lang="en-IN" dirty="0" err="1"/>
              <a:t>pMOR</a:t>
            </a:r>
            <a:r>
              <a:rPr lang="en-IN" dirty="0"/>
              <a:t> since the size of reduced system is more as compared to local </a:t>
            </a:r>
            <a:r>
              <a:rPr lang="en-IN" dirty="0" err="1"/>
              <a:t>pMOR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elements doesn’t affect the size of reduced system and thus, it doesn’t affect online times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Variations in global </a:t>
            </a:r>
            <a:r>
              <a:rPr lang="en-IN" dirty="0" err="1"/>
              <a:t>pMOR</a:t>
            </a:r>
            <a:r>
              <a:rPr lang="en-IN" dirty="0"/>
              <a:t> online time are probably due to processor usage by other processes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9A6B963-6DA6-850A-68EE-E771416E37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1845459"/>
            <a:ext cx="4181475" cy="260828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6B506-9F3C-8014-8789-C17B98F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Online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F0EE-CCF5-23CD-3499-AE066CE4F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FAB-C6D8-E306-7C63-E032496215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44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For small-sized systems, solving the full order system takes less time compared to </a:t>
            </a:r>
            <a:r>
              <a:rPr lang="en-IN" sz="1300" dirty="0" err="1"/>
              <a:t>pMOR</a:t>
            </a:r>
            <a:r>
              <a:rPr lang="en-IN" sz="1300" dirty="0"/>
              <a:t> techniques due to overhead involved in setting up the MOR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But as the number of elements increase, both local and global </a:t>
            </a:r>
            <a:r>
              <a:rPr lang="en-IN" sz="1300" dirty="0" err="1"/>
              <a:t>pMOR</a:t>
            </a:r>
            <a:r>
              <a:rPr lang="en-IN" sz="1300" dirty="0"/>
              <a:t> take considerable less time compared to the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is taking more time than global </a:t>
            </a:r>
            <a:r>
              <a:rPr lang="en-IN" sz="1300" dirty="0" err="1"/>
              <a:t>pMOR</a:t>
            </a:r>
            <a:r>
              <a:rPr lang="en-IN" sz="1300" dirty="0"/>
              <a:t> since online computation is done only once in our case but with repeated online phase, global </a:t>
            </a:r>
            <a:r>
              <a:rPr lang="en-IN" sz="1300" dirty="0" err="1"/>
              <a:t>pMOR</a:t>
            </a:r>
            <a:r>
              <a:rPr lang="en-IN" sz="1300" dirty="0"/>
              <a:t> will take considerably longer than local </a:t>
            </a:r>
            <a:r>
              <a:rPr lang="en-IN" sz="1300" dirty="0" err="1"/>
              <a:t>pMOR</a:t>
            </a:r>
            <a:r>
              <a:rPr lang="en-IN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SO-IRKA takes least because it is performing MOR for just a single parameter 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3434" y="1742223"/>
            <a:ext cx="4181475" cy="261155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Total Computation Times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3317727" cy="30956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 = 0.01 m to reduce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modes (peaks)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</a:t>
            </a:r>
            <a:r>
              <a:rPr lang="en-IN" dirty="0" err="1"/>
              <a:t>pMOR</a:t>
            </a:r>
            <a:r>
              <a:rPr lang="en-IN" dirty="0"/>
              <a:t> does accurate because r based on SVD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with r = 5 can </a:t>
            </a:r>
            <a:r>
              <a:rPr lang="en-IN"/>
              <a:t>only represent 5 modes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Parametric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DE647B-0510-13EB-5F71-C6F8CB39661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573194" y="841962"/>
            <a:ext cx="5251716" cy="3938787"/>
          </a:xfr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5BAE374-11F5-A38B-E6DF-8C14CB406F0B}"/>
              </a:ext>
            </a:extLst>
          </p:cNvPr>
          <p:cNvSpPr/>
          <p:nvPr/>
        </p:nvSpPr>
        <p:spPr>
          <a:xfrm>
            <a:off x="4495794" y="207613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76957F-FCB9-DCAD-02D8-3F76B52FA38D}"/>
              </a:ext>
            </a:extLst>
          </p:cNvPr>
          <p:cNvSpPr/>
          <p:nvPr/>
        </p:nvSpPr>
        <p:spPr>
          <a:xfrm>
            <a:off x="4371972" y="3633477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A9CA4E-686C-759A-A0D9-AAB2DA5DC8B0}"/>
              </a:ext>
            </a:extLst>
          </p:cNvPr>
          <p:cNvSpPr/>
          <p:nvPr/>
        </p:nvSpPr>
        <p:spPr>
          <a:xfrm>
            <a:off x="4237271" y="3101296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1260361-5E33-6D68-7883-F8E3CF2D9A6D}"/>
              </a:ext>
            </a:extLst>
          </p:cNvPr>
          <p:cNvSpPr/>
          <p:nvPr/>
        </p:nvSpPr>
        <p:spPr>
          <a:xfrm>
            <a:off x="4274339" y="204662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8001E00-54B8-E73A-703D-021FF56B45E2}"/>
              </a:ext>
            </a:extLst>
          </p:cNvPr>
          <p:cNvSpPr/>
          <p:nvPr/>
        </p:nvSpPr>
        <p:spPr>
          <a:xfrm>
            <a:off x="4195759" y="1563371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83304-9FCC-FC5C-2576-7913005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pMOR</a:t>
            </a:r>
            <a:r>
              <a:rPr lang="en-IN" dirty="0"/>
              <a:t> techniques have been successfully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Furthermore, we observe that </a:t>
            </a:r>
            <a:r>
              <a:rPr lang="en-IN" dirty="0" err="1"/>
              <a:t>pMOR</a:t>
            </a:r>
            <a:r>
              <a:rPr lang="en-IN" dirty="0"/>
              <a:t> techniques are quite effective and result in considerable resource-saving specially if the parameter range is chosen appropriately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is the best MOR technique for </a:t>
            </a:r>
            <a:r>
              <a:rPr lang="en-US" dirty="0"/>
              <a:t>applications like optimization, navigation, etc. that require repeated model evaluations in online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online computation time is less compared to global </a:t>
            </a:r>
            <a:r>
              <a:rPr lang="en-IN" dirty="0" err="1"/>
              <a:t>pMOR</a:t>
            </a:r>
            <a:r>
              <a:rPr lang="en-IN" dirty="0"/>
              <a:t> and the offline phase can be carried out beforehand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true specially if extrapolation isn’t involved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132ED-2029-D807-81A0-BEC2C1E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E0BE-E29B-83DA-79D5-B6FB602B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251-9DED-9B2E-0A75-6A8214853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36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pMOR, 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reduced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global pMOR, </a:t>
                </a:r>
                <a:r>
                  <a:rPr lang="en-US" dirty="0"/>
                  <a:t>the reduced bases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at sampling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combined into </a:t>
                </a:r>
                <a:r>
                  <a:rPr lang="en-US" b="1" dirty="0"/>
                  <a:t>one global basis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global basis matrix can then be reduced further using SVD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/>
                  <a:t> most important bases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reduced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is easy to implement but the </a:t>
                </a:r>
                <a:r>
                  <a:rPr lang="en-US" dirty="0"/>
                  <a:t>parametric reduced model </a:t>
                </a:r>
                <a:r>
                  <a:rPr lang="en-US" b="1" dirty="0"/>
                  <a:t>grows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Also, it requires reduced bases to be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  <a:blipFill>
                <a:blip r:embed="rId2"/>
                <a:stretch>
                  <a:fillRect l="-1146" t="-1423" r="-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Global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local </a:t>
                </a:r>
                <a:r>
                  <a:rPr lang="en-US" dirty="0" err="1"/>
                  <a:t>pMOR</a:t>
                </a:r>
                <a:r>
                  <a:rPr lang="en-US" dirty="0"/>
                  <a:t>, </a:t>
                </a:r>
                <a:r>
                  <a:rPr lang="en-US" b="1" dirty="0"/>
                  <a:t>interpolation of the reduced matrices </a:t>
                </a:r>
                <a:r>
                  <a:rPr lang="en-US" dirty="0"/>
                  <a:t>is done to avoid full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a straightforward interpolation of the reduced matrices is </a:t>
                </a:r>
                <a:r>
                  <a:rPr lang="en-US" b="1" dirty="0"/>
                  <a:t>not meaningful </a:t>
                </a:r>
                <a:r>
                  <a:rPr lang="en-US" dirty="0"/>
                  <a:t>because </a:t>
                </a:r>
                <a:r>
                  <a:rPr lang="en-US" b="1" dirty="0"/>
                  <a:t>the reduced matrices relate to different reduced bases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a </a:t>
                </a:r>
                <a:r>
                  <a:rPr lang="en-US" b="1" dirty="0"/>
                  <a:t>generalized coordinate system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first, followed by the transformation of reduced matrices to this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obtained by SVD,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de-DE" dirty="0"/>
                  <a:t>he </a:t>
                </a:r>
                <a:r>
                  <a:rPr lang="de-DE" b="1" dirty="0"/>
                  <a:t>evaluation efficiency is higher</a:t>
                </a:r>
                <a:r>
                  <a:rPr lang="de-DE" dirty="0"/>
                  <a:t> than global pMOR since the </a:t>
                </a:r>
                <a:r>
                  <a:rPr lang="en-US" dirty="0"/>
                  <a:t>parametric reduced model doesn’t grow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reduced bases still need to be generated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4257D-2F46-FC40-6DFD-7156777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42BF-E73B-976D-CD74-EA568FD59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954-DE97-4990-D146-508E346E2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E677B0-9512-4E59-251C-D9A9565E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15" y="1600200"/>
            <a:ext cx="6263945" cy="3095625"/>
          </a:xfrm>
        </p:spPr>
      </p:pic>
    </p:spTree>
    <p:extLst>
      <p:ext uri="{BB962C8B-B14F-4D97-AF65-F5344CB8AC3E}">
        <p14:creationId xmlns:p14="http://schemas.microsoft.com/office/powerpoint/2010/main" val="3547871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49260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Generate a FEM model of the Timoshenko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Perform MOR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Collect reduced model bases 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Reduce the parametric model using either global or local </a:t>
            </a:r>
            <a:r>
              <a:rPr lang="en-IN" sz="1300" dirty="0" err="1"/>
              <a:t>pMOR</a:t>
            </a:r>
            <a:r>
              <a:rPr lang="en-IN" sz="1300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Interpolation in the case of local </a:t>
            </a:r>
            <a:r>
              <a:rPr lang="en-IN" sz="1300" dirty="0" err="1"/>
              <a:t>pMOR</a:t>
            </a:r>
            <a:r>
              <a:rPr lang="en-IN" sz="1300" dirty="0"/>
              <a:t> has been done using 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Solve the reduced system model at 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Obtain the frequency response 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E543E-FFC0-4998-50A8-2847ABAF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52" y="1974850"/>
            <a:ext cx="3154957" cy="1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Starts with an initial set of expansion points (assumed to be complex)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Compute 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Solve the quadratic eigenvalue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Choose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update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Repeat above steps 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Return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 on convergence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Beam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Parameter range, P = [0.214 0.3 0.4 0.5 0.6 0.75 0.9 1.25]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L = 1m and 100 elements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approximately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4FF50-EA7E-3BCF-0704-E23DD13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2" y="1382368"/>
            <a:ext cx="3939575" cy="29546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669</TotalTime>
  <Words>1139</Words>
  <Application>Microsoft Office PowerPoint</Application>
  <PresentationFormat>On-screen Show (16:9)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Global pMOR</vt:lpstr>
      <vt:lpstr>Local pMOR</vt:lpstr>
      <vt:lpstr>Local pMOR Interpolation</vt:lpstr>
      <vt:lpstr>Methodology</vt:lpstr>
      <vt:lpstr>Second Order Iterative Rational Krylov Alogrithm (SO-IRKA)</vt:lpstr>
      <vt:lpstr>Results</vt:lpstr>
      <vt:lpstr>Extrapolation Results</vt:lpstr>
      <vt:lpstr>Performance Study – Offline Computation Time</vt:lpstr>
      <vt:lpstr>Performance Study – Online Computation Time</vt:lpstr>
      <vt:lpstr>Performance Study – Total Computation Times</vt:lpstr>
      <vt:lpstr>Parametric Study</vt:lpstr>
      <vt:lpstr>Conclusions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Raúl San Miguel</cp:lastModifiedBy>
  <cp:revision>273</cp:revision>
  <cp:lastPrinted>2015-07-30T14:04:45Z</cp:lastPrinted>
  <dcterms:created xsi:type="dcterms:W3CDTF">2022-12-18T08:12:04Z</dcterms:created>
  <dcterms:modified xsi:type="dcterms:W3CDTF">2023-02-13T00:02:49Z</dcterms:modified>
</cp:coreProperties>
</file>