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12">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73" r:id="rId16"/>
    <p:sldId id="274" r:id="rId17"/>
    <p:sldId id="268" r:id="rId18"/>
  </p:sldIdLst>
  <p:sldSz cx="10080625" cy="6858000"/>
  <p:notesSz cx="12192000" cy="6858000"/>
  <p:defaultTextStyle>
    <a:defPPr>
      <a:defRPr lang="en-US"/>
    </a:defPPr>
    <a:lvl1pPr marL="0" algn="l" defTabSz="807598" rtl="0" eaLnBrk="1" latinLnBrk="0" hangingPunct="1">
      <a:defRPr sz="1600" kern="1200">
        <a:solidFill>
          <a:schemeClr val="tx1"/>
        </a:solidFill>
        <a:latin typeface="+mn-lt"/>
        <a:ea typeface="+mn-ea"/>
        <a:cs typeface="+mn-cs"/>
      </a:defRPr>
    </a:lvl1pPr>
    <a:lvl2pPr marL="403799" algn="l" defTabSz="807598" rtl="0" eaLnBrk="1" latinLnBrk="0" hangingPunct="1">
      <a:defRPr sz="1600" kern="1200">
        <a:solidFill>
          <a:schemeClr val="tx1"/>
        </a:solidFill>
        <a:latin typeface="+mn-lt"/>
        <a:ea typeface="+mn-ea"/>
        <a:cs typeface="+mn-cs"/>
      </a:defRPr>
    </a:lvl2pPr>
    <a:lvl3pPr marL="807598" algn="l" defTabSz="807598" rtl="0" eaLnBrk="1" latinLnBrk="0" hangingPunct="1">
      <a:defRPr sz="1600" kern="1200">
        <a:solidFill>
          <a:schemeClr val="tx1"/>
        </a:solidFill>
        <a:latin typeface="+mn-lt"/>
        <a:ea typeface="+mn-ea"/>
        <a:cs typeface="+mn-cs"/>
      </a:defRPr>
    </a:lvl3pPr>
    <a:lvl4pPr marL="1211397" algn="l" defTabSz="807598" rtl="0" eaLnBrk="1" latinLnBrk="0" hangingPunct="1">
      <a:defRPr sz="1600" kern="1200">
        <a:solidFill>
          <a:schemeClr val="tx1"/>
        </a:solidFill>
        <a:latin typeface="+mn-lt"/>
        <a:ea typeface="+mn-ea"/>
        <a:cs typeface="+mn-cs"/>
      </a:defRPr>
    </a:lvl4pPr>
    <a:lvl5pPr marL="1615196" algn="l" defTabSz="807598" rtl="0" eaLnBrk="1" latinLnBrk="0" hangingPunct="1">
      <a:defRPr sz="1600" kern="1200">
        <a:solidFill>
          <a:schemeClr val="tx1"/>
        </a:solidFill>
        <a:latin typeface="+mn-lt"/>
        <a:ea typeface="+mn-ea"/>
        <a:cs typeface="+mn-cs"/>
      </a:defRPr>
    </a:lvl5pPr>
    <a:lvl6pPr marL="2018995" algn="l" defTabSz="807598" rtl="0" eaLnBrk="1" latinLnBrk="0" hangingPunct="1">
      <a:defRPr sz="1600" kern="1200">
        <a:solidFill>
          <a:schemeClr val="tx1"/>
        </a:solidFill>
        <a:latin typeface="+mn-lt"/>
        <a:ea typeface="+mn-ea"/>
        <a:cs typeface="+mn-cs"/>
      </a:defRPr>
    </a:lvl6pPr>
    <a:lvl7pPr marL="2422794" algn="l" defTabSz="807598" rtl="0" eaLnBrk="1" latinLnBrk="0" hangingPunct="1">
      <a:defRPr sz="1600" kern="1200">
        <a:solidFill>
          <a:schemeClr val="tx1"/>
        </a:solidFill>
        <a:latin typeface="+mn-lt"/>
        <a:ea typeface="+mn-ea"/>
        <a:cs typeface="+mn-cs"/>
      </a:defRPr>
    </a:lvl7pPr>
    <a:lvl8pPr marL="2826593" algn="l" defTabSz="807598" rtl="0" eaLnBrk="1" latinLnBrk="0" hangingPunct="1">
      <a:defRPr sz="1600" kern="1200">
        <a:solidFill>
          <a:schemeClr val="tx1"/>
        </a:solidFill>
        <a:latin typeface="+mn-lt"/>
        <a:ea typeface="+mn-ea"/>
        <a:cs typeface="+mn-cs"/>
      </a:defRPr>
    </a:lvl8pPr>
    <a:lvl9pPr marL="3230392" algn="l" defTabSz="807598"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p:cViewPr>
        <p:scale>
          <a:sx n="70" d="100"/>
          <a:sy n="70" d="100"/>
        </p:scale>
        <p:origin x="-952" y="-4"/>
      </p:cViewPr>
      <p:guideLst>
        <p:guide orient="horz" pos="2880"/>
        <p:guide pos="178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1096" y="-52"/>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dirty="0"/>
          </a:p>
        </p:txBody>
      </p:sp>
      <p:sp>
        <p:nvSpPr>
          <p:cNvPr id="4" name="Slide Image Placeholder 3"/>
          <p:cNvSpPr>
            <a:spLocks noGrp="1" noRot="1" noChangeAspect="1"/>
          </p:cNvSpPr>
          <p:nvPr>
            <p:ph type="sldImg" idx="2"/>
          </p:nvPr>
        </p:nvSpPr>
        <p:spPr>
          <a:xfrm>
            <a:off x="4394200" y="857250"/>
            <a:ext cx="34036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807598" rtl="0" eaLnBrk="1" latinLnBrk="0" hangingPunct="1">
      <a:defRPr sz="1100" kern="1200">
        <a:solidFill>
          <a:schemeClr val="tx1"/>
        </a:solidFill>
        <a:latin typeface="+mn-lt"/>
        <a:ea typeface="+mn-ea"/>
        <a:cs typeface="+mn-cs"/>
      </a:defRPr>
    </a:lvl1pPr>
    <a:lvl2pPr marL="403799" algn="l" defTabSz="807598" rtl="0" eaLnBrk="1" latinLnBrk="0" hangingPunct="1">
      <a:defRPr sz="1100" kern="1200">
        <a:solidFill>
          <a:schemeClr val="tx1"/>
        </a:solidFill>
        <a:latin typeface="+mn-lt"/>
        <a:ea typeface="+mn-ea"/>
        <a:cs typeface="+mn-cs"/>
      </a:defRPr>
    </a:lvl2pPr>
    <a:lvl3pPr marL="807598" algn="l" defTabSz="807598" rtl="0" eaLnBrk="1" latinLnBrk="0" hangingPunct="1">
      <a:defRPr sz="1100" kern="1200">
        <a:solidFill>
          <a:schemeClr val="tx1"/>
        </a:solidFill>
        <a:latin typeface="+mn-lt"/>
        <a:ea typeface="+mn-ea"/>
        <a:cs typeface="+mn-cs"/>
      </a:defRPr>
    </a:lvl3pPr>
    <a:lvl4pPr marL="1211397" algn="l" defTabSz="807598" rtl="0" eaLnBrk="1" latinLnBrk="0" hangingPunct="1">
      <a:defRPr sz="1100" kern="1200">
        <a:solidFill>
          <a:schemeClr val="tx1"/>
        </a:solidFill>
        <a:latin typeface="+mn-lt"/>
        <a:ea typeface="+mn-ea"/>
        <a:cs typeface="+mn-cs"/>
      </a:defRPr>
    </a:lvl4pPr>
    <a:lvl5pPr marL="1615196" algn="l" defTabSz="807598" rtl="0" eaLnBrk="1" latinLnBrk="0" hangingPunct="1">
      <a:defRPr sz="1100" kern="1200">
        <a:solidFill>
          <a:schemeClr val="tx1"/>
        </a:solidFill>
        <a:latin typeface="+mn-lt"/>
        <a:ea typeface="+mn-ea"/>
        <a:cs typeface="+mn-cs"/>
      </a:defRPr>
    </a:lvl5pPr>
    <a:lvl6pPr marL="2018995" algn="l" defTabSz="807598" rtl="0" eaLnBrk="1" latinLnBrk="0" hangingPunct="1">
      <a:defRPr sz="1100" kern="1200">
        <a:solidFill>
          <a:schemeClr val="tx1"/>
        </a:solidFill>
        <a:latin typeface="+mn-lt"/>
        <a:ea typeface="+mn-ea"/>
        <a:cs typeface="+mn-cs"/>
      </a:defRPr>
    </a:lvl6pPr>
    <a:lvl7pPr marL="2422794" algn="l" defTabSz="807598" rtl="0" eaLnBrk="1" latinLnBrk="0" hangingPunct="1">
      <a:defRPr sz="1100" kern="1200">
        <a:solidFill>
          <a:schemeClr val="tx1"/>
        </a:solidFill>
        <a:latin typeface="+mn-lt"/>
        <a:ea typeface="+mn-ea"/>
        <a:cs typeface="+mn-cs"/>
      </a:defRPr>
    </a:lvl7pPr>
    <a:lvl8pPr marL="2826593" algn="l" defTabSz="807598" rtl="0" eaLnBrk="1" latinLnBrk="0" hangingPunct="1">
      <a:defRPr sz="1100" kern="1200">
        <a:solidFill>
          <a:schemeClr val="tx1"/>
        </a:solidFill>
        <a:latin typeface="+mn-lt"/>
        <a:ea typeface="+mn-ea"/>
        <a:cs typeface="+mn-cs"/>
      </a:defRPr>
    </a:lvl8pPr>
    <a:lvl9pPr marL="3230392" algn="l" defTabSz="807598"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4200" y="857250"/>
            <a:ext cx="34036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42175" y="2067305"/>
            <a:ext cx="4796277" cy="430887"/>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512094" y="3840480"/>
            <a:ext cx="705643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000" b="0" i="0">
                <a:solidFill>
                  <a:srgbClr val="2D936B"/>
                </a:solidFill>
                <a:latin typeface="Trebuchet MS"/>
                <a:cs typeface="Trebuchet MS"/>
              </a:defRPr>
            </a:lvl1pPr>
          </a:lstStyle>
          <a:p>
            <a:pPr marL="33650">
              <a:spcBef>
                <a:spcPts val="49"/>
              </a:spcBef>
            </a:pPr>
            <a:fld id="{81D60167-4931-47E6-BA6A-407CBD079E47}" type="slidenum">
              <a:rPr lang="en-IN" spc="9" smtClean="0"/>
              <a:pPr marL="33650">
                <a:spcBef>
                  <a:spcPts val="49"/>
                </a:spcBef>
              </a:pPr>
              <a:t>‹#›</a:t>
            </a:fld>
            <a:endParaRPr lang="en-IN" spc="9"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24527" y="385444"/>
            <a:ext cx="8831573" cy="646331"/>
          </a:xfrm>
        </p:spPr>
        <p:txBody>
          <a:bodyPr lIns="0" tIns="0" rIns="0" bIns="0"/>
          <a:lstStyle>
            <a:lvl1pPr>
              <a:defRPr sz="4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000" b="0" i="0">
                <a:solidFill>
                  <a:srgbClr val="2D936B"/>
                </a:solidFill>
                <a:latin typeface="Trebuchet MS"/>
                <a:cs typeface="Trebuchet MS"/>
              </a:defRPr>
            </a:lvl1pPr>
          </a:lstStyle>
          <a:p>
            <a:pPr marL="33650">
              <a:spcBef>
                <a:spcPts val="49"/>
              </a:spcBef>
            </a:pPr>
            <a:fld id="{81D60167-4931-47E6-BA6A-407CBD079E47}" type="slidenum">
              <a:rPr lang="en-IN" spc="9" smtClean="0"/>
              <a:pPr marL="33650">
                <a:spcBef>
                  <a:spcPts val="49"/>
                </a:spcBef>
              </a:pPr>
              <a:t>‹#›</a:t>
            </a:fld>
            <a:endParaRPr lang="en-IN" spc="9"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24527" y="385444"/>
            <a:ext cx="8831573" cy="646331"/>
          </a:xfrm>
        </p:spPr>
        <p:txBody>
          <a:bodyPr lIns="0" tIns="0" rIns="0" bIns="0"/>
          <a:lstStyle>
            <a:lvl1pPr>
              <a:defRPr sz="4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504031" y="1577340"/>
            <a:ext cx="438507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1522" y="1577340"/>
            <a:ext cx="4385072"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7" name="Holder 7"/>
          <p:cNvSpPr>
            <a:spLocks noGrp="1"/>
          </p:cNvSpPr>
          <p:nvPr>
            <p:ph type="sldNum" sz="quarter" idx="7"/>
          </p:nvPr>
        </p:nvSpPr>
        <p:spPr/>
        <p:txBody>
          <a:bodyPr lIns="0" tIns="0" rIns="0" bIns="0"/>
          <a:lstStyle>
            <a:lvl1pPr>
              <a:defRPr sz="1000" b="0" i="0">
                <a:solidFill>
                  <a:srgbClr val="2D936B"/>
                </a:solidFill>
                <a:latin typeface="Trebuchet MS"/>
                <a:cs typeface="Trebuchet MS"/>
              </a:defRPr>
            </a:lvl1pPr>
          </a:lstStyle>
          <a:p>
            <a:pPr marL="33650">
              <a:spcBef>
                <a:spcPts val="49"/>
              </a:spcBef>
            </a:pPr>
            <a:fld id="{81D60167-4931-47E6-BA6A-407CBD079E47}" type="slidenum">
              <a:rPr lang="en-IN" spc="9" smtClean="0"/>
              <a:pPr marL="33650">
                <a:spcBef>
                  <a:spcPts val="49"/>
                </a:spcBef>
              </a:pPr>
              <a:t>‹#›</a:t>
            </a:fld>
            <a:endParaRPr lang="en-IN" spc="9"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24527" y="385444"/>
            <a:ext cx="8831573" cy="646331"/>
          </a:xfrm>
        </p:spPr>
        <p:txBody>
          <a:bodyPr lIns="0" tIns="0" rIns="0" bIns="0"/>
          <a:lstStyle>
            <a:lvl1pPr>
              <a:defRPr sz="4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5" name="Holder 5"/>
          <p:cNvSpPr>
            <a:spLocks noGrp="1"/>
          </p:cNvSpPr>
          <p:nvPr>
            <p:ph type="sldNum" sz="quarter" idx="7"/>
          </p:nvPr>
        </p:nvSpPr>
        <p:spPr/>
        <p:txBody>
          <a:bodyPr lIns="0" tIns="0" rIns="0" bIns="0"/>
          <a:lstStyle>
            <a:lvl1pPr>
              <a:defRPr sz="1000" b="0" i="0">
                <a:solidFill>
                  <a:srgbClr val="2D936B"/>
                </a:solidFill>
                <a:latin typeface="Trebuchet MS"/>
                <a:cs typeface="Trebuchet MS"/>
              </a:defRPr>
            </a:lvl1pPr>
          </a:lstStyle>
          <a:p>
            <a:pPr marL="33650">
              <a:spcBef>
                <a:spcPts val="49"/>
              </a:spcBef>
            </a:pPr>
            <a:fld id="{81D60167-4931-47E6-BA6A-407CBD079E47}" type="slidenum">
              <a:rPr lang="en-IN" spc="9" smtClean="0"/>
              <a:pPr marL="33650">
                <a:spcBef>
                  <a:spcPts val="49"/>
                </a:spcBef>
              </a:pPr>
              <a:t>‹#›</a:t>
            </a:fld>
            <a:endParaRPr lang="en-IN" spc="9"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4" name="Holder 4"/>
          <p:cNvSpPr>
            <a:spLocks noGrp="1"/>
          </p:cNvSpPr>
          <p:nvPr>
            <p:ph type="sldNum" sz="quarter" idx="7"/>
          </p:nvPr>
        </p:nvSpPr>
        <p:spPr/>
        <p:txBody>
          <a:bodyPr lIns="0" tIns="0" rIns="0" bIns="0"/>
          <a:lstStyle>
            <a:lvl1pPr>
              <a:defRPr sz="1000" b="0" i="0">
                <a:solidFill>
                  <a:srgbClr val="2D936B"/>
                </a:solidFill>
                <a:latin typeface="Trebuchet MS"/>
                <a:cs typeface="Trebuchet MS"/>
              </a:defRPr>
            </a:lvl1pPr>
          </a:lstStyle>
          <a:p>
            <a:pPr marL="33650">
              <a:spcBef>
                <a:spcPts val="49"/>
              </a:spcBef>
            </a:pPr>
            <a:fld id="{81D60167-4931-47E6-BA6A-407CBD079E47}" type="slidenum">
              <a:rPr lang="en-IN" spc="9" smtClean="0"/>
              <a:pPr marL="33650">
                <a:spcBef>
                  <a:spcPts val="49"/>
                </a:spcBef>
              </a:pPr>
              <a:t>‹#›</a:t>
            </a:fld>
            <a:endParaRPr lang="en-IN" spc="9"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53472" y="4826"/>
            <a:ext cx="1007537"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6158683" y="3694897"/>
            <a:ext cx="3921993"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7591971" y="0"/>
            <a:ext cx="248865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7939879" y="0"/>
            <a:ext cx="2141083"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7387208" y="3048000"/>
            <a:ext cx="2693417"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7720816" y="0"/>
            <a:ext cx="2360021"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9009559" y="0"/>
            <a:ext cx="1071066"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9042340" y="0"/>
            <a:ext cx="1038514"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8576408" y="3590925"/>
            <a:ext cx="1504218"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1" y="4010026"/>
            <a:ext cx="370148"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624527" y="385444"/>
            <a:ext cx="8831573" cy="738664"/>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04031" y="1577340"/>
            <a:ext cx="907256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427413" y="6377940"/>
            <a:ext cx="3225800" cy="246221"/>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504031" y="6377940"/>
            <a:ext cx="2318544" cy="246221"/>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a:xfrm>
            <a:off x="9387267" y="6473338"/>
            <a:ext cx="124957" cy="461665"/>
          </a:xfrm>
          <a:prstGeom prst="rect">
            <a:avLst/>
          </a:prstGeom>
        </p:spPr>
        <p:txBody>
          <a:bodyPr wrap="square" lIns="0" tIns="0" rIns="0" bIns="0">
            <a:spAutoFit/>
          </a:bodyPr>
          <a:lstStyle>
            <a:lvl1pPr>
              <a:defRPr sz="1000" b="0" i="0">
                <a:solidFill>
                  <a:srgbClr val="2D936B"/>
                </a:solidFill>
                <a:latin typeface="Trebuchet MS"/>
                <a:cs typeface="Trebuchet MS"/>
              </a:defRPr>
            </a:lvl1pPr>
          </a:lstStyle>
          <a:p>
            <a:pPr marL="33650">
              <a:spcBef>
                <a:spcPts val="49"/>
              </a:spcBef>
            </a:pPr>
            <a:fld id="{81D60167-4931-47E6-BA6A-407CBD079E47}" type="slidenum">
              <a:rPr lang="en-IN" spc="9" smtClean="0"/>
              <a:pPr marL="33650">
                <a:spcBef>
                  <a:spcPts val="49"/>
                </a:spcBef>
              </a:pPr>
              <a:t>‹#›</a:t>
            </a:fld>
            <a:endParaRPr lang="en-IN" spc="9"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03799">
        <a:defRPr>
          <a:latin typeface="+mn-lt"/>
          <a:ea typeface="+mn-ea"/>
          <a:cs typeface="+mn-cs"/>
        </a:defRPr>
      </a:lvl2pPr>
      <a:lvl3pPr marL="807598">
        <a:defRPr>
          <a:latin typeface="+mn-lt"/>
          <a:ea typeface="+mn-ea"/>
          <a:cs typeface="+mn-cs"/>
        </a:defRPr>
      </a:lvl3pPr>
      <a:lvl4pPr marL="1211397">
        <a:defRPr>
          <a:latin typeface="+mn-lt"/>
          <a:ea typeface="+mn-ea"/>
          <a:cs typeface="+mn-cs"/>
        </a:defRPr>
      </a:lvl4pPr>
      <a:lvl5pPr marL="1615196">
        <a:defRPr>
          <a:latin typeface="+mn-lt"/>
          <a:ea typeface="+mn-ea"/>
          <a:cs typeface="+mn-cs"/>
        </a:defRPr>
      </a:lvl5pPr>
      <a:lvl6pPr marL="2018995">
        <a:defRPr>
          <a:latin typeface="+mn-lt"/>
          <a:ea typeface="+mn-ea"/>
          <a:cs typeface="+mn-cs"/>
        </a:defRPr>
      </a:lvl6pPr>
      <a:lvl7pPr marL="2422794">
        <a:defRPr>
          <a:latin typeface="+mn-lt"/>
          <a:ea typeface="+mn-ea"/>
          <a:cs typeface="+mn-cs"/>
        </a:defRPr>
      </a:lvl7pPr>
      <a:lvl8pPr marL="2826593">
        <a:defRPr>
          <a:latin typeface="+mn-lt"/>
          <a:ea typeface="+mn-ea"/>
          <a:cs typeface="+mn-cs"/>
        </a:defRPr>
      </a:lvl8pPr>
      <a:lvl9pPr marL="3230392">
        <a:defRPr>
          <a:latin typeface="+mn-lt"/>
          <a:ea typeface="+mn-ea"/>
          <a:cs typeface="+mn-cs"/>
        </a:defRPr>
      </a:lvl9pPr>
    </p:bodyStyle>
    <p:otherStyle>
      <a:lvl1pPr marL="0">
        <a:defRPr>
          <a:latin typeface="+mn-lt"/>
          <a:ea typeface="+mn-ea"/>
          <a:cs typeface="+mn-cs"/>
        </a:defRPr>
      </a:lvl1pPr>
      <a:lvl2pPr marL="403799">
        <a:defRPr>
          <a:latin typeface="+mn-lt"/>
          <a:ea typeface="+mn-ea"/>
          <a:cs typeface="+mn-cs"/>
        </a:defRPr>
      </a:lvl2pPr>
      <a:lvl3pPr marL="807598">
        <a:defRPr>
          <a:latin typeface="+mn-lt"/>
          <a:ea typeface="+mn-ea"/>
          <a:cs typeface="+mn-cs"/>
        </a:defRPr>
      </a:lvl3pPr>
      <a:lvl4pPr marL="1211397">
        <a:defRPr>
          <a:latin typeface="+mn-lt"/>
          <a:ea typeface="+mn-ea"/>
          <a:cs typeface="+mn-cs"/>
        </a:defRPr>
      </a:lvl4pPr>
      <a:lvl5pPr marL="1615196">
        <a:defRPr>
          <a:latin typeface="+mn-lt"/>
          <a:ea typeface="+mn-ea"/>
          <a:cs typeface="+mn-cs"/>
        </a:defRPr>
      </a:lvl5pPr>
      <a:lvl6pPr marL="2018995">
        <a:defRPr>
          <a:latin typeface="+mn-lt"/>
          <a:ea typeface="+mn-ea"/>
          <a:cs typeface="+mn-cs"/>
        </a:defRPr>
      </a:lvl6pPr>
      <a:lvl7pPr marL="2422794">
        <a:defRPr>
          <a:latin typeface="+mn-lt"/>
          <a:ea typeface="+mn-ea"/>
          <a:cs typeface="+mn-cs"/>
        </a:defRPr>
      </a:lvl7pPr>
      <a:lvl8pPr marL="2826593">
        <a:defRPr>
          <a:latin typeface="+mn-lt"/>
          <a:ea typeface="+mn-ea"/>
          <a:cs typeface="+mn-cs"/>
        </a:defRPr>
      </a:lvl8pPr>
      <a:lvl9pPr marL="323039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9160" y="1419225"/>
            <a:ext cx="1441214"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83312" y="1426770"/>
            <a:ext cx="1378210"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276203" y="5356634"/>
            <a:ext cx="598537"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284288" y="240137"/>
            <a:ext cx="10439400" cy="999609"/>
          </a:xfrm>
          <a:prstGeom prst="rect">
            <a:avLst/>
          </a:prstGeom>
        </p:spPr>
        <p:txBody>
          <a:bodyPr vert="horz" wrap="square" lIns="0" tIns="14582" rIns="0" bIns="0" rtlCol="0">
            <a:spAutoFit/>
          </a:bodyPr>
          <a:lstStyle/>
          <a:p>
            <a:pPr marL="2838371" algn="l">
              <a:spcBef>
                <a:spcPts val="115"/>
              </a:spcBef>
            </a:pPr>
            <a:r>
              <a:rPr lang="en-US" sz="3200"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sz="3200" b="1" i="0" dirty="0" smtClean="0">
                <a:solidFill>
                  <a:srgbClr val="0F0F0F"/>
                </a:solidFill>
                <a:effectLst/>
                <a:latin typeface="Times New Roman" panose="02020603050405020304" pitchFamily="18" charset="0"/>
                <a:cs typeface="Times New Roman" panose="02020603050405020304" pitchFamily="18" charset="0"/>
              </a:rPr>
              <a:t> </a:t>
            </a:r>
            <a:r>
              <a:rPr lang="en-US" sz="3200" b="1" i="0" dirty="0" smtClean="0">
                <a:solidFill>
                  <a:srgbClr val="0F0F0F"/>
                </a:solidFill>
                <a:effectLst/>
                <a:latin typeface="Roboto" panose="020F0502020204030204" pitchFamily="2" charset="0"/>
              </a:rPr>
              <a:t/>
            </a:r>
            <a:br>
              <a:rPr lang="en-US" sz="3200" b="1" i="0" dirty="0" smtClean="0">
                <a:solidFill>
                  <a:srgbClr val="0F0F0F"/>
                </a:solidFill>
                <a:effectLst/>
                <a:latin typeface="Roboto" panose="020F0502020204030204" pitchFamily="2" charset="0"/>
              </a:rPr>
            </a:br>
            <a:endParaRPr sz="3200" spc="13" dirty="0"/>
          </a:p>
        </p:txBody>
      </p:sp>
      <p:pic>
        <p:nvPicPr>
          <p:cNvPr id="9" name="object 9"/>
          <p:cNvPicPr/>
          <p:nvPr/>
        </p:nvPicPr>
        <p:blipFill>
          <a:blip r:embed="rId3" cstate="print"/>
          <a:stretch>
            <a:fillRect/>
          </a:stretch>
        </p:blipFill>
        <p:spPr>
          <a:xfrm>
            <a:off x="559160" y="6467476"/>
            <a:ext cx="1771985" cy="200025"/>
          </a:xfrm>
          <a:prstGeom prst="rect">
            <a:avLst/>
          </a:prstGeom>
        </p:spPr>
      </p:pic>
      <p:sp>
        <p:nvSpPr>
          <p:cNvPr id="11" name="object 11"/>
          <p:cNvSpPr txBox="1">
            <a:spLocks noGrp="1"/>
          </p:cNvSpPr>
          <p:nvPr>
            <p:ph type="sldNum" sz="quarter" idx="7"/>
          </p:nvPr>
        </p:nvSpPr>
        <p:spPr>
          <a:xfrm>
            <a:off x="9387267" y="6473337"/>
            <a:ext cx="124957" cy="160118"/>
          </a:xfrm>
          <a:prstGeom prst="rect">
            <a:avLst/>
          </a:prstGeom>
        </p:spPr>
        <p:txBody>
          <a:bodyPr vert="horz" wrap="square" lIns="0" tIns="6169" rIns="0" bIns="0" rtlCol="0">
            <a:spAutoFit/>
          </a:bodyPr>
          <a:lstStyle/>
          <a:p>
            <a:pPr marL="33650">
              <a:spcBef>
                <a:spcPts val="49"/>
              </a:spcBef>
            </a:pPr>
            <a:fld id="{81D60167-4931-47E6-BA6A-407CBD079E47}" type="slidenum">
              <a:rPr spc="9"/>
              <a:pPr marL="33650">
                <a:spcBef>
                  <a:spcPts val="49"/>
                </a:spcBef>
              </a:pPr>
              <a:t>12</a:t>
            </a:fld>
            <a:endParaRPr spc="9"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724545" y="3422133"/>
            <a:ext cx="8515784" cy="1697376"/>
          </a:xfrm>
          <a:prstGeom prst="rect">
            <a:avLst/>
          </a:prstGeom>
          <a:noFill/>
        </p:spPr>
        <p:txBody>
          <a:bodyPr wrap="square" lIns="80760" tIns="40380" rIns="80760" bIns="40380" rtlCol="0" anchor="ctr">
            <a:spAutoFit/>
          </a:bodyPr>
          <a:lstStyle/>
          <a:p>
            <a:r>
              <a:rPr lang="en-US" sz="2100" dirty="0"/>
              <a:t>STUDENT NAME                 :          R.SAAI ANUPRIYA</a:t>
            </a:r>
          </a:p>
          <a:p>
            <a:r>
              <a:rPr lang="en-US" sz="2100" dirty="0"/>
              <a:t>REGISTER NO AND NMID  :         312209345 AND asunm1353312209345</a:t>
            </a:r>
          </a:p>
          <a:p>
            <a:r>
              <a:rPr lang="en-US" sz="2100" dirty="0"/>
              <a:t>DEPARTMENT                      :         BCOM  COMMERCE                    </a:t>
            </a:r>
          </a:p>
          <a:p>
            <a:r>
              <a:rPr lang="en-US" sz="2100" dirty="0"/>
              <a:t>COLLEGE                               :         ANNA ADARSH COLLEGE FOR WOMEN</a:t>
            </a:r>
          </a:p>
          <a:p>
            <a:r>
              <a:rPr lang="en-US" sz="2100" dirty="0"/>
              <a:t>           </a:t>
            </a:r>
            <a:endParaRPr lang="en-I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733731" y="5895975"/>
            <a:ext cx="149634"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378210" y="6467476"/>
            <a:ext cx="63004" cy="177800"/>
          </a:xfrm>
          <a:prstGeom prst="rect">
            <a:avLst/>
          </a:prstGeom>
        </p:spPr>
      </p:pic>
      <p:sp>
        <p:nvSpPr>
          <p:cNvPr id="9" name="object 9"/>
          <p:cNvSpPr txBox="1"/>
          <p:nvPr/>
        </p:nvSpPr>
        <p:spPr>
          <a:xfrm>
            <a:off x="9324262" y="6473337"/>
            <a:ext cx="189012" cy="160118"/>
          </a:xfrm>
          <a:prstGeom prst="rect">
            <a:avLst/>
          </a:prstGeom>
        </p:spPr>
        <p:txBody>
          <a:bodyPr vert="horz" wrap="square" lIns="0" tIns="6169" rIns="0" bIns="0" rtlCol="0">
            <a:spAutoFit/>
          </a:bodyPr>
          <a:lstStyle/>
          <a:p>
            <a:pPr marL="33650">
              <a:spcBef>
                <a:spcPts val="49"/>
              </a:spcBef>
            </a:pPr>
            <a:fld id="{81D60167-4931-47E6-BA6A-407CBD079E47}" type="slidenum">
              <a:rPr sz="1000" spc="9" dirty="0">
                <a:solidFill>
                  <a:srgbClr val="2D936B"/>
                </a:solidFill>
                <a:latin typeface="Trebuchet MS"/>
                <a:cs typeface="Trebuchet MS"/>
              </a:rPr>
              <a:pPr marL="33650">
                <a:spcBef>
                  <a:spcPts val="49"/>
                </a:spcBef>
              </a:pPr>
              <a:t>21</a:t>
            </a:fld>
            <a:endParaRPr sz="1000" dirty="0">
              <a:latin typeface="Trebuchet MS"/>
              <a:cs typeface="Trebuchet MS"/>
            </a:endParaRPr>
          </a:p>
        </p:txBody>
      </p:sp>
      <p:sp>
        <p:nvSpPr>
          <p:cNvPr id="14" name="object 3"/>
          <p:cNvSpPr/>
          <p:nvPr/>
        </p:nvSpPr>
        <p:spPr>
          <a:xfrm>
            <a:off x="8316516" y="525142"/>
            <a:ext cx="378023"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Title 1"/>
          <p:cNvSpPr>
            <a:spLocks noGrp="1"/>
          </p:cNvSpPr>
          <p:nvPr>
            <p:ph type="title"/>
          </p:nvPr>
        </p:nvSpPr>
        <p:spPr>
          <a:xfrm>
            <a:off x="485878" y="243678"/>
            <a:ext cx="7229699" cy="646331"/>
          </a:xfrm>
        </p:spPr>
        <p:txBody>
          <a:bodyPr/>
          <a:lstStyle/>
          <a:p>
            <a:r>
              <a:rPr lang="en-US" dirty="0" smtClean="0"/>
              <a:t>MODELING</a:t>
            </a:r>
            <a:endParaRPr lang="en-IN" dirty="0"/>
          </a:p>
        </p:txBody>
      </p:sp>
      <p:sp>
        <p:nvSpPr>
          <p:cNvPr id="3" name="Text Placeholder 2"/>
          <p:cNvSpPr>
            <a:spLocks noGrp="1"/>
          </p:cNvSpPr>
          <p:nvPr>
            <p:ph type="body" idx="1"/>
          </p:nvPr>
        </p:nvSpPr>
        <p:spPr>
          <a:xfrm>
            <a:off x="63004" y="1066800"/>
            <a:ext cx="9891613" cy="7732886"/>
          </a:xfrm>
        </p:spPr>
        <p:txBody>
          <a:bodyPr/>
          <a:lstStyle/>
          <a:p>
            <a:pPr marL="403799" indent="-403799">
              <a:buFont typeface="Wingdings" pitchFamily="2" charset="2"/>
              <a:buChar char="Ø"/>
            </a:pPr>
            <a:r>
              <a:rPr lang="en-US" sz="2800" b="1" dirty="0">
                <a:solidFill>
                  <a:schemeClr val="bg2">
                    <a:lumMod val="50000"/>
                  </a:schemeClr>
                </a:solidFill>
                <a:latin typeface="Trebuchet MS" pitchFamily="34" charset="0"/>
              </a:rPr>
              <a:t>DATA COLLECTION</a:t>
            </a:r>
          </a:p>
          <a:p>
            <a:pPr marL="807598" lvl="1" indent="-403799" algn="l">
              <a:buFont typeface="Arial" pitchFamily="34" charset="0"/>
              <a:buChar char="•"/>
            </a:pPr>
            <a:r>
              <a:rPr lang="en-US" sz="2800" b="1" dirty="0">
                <a:solidFill>
                  <a:schemeClr val="accent2">
                    <a:lumMod val="75000"/>
                  </a:schemeClr>
                </a:solidFill>
                <a:latin typeface="Trebuchet MS" pitchFamily="34" charset="0"/>
              </a:rPr>
              <a:t> </a:t>
            </a:r>
            <a:r>
              <a:rPr lang="en-US" sz="2500" b="1" dirty="0">
                <a:solidFill>
                  <a:schemeClr val="accent2">
                    <a:lumMod val="75000"/>
                  </a:schemeClr>
                </a:solidFill>
                <a:latin typeface="Trebuchet MS" pitchFamily="34" charset="0"/>
              </a:rPr>
              <a:t>For </a:t>
            </a:r>
            <a:r>
              <a:rPr lang="en-US" sz="2500" b="1" dirty="0" smtClean="0">
                <a:solidFill>
                  <a:schemeClr val="accent2">
                    <a:lumMod val="75000"/>
                  </a:schemeClr>
                </a:solidFill>
                <a:latin typeface="Trebuchet MS" pitchFamily="34" charset="0"/>
              </a:rPr>
              <a:t>analyzing </a:t>
            </a:r>
            <a:r>
              <a:rPr lang="en-US" sz="2500" b="1" dirty="0">
                <a:solidFill>
                  <a:schemeClr val="accent2">
                    <a:lumMod val="75000"/>
                  </a:schemeClr>
                </a:solidFill>
                <a:latin typeface="Trebuchet MS" pitchFamily="34" charset="0"/>
              </a:rPr>
              <a:t>the Employee data set collected the data set from the source </a:t>
            </a:r>
            <a:r>
              <a:rPr lang="en-US" sz="2500" b="1" dirty="0" smtClean="0">
                <a:solidFill>
                  <a:schemeClr val="accent2">
                    <a:lumMod val="75000"/>
                  </a:schemeClr>
                </a:solidFill>
                <a:latin typeface="Trebuchet MS" pitchFamily="34" charset="0"/>
              </a:rPr>
              <a:t>Kaggle.</a:t>
            </a:r>
            <a:endParaRPr lang="en-US" sz="2500" b="1" dirty="0">
              <a:solidFill>
                <a:schemeClr val="accent2">
                  <a:lumMod val="75000"/>
                </a:schemeClr>
              </a:solidFill>
              <a:latin typeface="Trebuchet MS" pitchFamily="34" charset="0"/>
            </a:endParaRPr>
          </a:p>
          <a:p>
            <a:pPr marL="807598" lvl="1" indent="-403799" algn="l">
              <a:buFont typeface="Arial" pitchFamily="34" charset="0"/>
              <a:buChar char="•"/>
            </a:pPr>
            <a:r>
              <a:rPr lang="en-US" sz="2500" b="1" dirty="0">
                <a:solidFill>
                  <a:schemeClr val="accent2">
                    <a:lumMod val="75000"/>
                  </a:schemeClr>
                </a:solidFill>
                <a:latin typeface="Trebuchet MS" pitchFamily="34" charset="0"/>
              </a:rPr>
              <a:t>In Kaggle taken the Employee Data Set of </a:t>
            </a:r>
            <a:r>
              <a:rPr lang="en-IN" sz="2500" b="1" dirty="0">
                <a:solidFill>
                  <a:schemeClr val="accent2">
                    <a:lumMod val="75000"/>
                  </a:schemeClr>
                </a:solidFill>
              </a:rPr>
              <a:t>http://</a:t>
            </a:r>
            <a:r>
              <a:rPr lang="en-IN" sz="2500" b="1" dirty="0" smtClean="0">
                <a:solidFill>
                  <a:schemeClr val="accent2">
                    <a:lumMod val="75000"/>
                  </a:schemeClr>
                </a:solidFill>
              </a:rPr>
              <a:t>www.kaggle.com/datasets/ravindrasinghrana/employeedataset</a:t>
            </a:r>
            <a:r>
              <a:rPr lang="en-US" sz="2500" b="1" dirty="0">
                <a:solidFill>
                  <a:schemeClr val="accent2">
                    <a:lumMod val="75000"/>
                  </a:schemeClr>
                </a:solidFill>
                <a:latin typeface="Trebuchet MS" pitchFamily="34" charset="0"/>
              </a:rPr>
              <a:t>.</a:t>
            </a:r>
          </a:p>
          <a:p>
            <a:pPr marL="807598" lvl="1" indent="-403799">
              <a:buFont typeface="Arial" pitchFamily="34" charset="0"/>
              <a:buChar char="•"/>
            </a:pPr>
            <a:endParaRPr lang="en-US" sz="2800" b="1" dirty="0">
              <a:latin typeface="Trebuchet MS" pitchFamily="34" charset="0"/>
            </a:endParaRPr>
          </a:p>
          <a:p>
            <a:pPr marL="403799" indent="-403799">
              <a:buFont typeface="Wingdings" pitchFamily="2" charset="2"/>
              <a:buChar char="Ø"/>
            </a:pPr>
            <a:r>
              <a:rPr lang="en-US" sz="2800" b="1" dirty="0">
                <a:solidFill>
                  <a:schemeClr val="bg2">
                    <a:lumMod val="50000"/>
                  </a:schemeClr>
                </a:solidFill>
                <a:latin typeface="Trebuchet MS" pitchFamily="34" charset="0"/>
              </a:rPr>
              <a:t> FEATURE COLLECTION</a:t>
            </a:r>
          </a:p>
          <a:p>
            <a:pPr marL="807598" lvl="1" indent="-403799">
              <a:buFont typeface="Arial" pitchFamily="34" charset="0"/>
              <a:buChar char="•"/>
            </a:pPr>
            <a:r>
              <a:rPr lang="en-US" sz="2500" b="1" dirty="0">
                <a:solidFill>
                  <a:schemeClr val="accent2">
                    <a:lumMod val="75000"/>
                  </a:schemeClr>
                </a:solidFill>
                <a:latin typeface="Trebuchet MS" pitchFamily="34" charset="0"/>
              </a:rPr>
              <a:t>From the collected data set there are 8</a:t>
            </a:r>
            <a:r>
              <a:rPr lang="en-US" sz="2500" b="1" dirty="0" smtClean="0">
                <a:solidFill>
                  <a:schemeClr val="accent2">
                    <a:lumMod val="75000"/>
                  </a:schemeClr>
                </a:solidFill>
                <a:latin typeface="Trebuchet MS" pitchFamily="34" charset="0"/>
              </a:rPr>
              <a:t> </a:t>
            </a:r>
            <a:r>
              <a:rPr lang="en-US" sz="2500" b="1" dirty="0">
                <a:solidFill>
                  <a:schemeClr val="accent2">
                    <a:lumMod val="75000"/>
                  </a:schemeClr>
                </a:solidFill>
                <a:latin typeface="Trebuchet MS" pitchFamily="34" charset="0"/>
              </a:rPr>
              <a:t>features</a:t>
            </a:r>
          </a:p>
          <a:p>
            <a:pPr marL="908548" lvl="1" indent="-504749">
              <a:lnSpc>
                <a:spcPct val="150000"/>
              </a:lnSpc>
              <a:buFont typeface="+mj-lt"/>
              <a:buAutoNum type="romanLcPeriod"/>
            </a:pPr>
            <a:r>
              <a:rPr lang="en-US" sz="2500" b="1" dirty="0">
                <a:solidFill>
                  <a:schemeClr val="accent6">
                    <a:lumMod val="75000"/>
                  </a:schemeClr>
                </a:solidFill>
                <a:latin typeface="Trebuchet MS" pitchFamily="34" charset="0"/>
              </a:rPr>
              <a:t>Name                              </a:t>
            </a:r>
            <a:r>
              <a:rPr lang="en-US" sz="2500" b="1" dirty="0" smtClean="0">
                <a:solidFill>
                  <a:schemeClr val="accent6">
                    <a:lumMod val="75000"/>
                  </a:schemeClr>
                </a:solidFill>
                <a:latin typeface="Trebuchet MS" pitchFamily="34" charset="0"/>
              </a:rPr>
              <a:t>vi  FTI</a:t>
            </a:r>
            <a:endParaRPr lang="en-US" sz="2500" b="1" dirty="0">
              <a:solidFill>
                <a:schemeClr val="accent6">
                  <a:lumMod val="75000"/>
                </a:schemeClr>
              </a:solidFill>
              <a:latin typeface="Trebuchet MS" pitchFamily="34" charset="0"/>
            </a:endParaRPr>
          </a:p>
          <a:p>
            <a:pPr marL="908548" lvl="1" indent="-504749">
              <a:buFont typeface="+mj-lt"/>
              <a:buAutoNum type="romanLcPeriod"/>
            </a:pPr>
            <a:r>
              <a:rPr lang="en-US" sz="2500" b="1" dirty="0" smtClean="0">
                <a:solidFill>
                  <a:schemeClr val="accent6">
                    <a:lumMod val="75000"/>
                  </a:schemeClr>
                </a:solidFill>
                <a:latin typeface="Trebuchet MS" pitchFamily="34" charset="0"/>
              </a:rPr>
              <a:t>Gender                           vii  Employee type</a:t>
            </a:r>
            <a:endParaRPr lang="en-US" sz="2500" b="1" dirty="0">
              <a:solidFill>
                <a:schemeClr val="accent6">
                  <a:lumMod val="75000"/>
                </a:schemeClr>
              </a:solidFill>
              <a:latin typeface="Trebuchet MS" pitchFamily="34" charset="0"/>
            </a:endParaRPr>
          </a:p>
          <a:p>
            <a:pPr marL="908548" lvl="1" indent="-504749">
              <a:buFont typeface="+mj-lt"/>
              <a:buAutoNum type="romanLcPeriod"/>
            </a:pPr>
            <a:r>
              <a:rPr lang="en-US" sz="2500" b="1" dirty="0" smtClean="0">
                <a:solidFill>
                  <a:schemeClr val="accent6">
                    <a:lumMod val="75000"/>
                  </a:schemeClr>
                </a:solidFill>
                <a:latin typeface="Trebuchet MS" pitchFamily="34" charset="0"/>
              </a:rPr>
              <a:t>Department                    viii City</a:t>
            </a:r>
            <a:endParaRPr lang="en-US" sz="2500" b="1" dirty="0">
              <a:solidFill>
                <a:schemeClr val="accent6">
                  <a:lumMod val="75000"/>
                </a:schemeClr>
              </a:solidFill>
              <a:latin typeface="Trebuchet MS" pitchFamily="34" charset="0"/>
            </a:endParaRPr>
          </a:p>
          <a:p>
            <a:pPr marL="908548" lvl="1" indent="-504749">
              <a:buFont typeface="+mj-lt"/>
              <a:buAutoNum type="romanLcPeriod"/>
            </a:pPr>
            <a:r>
              <a:rPr lang="en-US" sz="2500" b="1" dirty="0" smtClean="0">
                <a:solidFill>
                  <a:schemeClr val="accent6">
                    <a:lumMod val="75000"/>
                  </a:schemeClr>
                </a:solidFill>
                <a:latin typeface="Trebuchet MS" pitchFamily="34" charset="0"/>
              </a:rPr>
              <a:t>Salary                              </a:t>
            </a:r>
            <a:endParaRPr lang="en-US" sz="2500" b="1" dirty="0">
              <a:solidFill>
                <a:schemeClr val="accent6">
                  <a:lumMod val="75000"/>
                </a:schemeClr>
              </a:solidFill>
              <a:latin typeface="Trebuchet MS" pitchFamily="34" charset="0"/>
            </a:endParaRPr>
          </a:p>
          <a:p>
            <a:pPr marL="908548" lvl="1" indent="-504749">
              <a:buFont typeface="+mj-lt"/>
              <a:buAutoNum type="romanLcPeriod"/>
            </a:pPr>
            <a:r>
              <a:rPr lang="en-US" sz="2500" b="1" dirty="0">
                <a:solidFill>
                  <a:schemeClr val="accent6">
                    <a:lumMod val="75000"/>
                  </a:schemeClr>
                </a:solidFill>
                <a:latin typeface="Trebuchet MS" pitchFamily="34" charset="0"/>
              </a:rPr>
              <a:t>Starting </a:t>
            </a:r>
            <a:r>
              <a:rPr lang="en-US" sz="2500" b="1" dirty="0" smtClean="0">
                <a:solidFill>
                  <a:schemeClr val="accent6">
                    <a:lumMod val="75000"/>
                  </a:schemeClr>
                </a:solidFill>
                <a:latin typeface="Trebuchet MS" pitchFamily="34" charset="0"/>
              </a:rPr>
              <a:t>date  </a:t>
            </a:r>
            <a:endParaRPr lang="en-US" sz="2500" b="1" dirty="0">
              <a:solidFill>
                <a:schemeClr val="accent6">
                  <a:lumMod val="75000"/>
                </a:schemeClr>
              </a:solidFill>
              <a:latin typeface="Trebuchet MS" pitchFamily="34" charset="0"/>
            </a:endParaRPr>
          </a:p>
          <a:p>
            <a:pPr marL="908548" lvl="1" indent="-504749">
              <a:buFont typeface="+mj-lt"/>
              <a:buAutoNum type="romanLcPeriod"/>
            </a:pPr>
            <a:endParaRPr lang="en-US" sz="2500" b="1" dirty="0">
              <a:latin typeface="Trebuchet MS" pitchFamily="34" charset="0"/>
            </a:endParaRPr>
          </a:p>
          <a:p>
            <a:pPr marL="908548" lvl="1" indent="-504749">
              <a:buFont typeface="+mj-lt"/>
              <a:buAutoNum type="romanLcPeriod"/>
            </a:pPr>
            <a:endParaRPr lang="en-US" sz="2500" b="1" dirty="0">
              <a:latin typeface="Trebuchet MS" pitchFamily="34" charset="0"/>
            </a:endParaRPr>
          </a:p>
          <a:p>
            <a:pPr marL="908548" lvl="1" indent="-504749">
              <a:buFont typeface="+mj-lt"/>
              <a:buAutoNum type="romanLcPeriod"/>
            </a:pPr>
            <a:endParaRPr lang="en-US" sz="2500" b="1" dirty="0">
              <a:latin typeface="Trebuchet MS" pitchFamily="34" charset="0"/>
            </a:endParaRPr>
          </a:p>
          <a:p>
            <a:pPr marL="807598" lvl="1" indent="-403799">
              <a:buFont typeface="Arial" pitchFamily="34" charset="0"/>
              <a:buChar char="•"/>
            </a:pPr>
            <a:endParaRPr lang="en-US" sz="2500" b="1" dirty="0">
              <a:latin typeface="Trebuchet MS" pitchFamily="34" charset="0"/>
            </a:endParaRPr>
          </a:p>
          <a:p>
            <a:pPr marL="1211397" lvl="2" indent="-403799">
              <a:buFont typeface="Arial" pitchFamily="34" charset="0"/>
              <a:buChar char="•"/>
            </a:pPr>
            <a:endParaRPr lang="en-US" sz="2800" b="1" dirty="0">
              <a:latin typeface="Trebuchet MS" pitchFamily="34" charset="0"/>
            </a:endParaRPr>
          </a:p>
        </p:txBody>
      </p:sp>
      <p:cxnSp>
        <p:nvCxnSpPr>
          <p:cNvPr id="7" name="Straight Connector 6"/>
          <p:cNvCxnSpPr/>
          <p:nvPr/>
        </p:nvCxnSpPr>
        <p:spPr>
          <a:xfrm>
            <a:off x="4099792" y="4800600"/>
            <a:ext cx="0" cy="20574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11" y="385444"/>
            <a:ext cx="9292589" cy="646331"/>
          </a:xfrm>
        </p:spPr>
        <p:txBody>
          <a:bodyPr/>
          <a:lstStyle/>
          <a:p>
            <a:endParaRPr lang="en-IN" dirty="0"/>
          </a:p>
        </p:txBody>
      </p:sp>
      <p:sp>
        <p:nvSpPr>
          <p:cNvPr id="3" name="Text Placeholder 2"/>
          <p:cNvSpPr>
            <a:spLocks noGrp="1"/>
          </p:cNvSpPr>
          <p:nvPr>
            <p:ph type="body" idx="1"/>
          </p:nvPr>
        </p:nvSpPr>
        <p:spPr>
          <a:xfrm>
            <a:off x="87312" y="228600"/>
            <a:ext cx="9906000" cy="6093976"/>
          </a:xfrm>
        </p:spPr>
        <p:txBody>
          <a:bodyPr/>
          <a:lstStyle/>
          <a:p>
            <a:pPr marL="457200" indent="-457200">
              <a:buFont typeface="Wingdings" pitchFamily="2" charset="2"/>
              <a:buChar char="Ø"/>
            </a:pPr>
            <a:r>
              <a:rPr lang="en-US" sz="2800" b="1" dirty="0" smtClean="0">
                <a:solidFill>
                  <a:schemeClr val="bg2">
                    <a:lumMod val="50000"/>
                  </a:schemeClr>
                </a:solidFill>
                <a:latin typeface="Trebuchet MS" pitchFamily="34" charset="0"/>
              </a:rPr>
              <a:t>DATA CLEANING</a:t>
            </a:r>
          </a:p>
          <a:p>
            <a:pPr marL="860999" lvl="1" indent="-457200">
              <a:buFont typeface="Arial" pitchFamily="34" charset="0"/>
              <a:buChar char="•"/>
            </a:pPr>
            <a:r>
              <a:rPr lang="en-US" sz="2400" b="1" dirty="0" smtClean="0">
                <a:solidFill>
                  <a:schemeClr val="accent2">
                    <a:lumMod val="75000"/>
                  </a:schemeClr>
                </a:solidFill>
                <a:latin typeface="Trebuchet MS" pitchFamily="34" charset="0"/>
              </a:rPr>
              <a:t>Date of start some values are missing applied data cleaning.</a:t>
            </a:r>
          </a:p>
          <a:p>
            <a:pPr marL="860999" lvl="1" indent="-457200">
              <a:buFont typeface="Arial" pitchFamily="34" charset="0"/>
              <a:buChar char="•"/>
            </a:pPr>
            <a:r>
              <a:rPr lang="en-US" sz="2400" b="1" dirty="0" smtClean="0">
                <a:solidFill>
                  <a:schemeClr val="accent2">
                    <a:lumMod val="75000"/>
                  </a:schemeClr>
                </a:solidFill>
                <a:latin typeface="Trebuchet MS" pitchFamily="34" charset="0"/>
              </a:rPr>
              <a:t>Applied Conditional Formatting for missing value and filter that to get the values</a:t>
            </a:r>
            <a:r>
              <a:rPr lang="en-US" sz="2400" b="1" dirty="0" smtClean="0">
                <a:solidFill>
                  <a:srgbClr val="C00000"/>
                </a:solidFill>
                <a:latin typeface="Trebuchet MS" pitchFamily="34" charset="0"/>
              </a:rPr>
              <a:t>.</a:t>
            </a:r>
          </a:p>
          <a:p>
            <a:pPr lvl="1"/>
            <a:endParaRPr lang="en-IN" sz="2400" b="1" dirty="0">
              <a:latin typeface="Trebuchet MS" pitchFamily="34" charset="0"/>
            </a:endParaRPr>
          </a:p>
          <a:p>
            <a:pPr marL="342900" indent="-342900">
              <a:buFont typeface="Wingdings" pitchFamily="2" charset="2"/>
              <a:buChar char="Ø"/>
            </a:pPr>
            <a:r>
              <a:rPr lang="en-US" sz="2800" b="1" dirty="0" smtClean="0">
                <a:solidFill>
                  <a:schemeClr val="bg2">
                    <a:lumMod val="50000"/>
                  </a:schemeClr>
                </a:solidFill>
                <a:latin typeface="Trebuchet MS" pitchFamily="34" charset="0"/>
              </a:rPr>
              <a:t> EMPLOYEE TYPE</a:t>
            </a:r>
          </a:p>
          <a:p>
            <a:pPr marL="746699" lvl="1" indent="-342900">
              <a:buFont typeface="Arial" pitchFamily="34" charset="0"/>
              <a:buChar char="•"/>
            </a:pPr>
            <a:r>
              <a:rPr lang="en-US" sz="2400" b="1" dirty="0" smtClean="0">
                <a:solidFill>
                  <a:schemeClr val="accent2">
                    <a:lumMod val="75000"/>
                  </a:schemeClr>
                </a:solidFill>
                <a:latin typeface="Trebuchet MS" pitchFamily="34" charset="0"/>
              </a:rPr>
              <a:t>Applied Conditional Formatting by using the rule which contain the text “Permanent”.</a:t>
            </a:r>
          </a:p>
          <a:p>
            <a:pPr marL="746699" lvl="1" indent="-342900">
              <a:buFont typeface="Arial" pitchFamily="34" charset="0"/>
              <a:buChar char="•"/>
            </a:pPr>
            <a:r>
              <a:rPr lang="en-US" sz="2400" b="1" dirty="0" smtClean="0">
                <a:solidFill>
                  <a:schemeClr val="accent2">
                    <a:lumMod val="75000"/>
                  </a:schemeClr>
                </a:solidFill>
                <a:latin typeface="Trebuchet MS" pitchFamily="34" charset="0"/>
              </a:rPr>
              <a:t>To show the City and Country as a separate feature applied Text To Column and Delimited.</a:t>
            </a:r>
          </a:p>
          <a:p>
            <a:pPr lvl="1"/>
            <a:endParaRPr lang="en-US" sz="2400" b="1" dirty="0" smtClean="0">
              <a:latin typeface="Trebuchet MS" pitchFamily="34" charset="0"/>
            </a:endParaRPr>
          </a:p>
          <a:p>
            <a:pPr marL="342900" indent="-342900">
              <a:buFont typeface="Wingdings" pitchFamily="2" charset="2"/>
              <a:buChar char="Ø"/>
            </a:pPr>
            <a:r>
              <a:rPr lang="en-US" sz="2400" b="1" dirty="0" smtClean="0">
                <a:solidFill>
                  <a:schemeClr val="bg2">
                    <a:lumMod val="50000"/>
                  </a:schemeClr>
                </a:solidFill>
                <a:latin typeface="Trebuchet MS" pitchFamily="34" charset="0"/>
              </a:rPr>
              <a:t> </a:t>
            </a:r>
            <a:r>
              <a:rPr lang="en-US" sz="2800" b="1" dirty="0" smtClean="0">
                <a:solidFill>
                  <a:schemeClr val="bg2">
                    <a:lumMod val="50000"/>
                  </a:schemeClr>
                </a:solidFill>
                <a:latin typeface="Trebuchet MS" pitchFamily="34" charset="0"/>
              </a:rPr>
              <a:t>SUMMERY</a:t>
            </a:r>
            <a:endParaRPr lang="en-US" sz="2400" b="1" dirty="0" smtClean="0">
              <a:solidFill>
                <a:schemeClr val="bg2">
                  <a:lumMod val="50000"/>
                </a:schemeClr>
              </a:solidFill>
              <a:latin typeface="Trebuchet MS" pitchFamily="34" charset="0"/>
            </a:endParaRPr>
          </a:p>
          <a:p>
            <a:pPr marL="860999" lvl="1" indent="-457200">
              <a:buFont typeface="Arial" pitchFamily="34" charset="0"/>
              <a:buChar char="•"/>
            </a:pPr>
            <a:r>
              <a:rPr lang="en-US" sz="2400" b="1" dirty="0" smtClean="0">
                <a:solidFill>
                  <a:schemeClr val="accent2">
                    <a:lumMod val="75000"/>
                  </a:schemeClr>
                </a:solidFill>
                <a:latin typeface="Trebuchet MS" pitchFamily="34" charset="0"/>
              </a:rPr>
              <a:t>Working on Employee Type Analyses consider the factor such as Gender- Male and Female, Employee Type, Country.</a:t>
            </a:r>
          </a:p>
          <a:p>
            <a:pPr marL="746699" lvl="1" indent="-342900">
              <a:buFont typeface="Arial" pitchFamily="34" charset="0"/>
              <a:buChar char="•"/>
            </a:pPr>
            <a:r>
              <a:rPr lang="en-US" sz="2400" b="1" dirty="0" smtClean="0">
                <a:solidFill>
                  <a:schemeClr val="accent2">
                    <a:lumMod val="75000"/>
                  </a:schemeClr>
                </a:solidFill>
                <a:latin typeface="Trebuchet MS" pitchFamily="34" charset="0"/>
              </a:rPr>
              <a:t> Used Pivot Table to show Type of Employee in different    countries and filter it by Gender.</a:t>
            </a:r>
          </a:p>
        </p:txBody>
      </p:sp>
    </p:spTree>
    <p:extLst>
      <p:ext uri="{BB962C8B-B14F-4D97-AF65-F5344CB8AC3E}">
        <p14:creationId xmlns:p14="http://schemas.microsoft.com/office/powerpoint/2010/main" val="3182278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163512" y="2209800"/>
            <a:ext cx="9677400" cy="3016210"/>
          </a:xfrm>
        </p:spPr>
        <p:txBody>
          <a:bodyPr/>
          <a:lstStyle/>
          <a:p>
            <a:pPr marL="746699" lvl="1" indent="-342900">
              <a:buFont typeface="Arial" pitchFamily="34" charset="0"/>
              <a:buChar char="•"/>
            </a:pPr>
            <a:r>
              <a:rPr lang="en-US" sz="2400" b="1" dirty="0" smtClean="0">
                <a:solidFill>
                  <a:schemeClr val="accent2">
                    <a:lumMod val="75000"/>
                  </a:schemeClr>
                </a:solidFill>
                <a:latin typeface="Trebuchet MS" pitchFamily="34" charset="0"/>
              </a:rPr>
              <a:t>From the Pivot table concluded the analyses by stating that Fixed term is more in New Zealand ,Permanent is more in India and Temporary is more New Zealand</a:t>
            </a:r>
            <a:r>
              <a:rPr lang="en-US" sz="2400" b="1" dirty="0" smtClean="0">
                <a:solidFill>
                  <a:srgbClr val="C00000"/>
                </a:solidFill>
                <a:latin typeface="Trebuchet MS" pitchFamily="34" charset="0"/>
              </a:rPr>
              <a:t>.</a:t>
            </a:r>
          </a:p>
          <a:p>
            <a:pPr lvl="1"/>
            <a:endParaRPr lang="en-US" sz="2400" b="1" dirty="0" smtClean="0">
              <a:latin typeface="Trebuchet MS" pitchFamily="34" charset="0"/>
            </a:endParaRPr>
          </a:p>
          <a:p>
            <a:pPr marL="342900" indent="-342900">
              <a:buFont typeface="Wingdings" pitchFamily="2" charset="2"/>
              <a:buChar char="Ø"/>
            </a:pPr>
            <a:r>
              <a:rPr lang="en-US" sz="2400" b="1" dirty="0" smtClean="0">
                <a:solidFill>
                  <a:schemeClr val="bg2">
                    <a:lumMod val="50000"/>
                  </a:schemeClr>
                </a:solidFill>
                <a:latin typeface="Trebuchet MS" pitchFamily="34" charset="0"/>
              </a:rPr>
              <a:t> </a:t>
            </a:r>
            <a:r>
              <a:rPr lang="en-US" sz="2800" b="1" dirty="0" smtClean="0">
                <a:solidFill>
                  <a:schemeClr val="bg2">
                    <a:lumMod val="50000"/>
                  </a:schemeClr>
                </a:solidFill>
                <a:latin typeface="Trebuchet MS" pitchFamily="34" charset="0"/>
              </a:rPr>
              <a:t>VISUALISATION</a:t>
            </a:r>
          </a:p>
          <a:p>
            <a:pPr marL="860999" lvl="1" indent="-457200">
              <a:buFont typeface="Arial" pitchFamily="34" charset="0"/>
              <a:buChar char="•"/>
            </a:pPr>
            <a:r>
              <a:rPr lang="en-US" sz="2400" b="1" dirty="0" smtClean="0">
                <a:solidFill>
                  <a:schemeClr val="accent2">
                    <a:lumMod val="75000"/>
                  </a:schemeClr>
                </a:solidFill>
                <a:latin typeface="Trebuchet MS" pitchFamily="34" charset="0"/>
              </a:rPr>
              <a:t>Depict the Pivot Table using Pivot Chart.</a:t>
            </a:r>
          </a:p>
          <a:p>
            <a:pPr marL="860999" lvl="1" indent="-457200">
              <a:buFont typeface="Arial" pitchFamily="34" charset="0"/>
              <a:buChar char="•"/>
            </a:pPr>
            <a:r>
              <a:rPr lang="en-US" sz="2400" b="1" dirty="0" smtClean="0">
                <a:solidFill>
                  <a:schemeClr val="accent2">
                    <a:lumMod val="75000"/>
                  </a:schemeClr>
                </a:solidFill>
                <a:latin typeface="Trebuchet MS" pitchFamily="34" charset="0"/>
              </a:rPr>
              <a:t>In Pivot Chart used the Column to represent the data</a:t>
            </a:r>
          </a:p>
          <a:p>
            <a:pPr marL="860999" lvl="1" indent="-457200">
              <a:buFont typeface="Arial" pitchFamily="34" charset="0"/>
              <a:buChar char="•"/>
            </a:pPr>
            <a:r>
              <a:rPr lang="en-US" sz="2400" b="1" dirty="0" smtClean="0">
                <a:solidFill>
                  <a:schemeClr val="accent2">
                    <a:lumMod val="75000"/>
                  </a:schemeClr>
                </a:solidFill>
                <a:latin typeface="Trebuchet MS" pitchFamily="34" charset="0"/>
              </a:rPr>
              <a:t>Inserted Slicer to visualize particular set of data.</a:t>
            </a:r>
            <a:endParaRPr lang="en-IN" sz="2400" b="1" dirty="0">
              <a:solidFill>
                <a:schemeClr val="accent2">
                  <a:lumMod val="75000"/>
                </a:schemeClr>
              </a:solidFill>
              <a:latin typeface="Trebuchet MS"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2" y="76200"/>
            <a:ext cx="6019800" cy="2068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959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733730" y="5362576"/>
            <a:ext cx="378023"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5804360" y="990600"/>
            <a:ext cx="25989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7733731" y="5895975"/>
            <a:ext cx="149634"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378210" y="6467476"/>
            <a:ext cx="63004" cy="177800"/>
          </a:xfrm>
          <a:prstGeom prst="rect">
            <a:avLst/>
          </a:prstGeom>
        </p:spPr>
      </p:pic>
      <p:sp>
        <p:nvSpPr>
          <p:cNvPr id="7" name="object 7"/>
          <p:cNvSpPr txBox="1">
            <a:spLocks noGrp="1"/>
          </p:cNvSpPr>
          <p:nvPr>
            <p:ph type="title"/>
          </p:nvPr>
        </p:nvSpPr>
        <p:spPr>
          <a:xfrm>
            <a:off x="624526" y="385445"/>
            <a:ext cx="3196586" cy="658223"/>
          </a:xfrm>
          <a:prstGeom prst="rect">
            <a:avLst/>
          </a:prstGeom>
        </p:spPr>
        <p:txBody>
          <a:bodyPr vert="horz" wrap="square" lIns="0" tIns="11777" rIns="0" bIns="0" rtlCol="0">
            <a:spAutoFit/>
          </a:bodyPr>
          <a:lstStyle/>
          <a:p>
            <a:pPr marL="11217">
              <a:spcBef>
                <a:spcPts val="93"/>
              </a:spcBef>
            </a:pPr>
            <a:r>
              <a:rPr dirty="0"/>
              <a:t>R</a:t>
            </a:r>
            <a:r>
              <a:rPr spc="-35" dirty="0"/>
              <a:t>E</a:t>
            </a:r>
            <a:r>
              <a:rPr spc="13" dirty="0"/>
              <a:t>S</a:t>
            </a:r>
            <a:r>
              <a:rPr spc="-26" dirty="0"/>
              <a:t>U</a:t>
            </a:r>
            <a:r>
              <a:rPr spc="-358" dirty="0"/>
              <a:t>L</a:t>
            </a:r>
            <a:r>
              <a:rPr dirty="0"/>
              <a:t>TS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312" y="1676400"/>
            <a:ext cx="5486400" cy="3505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712" y="990600"/>
            <a:ext cx="5181599" cy="3352800"/>
          </a:xfrm>
          <a:prstGeom prst="rect">
            <a:avLst/>
          </a:prstGeom>
        </p:spPr>
      </p:pic>
      <p:sp>
        <p:nvSpPr>
          <p:cNvPr id="8" name="Rectangle 7"/>
          <p:cNvSpPr/>
          <p:nvPr/>
        </p:nvSpPr>
        <p:spPr>
          <a:xfrm>
            <a:off x="2411411" y="4953000"/>
            <a:ext cx="38862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EMPLOYEE TYPE IN INDIA</a:t>
            </a:r>
            <a:endParaRPr lang="en-IN" dirty="0"/>
          </a:p>
        </p:txBody>
      </p:sp>
    </p:spTree>
    <p:extLst>
      <p:ext uri="{BB962C8B-B14F-4D97-AF65-F5344CB8AC3E}">
        <p14:creationId xmlns:p14="http://schemas.microsoft.com/office/powerpoint/2010/main" val="94457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912" y="1082765"/>
            <a:ext cx="4848685" cy="3614475"/>
          </a:xfrm>
          <a:prstGeom prst="rect">
            <a:avLst/>
          </a:prstGeom>
        </p:spPr>
      </p:pic>
      <p:cxnSp>
        <p:nvCxnSpPr>
          <p:cNvPr id="4" name="Straight Connector 3"/>
          <p:cNvCxnSpPr/>
          <p:nvPr/>
        </p:nvCxnSpPr>
        <p:spPr>
          <a:xfrm>
            <a:off x="1839912" y="1109925"/>
            <a:ext cx="0" cy="3614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39912" y="4724400"/>
            <a:ext cx="48752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97112" y="5245729"/>
            <a:ext cx="40386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EMPLOYEE TYPE IN NEW ZEALAND</a:t>
            </a:r>
            <a:endParaRPr lang="en-IN" dirty="0"/>
          </a:p>
        </p:txBody>
      </p:sp>
    </p:spTree>
    <p:extLst>
      <p:ext uri="{BB962C8B-B14F-4D97-AF65-F5344CB8AC3E}">
        <p14:creationId xmlns:p14="http://schemas.microsoft.com/office/powerpoint/2010/main" val="351848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912" y="914400"/>
            <a:ext cx="5086606" cy="3505200"/>
          </a:xfrm>
          <a:prstGeom prst="rect">
            <a:avLst/>
          </a:prstGeom>
        </p:spPr>
      </p:pic>
      <p:sp>
        <p:nvSpPr>
          <p:cNvPr id="3" name="Rectangle 2"/>
          <p:cNvSpPr/>
          <p:nvPr/>
        </p:nvSpPr>
        <p:spPr>
          <a:xfrm>
            <a:off x="2630615" y="4928857"/>
            <a:ext cx="35052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EMPLOYEE TYPE IN USA</a:t>
            </a:r>
            <a:endParaRPr lang="en-IN" dirty="0"/>
          </a:p>
        </p:txBody>
      </p:sp>
    </p:spTree>
    <p:extLst>
      <p:ext uri="{BB962C8B-B14F-4D97-AF65-F5344CB8AC3E}">
        <p14:creationId xmlns:p14="http://schemas.microsoft.com/office/powerpoint/2010/main" val="3171107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163512" y="228600"/>
            <a:ext cx="9601200" cy="5109091"/>
          </a:xfrm>
        </p:spPr>
        <p:txBody>
          <a:bodyPr/>
          <a:lstStyle/>
          <a:p>
            <a:pPr lvl="1"/>
            <a:r>
              <a:rPr lang="en-US" sz="4800" dirty="0" smtClean="0">
                <a:latin typeface="Trebuchet MS" pitchFamily="34" charset="0"/>
                <a:cs typeface="Times New Roman" panose="02020603050405020304" pitchFamily="18" charset="0"/>
              </a:rPr>
              <a:t>CONCLUSION</a:t>
            </a:r>
            <a:r>
              <a:rPr lang="en-US" sz="4800" dirty="0" smtClean="0">
                <a:latin typeface="Times New Roman" panose="02020603050405020304" pitchFamily="18" charset="0"/>
                <a:cs typeface="Times New Roman" panose="02020603050405020304" pitchFamily="18" charset="0"/>
              </a:rPr>
              <a:t/>
            </a:r>
            <a:br>
              <a:rPr lang="en-US" sz="48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2800" b="1" dirty="0" smtClean="0">
                <a:solidFill>
                  <a:srgbClr val="C00000"/>
                </a:solidFill>
                <a:latin typeface="Trebuchet MS" pitchFamily="34" charset="0"/>
                <a:ea typeface="Yu Gothic Light" pitchFamily="34" charset="-128"/>
                <a:cs typeface="Times New Roman" panose="02020603050405020304" pitchFamily="18" charset="0"/>
              </a:rPr>
              <a:t>Employee type analyses in excel provides you the result of employee type in different countries such as India, New Zealand and USA. As overall India and New Zealand as high value of employee type with total 27 followed by that USA with total employee type of 21.</a:t>
            </a:r>
            <a:br>
              <a:rPr lang="en-US" sz="2800" b="1" dirty="0" smtClean="0">
                <a:solidFill>
                  <a:srgbClr val="C00000"/>
                </a:solidFill>
                <a:latin typeface="Trebuchet MS" pitchFamily="34" charset="0"/>
                <a:ea typeface="Yu Gothic Light" pitchFamily="34" charset="-128"/>
                <a:cs typeface="Times New Roman" panose="02020603050405020304" pitchFamily="18" charset="0"/>
              </a:rPr>
            </a:br>
            <a:r>
              <a:rPr lang="en-US" sz="2800" b="1" dirty="0" smtClean="0">
                <a:solidFill>
                  <a:srgbClr val="C00000"/>
                </a:solidFill>
                <a:latin typeface="Trebuchet MS" pitchFamily="34" charset="0"/>
                <a:ea typeface="Yu Gothic Light" pitchFamily="34" charset="-128"/>
                <a:cs typeface="Times New Roman" panose="02020603050405020304" pitchFamily="18" charset="0"/>
              </a:rPr>
              <a:t>The employee type high in each country </a:t>
            </a:r>
            <a:r>
              <a:rPr lang="en-US" sz="2800" b="1" dirty="0" smtClean="0">
                <a:solidFill>
                  <a:srgbClr val="C00000"/>
                </a:solidFill>
                <a:latin typeface="Trebuchet MS" pitchFamily="34" charset="0"/>
              </a:rPr>
              <a:t>Fixed term is more in New Zealand ,Permanent is more in India and Temporary is more New Zealand.</a:t>
            </a:r>
            <a:br>
              <a:rPr lang="en-US" sz="2800" b="1" dirty="0" smtClean="0">
                <a:solidFill>
                  <a:srgbClr val="C00000"/>
                </a:solidFill>
                <a:latin typeface="Trebuchet MS" pitchFamily="34" charset="0"/>
              </a:rPr>
            </a:b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207" y="0"/>
            <a:ext cx="1008062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6154746" y="0"/>
            <a:ext cx="3929869"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1" y="4010026"/>
            <a:ext cx="370148"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7733730" y="5362576"/>
            <a:ext cx="378023"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5536470" y="1695450"/>
            <a:ext cx="25989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7733731" y="5895975"/>
            <a:ext cx="149634"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611663" y="829627"/>
            <a:ext cx="5054751" cy="753388"/>
          </a:xfrm>
          <a:prstGeom prst="rect">
            <a:avLst/>
          </a:prstGeom>
        </p:spPr>
        <p:txBody>
          <a:bodyPr vert="horz" wrap="square" lIns="0" tIns="14582" rIns="0" bIns="0" rtlCol="0">
            <a:spAutoFit/>
          </a:bodyPr>
          <a:lstStyle/>
          <a:p>
            <a:pPr marL="11217">
              <a:spcBef>
                <a:spcPts val="115"/>
              </a:spcBef>
            </a:pPr>
            <a:r>
              <a:rPr sz="4800" spc="4" dirty="0"/>
              <a:t>PROJECT</a:t>
            </a:r>
            <a:r>
              <a:rPr sz="4800" spc="-75" dirty="0"/>
              <a:t> </a:t>
            </a:r>
            <a:r>
              <a:rPr sz="4800" spc="22" dirty="0"/>
              <a:t>TITLE</a:t>
            </a:r>
            <a:endParaRPr sz="4800" dirty="0"/>
          </a:p>
        </p:txBody>
      </p:sp>
      <p:grpSp>
        <p:nvGrpSpPr>
          <p:cNvPr id="18" name="object 18"/>
          <p:cNvGrpSpPr/>
          <p:nvPr/>
        </p:nvGrpSpPr>
        <p:grpSpPr>
          <a:xfrm>
            <a:off x="385900" y="6410326"/>
            <a:ext cx="306356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9387267" y="6473337"/>
            <a:ext cx="124957" cy="160118"/>
          </a:xfrm>
          <a:prstGeom prst="rect">
            <a:avLst/>
          </a:prstGeom>
        </p:spPr>
        <p:txBody>
          <a:bodyPr vert="horz" wrap="square" lIns="0" tIns="6169" rIns="0" bIns="0" rtlCol="0">
            <a:spAutoFit/>
          </a:bodyPr>
          <a:lstStyle/>
          <a:p>
            <a:pPr marL="33650">
              <a:spcBef>
                <a:spcPts val="49"/>
              </a:spcBef>
            </a:pPr>
            <a:fld id="{81D60167-4931-47E6-BA6A-407CBD079E47}" type="slidenum">
              <a:rPr spc="9" dirty="0"/>
              <a:pPr marL="33650">
                <a:spcBef>
                  <a:spcPts val="49"/>
                </a:spcBef>
              </a:pPr>
              <a:t>13</a:t>
            </a:fld>
            <a:endParaRPr spc="9"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610254" y="2925455"/>
            <a:ext cx="7481238" cy="1558876"/>
          </a:xfrm>
          <a:prstGeom prst="rect">
            <a:avLst/>
          </a:prstGeom>
          <a:noFill/>
        </p:spPr>
        <p:txBody>
          <a:bodyPr wrap="square" lIns="80760" tIns="40380" rIns="80760" bIns="40380" rtlCol="0">
            <a:spAutoFit/>
          </a:bodyPr>
          <a:lstStyle/>
          <a:p>
            <a:r>
              <a:rPr lang="en-US" sz="4800" b="1" dirty="0">
                <a:solidFill>
                  <a:schemeClr val="accent6">
                    <a:lumMod val="50000"/>
                  </a:schemeClr>
                </a:solidFill>
                <a:latin typeface="Times New Roman" panose="02020603050405020304" pitchFamily="18" charset="0"/>
                <a:cs typeface="Times New Roman" panose="02020603050405020304" pitchFamily="18" charset="0"/>
              </a:rPr>
              <a:t>Employee </a:t>
            </a:r>
            <a:r>
              <a:rPr lang="en-US" sz="4800" b="1" dirty="0" smtClean="0">
                <a:solidFill>
                  <a:schemeClr val="accent6">
                    <a:lumMod val="50000"/>
                  </a:schemeClr>
                </a:solidFill>
                <a:latin typeface="Times New Roman" panose="02020603050405020304" pitchFamily="18" charset="0"/>
                <a:cs typeface="Times New Roman" panose="02020603050405020304" pitchFamily="18" charset="0"/>
              </a:rPr>
              <a:t>Type </a:t>
            </a:r>
            <a:r>
              <a:rPr lang="en-US" sz="4800" b="1" dirty="0">
                <a:solidFill>
                  <a:schemeClr val="accent6">
                    <a:lumMod val="50000"/>
                  </a:schemeClr>
                </a:solidFill>
                <a:latin typeface="Times New Roman" panose="02020603050405020304" pitchFamily="18" charset="0"/>
                <a:cs typeface="Times New Roman" panose="02020603050405020304" pitchFamily="18" charset="0"/>
              </a:rPr>
              <a:t>A</a:t>
            </a:r>
            <a:r>
              <a:rPr lang="en-US" sz="4800" b="1" dirty="0" smtClean="0">
                <a:solidFill>
                  <a:schemeClr val="accent6">
                    <a:lumMod val="50000"/>
                  </a:schemeClr>
                </a:solidFill>
                <a:latin typeface="Times New Roman" panose="02020603050405020304" pitchFamily="18" charset="0"/>
                <a:cs typeface="Times New Roman" panose="02020603050405020304" pitchFamily="18" charset="0"/>
              </a:rPr>
              <a:t>nalyses </a:t>
            </a:r>
            <a:r>
              <a:rPr lang="en-US" sz="4800" b="1" dirty="0">
                <a:solidFill>
                  <a:schemeClr val="accent6">
                    <a:lumMod val="50000"/>
                  </a:schemeClr>
                </a:solidFill>
                <a:latin typeface="Times New Roman" panose="02020603050405020304" pitchFamily="18" charset="0"/>
                <a:cs typeface="Times New Roman" panose="02020603050405020304" pitchFamily="18" charset="0"/>
              </a:rPr>
              <a:t>U</a:t>
            </a:r>
            <a:r>
              <a:rPr lang="en-US" sz="4800" b="1" dirty="0" smtClean="0">
                <a:solidFill>
                  <a:schemeClr val="accent6">
                    <a:lumMod val="50000"/>
                  </a:schemeClr>
                </a:solidFill>
                <a:latin typeface="Times New Roman" panose="02020603050405020304" pitchFamily="18" charset="0"/>
                <a:cs typeface="Times New Roman" panose="02020603050405020304" pitchFamily="18" charset="0"/>
              </a:rPr>
              <a:t>sing </a:t>
            </a:r>
            <a:r>
              <a:rPr lang="en-US" sz="4800" b="1" dirty="0">
                <a:solidFill>
                  <a:schemeClr val="accent6">
                    <a:lumMod val="50000"/>
                  </a:schemeClr>
                </a:solidFill>
                <a:latin typeface="Times New Roman" panose="02020603050405020304" pitchFamily="18" charset="0"/>
                <a:cs typeface="Times New Roman" panose="02020603050405020304" pitchFamily="18" charset="0"/>
              </a:rPr>
              <a:t>Excel</a:t>
            </a:r>
            <a:endParaRPr lang="en-IN" sz="4800"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729" y="16142"/>
            <a:ext cx="1005523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6154746" y="0"/>
            <a:ext cx="3929869"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1" y="4010026"/>
            <a:ext cx="370148"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622165" y="6486038"/>
            <a:ext cx="1466416" cy="282129"/>
          </a:xfrm>
          <a:prstGeom prst="rect">
            <a:avLst/>
          </a:prstGeom>
        </p:spPr>
        <p:txBody>
          <a:bodyPr vert="horz" wrap="square" lIns="0" tIns="0" rIns="0" bIns="0" rtlCol="0">
            <a:spAutoFit/>
          </a:bodyPr>
          <a:lstStyle/>
          <a:p>
            <a:pPr>
              <a:lnSpc>
                <a:spcPts val="1126"/>
              </a:lnSpc>
            </a:pPr>
            <a:r>
              <a:rPr sz="1000" spc="18" dirty="0">
                <a:solidFill>
                  <a:srgbClr val="2D83C3"/>
                </a:solidFill>
                <a:latin typeface="Trebuchet MS"/>
                <a:cs typeface="Trebuchet MS"/>
              </a:rPr>
              <a:t>3/21/202</a:t>
            </a:r>
            <a:r>
              <a:rPr sz="1000" spc="9" dirty="0">
                <a:solidFill>
                  <a:srgbClr val="2D83C3"/>
                </a:solidFill>
                <a:latin typeface="Trebuchet MS"/>
                <a:cs typeface="Trebuchet MS"/>
              </a:rPr>
              <a:t>4</a:t>
            </a:r>
            <a:r>
              <a:rPr sz="1000" dirty="0">
                <a:solidFill>
                  <a:srgbClr val="2D83C3"/>
                </a:solidFill>
                <a:latin typeface="Trebuchet MS"/>
                <a:cs typeface="Trebuchet MS"/>
              </a:rPr>
              <a:t> </a:t>
            </a:r>
            <a:r>
              <a:rPr sz="1000" spc="115" dirty="0">
                <a:solidFill>
                  <a:srgbClr val="2D83C3"/>
                </a:solidFill>
                <a:latin typeface="Trebuchet MS"/>
                <a:cs typeface="Trebuchet MS"/>
              </a:rPr>
              <a:t> </a:t>
            </a:r>
            <a:r>
              <a:rPr sz="1000" b="1" spc="44" dirty="0">
                <a:solidFill>
                  <a:srgbClr val="2D83C3"/>
                </a:solidFill>
                <a:latin typeface="Trebuchet MS"/>
                <a:cs typeface="Trebuchet MS"/>
              </a:rPr>
              <a:t>A</a:t>
            </a:r>
            <a:r>
              <a:rPr sz="1000" b="1" spc="13" dirty="0">
                <a:solidFill>
                  <a:srgbClr val="2D83C3"/>
                </a:solidFill>
                <a:latin typeface="Trebuchet MS"/>
                <a:cs typeface="Trebuchet MS"/>
              </a:rPr>
              <a:t>nnu</a:t>
            </a:r>
            <a:r>
              <a:rPr sz="1000" b="1" spc="9" dirty="0">
                <a:solidFill>
                  <a:srgbClr val="2D83C3"/>
                </a:solidFill>
                <a:latin typeface="Trebuchet MS"/>
                <a:cs typeface="Trebuchet MS"/>
              </a:rPr>
              <a:t>al</a:t>
            </a:r>
            <a:r>
              <a:rPr sz="1000" b="1" spc="-124" dirty="0">
                <a:solidFill>
                  <a:srgbClr val="2D83C3"/>
                </a:solidFill>
                <a:latin typeface="Trebuchet MS"/>
                <a:cs typeface="Trebuchet MS"/>
              </a:rPr>
              <a:t> </a:t>
            </a:r>
            <a:r>
              <a:rPr sz="1000" b="1" dirty="0">
                <a:solidFill>
                  <a:srgbClr val="2D83C3"/>
                </a:solidFill>
                <a:latin typeface="Trebuchet MS"/>
                <a:cs typeface="Trebuchet MS"/>
              </a:rPr>
              <a:t>R</a:t>
            </a:r>
            <a:r>
              <a:rPr sz="1000" b="1" spc="31" dirty="0">
                <a:solidFill>
                  <a:srgbClr val="2D83C3"/>
                </a:solidFill>
                <a:latin typeface="Trebuchet MS"/>
                <a:cs typeface="Trebuchet MS"/>
              </a:rPr>
              <a:t>e</a:t>
            </a:r>
            <a:r>
              <a:rPr sz="1000" b="1" spc="79" dirty="0">
                <a:solidFill>
                  <a:srgbClr val="2D83C3"/>
                </a:solidFill>
                <a:latin typeface="Trebuchet MS"/>
                <a:cs typeface="Trebuchet MS"/>
              </a:rPr>
              <a:t>v</a:t>
            </a:r>
            <a:r>
              <a:rPr sz="1000" b="1" spc="-31" dirty="0">
                <a:solidFill>
                  <a:srgbClr val="2D83C3"/>
                </a:solidFill>
                <a:latin typeface="Trebuchet MS"/>
                <a:cs typeface="Trebuchet MS"/>
              </a:rPr>
              <a:t>i</a:t>
            </a:r>
            <a:r>
              <a:rPr sz="1000" b="1" spc="31" dirty="0">
                <a:solidFill>
                  <a:srgbClr val="2D83C3"/>
                </a:solidFill>
                <a:latin typeface="Trebuchet MS"/>
                <a:cs typeface="Trebuchet MS"/>
              </a:rPr>
              <a:t>e</a:t>
            </a:r>
            <a:r>
              <a:rPr sz="1000" b="1" spc="13" dirty="0">
                <a:solidFill>
                  <a:srgbClr val="2D83C3"/>
                </a:solidFill>
                <a:latin typeface="Trebuchet MS"/>
                <a:cs typeface="Trebuchet MS"/>
              </a:rPr>
              <a:t>w</a:t>
            </a:r>
            <a:endParaRPr sz="1000" dirty="0">
              <a:latin typeface="Trebuchet MS"/>
              <a:cs typeface="Trebuchet MS"/>
            </a:endParaRPr>
          </a:p>
        </p:txBody>
      </p:sp>
      <p:sp>
        <p:nvSpPr>
          <p:cNvPr id="15" name="object 15"/>
          <p:cNvSpPr/>
          <p:nvPr/>
        </p:nvSpPr>
        <p:spPr>
          <a:xfrm>
            <a:off x="6087752" y="447675"/>
            <a:ext cx="299269"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9104065" y="5610225"/>
            <a:ext cx="535533"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8836298" y="6134100"/>
            <a:ext cx="204763" cy="247650"/>
          </a:xfrm>
          <a:prstGeom prst="rect">
            <a:avLst/>
          </a:prstGeom>
        </p:spPr>
      </p:pic>
      <p:grpSp>
        <p:nvGrpSpPr>
          <p:cNvPr id="18" name="object 18"/>
          <p:cNvGrpSpPr/>
          <p:nvPr/>
        </p:nvGrpSpPr>
        <p:grpSpPr>
          <a:xfrm>
            <a:off x="39379" y="3819524"/>
            <a:ext cx="3410086"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11663" y="445389"/>
            <a:ext cx="3542632" cy="658223"/>
          </a:xfrm>
          <a:prstGeom prst="rect">
            <a:avLst/>
          </a:prstGeom>
        </p:spPr>
        <p:txBody>
          <a:bodyPr vert="horz" wrap="square" lIns="0" tIns="11777" rIns="0" bIns="0" rtlCol="0">
            <a:spAutoFit/>
          </a:bodyPr>
          <a:lstStyle/>
          <a:p>
            <a:pPr marL="11217">
              <a:spcBef>
                <a:spcPts val="93"/>
              </a:spcBef>
            </a:pPr>
            <a:r>
              <a:rPr spc="22" dirty="0"/>
              <a:t>A</a:t>
            </a:r>
            <a:r>
              <a:rPr spc="-4" dirty="0"/>
              <a:t>G</a:t>
            </a:r>
            <a:r>
              <a:rPr spc="-31" dirty="0"/>
              <a:t>E</a:t>
            </a:r>
            <a:r>
              <a:rPr spc="13" dirty="0"/>
              <a:t>N</a:t>
            </a:r>
            <a:r>
              <a:rPr dirty="0"/>
              <a:t>DA</a:t>
            </a:r>
          </a:p>
        </p:txBody>
      </p:sp>
      <p:sp>
        <p:nvSpPr>
          <p:cNvPr id="22" name="object 22"/>
          <p:cNvSpPr txBox="1">
            <a:spLocks noGrp="1"/>
          </p:cNvSpPr>
          <p:nvPr>
            <p:ph type="sldNum" sz="quarter" idx="7"/>
          </p:nvPr>
        </p:nvSpPr>
        <p:spPr>
          <a:xfrm>
            <a:off x="9387267" y="6473337"/>
            <a:ext cx="124957" cy="160118"/>
          </a:xfrm>
          <a:prstGeom prst="rect">
            <a:avLst/>
          </a:prstGeom>
        </p:spPr>
        <p:txBody>
          <a:bodyPr vert="horz" wrap="square" lIns="0" tIns="6169" rIns="0" bIns="0" rtlCol="0">
            <a:spAutoFit/>
          </a:bodyPr>
          <a:lstStyle/>
          <a:p>
            <a:pPr marL="33650">
              <a:spcBef>
                <a:spcPts val="49"/>
              </a:spcBef>
            </a:pPr>
            <a:fld id="{81D60167-4931-47E6-BA6A-407CBD079E47}" type="slidenum">
              <a:rPr spc="9" dirty="0"/>
              <a:pPr marL="33650">
                <a:spcBef>
                  <a:spcPts val="49"/>
                </a:spcBef>
              </a:pPr>
              <a:t>14</a:t>
            </a:fld>
            <a:endParaRPr spc="9"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075166" y="1041534"/>
            <a:ext cx="4158258" cy="4313476"/>
          </a:xfrm>
          <a:prstGeom prst="rect">
            <a:avLst/>
          </a:prstGeom>
          <a:noFill/>
        </p:spPr>
        <p:txBody>
          <a:bodyPr wrap="square" lIns="80760" tIns="40380" rIns="80760" bIns="40380" rtlCol="0">
            <a:spAutoFit/>
          </a:bodyPr>
          <a:lstStyle/>
          <a:p>
            <a:pPr algn="l"/>
            <a:endParaRPr lang="en-US" sz="2500"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US" sz="2500" b="1" dirty="0" smtClean="0">
                <a:solidFill>
                  <a:srgbClr val="C00000"/>
                </a:solidFill>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500" b="1" dirty="0" smtClean="0">
                <a:solidFill>
                  <a:srgbClr val="C00000"/>
                </a:solidFill>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500" b="1" dirty="0" smtClean="0">
                <a:solidFill>
                  <a:srgbClr val="C00000"/>
                </a:solidFill>
                <a:latin typeface="Times New Roman" panose="02020603050405020304" pitchFamily="18" charset="0"/>
                <a:cs typeface="Times New Roman" panose="02020603050405020304" pitchFamily="18" charset="0"/>
              </a:rPr>
              <a:t>End </a:t>
            </a:r>
            <a:r>
              <a:rPr lang="en-US" sz="2500" b="1" dirty="0">
                <a:solidFill>
                  <a:srgbClr val="C00000"/>
                </a:solidFill>
                <a:latin typeface="Times New Roman" panose="02020603050405020304" pitchFamily="18" charset="0"/>
                <a:cs typeface="Times New Roman" panose="02020603050405020304" pitchFamily="18" charset="0"/>
              </a:rPr>
              <a:t>Users</a:t>
            </a:r>
          </a:p>
          <a:p>
            <a:pPr algn="l">
              <a:buFont typeface="+mj-lt"/>
              <a:buAutoNum type="arabicPeriod"/>
            </a:pPr>
            <a:r>
              <a:rPr lang="en-US" sz="2500" b="1" dirty="0">
                <a:solidFill>
                  <a:srgbClr val="C00000"/>
                </a:solidFill>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500" b="1" dirty="0">
                <a:solidFill>
                  <a:srgbClr val="C00000"/>
                </a:solidFill>
                <a:latin typeface="Times New Roman" panose="02020603050405020304" pitchFamily="18" charset="0"/>
                <a:cs typeface="Times New Roman" panose="02020603050405020304" pitchFamily="18" charset="0"/>
              </a:rPr>
              <a:t>Dataset Description</a:t>
            </a:r>
          </a:p>
          <a:p>
            <a:pPr algn="l">
              <a:buFont typeface="+mj-lt"/>
              <a:buAutoNum type="arabicPeriod"/>
            </a:pPr>
            <a:r>
              <a:rPr lang="en-US" sz="2500" b="1" dirty="0">
                <a:solidFill>
                  <a:srgbClr val="C00000"/>
                </a:solidFill>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500" b="1" dirty="0">
                <a:solidFill>
                  <a:srgbClr val="C00000"/>
                </a:solidFill>
                <a:latin typeface="Times New Roman" panose="02020603050405020304" pitchFamily="18" charset="0"/>
                <a:cs typeface="Times New Roman" panose="02020603050405020304" pitchFamily="18" charset="0"/>
              </a:rPr>
              <a:t>Results and Discussion</a:t>
            </a:r>
          </a:p>
          <a:p>
            <a:pPr algn="l">
              <a:buFont typeface="+mj-lt"/>
              <a:buAutoNum type="arabicPeriod"/>
            </a:pPr>
            <a:r>
              <a:rPr lang="en-US" sz="2500" b="1" dirty="0">
                <a:solidFill>
                  <a:srgbClr val="C00000"/>
                </a:solidFill>
                <a:latin typeface="Times New Roman" panose="02020603050405020304" pitchFamily="18" charset="0"/>
                <a:cs typeface="Times New Roman" panose="02020603050405020304" pitchFamily="18" charset="0"/>
              </a:rPr>
              <a:t>Conclusion</a:t>
            </a:r>
          </a:p>
          <a:p>
            <a:endParaRPr lang="en-IN"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96733" y="2209800"/>
            <a:ext cx="2283892"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5833593" y="1143001"/>
            <a:ext cx="25989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92112" y="381000"/>
            <a:ext cx="8153400" cy="9217244"/>
          </a:xfrm>
          <a:prstGeom prst="rect">
            <a:avLst/>
          </a:prstGeom>
          <a:scene3d>
            <a:camera prst="orthographicFront"/>
            <a:lightRig rig="threePt" dir="t"/>
          </a:scene3d>
          <a:sp3d extrusionH="76200">
            <a:extrusionClr>
              <a:schemeClr val="accent1">
                <a:lumMod val="75000"/>
              </a:schemeClr>
            </a:extrusionClr>
          </a:sp3d>
        </p:spPr>
        <p:txBody>
          <a:bodyPr vert="horz" wrap="square" lIns="0" tIns="14582" rIns="0" bIns="0" rtlCol="0">
            <a:spAutoFit/>
          </a:bodyPr>
          <a:lstStyle/>
          <a:p>
            <a:pPr marL="11217" algn="l">
              <a:spcBef>
                <a:spcPts val="115"/>
              </a:spcBef>
              <a:tabLst>
                <a:tab pos="2409334" algn="l"/>
              </a:tabLst>
            </a:pPr>
            <a:r>
              <a:rPr sz="4000" spc="-18" dirty="0"/>
              <a:t>P</a:t>
            </a:r>
            <a:r>
              <a:rPr sz="4000" spc="13" dirty="0"/>
              <a:t>ROB</a:t>
            </a:r>
            <a:r>
              <a:rPr sz="4000" spc="49" dirty="0"/>
              <a:t>L</a:t>
            </a:r>
            <a:r>
              <a:rPr sz="4000" spc="-18" dirty="0"/>
              <a:t>E</a:t>
            </a:r>
            <a:r>
              <a:rPr sz="4000" spc="18" dirty="0"/>
              <a:t>M</a:t>
            </a:r>
            <a:r>
              <a:rPr sz="4000" dirty="0"/>
              <a:t>	</a:t>
            </a:r>
            <a:r>
              <a:rPr sz="4000" spc="9" dirty="0"/>
              <a:t>S</a:t>
            </a:r>
            <a:r>
              <a:rPr sz="4000" spc="-327" dirty="0"/>
              <a:t>T</a:t>
            </a:r>
            <a:r>
              <a:rPr sz="4000" spc="-331" dirty="0"/>
              <a:t>A</a:t>
            </a:r>
            <a:r>
              <a:rPr sz="4000" spc="13" dirty="0"/>
              <a:t>T</a:t>
            </a:r>
            <a:r>
              <a:rPr sz="4000" spc="-9" dirty="0"/>
              <a:t>E</a:t>
            </a:r>
            <a:r>
              <a:rPr sz="4000" spc="-18" dirty="0"/>
              <a:t>ME</a:t>
            </a:r>
            <a:r>
              <a:rPr sz="4000" spc="9" dirty="0"/>
              <a:t>NT</a:t>
            </a:r>
            <a:r>
              <a:rPr lang="en-US" sz="3800" spc="9" dirty="0"/>
              <a:t/>
            </a:r>
            <a:br>
              <a:rPr lang="en-US" sz="3800" spc="9" dirty="0"/>
            </a:br>
            <a:r>
              <a:rPr lang="en-US" sz="3800" spc="9" dirty="0"/>
              <a:t/>
            </a:r>
            <a:br>
              <a:rPr lang="en-US" sz="3800" spc="9" dirty="0"/>
            </a:br>
            <a:r>
              <a:rPr lang="en-US" sz="2400" spc="9" dirty="0">
                <a:solidFill>
                  <a:schemeClr val="accent2">
                    <a:lumMod val="75000"/>
                  </a:schemeClr>
                </a:solidFill>
              </a:rPr>
              <a:t>Employee type analyses using excel which help us to know how many employees are working in Fixed, Temporary and Permanent in different countries.</a:t>
            </a:r>
            <a:br>
              <a:rPr lang="en-US" sz="2400" spc="9" dirty="0">
                <a:solidFill>
                  <a:schemeClr val="accent2">
                    <a:lumMod val="75000"/>
                  </a:schemeClr>
                </a:solidFill>
              </a:rPr>
            </a:br>
            <a:r>
              <a:rPr lang="en-US" sz="2400" spc="9" dirty="0">
                <a:solidFill>
                  <a:schemeClr val="accent2">
                    <a:lumMod val="75000"/>
                  </a:schemeClr>
                </a:solidFill>
              </a:rPr>
              <a:t/>
            </a:r>
            <a:br>
              <a:rPr lang="en-US" sz="2400" spc="9" dirty="0">
                <a:solidFill>
                  <a:schemeClr val="accent2">
                    <a:lumMod val="75000"/>
                  </a:schemeClr>
                </a:solidFill>
              </a:rPr>
            </a:br>
            <a:r>
              <a:rPr lang="en-US" sz="2400" spc="9" dirty="0">
                <a:solidFill>
                  <a:schemeClr val="accent2">
                    <a:lumMod val="75000"/>
                  </a:schemeClr>
                </a:solidFill>
              </a:rPr>
              <a:t>This analyses will help us to know which type of employee is more in different countries.</a:t>
            </a:r>
            <a:br>
              <a:rPr lang="en-US" sz="2400" spc="9" dirty="0">
                <a:solidFill>
                  <a:schemeClr val="accent2">
                    <a:lumMod val="75000"/>
                  </a:schemeClr>
                </a:solidFill>
              </a:rPr>
            </a:br>
            <a:r>
              <a:rPr lang="en-US" sz="2400" spc="9" dirty="0">
                <a:solidFill>
                  <a:schemeClr val="accent2">
                    <a:lumMod val="75000"/>
                  </a:schemeClr>
                </a:solidFill>
              </a:rPr>
              <a:t/>
            </a:r>
            <a:br>
              <a:rPr lang="en-US" sz="2400" spc="9" dirty="0">
                <a:solidFill>
                  <a:schemeClr val="accent2">
                    <a:lumMod val="75000"/>
                  </a:schemeClr>
                </a:solidFill>
              </a:rPr>
            </a:br>
            <a:r>
              <a:rPr lang="en-US" sz="2400" spc="9" dirty="0">
                <a:solidFill>
                  <a:schemeClr val="accent2">
                    <a:lumMod val="75000"/>
                  </a:schemeClr>
                </a:solidFill>
              </a:rPr>
              <a:t>Based on this employee will be provided promotion and </a:t>
            </a:r>
            <a:r>
              <a:rPr lang="en-US" sz="2400" spc="9" dirty="0" smtClean="0">
                <a:solidFill>
                  <a:schemeClr val="accent2">
                    <a:lumMod val="75000"/>
                  </a:schemeClr>
                </a:solidFill>
              </a:rPr>
              <a:t>transfer</a:t>
            </a:r>
            <a:r>
              <a:rPr lang="en-US" sz="2400" spc="9" dirty="0" smtClean="0"/>
              <a:t>.    </a:t>
            </a:r>
            <a:r>
              <a:rPr lang="en-US" sz="2400" spc="9" dirty="0"/>
              <a:t/>
            </a:r>
            <a:br>
              <a:rPr lang="en-US" sz="2400" spc="9" dirty="0"/>
            </a:br>
            <a:r>
              <a:rPr lang="en-US" sz="3800" spc="9" dirty="0"/>
              <a:t/>
            </a:r>
            <a:br>
              <a:rPr lang="en-US" sz="3800" spc="9" dirty="0"/>
            </a:br>
            <a:r>
              <a:rPr lang="en-US" sz="3800" spc="9" dirty="0"/>
              <a:t/>
            </a:r>
            <a:br>
              <a:rPr lang="en-US" sz="3800" spc="9" dirty="0"/>
            </a:br>
            <a:r>
              <a:rPr lang="en-US" sz="3800" spc="9" dirty="0"/>
              <a:t/>
            </a:r>
            <a:br>
              <a:rPr lang="en-US" sz="3800" spc="9" dirty="0"/>
            </a:br>
            <a:r>
              <a:rPr lang="en-US" sz="3800" spc="9" dirty="0"/>
              <a:t/>
            </a:r>
            <a:br>
              <a:rPr lang="en-US" sz="3800" spc="9" dirty="0"/>
            </a:br>
            <a:r>
              <a:rPr lang="en-US" sz="3800" spc="9" dirty="0"/>
              <a:t/>
            </a:r>
            <a:br>
              <a:rPr lang="en-US" sz="3800" spc="9" dirty="0"/>
            </a:br>
            <a:r>
              <a:rPr lang="en-US" sz="3800" spc="9" dirty="0"/>
              <a:t/>
            </a:r>
            <a:br>
              <a:rPr lang="en-US" sz="3800" spc="9" dirty="0"/>
            </a:br>
            <a:r>
              <a:rPr lang="en-US" sz="3800" spc="9" dirty="0"/>
              <a:t/>
            </a:r>
            <a:br>
              <a:rPr lang="en-US" sz="3800" spc="9" dirty="0"/>
            </a:br>
            <a:endParaRPr sz="3800" dirty="0"/>
          </a:p>
        </p:txBody>
      </p:sp>
      <p:pic>
        <p:nvPicPr>
          <p:cNvPr id="8" name="object 8"/>
          <p:cNvPicPr/>
          <p:nvPr/>
        </p:nvPicPr>
        <p:blipFill>
          <a:blip r:embed="rId3" cstate="print"/>
          <a:stretch>
            <a:fillRect/>
          </a:stretch>
        </p:blipFill>
        <p:spPr>
          <a:xfrm>
            <a:off x="559160" y="6467476"/>
            <a:ext cx="177198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536470" y="1695450"/>
            <a:ext cx="25989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11664" y="829627"/>
            <a:ext cx="5495448" cy="630278"/>
          </a:xfrm>
          <a:prstGeom prst="rect">
            <a:avLst/>
          </a:prstGeom>
        </p:spPr>
        <p:txBody>
          <a:bodyPr vert="horz" wrap="square" lIns="0" tIns="14582" rIns="0" bIns="0" rtlCol="0">
            <a:spAutoFit/>
          </a:bodyPr>
          <a:lstStyle/>
          <a:p>
            <a:pPr marL="11217">
              <a:spcBef>
                <a:spcPts val="115"/>
              </a:spcBef>
              <a:tabLst>
                <a:tab pos="2334183" algn="l"/>
              </a:tabLst>
            </a:pPr>
            <a:r>
              <a:rPr sz="4000" spc="4" dirty="0"/>
              <a:t>PROJECT	</a:t>
            </a:r>
            <a:r>
              <a:rPr sz="4000" spc="-18" dirty="0"/>
              <a:t>OVERVIEW</a:t>
            </a:r>
            <a:endParaRPr sz="4000" dirty="0"/>
          </a:p>
        </p:txBody>
      </p:sp>
      <p:pic>
        <p:nvPicPr>
          <p:cNvPr id="8" name="object 8"/>
          <p:cNvPicPr/>
          <p:nvPr/>
        </p:nvPicPr>
        <p:blipFill>
          <a:blip r:embed="rId2" cstate="print"/>
          <a:stretch>
            <a:fillRect/>
          </a:stretch>
        </p:blipFill>
        <p:spPr>
          <a:xfrm>
            <a:off x="559160" y="6467476"/>
            <a:ext cx="177198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559160" y="2589946"/>
            <a:ext cx="6552406" cy="3774867"/>
          </a:xfrm>
          <a:prstGeom prst="rect">
            <a:avLst/>
          </a:prstGeom>
          <a:noFill/>
        </p:spPr>
        <p:txBody>
          <a:bodyPr wrap="square" lIns="80760" tIns="40380" rIns="80760" bIns="40380" rtlCol="0">
            <a:spAutoFit/>
          </a:bodyPr>
          <a:lstStyle/>
          <a:p>
            <a:pPr marL="302849" indent="-302849" algn="just">
              <a:buFont typeface="Wingdings" pitchFamily="2" charset="2"/>
              <a:buChar char="Ø"/>
            </a:pPr>
            <a:r>
              <a:rPr lang="en-US" sz="2400" b="1" dirty="0">
                <a:solidFill>
                  <a:schemeClr val="accent2">
                    <a:lumMod val="75000"/>
                  </a:schemeClr>
                </a:solidFill>
                <a:latin typeface="Trebuchet MS" pitchFamily="34" charset="0"/>
                <a:cs typeface="Times New Roman" panose="02020603050405020304" pitchFamily="18" charset="0"/>
              </a:rPr>
              <a:t>The employee type analyses using excel is that analyses of type of employee whether they are Fixed Term, Temporary and Permanent different countries such as India, New Zealand and USA.</a:t>
            </a:r>
          </a:p>
          <a:p>
            <a:pPr algn="just"/>
            <a:endParaRPr lang="en-US" sz="2400" b="1" dirty="0">
              <a:solidFill>
                <a:schemeClr val="accent2">
                  <a:lumMod val="75000"/>
                </a:schemeClr>
              </a:solidFill>
              <a:latin typeface="Trebuchet MS" pitchFamily="34" charset="0"/>
              <a:cs typeface="Times New Roman" panose="02020603050405020304" pitchFamily="18" charset="0"/>
            </a:endParaRPr>
          </a:p>
          <a:p>
            <a:pPr marL="302849" indent="-302849" algn="just">
              <a:buFont typeface="Wingdings" pitchFamily="2" charset="2"/>
              <a:buChar char="Ø"/>
            </a:pPr>
            <a:r>
              <a:rPr lang="en-US" sz="2400" b="1" dirty="0">
                <a:solidFill>
                  <a:schemeClr val="accent2">
                    <a:lumMod val="75000"/>
                  </a:schemeClr>
                </a:solidFill>
                <a:latin typeface="Trebuchet MS" pitchFamily="34" charset="0"/>
                <a:cs typeface="Times New Roman" panose="02020603050405020304" pitchFamily="18" charset="0"/>
              </a:rPr>
              <a:t>This </a:t>
            </a:r>
            <a:r>
              <a:rPr lang="en-US" sz="2400" b="1" dirty="0" smtClean="0">
                <a:solidFill>
                  <a:schemeClr val="accent2">
                    <a:lumMod val="75000"/>
                  </a:schemeClr>
                </a:solidFill>
                <a:latin typeface="Trebuchet MS" pitchFamily="34" charset="0"/>
                <a:cs typeface="Times New Roman" panose="02020603050405020304" pitchFamily="18" charset="0"/>
              </a:rPr>
              <a:t>type </a:t>
            </a:r>
            <a:r>
              <a:rPr lang="en-US" sz="2400" b="1" dirty="0">
                <a:solidFill>
                  <a:schemeClr val="accent2">
                    <a:lumMod val="75000"/>
                  </a:schemeClr>
                </a:solidFill>
                <a:latin typeface="Trebuchet MS" pitchFamily="34" charset="0"/>
                <a:cs typeface="Times New Roman" panose="02020603050405020304" pitchFamily="18" charset="0"/>
              </a:rPr>
              <a:t>of analyses </a:t>
            </a:r>
            <a:r>
              <a:rPr lang="en-US" sz="2400" b="1" dirty="0" smtClean="0">
                <a:solidFill>
                  <a:schemeClr val="accent2">
                    <a:lumMod val="75000"/>
                  </a:schemeClr>
                </a:solidFill>
                <a:latin typeface="Trebuchet MS" pitchFamily="34" charset="0"/>
                <a:cs typeface="Times New Roman" panose="02020603050405020304" pitchFamily="18" charset="0"/>
              </a:rPr>
              <a:t>considered </a:t>
            </a:r>
            <a:r>
              <a:rPr lang="en-US" sz="2400" b="1" dirty="0">
                <a:solidFill>
                  <a:schemeClr val="accent2">
                    <a:lumMod val="75000"/>
                  </a:schemeClr>
                </a:solidFill>
                <a:latin typeface="Trebuchet MS" pitchFamily="34" charset="0"/>
                <a:cs typeface="Times New Roman" panose="02020603050405020304" pitchFamily="18" charset="0"/>
              </a:rPr>
              <a:t>the data such as Gender, Employee type and Countries.</a:t>
            </a:r>
          </a:p>
          <a:p>
            <a:endParaRPr lang="en-IN" sz="2400" dirty="0">
              <a:solidFill>
                <a:schemeClr val="accent2">
                  <a:lumMod val="75000"/>
                </a:schemeClr>
              </a:solidFill>
              <a:latin typeface="Trebuchet MS" pitchFamily="34" charset="0"/>
              <a:cs typeface="Times New Roman" panose="02020603050405020304" pitchFamily="18" charset="0"/>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859712" y="4231213"/>
            <a:ext cx="2057400" cy="2133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3512" y="5210176"/>
            <a:ext cx="378023"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7438400" y="685800"/>
            <a:ext cx="374086"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7584097" y="5867401"/>
            <a:ext cx="228389" cy="30003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315912" y="609600"/>
            <a:ext cx="5848711" cy="568722"/>
          </a:xfrm>
          <a:prstGeom prst="rect">
            <a:avLst/>
          </a:prstGeom>
        </p:spPr>
        <p:txBody>
          <a:bodyPr vert="horz" wrap="square" lIns="0" tIns="14582" rIns="0" bIns="0" rtlCol="0">
            <a:spAutoFit/>
          </a:bodyPr>
          <a:lstStyle/>
          <a:p>
            <a:pPr marL="11217">
              <a:spcBef>
                <a:spcPts val="115"/>
              </a:spcBef>
            </a:pPr>
            <a:r>
              <a:rPr sz="3600" spc="22" dirty="0"/>
              <a:t>W</a:t>
            </a:r>
            <a:r>
              <a:rPr sz="3600" spc="-18" dirty="0"/>
              <a:t>H</a:t>
            </a:r>
            <a:r>
              <a:rPr sz="3600" spc="18" dirty="0"/>
              <a:t>O</a:t>
            </a:r>
            <a:r>
              <a:rPr sz="3600" spc="-208" dirty="0"/>
              <a:t> </a:t>
            </a:r>
            <a:r>
              <a:rPr sz="3600" spc="-9" dirty="0"/>
              <a:t>AR</a:t>
            </a:r>
            <a:r>
              <a:rPr sz="3600" spc="13" dirty="0"/>
              <a:t>E</a:t>
            </a:r>
            <a:r>
              <a:rPr sz="3600" spc="-31" dirty="0"/>
              <a:t> </a:t>
            </a:r>
            <a:r>
              <a:rPr sz="3600" spc="-9" dirty="0"/>
              <a:t>T</a:t>
            </a:r>
            <a:r>
              <a:rPr sz="3600" spc="-13" dirty="0"/>
              <a:t>H</a:t>
            </a:r>
            <a:r>
              <a:rPr sz="3600" spc="13" dirty="0"/>
              <a:t>E</a:t>
            </a:r>
            <a:r>
              <a:rPr sz="3600" spc="-31" dirty="0"/>
              <a:t> </a:t>
            </a:r>
            <a:r>
              <a:rPr sz="3600" spc="-18" dirty="0"/>
              <a:t>E</a:t>
            </a:r>
            <a:r>
              <a:rPr sz="3600" spc="26" dirty="0"/>
              <a:t>N</a:t>
            </a:r>
            <a:r>
              <a:rPr sz="3600" spc="13" dirty="0"/>
              <a:t>D</a:t>
            </a:r>
            <a:r>
              <a:rPr sz="3600" spc="-40" dirty="0"/>
              <a:t> </a:t>
            </a:r>
            <a:r>
              <a:rPr sz="3600" dirty="0"/>
              <a:t>U</a:t>
            </a:r>
            <a:r>
              <a:rPr sz="3600" spc="9" dirty="0"/>
              <a:t>S</a:t>
            </a:r>
            <a:r>
              <a:rPr sz="3600" spc="-22" dirty="0"/>
              <a:t>E</a:t>
            </a:r>
            <a:r>
              <a:rPr sz="3600" spc="-9" dirty="0"/>
              <a:t>R</a:t>
            </a:r>
            <a:r>
              <a:rPr sz="3600" spc="4" dirty="0"/>
              <a:t>S?</a:t>
            </a:r>
            <a:endParaRPr sz="3600" dirty="0"/>
          </a:p>
        </p:txBody>
      </p:sp>
      <p:pic>
        <p:nvPicPr>
          <p:cNvPr id="6" name="object 6"/>
          <p:cNvPicPr/>
          <p:nvPr/>
        </p:nvPicPr>
        <p:blipFill>
          <a:blip r:embed="rId2" cstate="print"/>
          <a:stretch>
            <a:fillRect/>
          </a:stretch>
        </p:blipFill>
        <p:spPr>
          <a:xfrm>
            <a:off x="598538" y="6172201"/>
            <a:ext cx="1803487" cy="4857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70" y="2095550"/>
            <a:ext cx="2001643" cy="2324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219" y="2072459"/>
            <a:ext cx="2079129" cy="2542180"/>
          </a:xfrm>
          <a:prstGeom prst="rect">
            <a:avLst/>
          </a:prstGeom>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4623" y="2111715"/>
            <a:ext cx="2088889" cy="243018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733730" y="5362576"/>
            <a:ext cx="378023"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040754" y="600075"/>
            <a:ext cx="25989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095883" y="6090767"/>
            <a:ext cx="149634"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163512" y="1166812"/>
            <a:ext cx="9982200" cy="3951432"/>
          </a:xfrm>
          <a:prstGeom prst="rect">
            <a:avLst/>
          </a:prstGeom>
        </p:spPr>
        <p:txBody>
          <a:bodyPr vert="horz" wrap="square" lIns="0" tIns="11777" rIns="0" bIns="0" rtlCol="0">
            <a:spAutoFit/>
          </a:bodyPr>
          <a:lstStyle/>
          <a:p>
            <a:pPr marL="11217">
              <a:spcBef>
                <a:spcPts val="93"/>
              </a:spcBef>
            </a:pPr>
            <a:r>
              <a:rPr sz="4000" spc="9" dirty="0"/>
              <a:t>O</a:t>
            </a:r>
            <a:r>
              <a:rPr sz="4000" spc="22" dirty="0"/>
              <a:t>U</a:t>
            </a:r>
            <a:r>
              <a:rPr sz="4000" dirty="0"/>
              <a:t>R</a:t>
            </a:r>
            <a:r>
              <a:rPr sz="4000" spc="4" dirty="0"/>
              <a:t> </a:t>
            </a:r>
            <a:r>
              <a:rPr sz="4000" spc="22" dirty="0"/>
              <a:t>S</a:t>
            </a:r>
            <a:r>
              <a:rPr sz="4000" spc="9" dirty="0"/>
              <a:t>O</a:t>
            </a:r>
            <a:r>
              <a:rPr sz="4000" spc="22" dirty="0"/>
              <a:t>LU</a:t>
            </a:r>
            <a:r>
              <a:rPr sz="4000" spc="-31" dirty="0"/>
              <a:t>T</a:t>
            </a:r>
            <a:r>
              <a:rPr sz="4000" spc="-26" dirty="0"/>
              <a:t>I</a:t>
            </a:r>
            <a:r>
              <a:rPr sz="4000" spc="9" dirty="0"/>
              <a:t>O</a:t>
            </a:r>
            <a:r>
              <a:rPr sz="4000" dirty="0"/>
              <a:t>N</a:t>
            </a:r>
            <a:r>
              <a:rPr sz="4000" spc="-305" dirty="0"/>
              <a:t> </a:t>
            </a:r>
            <a:r>
              <a:rPr sz="4000" spc="-31" dirty="0"/>
              <a:t>A</a:t>
            </a:r>
            <a:r>
              <a:rPr sz="4000" spc="-4" dirty="0"/>
              <a:t>N</a:t>
            </a:r>
            <a:r>
              <a:rPr sz="4000" dirty="0"/>
              <a:t>D</a:t>
            </a:r>
            <a:r>
              <a:rPr sz="4000" spc="31" dirty="0"/>
              <a:t> </a:t>
            </a:r>
            <a:r>
              <a:rPr sz="4000" spc="-26" dirty="0"/>
              <a:t>I</a:t>
            </a:r>
            <a:r>
              <a:rPr sz="4000" spc="-31" dirty="0"/>
              <a:t>T</a:t>
            </a:r>
            <a:r>
              <a:rPr sz="4000" dirty="0"/>
              <a:t>S</a:t>
            </a:r>
            <a:r>
              <a:rPr sz="4000" spc="53" dirty="0"/>
              <a:t> </a:t>
            </a:r>
            <a:r>
              <a:rPr sz="4000" spc="-261" dirty="0"/>
              <a:t>V</a:t>
            </a:r>
            <a:r>
              <a:rPr sz="4000" spc="-31" dirty="0"/>
              <a:t>A</a:t>
            </a:r>
            <a:r>
              <a:rPr sz="4000" spc="22" dirty="0"/>
              <a:t>LU</a:t>
            </a:r>
            <a:r>
              <a:rPr sz="4000" dirty="0"/>
              <a:t>E</a:t>
            </a:r>
            <a:r>
              <a:rPr sz="4000" spc="-57" dirty="0"/>
              <a:t> </a:t>
            </a:r>
            <a:r>
              <a:rPr sz="4000" spc="-13" dirty="0"/>
              <a:t>P</a:t>
            </a:r>
            <a:r>
              <a:rPr sz="4000" spc="-26" dirty="0"/>
              <a:t>R</a:t>
            </a:r>
            <a:r>
              <a:rPr sz="4000" spc="9" dirty="0"/>
              <a:t>O</a:t>
            </a:r>
            <a:r>
              <a:rPr sz="4000" spc="-13" dirty="0"/>
              <a:t>P</a:t>
            </a:r>
            <a:r>
              <a:rPr sz="4000" spc="9" dirty="0"/>
              <a:t>O</a:t>
            </a:r>
            <a:r>
              <a:rPr sz="4000" spc="22" dirty="0"/>
              <a:t>S</a:t>
            </a:r>
            <a:r>
              <a:rPr sz="4000" spc="-26" dirty="0"/>
              <a:t>I</a:t>
            </a:r>
            <a:r>
              <a:rPr sz="4000" spc="-31" dirty="0"/>
              <a:t>T</a:t>
            </a:r>
            <a:r>
              <a:rPr sz="4000" spc="-26" dirty="0"/>
              <a:t>I</a:t>
            </a:r>
            <a:r>
              <a:rPr sz="4000" spc="9" dirty="0"/>
              <a:t>O</a:t>
            </a:r>
            <a:r>
              <a:rPr sz="4000" dirty="0"/>
              <a:t>N</a:t>
            </a:r>
            <a:r>
              <a:rPr lang="en-US" sz="4000" dirty="0"/>
              <a:t>S</a:t>
            </a:r>
            <a:br>
              <a:rPr lang="en-US" sz="4000" dirty="0"/>
            </a:br>
            <a:r>
              <a:rPr lang="en-US" sz="3200" dirty="0"/>
              <a:t/>
            </a:r>
            <a:br>
              <a:rPr lang="en-US" sz="3200" dirty="0"/>
            </a:br>
            <a:r>
              <a:rPr lang="en-US" sz="2400" dirty="0">
                <a:solidFill>
                  <a:schemeClr val="accent2">
                    <a:lumMod val="75000"/>
                  </a:schemeClr>
                </a:solidFill>
              </a:rPr>
              <a:t>1.Conditional </a:t>
            </a:r>
            <a:r>
              <a:rPr lang="en-US" sz="2400" dirty="0" smtClean="0">
                <a:solidFill>
                  <a:schemeClr val="accent2">
                    <a:lumMod val="75000"/>
                  </a:schemeClr>
                </a:solidFill>
              </a:rPr>
              <a:t>Formatting  </a:t>
            </a:r>
            <a:r>
              <a:rPr lang="en-US" sz="2400" dirty="0">
                <a:solidFill>
                  <a:schemeClr val="accent2">
                    <a:lumMod val="75000"/>
                  </a:schemeClr>
                </a:solidFill>
              </a:rPr>
              <a:t>-  Highlight the Missing Value </a:t>
            </a:r>
            <a:br>
              <a:rPr lang="en-US" sz="2400" dirty="0">
                <a:solidFill>
                  <a:schemeClr val="accent2">
                    <a:lumMod val="75000"/>
                  </a:schemeClr>
                </a:solidFill>
              </a:rPr>
            </a:br>
            <a:r>
              <a:rPr lang="en-US" sz="2400" dirty="0">
                <a:solidFill>
                  <a:schemeClr val="accent2">
                    <a:lumMod val="75000"/>
                  </a:schemeClr>
                </a:solidFill>
              </a:rPr>
              <a:t>2.Filter                            -  Remove the Missing value</a:t>
            </a:r>
            <a:br>
              <a:rPr lang="en-US" sz="2400" dirty="0">
                <a:solidFill>
                  <a:schemeClr val="accent2">
                    <a:lumMod val="75000"/>
                  </a:schemeClr>
                </a:solidFill>
              </a:rPr>
            </a:br>
            <a:r>
              <a:rPr lang="en-US" sz="2400" dirty="0">
                <a:solidFill>
                  <a:schemeClr val="accent2">
                    <a:lumMod val="75000"/>
                  </a:schemeClr>
                </a:solidFill>
              </a:rPr>
              <a:t>3.Condtional </a:t>
            </a:r>
            <a:r>
              <a:rPr lang="en-US" sz="2400" dirty="0" smtClean="0">
                <a:solidFill>
                  <a:schemeClr val="accent2">
                    <a:lumMod val="75000"/>
                  </a:schemeClr>
                </a:solidFill>
              </a:rPr>
              <a:t>Formatting  </a:t>
            </a:r>
            <a:r>
              <a:rPr lang="en-US" sz="2400" dirty="0">
                <a:solidFill>
                  <a:schemeClr val="accent2">
                    <a:lumMod val="75000"/>
                  </a:schemeClr>
                </a:solidFill>
              </a:rPr>
              <a:t>-  Highlight the cell that </a:t>
            </a:r>
            <a:r>
              <a:rPr lang="en-US" sz="2400" dirty="0" smtClean="0">
                <a:solidFill>
                  <a:schemeClr val="accent2">
                    <a:lumMod val="75000"/>
                  </a:schemeClr>
                </a:solidFill>
              </a:rPr>
              <a:t>contain Permanent </a:t>
            </a:r>
            <a:r>
              <a:rPr lang="en-US" sz="2400" dirty="0">
                <a:solidFill>
                  <a:schemeClr val="accent2">
                    <a:lumMod val="75000"/>
                  </a:schemeClr>
                </a:solidFill>
              </a:rPr>
              <a:t/>
            </a:r>
            <a:br>
              <a:rPr lang="en-US" sz="2400" dirty="0">
                <a:solidFill>
                  <a:schemeClr val="accent2">
                    <a:lumMod val="75000"/>
                  </a:schemeClr>
                </a:solidFill>
              </a:rPr>
            </a:br>
            <a:r>
              <a:rPr lang="en-US" sz="2400" dirty="0">
                <a:solidFill>
                  <a:schemeClr val="accent2">
                    <a:lumMod val="75000"/>
                  </a:schemeClr>
                </a:solidFill>
              </a:rPr>
              <a:t>4.Pivot </a:t>
            </a:r>
            <a:r>
              <a:rPr lang="en-US" sz="2400" dirty="0" smtClean="0">
                <a:solidFill>
                  <a:schemeClr val="accent2">
                    <a:lumMod val="75000"/>
                  </a:schemeClr>
                </a:solidFill>
              </a:rPr>
              <a:t>Table                    </a:t>
            </a:r>
            <a:r>
              <a:rPr lang="en-US" sz="2400" dirty="0">
                <a:solidFill>
                  <a:schemeClr val="accent2">
                    <a:lumMod val="75000"/>
                  </a:schemeClr>
                </a:solidFill>
              </a:rPr>
              <a:t>-  Summery</a:t>
            </a:r>
            <a:br>
              <a:rPr lang="en-US" sz="2400" dirty="0">
                <a:solidFill>
                  <a:schemeClr val="accent2">
                    <a:lumMod val="75000"/>
                  </a:schemeClr>
                </a:solidFill>
              </a:rPr>
            </a:br>
            <a:r>
              <a:rPr lang="en-US" sz="2400" dirty="0">
                <a:solidFill>
                  <a:schemeClr val="accent2">
                    <a:lumMod val="75000"/>
                  </a:schemeClr>
                </a:solidFill>
              </a:rPr>
              <a:t>5.Graph                           -  Data </a:t>
            </a:r>
            <a:r>
              <a:rPr lang="en-US" sz="2400" dirty="0" smtClean="0">
                <a:solidFill>
                  <a:schemeClr val="accent2">
                    <a:lumMod val="75000"/>
                  </a:schemeClr>
                </a:solidFill>
              </a:rPr>
              <a:t>Visualization</a:t>
            </a:r>
            <a:r>
              <a:rPr lang="en-US" sz="2400" dirty="0">
                <a:solidFill>
                  <a:schemeClr val="accent2">
                    <a:lumMod val="75000"/>
                  </a:schemeClr>
                </a:solidFill>
              </a:rPr>
              <a:t/>
            </a:r>
            <a:br>
              <a:rPr lang="en-US" sz="2400" dirty="0">
                <a:solidFill>
                  <a:schemeClr val="accent2">
                    <a:lumMod val="75000"/>
                  </a:schemeClr>
                </a:solidFill>
              </a:rPr>
            </a:br>
            <a:r>
              <a:rPr lang="en-US" sz="2400" dirty="0" smtClean="0">
                <a:solidFill>
                  <a:schemeClr val="accent2">
                    <a:lumMod val="75000"/>
                  </a:schemeClr>
                </a:solidFill>
              </a:rPr>
              <a:t> </a:t>
            </a:r>
            <a:endParaRPr sz="2400" dirty="0">
              <a:solidFill>
                <a:schemeClr val="accent2">
                  <a:lumMod val="75000"/>
                </a:schemeClr>
              </a:solidFill>
            </a:endParaRPr>
          </a:p>
        </p:txBody>
      </p:sp>
      <p:pic>
        <p:nvPicPr>
          <p:cNvPr id="7" name="object 7"/>
          <p:cNvPicPr/>
          <p:nvPr/>
        </p:nvPicPr>
        <p:blipFill>
          <a:blip r:embed="rId2" cstate="print"/>
          <a:stretch>
            <a:fillRect/>
          </a:stretch>
        </p:blipFill>
        <p:spPr>
          <a:xfrm>
            <a:off x="559160" y="6467476"/>
            <a:ext cx="177198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544512" y="304800"/>
            <a:ext cx="8831573" cy="5893921"/>
          </a:xfrm>
        </p:spPr>
        <p:txBody>
          <a:bodyPr/>
          <a:lstStyle/>
          <a:p>
            <a:r>
              <a:rPr lang="en-IN" dirty="0"/>
              <a:t>Dataset </a:t>
            </a:r>
            <a:r>
              <a:rPr lang="en-IN" dirty="0" smtClean="0"/>
              <a:t>Description</a:t>
            </a:r>
            <a:br>
              <a:rPr lang="en-IN" dirty="0" smtClean="0"/>
            </a:br>
            <a:r>
              <a:rPr lang="en-IN" dirty="0"/>
              <a:t/>
            </a:r>
            <a:br>
              <a:rPr lang="en-IN" dirty="0"/>
            </a:br>
            <a:r>
              <a:rPr lang="en-IN" sz="2800" dirty="0">
                <a:solidFill>
                  <a:schemeClr val="accent2">
                    <a:lumMod val="75000"/>
                  </a:schemeClr>
                </a:solidFill>
              </a:rPr>
              <a:t>1.Empolyee data set –Kaggle </a:t>
            </a:r>
            <a:br>
              <a:rPr lang="en-IN" sz="2800" dirty="0">
                <a:solidFill>
                  <a:schemeClr val="accent2">
                    <a:lumMod val="75000"/>
                  </a:schemeClr>
                </a:solidFill>
              </a:rPr>
            </a:br>
            <a:r>
              <a:rPr lang="en-IN" sz="2800" dirty="0">
                <a:solidFill>
                  <a:schemeClr val="accent2">
                    <a:lumMod val="75000"/>
                  </a:schemeClr>
                </a:solidFill>
              </a:rPr>
              <a:t>http://www.kaggle.com/datasets/ravindrasinghrana/employeedataset</a:t>
            </a:r>
            <a:br>
              <a:rPr lang="en-IN" sz="2800" dirty="0">
                <a:solidFill>
                  <a:schemeClr val="accent2">
                    <a:lumMod val="75000"/>
                  </a:schemeClr>
                </a:solidFill>
              </a:rPr>
            </a:br>
            <a:r>
              <a:rPr lang="en-IN" sz="2800" dirty="0">
                <a:solidFill>
                  <a:schemeClr val="accent2">
                    <a:lumMod val="75000"/>
                  </a:schemeClr>
                </a:solidFill>
              </a:rPr>
              <a:t>2.Total </a:t>
            </a:r>
            <a:r>
              <a:rPr lang="en-IN" sz="2800" dirty="0" smtClean="0">
                <a:solidFill>
                  <a:schemeClr val="accent2">
                    <a:lumMod val="75000"/>
                  </a:schemeClr>
                </a:solidFill>
              </a:rPr>
              <a:t>8 features </a:t>
            </a:r>
            <a:r>
              <a:rPr lang="en-IN" sz="2800" dirty="0">
                <a:solidFill>
                  <a:schemeClr val="accent2">
                    <a:lumMod val="75000"/>
                  </a:schemeClr>
                </a:solidFill>
              </a:rPr>
              <a:t>are there in this set</a:t>
            </a:r>
            <a:br>
              <a:rPr lang="en-IN" sz="2800" dirty="0">
                <a:solidFill>
                  <a:schemeClr val="accent2">
                    <a:lumMod val="75000"/>
                  </a:schemeClr>
                </a:solidFill>
              </a:rPr>
            </a:br>
            <a:r>
              <a:rPr lang="en-IN" sz="2800" dirty="0">
                <a:solidFill>
                  <a:schemeClr val="accent2">
                    <a:lumMod val="75000"/>
                  </a:schemeClr>
                </a:solidFill>
              </a:rPr>
              <a:t>3.3 features are used for analyses</a:t>
            </a:r>
            <a:br>
              <a:rPr lang="en-IN" sz="2800" dirty="0">
                <a:solidFill>
                  <a:schemeClr val="accent2">
                    <a:lumMod val="75000"/>
                  </a:schemeClr>
                </a:solidFill>
              </a:rPr>
            </a:br>
            <a:r>
              <a:rPr lang="en-IN" sz="2100" dirty="0"/>
              <a:t>    </a:t>
            </a:r>
            <a:br>
              <a:rPr lang="en-IN" sz="2100" dirty="0"/>
            </a:br>
            <a:r>
              <a:rPr lang="en-IN" sz="2400" dirty="0"/>
              <a:t>    Three features are:</a:t>
            </a:r>
            <a:br>
              <a:rPr lang="en-IN" sz="2400" dirty="0"/>
            </a:br>
            <a:r>
              <a:rPr lang="en-IN" sz="2400" dirty="0"/>
              <a:t>     </a:t>
            </a:r>
            <a:r>
              <a:rPr lang="en-IN" sz="2400" dirty="0">
                <a:solidFill>
                  <a:schemeClr val="accent6">
                    <a:lumMod val="75000"/>
                  </a:schemeClr>
                </a:solidFill>
              </a:rPr>
              <a:t>a, Gender- Male and Female </a:t>
            </a:r>
            <a:r>
              <a:rPr lang="en-IN" sz="2400" dirty="0" smtClean="0">
                <a:solidFill>
                  <a:schemeClr val="accent6">
                    <a:lumMod val="75000"/>
                  </a:schemeClr>
                </a:solidFill>
              </a:rPr>
              <a:t>–Text Format</a:t>
            </a:r>
            <a:r>
              <a:rPr lang="en-IN" sz="2400" dirty="0">
                <a:solidFill>
                  <a:schemeClr val="accent6">
                    <a:lumMod val="75000"/>
                  </a:schemeClr>
                </a:solidFill>
              </a:rPr>
              <a:t/>
            </a:r>
            <a:br>
              <a:rPr lang="en-IN" sz="2400" dirty="0">
                <a:solidFill>
                  <a:schemeClr val="accent6">
                    <a:lumMod val="75000"/>
                  </a:schemeClr>
                </a:solidFill>
              </a:rPr>
            </a:br>
            <a:r>
              <a:rPr lang="en-IN" sz="2400" dirty="0">
                <a:solidFill>
                  <a:schemeClr val="accent6">
                    <a:lumMod val="75000"/>
                  </a:schemeClr>
                </a:solidFill>
              </a:rPr>
              <a:t>     b, Employee type                 </a:t>
            </a:r>
            <a:r>
              <a:rPr lang="en-IN" sz="2400" dirty="0" smtClean="0">
                <a:solidFill>
                  <a:schemeClr val="accent6">
                    <a:lumMod val="75000"/>
                  </a:schemeClr>
                </a:solidFill>
              </a:rPr>
              <a:t>-</a:t>
            </a:r>
            <a:r>
              <a:rPr lang="en-IN" sz="2400" dirty="0">
                <a:solidFill>
                  <a:schemeClr val="accent6">
                    <a:lumMod val="75000"/>
                  </a:schemeClr>
                </a:solidFill>
              </a:rPr>
              <a:t>Text Format</a:t>
            </a:r>
            <a:br>
              <a:rPr lang="en-IN" sz="2400" dirty="0">
                <a:solidFill>
                  <a:schemeClr val="accent6">
                    <a:lumMod val="75000"/>
                  </a:schemeClr>
                </a:solidFill>
              </a:rPr>
            </a:br>
            <a:r>
              <a:rPr lang="en-IN" sz="2400" dirty="0">
                <a:solidFill>
                  <a:schemeClr val="accent6">
                    <a:lumMod val="75000"/>
                  </a:schemeClr>
                </a:solidFill>
              </a:rPr>
              <a:t>     c, Country                            -Text Format</a:t>
            </a:r>
            <a:r>
              <a:rPr lang="en-IN" dirty="0" smtClean="0"/>
              <a:t/>
            </a:r>
            <a:br>
              <a:rPr lang="en-IN" dirty="0" smtClean="0"/>
            </a:br>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2165" y="6486038"/>
            <a:ext cx="1466416" cy="282129"/>
          </a:xfrm>
          <a:prstGeom prst="rect">
            <a:avLst/>
          </a:prstGeom>
        </p:spPr>
        <p:txBody>
          <a:bodyPr vert="horz" wrap="square" lIns="0" tIns="0" rIns="0" bIns="0" rtlCol="0">
            <a:spAutoFit/>
          </a:bodyPr>
          <a:lstStyle/>
          <a:p>
            <a:pPr>
              <a:lnSpc>
                <a:spcPts val="1126"/>
              </a:lnSpc>
            </a:pPr>
            <a:r>
              <a:rPr sz="1000" spc="18" dirty="0">
                <a:solidFill>
                  <a:srgbClr val="2D83C3"/>
                </a:solidFill>
                <a:latin typeface="Trebuchet MS"/>
                <a:cs typeface="Trebuchet MS"/>
              </a:rPr>
              <a:t>3/21/202</a:t>
            </a:r>
            <a:r>
              <a:rPr sz="1000" spc="9" dirty="0">
                <a:solidFill>
                  <a:srgbClr val="2D83C3"/>
                </a:solidFill>
                <a:latin typeface="Trebuchet MS"/>
                <a:cs typeface="Trebuchet MS"/>
              </a:rPr>
              <a:t>4</a:t>
            </a:r>
            <a:r>
              <a:rPr sz="1000" dirty="0">
                <a:solidFill>
                  <a:srgbClr val="2D83C3"/>
                </a:solidFill>
                <a:latin typeface="Trebuchet MS"/>
                <a:cs typeface="Trebuchet MS"/>
              </a:rPr>
              <a:t> </a:t>
            </a:r>
            <a:r>
              <a:rPr sz="1000" spc="115" dirty="0">
                <a:solidFill>
                  <a:srgbClr val="2D83C3"/>
                </a:solidFill>
                <a:latin typeface="Trebuchet MS"/>
                <a:cs typeface="Trebuchet MS"/>
              </a:rPr>
              <a:t> </a:t>
            </a:r>
            <a:r>
              <a:rPr sz="1000" b="1" spc="44" dirty="0">
                <a:solidFill>
                  <a:srgbClr val="2D83C3"/>
                </a:solidFill>
                <a:latin typeface="Trebuchet MS"/>
                <a:cs typeface="Trebuchet MS"/>
              </a:rPr>
              <a:t>A</a:t>
            </a:r>
            <a:r>
              <a:rPr sz="1000" b="1" spc="13" dirty="0">
                <a:solidFill>
                  <a:srgbClr val="2D83C3"/>
                </a:solidFill>
                <a:latin typeface="Trebuchet MS"/>
                <a:cs typeface="Trebuchet MS"/>
              </a:rPr>
              <a:t>nnu</a:t>
            </a:r>
            <a:r>
              <a:rPr sz="1000" b="1" spc="9" dirty="0">
                <a:solidFill>
                  <a:srgbClr val="2D83C3"/>
                </a:solidFill>
                <a:latin typeface="Trebuchet MS"/>
                <a:cs typeface="Trebuchet MS"/>
              </a:rPr>
              <a:t>al</a:t>
            </a:r>
            <a:r>
              <a:rPr sz="1000" b="1" spc="-124" dirty="0">
                <a:solidFill>
                  <a:srgbClr val="2D83C3"/>
                </a:solidFill>
                <a:latin typeface="Trebuchet MS"/>
                <a:cs typeface="Trebuchet MS"/>
              </a:rPr>
              <a:t> </a:t>
            </a:r>
            <a:r>
              <a:rPr sz="1000" b="1" dirty="0">
                <a:solidFill>
                  <a:srgbClr val="2D83C3"/>
                </a:solidFill>
                <a:latin typeface="Trebuchet MS"/>
                <a:cs typeface="Trebuchet MS"/>
              </a:rPr>
              <a:t>R</a:t>
            </a:r>
            <a:r>
              <a:rPr sz="1000" b="1" spc="31" dirty="0">
                <a:solidFill>
                  <a:srgbClr val="2D83C3"/>
                </a:solidFill>
                <a:latin typeface="Trebuchet MS"/>
                <a:cs typeface="Trebuchet MS"/>
              </a:rPr>
              <a:t>e</a:t>
            </a:r>
            <a:r>
              <a:rPr sz="1000" b="1" spc="79" dirty="0">
                <a:solidFill>
                  <a:srgbClr val="2D83C3"/>
                </a:solidFill>
                <a:latin typeface="Trebuchet MS"/>
                <a:cs typeface="Trebuchet MS"/>
              </a:rPr>
              <a:t>v</a:t>
            </a:r>
            <a:r>
              <a:rPr sz="1000" b="1" spc="-31" dirty="0">
                <a:solidFill>
                  <a:srgbClr val="2D83C3"/>
                </a:solidFill>
                <a:latin typeface="Trebuchet MS"/>
                <a:cs typeface="Trebuchet MS"/>
              </a:rPr>
              <a:t>i</a:t>
            </a:r>
            <a:r>
              <a:rPr sz="1000" b="1" spc="31" dirty="0">
                <a:solidFill>
                  <a:srgbClr val="2D83C3"/>
                </a:solidFill>
                <a:latin typeface="Trebuchet MS"/>
                <a:cs typeface="Trebuchet MS"/>
              </a:rPr>
              <a:t>e</a:t>
            </a:r>
            <a:r>
              <a:rPr sz="1000" b="1" spc="13" dirty="0">
                <a:solidFill>
                  <a:srgbClr val="2D83C3"/>
                </a:solidFill>
                <a:latin typeface="Trebuchet MS"/>
                <a:cs typeface="Trebuchet MS"/>
              </a:rPr>
              <a:t>w</a:t>
            </a:r>
            <a:endParaRPr sz="1000" dirty="0">
              <a:latin typeface="Trebuchet MS"/>
              <a:cs typeface="Trebuchet MS"/>
            </a:endParaRPr>
          </a:p>
        </p:txBody>
      </p:sp>
      <p:sp>
        <p:nvSpPr>
          <p:cNvPr id="3" name="object 3"/>
          <p:cNvSpPr/>
          <p:nvPr/>
        </p:nvSpPr>
        <p:spPr>
          <a:xfrm>
            <a:off x="7733730" y="5362576"/>
            <a:ext cx="378023"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5624630" y="1857375"/>
            <a:ext cx="25989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7733731" y="5895975"/>
            <a:ext cx="149634"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55130" y="3381374"/>
            <a:ext cx="2039751" cy="3419475"/>
          </a:xfrm>
          <a:prstGeom prst="rect">
            <a:avLst/>
          </a:prstGeom>
        </p:spPr>
      </p:pic>
      <p:sp>
        <p:nvSpPr>
          <p:cNvPr id="7" name="object 7"/>
          <p:cNvSpPr txBox="1">
            <a:spLocks noGrp="1"/>
          </p:cNvSpPr>
          <p:nvPr>
            <p:ph type="title"/>
          </p:nvPr>
        </p:nvSpPr>
        <p:spPr>
          <a:xfrm>
            <a:off x="622164" y="611544"/>
            <a:ext cx="8075747" cy="630278"/>
          </a:xfrm>
          <a:prstGeom prst="rect">
            <a:avLst/>
          </a:prstGeom>
        </p:spPr>
        <p:txBody>
          <a:bodyPr vert="horz" wrap="square" lIns="0" tIns="14582" rIns="0" bIns="0" rtlCol="0">
            <a:spAutoFit/>
          </a:bodyPr>
          <a:lstStyle/>
          <a:p>
            <a:pPr marL="11217">
              <a:spcBef>
                <a:spcPts val="115"/>
              </a:spcBef>
            </a:pPr>
            <a:r>
              <a:rPr sz="4000" spc="13" dirty="0"/>
              <a:t>THE</a:t>
            </a:r>
            <a:r>
              <a:rPr sz="4000" spc="18" dirty="0"/>
              <a:t> </a:t>
            </a:r>
            <a:r>
              <a:rPr lang="en-US" sz="4000" spc="18" dirty="0"/>
              <a:t>"</a:t>
            </a:r>
            <a:r>
              <a:rPr sz="4000" spc="9" dirty="0"/>
              <a:t>WOW</a:t>
            </a:r>
            <a:r>
              <a:rPr lang="en-US" sz="4000" spc="9" dirty="0"/>
              <a:t>"</a:t>
            </a:r>
            <a:r>
              <a:rPr sz="4000" spc="75" dirty="0"/>
              <a:t> </a:t>
            </a:r>
            <a:r>
              <a:rPr sz="4000" spc="9" dirty="0"/>
              <a:t>IN</a:t>
            </a:r>
            <a:r>
              <a:rPr sz="4000" spc="-4" dirty="0"/>
              <a:t> </a:t>
            </a:r>
            <a:r>
              <a:rPr sz="4000" spc="13" dirty="0"/>
              <a:t>OUR</a:t>
            </a:r>
            <a:r>
              <a:rPr sz="4000" spc="-9" dirty="0"/>
              <a:t> </a:t>
            </a:r>
            <a:r>
              <a:rPr sz="4000" spc="18" dirty="0"/>
              <a:t>SOLUTION</a:t>
            </a:r>
            <a:endParaRPr sz="4000" dirty="0"/>
          </a:p>
        </p:txBody>
      </p:sp>
      <p:sp>
        <p:nvSpPr>
          <p:cNvPr id="9" name="TextBox 8">
            <a:extLst>
              <a:ext uri="{FF2B5EF4-FFF2-40B4-BE49-F238E27FC236}">
                <a16:creationId xmlns="" xmlns:a16="http://schemas.microsoft.com/office/drawing/2014/main" id="{FAD9CEB2-36E1-0550-426B-2FAF97882044}"/>
              </a:ext>
            </a:extLst>
          </p:cNvPr>
          <p:cNvSpPr txBox="1"/>
          <p:nvPr/>
        </p:nvSpPr>
        <p:spPr>
          <a:xfrm>
            <a:off x="2088581" y="2644366"/>
            <a:ext cx="6152131" cy="1943597"/>
          </a:xfrm>
          <a:prstGeom prst="rect">
            <a:avLst/>
          </a:prstGeom>
          <a:noFill/>
        </p:spPr>
        <p:txBody>
          <a:bodyPr wrap="square" lIns="80760" tIns="40380" rIns="80760" bIns="40380" rtlCol="0">
            <a:spAutoFit/>
          </a:bodyPr>
          <a:lstStyle/>
          <a:p>
            <a:pPr algn="l"/>
            <a:endParaRPr lang="en-US" sz="2500" dirty="0">
              <a:solidFill>
                <a:srgbClr val="0D0D0D"/>
              </a:solidFill>
              <a:latin typeface="Times New Roman" panose="02020603050405020304" pitchFamily="18" charset="0"/>
              <a:cs typeface="Times New Roman" panose="02020603050405020304" pitchFamily="18" charset="0"/>
            </a:endParaRPr>
          </a:p>
          <a:p>
            <a:r>
              <a:rPr lang="en-US" sz="3200" b="1" dirty="0">
                <a:solidFill>
                  <a:schemeClr val="accent2">
                    <a:lumMod val="75000"/>
                  </a:schemeClr>
                </a:solidFill>
                <a:latin typeface="Trebuchet MS" pitchFamily="34" charset="0"/>
                <a:cs typeface="Times New Roman" panose="02020603050405020304" pitchFamily="18" charset="0"/>
              </a:rPr>
              <a:t>Applied Text to Column and Delimited to show the separate </a:t>
            </a:r>
            <a:r>
              <a:rPr lang="en-US" sz="3200" b="1" dirty="0" smtClean="0">
                <a:solidFill>
                  <a:schemeClr val="accent2">
                    <a:lumMod val="75000"/>
                  </a:schemeClr>
                </a:solidFill>
                <a:latin typeface="Trebuchet MS" pitchFamily="34" charset="0"/>
                <a:cs typeface="Times New Roman" panose="02020603050405020304" pitchFamily="18" charset="0"/>
              </a:rPr>
              <a:t>feature </a:t>
            </a:r>
            <a:r>
              <a:rPr lang="en-US" sz="3200" b="1" dirty="0">
                <a:solidFill>
                  <a:schemeClr val="accent2">
                    <a:lumMod val="75000"/>
                  </a:schemeClr>
                </a:solidFill>
                <a:latin typeface="Trebuchet MS" pitchFamily="34" charset="0"/>
                <a:cs typeface="Times New Roman" panose="02020603050405020304" pitchFamily="18" charset="0"/>
              </a:rPr>
              <a:t>for City and </a:t>
            </a:r>
            <a:r>
              <a:rPr lang="en-US" sz="3200" b="1" dirty="0" smtClean="0">
                <a:solidFill>
                  <a:schemeClr val="accent2">
                    <a:lumMod val="75000"/>
                  </a:schemeClr>
                </a:solidFill>
                <a:latin typeface="Trebuchet MS" pitchFamily="34" charset="0"/>
                <a:cs typeface="Times New Roman" panose="02020603050405020304" pitchFamily="18" charset="0"/>
              </a:rPr>
              <a:t>Country.</a:t>
            </a:r>
            <a:endParaRPr lang="en-IN" sz="3200" b="1" dirty="0">
              <a:solidFill>
                <a:schemeClr val="accent2">
                  <a:lumMod val="75000"/>
                </a:schemeClr>
              </a:solidFill>
              <a:latin typeface="Trebuchet MS"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defRPr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783</TotalTime>
  <Words>387</Words>
  <Application>Microsoft Office PowerPoint</Application>
  <PresentationFormat>Custom</PresentationFormat>
  <Paragraphs>73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Employee Data Analysis using Excel  </vt:lpstr>
      <vt:lpstr>PROJECT TITLE</vt:lpstr>
      <vt:lpstr>AGENDA</vt:lpstr>
      <vt:lpstr>PROBLEM STATEMENT  Employee type analyses using excel which help us to know how many employees are working in Fixed, Temporary and Permanent in different countries.  This analyses will help us to know which type of employee is more in different countries.  Based on this employee will be provided promotion and transfer.            </vt:lpstr>
      <vt:lpstr>PROJECT OVERVIEW</vt:lpstr>
      <vt:lpstr>WHO ARE THE END USERS?</vt:lpstr>
      <vt:lpstr>OUR SOLUTION AND ITS VALUE PROPOSITIONS  1.Conditional Formatting  -  Highlight the Missing Value  2.Filter                            -  Remove the Missing value 3.Condtional Formatting  -  Highlight the cell that contain Permanent  4.Pivot Table                    -  Summery 5.Graph                           -  Data Visualization  </vt:lpstr>
      <vt:lpstr>Dataset Description  1.Empolyee data set –Kaggle  http://www.kaggle.com/datasets/ravindrasinghrana/employeedataset 2.Total 8 features are there in this set 3.3 features are used for analyses          Three features are:      a, Gender- Male and Female –Text Format      b, Employee type                 -Text Format      c, Country                            -Text Format </vt:lpstr>
      <vt:lpstr>THE "WOW" IN OUR SOLUTION</vt:lpstr>
      <vt:lpstr>MODELING</vt:lpstr>
      <vt:lpstr>PowerPoint Presentation</vt:lpstr>
      <vt:lpstr>PowerPoint Presentation</vt:lpstr>
      <vt:lpstr>RESULTS</vt:lpstr>
      <vt:lpstr>PowerPoint Presentation</vt:lpstr>
      <vt:lpstr>PowerPoint Presentation</vt:lpstr>
      <vt:lpstr>PowerPoint Presentation</vt:lpstr>
      <vt:lpstr>CONCLUSION  Employee type analyses in excel provides you the result of employee type in different countries such as India, New Zealand and USA. As overall India and New Zealand as high value of employee type with total 27 followed by that USA with total employee type of 21. The employee type high in each country Fixed term is more in New Zealand ,Permanent is more in India and Temporary is more New Zealand.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66</cp:revision>
  <dcterms:created xsi:type="dcterms:W3CDTF">2024-03-29T15:07:22Z</dcterms:created>
  <dcterms:modified xsi:type="dcterms:W3CDTF">2024-08-27T07:36:31Z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