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306" r:id="rId9"/>
    <p:sldId id="307" r:id="rId10"/>
    <p:sldId id="308" r:id="rId11"/>
    <p:sldId id="264" r:id="rId12"/>
    <p:sldId id="305" r:id="rId13"/>
    <p:sldId id="286" r:id="rId14"/>
    <p:sldId id="277" r:id="rId15"/>
    <p:sldId id="291" r:id="rId16"/>
    <p:sldId id="279" r:id="rId17"/>
    <p:sldId id="310" r:id="rId18"/>
    <p:sldId id="311" r:id="rId19"/>
    <p:sldId id="312" r:id="rId20"/>
    <p:sldId id="304" r:id="rId21"/>
    <p:sldId id="292" r:id="rId22"/>
    <p:sldId id="266" r:id="rId23"/>
    <p:sldId id="282" r:id="rId24"/>
    <p:sldId id="287" r:id="rId25"/>
    <p:sldId id="274" r:id="rId26"/>
    <p:sldId id="309"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52"/>
        <p:guide pos="2902"/>
      </p:guideLst>
    </p:cSldViewPr>
  </p:slideViewPr>
  <p:outlineViewPr>
    <p:cViewPr>
      <p:scale>
        <a:sx n="33" d="100"/>
        <a:sy n="33" d="100"/>
      </p:scale>
      <p:origin x="0" y="36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A95D4-827C-4C38-B673-42FF684AD971}" type="datetimeFigureOut">
              <a:rPr lang="en-US" smtClean="0"/>
              <a:pPr/>
              <a:t>8/18/2020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6160CD-41F3-4F4C-8138-E03FE4B80C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6160CD-41F3-4F4C-8138-E03FE4B80C9E}"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smtClean="0"/>
              <a:t>8/18/2020</a:t>
            </a:r>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F938877-16C9-48BF-9526-5CF6114B9504}" type="slidenum">
              <a:rPr lang="en-US" smtClean="0"/>
              <a:pPr/>
              <a:t>‹#›</a:t>
            </a:fld>
            <a:endParaRPr lang="en-US"/>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8/18/2020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8/18/2020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8/18/2020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8/18/2020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8/18/2020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8/18/2020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8/18/2020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8/18/2020</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8/18/2020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8/18/2020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938877-16C9-48BF-9526-5CF6114B9504}" type="slidenum">
              <a:rPr lang="en-US" smtClean="0"/>
              <a:pPr/>
              <a:t>‹#›</a:t>
            </a:fld>
            <a:endParaRPr lang="en-US"/>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r>
              <a:rPr lang="en-US" smtClean="0"/>
              <a:t>8/18/2020</a:t>
            </a:r>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F938877-16C9-48BF-9526-5CF6114B95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71438" y="2357438"/>
            <a:ext cx="9037637" cy="1138237"/>
          </a:xfrm>
        </p:spPr>
        <p:txBody>
          <a:bodyPr/>
          <a:lstStyle/>
          <a:p>
            <a:pPr algn="ctr">
              <a:lnSpc>
                <a:spcPct val="100000"/>
              </a:lnSpc>
            </a:pPr>
            <a:r>
              <a:rPr lang="en-US" altLang="en-US" sz="28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F</a:t>
            </a:r>
            <a:r>
              <a:rPr lang="en-IN" altLang="en-US" sz="28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LOOD MONITORING AND ALERTING SYSTEM USING </a:t>
            </a:r>
            <a:r>
              <a:rPr lang="en-US" altLang="en-US" sz="28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IOT</a:t>
            </a:r>
            <a:endParaRPr lang="en-IN" altLang="en-US" sz="28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051" name="Content Placeholder 5"/>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57188" y="158040"/>
            <a:ext cx="1166812" cy="1402473"/>
          </a:xfrm>
        </p:spPr>
      </p:pic>
      <p:sp>
        <p:nvSpPr>
          <p:cNvPr id="2052" name="Rectangle 6"/>
          <p:cNvSpPr>
            <a:spLocks noChangeArrowheads="1"/>
          </p:cNvSpPr>
          <p:nvPr/>
        </p:nvSpPr>
        <p:spPr bwMode="auto">
          <a:xfrm>
            <a:off x="880110" y="4054475"/>
            <a:ext cx="3636963" cy="16300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000" b="1" dirty="0">
                <a:solidFill>
                  <a:srgbClr val="FF0000"/>
                </a:solidFill>
                <a:ea typeface="Calibri" panose="020F0502020204030204" pitchFamily="34" charset="0"/>
                <a:cs typeface="Calibri" panose="020F0502020204030204" pitchFamily="34" charset="0"/>
              </a:rPr>
              <a:t>Presented By</a:t>
            </a:r>
          </a:p>
          <a:p>
            <a:r>
              <a:rPr lang="en-US" altLang="en-US" sz="2000" b="1" dirty="0">
                <a:ea typeface="Calibri" panose="020F0502020204030204" pitchFamily="34" charset="0"/>
                <a:cs typeface="Calibri" panose="020F0502020204030204" pitchFamily="34" charset="0"/>
              </a:rPr>
              <a:t>1KG16EC085      </a:t>
            </a:r>
            <a:r>
              <a:rPr lang="en-US" altLang="en-US" sz="2000" b="1" dirty="0" err="1">
                <a:ea typeface="Calibri" panose="020F0502020204030204" pitchFamily="34" charset="0"/>
                <a:cs typeface="Calibri" panose="020F0502020204030204" pitchFamily="34" charset="0"/>
              </a:rPr>
              <a:t>S</a:t>
            </a:r>
            <a:r>
              <a:rPr lang="en-IN" altLang="en-US" sz="2000" b="1" dirty="0" err="1">
                <a:ea typeface="Calibri" panose="020F0502020204030204" pitchFamily="34" charset="0"/>
                <a:cs typeface="Calibri" panose="020F0502020204030204" pitchFamily="34" charset="0"/>
              </a:rPr>
              <a:t>ACHETH D S</a:t>
            </a:r>
            <a:endParaRPr lang="en-US" altLang="en-US" sz="2000" b="1" dirty="0">
              <a:ea typeface="Calibri" panose="020F0502020204030204" pitchFamily="34" charset="0"/>
              <a:cs typeface="Calibri" panose="020F0502020204030204" pitchFamily="34" charset="0"/>
            </a:endParaRPr>
          </a:p>
          <a:p>
            <a:r>
              <a:rPr lang="en-US" altLang="en-US" sz="2000" b="1" dirty="0">
                <a:ea typeface="Calibri" panose="020F0502020204030204" pitchFamily="34" charset="0"/>
                <a:cs typeface="Calibri" panose="020F0502020204030204" pitchFamily="34" charset="0"/>
              </a:rPr>
              <a:t>1KG16EC089      S</a:t>
            </a:r>
            <a:r>
              <a:rPr lang="en-IN" altLang="en-US" sz="2000" b="1" dirty="0">
                <a:ea typeface="Calibri" panose="020F0502020204030204" pitchFamily="34" charset="0"/>
                <a:cs typeface="Calibri" panose="020F0502020204030204" pitchFamily="34" charset="0"/>
              </a:rPr>
              <a:t>HAHID KHAN</a:t>
            </a:r>
            <a:r>
              <a:rPr lang="en-US" altLang="en-US" sz="2000" b="1" dirty="0">
                <a:ea typeface="Calibri" panose="020F0502020204030204" pitchFamily="34" charset="0"/>
                <a:cs typeface="Calibri" panose="020F0502020204030204" pitchFamily="34" charset="0"/>
              </a:rPr>
              <a:t> A</a:t>
            </a:r>
          </a:p>
          <a:p>
            <a:r>
              <a:rPr lang="en-US" altLang="en-US" sz="2000" b="1" dirty="0">
                <a:ea typeface="Calibri" panose="020F0502020204030204" pitchFamily="34" charset="0"/>
                <a:cs typeface="Calibri" panose="020F0502020204030204" pitchFamily="34" charset="0"/>
              </a:rPr>
              <a:t>1KG16EC110      U</a:t>
            </a:r>
            <a:r>
              <a:rPr lang="en-IN" altLang="en-US" sz="2000" b="1" dirty="0">
                <a:ea typeface="Calibri" panose="020F0502020204030204" pitchFamily="34" charset="0"/>
                <a:cs typeface="Calibri" panose="020F0502020204030204" pitchFamily="34" charset="0"/>
              </a:rPr>
              <a:t>DAY L</a:t>
            </a:r>
            <a:endParaRPr lang="en-US" altLang="en-US" sz="2000" b="1" dirty="0">
              <a:ea typeface="Calibri" panose="020F0502020204030204" pitchFamily="34" charset="0"/>
              <a:cs typeface="Calibri" panose="020F0502020204030204" pitchFamily="34" charset="0"/>
            </a:endParaRPr>
          </a:p>
          <a:p>
            <a:r>
              <a:rPr lang="en-US" altLang="en-US" sz="2000" b="1" dirty="0">
                <a:ea typeface="Calibri" panose="020F0502020204030204" pitchFamily="34" charset="0"/>
                <a:cs typeface="Calibri" panose="020F0502020204030204" pitchFamily="34" charset="0"/>
              </a:rPr>
              <a:t>1KG16EC091      S</a:t>
            </a:r>
            <a:r>
              <a:rPr lang="en-IN" altLang="en-US" sz="2000" b="1" dirty="0">
                <a:ea typeface="Calibri" panose="020F0502020204030204" pitchFamily="34" charset="0"/>
                <a:cs typeface="Calibri" panose="020F0502020204030204" pitchFamily="34" charset="0"/>
              </a:rPr>
              <a:t>HREYAS</a:t>
            </a:r>
            <a:r>
              <a:rPr lang="en-US" altLang="en-US" sz="2000" b="1" dirty="0">
                <a:ea typeface="Calibri" panose="020F0502020204030204" pitchFamily="34" charset="0"/>
                <a:cs typeface="Calibri" panose="020F0502020204030204" pitchFamily="34" charset="0"/>
              </a:rPr>
              <a:t> B R</a:t>
            </a:r>
          </a:p>
        </p:txBody>
      </p:sp>
      <p:sp>
        <p:nvSpPr>
          <p:cNvPr id="2053" name="Rectangle 8"/>
          <p:cNvSpPr>
            <a:spLocks noChangeArrowheads="1"/>
          </p:cNvSpPr>
          <p:nvPr/>
        </p:nvSpPr>
        <p:spPr bwMode="auto">
          <a:xfrm>
            <a:off x="5113655" y="4306888"/>
            <a:ext cx="2516188" cy="9220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Internal </a:t>
            </a:r>
            <a:r>
              <a:rPr lang="en-US" altLang="en-US" b="1" dirty="0">
                <a:solidFill>
                  <a:srgbClr val="FF0000"/>
                </a:solidFill>
                <a:ea typeface="Calibri" panose="020F0502020204030204" pitchFamily="34" charset="0"/>
                <a:cs typeface="Calibri" panose="020F0502020204030204" pitchFamily="34" charset="0"/>
              </a:rPr>
              <a:t>Guide</a:t>
            </a:r>
          </a:p>
          <a:p>
            <a:pPr algn="ctr"/>
            <a:r>
              <a:rPr lang="en-US" altLang="en-US" b="1" dirty="0">
                <a:solidFill>
                  <a:srgbClr val="FF0000"/>
                </a:solidFill>
                <a:ea typeface="Calibri" panose="020F0502020204030204" pitchFamily="34" charset="0"/>
                <a:cs typeface="Calibri" panose="020F0502020204030204" pitchFamily="34" charset="0"/>
              </a:rPr>
              <a:t>  </a:t>
            </a:r>
            <a:r>
              <a:rPr lang="en-US" altLang="en-US" b="1" dirty="0">
                <a:ea typeface="Calibri" panose="020F0502020204030204" pitchFamily="34" charset="0"/>
                <a:cs typeface="Calibri" panose="020F0502020204030204" pitchFamily="34" charset="0"/>
              </a:rPr>
              <a:t>Mrs. Kripa K B, </a:t>
            </a:r>
          </a:p>
          <a:p>
            <a:pPr algn="ctr"/>
            <a:r>
              <a:rPr lang="en-US" altLang="en-US" b="1" dirty="0">
                <a:ea typeface="Calibri" panose="020F0502020204030204" pitchFamily="34" charset="0"/>
                <a:cs typeface="Calibri" panose="020F0502020204030204" pitchFamily="34" charset="0"/>
              </a:rPr>
              <a:t>  Asst. Prof, </a:t>
            </a:r>
            <a:r>
              <a:rPr lang="en-IN" altLang="en-US" b="1" dirty="0">
                <a:ea typeface="Calibri" panose="020F0502020204030204" pitchFamily="34" charset="0"/>
                <a:cs typeface="Calibri" panose="020F0502020204030204" pitchFamily="34" charset="0"/>
              </a:rPr>
              <a:t>EC</a:t>
            </a:r>
            <a:r>
              <a:rPr lang="en-US" altLang="en-US" b="1" dirty="0">
                <a:ea typeface="Calibri" panose="020F0502020204030204" pitchFamily="34" charset="0"/>
                <a:cs typeface="Calibri" panose="020F0502020204030204" pitchFamily="34" charset="0"/>
              </a:rPr>
              <a:t>E, KSSEM</a:t>
            </a:r>
            <a:endParaRPr lang="en-IN" altLang="en-US" b="1" dirty="0">
              <a:ea typeface="Calibri" panose="020F0502020204030204" pitchFamily="34" charset="0"/>
              <a:cs typeface="Calibri" panose="020F0502020204030204" pitchFamily="34" charset="0"/>
            </a:endParaRPr>
          </a:p>
        </p:txBody>
      </p:sp>
      <p:sp>
        <p:nvSpPr>
          <p:cNvPr id="10" name="Rectangle 9"/>
          <p:cNvSpPr/>
          <p:nvPr/>
        </p:nvSpPr>
        <p:spPr>
          <a:xfrm>
            <a:off x="880269" y="287159"/>
            <a:ext cx="7812088" cy="1200329"/>
          </a:xfrm>
          <a:prstGeom prst="rect">
            <a:avLst/>
          </a:prstGeom>
        </p:spPr>
        <p:txBody>
          <a:bodyPr>
            <a:spAutoFit/>
          </a:bodyPr>
          <a:lstStyle/>
          <a:p>
            <a:pPr algn="ctr" fontAlgn="auto">
              <a:spcBef>
                <a:spcPts val="0"/>
              </a:spcBef>
              <a:spcAft>
                <a:spcPts val="0"/>
              </a:spcAft>
              <a:defRPr/>
            </a:pPr>
            <a:r>
              <a:rPr lang="en-US" b="1" dirty="0">
                <a:solidFill>
                  <a:schemeClr val="accent1">
                    <a:lumMod val="50000"/>
                  </a:schemeClr>
                </a:solidFill>
                <a:latin typeface="+mn-lt"/>
                <a:cs typeface="Times New Roman" panose="02020603050405020304" pitchFamily="18" charset="0"/>
              </a:rPr>
              <a:t>K S SCHOOL OF ENGINEERING &amp; MANAGEMENT</a:t>
            </a:r>
          </a:p>
          <a:p>
            <a:pPr algn="ctr" fontAlgn="auto">
              <a:spcBef>
                <a:spcPts val="0"/>
              </a:spcBef>
              <a:spcAft>
                <a:spcPts val="0"/>
              </a:spcAft>
              <a:defRPr/>
            </a:pPr>
            <a:r>
              <a:rPr lang="en-US" b="1" dirty="0">
                <a:solidFill>
                  <a:schemeClr val="accent1">
                    <a:lumMod val="50000"/>
                  </a:schemeClr>
                </a:solidFill>
                <a:latin typeface="+mn-lt"/>
                <a:cs typeface="Times New Roman" panose="02020603050405020304" pitchFamily="18" charset="0"/>
              </a:rPr>
              <a:t> </a:t>
            </a:r>
            <a:r>
              <a:rPr lang="en-US" b="1" dirty="0">
                <a:solidFill>
                  <a:schemeClr val="accent1">
                    <a:lumMod val="50000"/>
                  </a:schemeClr>
                </a:solidFill>
                <a:latin typeface="+mj-lt"/>
                <a:cs typeface="Times New Roman" panose="02020603050405020304" pitchFamily="18" charset="0"/>
              </a:rPr>
              <a:t>BENGALURU-560109</a:t>
            </a:r>
          </a:p>
          <a:p>
            <a:pPr algn="ctr" fontAlgn="auto">
              <a:spcBef>
                <a:spcPts val="0"/>
              </a:spcBef>
              <a:spcAft>
                <a:spcPts val="0"/>
              </a:spcAft>
              <a:defRPr/>
            </a:pPr>
            <a:r>
              <a:rPr lang="en-US" b="1" dirty="0">
                <a:solidFill>
                  <a:schemeClr val="accent1">
                    <a:lumMod val="50000"/>
                  </a:schemeClr>
                </a:solidFill>
                <a:latin typeface="+mn-lt"/>
                <a:cs typeface="Times New Roman" panose="02020603050405020304" pitchFamily="18" charset="0"/>
              </a:rPr>
              <a:t>DEPARTMENT OF ELECTRONICS AND COMMUNICATION ENGINEERING</a:t>
            </a:r>
            <a:endParaRPr lang="en-US" dirty="0">
              <a:solidFill>
                <a:schemeClr val="accent1">
                  <a:lumMod val="50000"/>
                </a:schemeClr>
              </a:solidFill>
              <a:latin typeface="+mn-lt"/>
              <a:cs typeface="Times New Roman" panose="02020603050405020304" pitchFamily="18" charset="0"/>
            </a:endParaRPr>
          </a:p>
        </p:txBody>
      </p:sp>
      <p:sp>
        <p:nvSpPr>
          <p:cNvPr id="2055" name="Rectangle 7"/>
          <p:cNvSpPr>
            <a:spLocks noChangeArrowheads="1"/>
          </p:cNvSpPr>
          <p:nvPr/>
        </p:nvSpPr>
        <p:spPr bwMode="auto">
          <a:xfrm>
            <a:off x="2857500" y="1560989"/>
            <a:ext cx="40719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ea typeface="Calibri" panose="020F0502020204030204" pitchFamily="34" charset="0"/>
                <a:cs typeface="Calibri" panose="020F0502020204030204" pitchFamily="34" charset="0"/>
              </a:rPr>
              <a:t>PROJECT WORK   (15ECP85)-PHASE 2</a:t>
            </a:r>
          </a:p>
        </p:txBody>
      </p:sp>
      <p:sp>
        <p:nvSpPr>
          <p:cNvPr id="9" name="Date Placeholder 8"/>
          <p:cNvSpPr>
            <a:spLocks noGrp="1"/>
          </p:cNvSpPr>
          <p:nvPr>
            <p:ph type="dt" sz="half" idx="10"/>
          </p:nvPr>
        </p:nvSpPr>
        <p:spPr/>
        <p:txBody>
          <a:bodyPr/>
          <a:lstStyle/>
          <a:p>
            <a:r>
              <a:rPr lang="en-US" smtClean="0"/>
              <a:t>8/18/2020</a:t>
            </a:r>
            <a:endParaRPr lang="en-US"/>
          </a:p>
        </p:txBody>
      </p:sp>
      <p:sp>
        <p:nvSpPr>
          <p:cNvPr id="2" name="Text Box 1"/>
          <p:cNvSpPr txBox="1"/>
          <p:nvPr/>
        </p:nvSpPr>
        <p:spPr>
          <a:xfrm>
            <a:off x="366649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3" name="Text Box 2"/>
          <p:cNvSpPr txBox="1"/>
          <p:nvPr/>
        </p:nvSpPr>
        <p:spPr>
          <a:xfrm>
            <a:off x="7901940" y="6245225"/>
            <a:ext cx="518795" cy="368300"/>
          </a:xfrm>
          <a:prstGeom prst="rect">
            <a:avLst/>
          </a:prstGeom>
          <a:noFill/>
        </p:spPr>
        <p:txBody>
          <a:bodyPr wrap="square" rtlCol="0" anchor="t">
            <a:spAutoFit/>
          </a:bodyPr>
          <a:lstStyle/>
          <a:p>
            <a:r>
              <a:rPr lang="en-IN" altLang="en-US"/>
              <a:t>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229235" y="132715"/>
          <a:ext cx="8643620" cy="6480175"/>
        </p:xfrm>
        <a:graphic>
          <a:graphicData uri="http://schemas.openxmlformats.org/drawingml/2006/table">
            <a:tbl>
              <a:tblPr firstRow="1" bandRow="1">
                <a:tableStyleId>{5C22544A-7EE6-4342-B048-85BDC9FD1C3A}</a:tableStyleId>
              </a:tblPr>
              <a:tblGrid>
                <a:gridCol w="485775"/>
                <a:gridCol w="1828165"/>
                <a:gridCol w="1200150"/>
                <a:gridCol w="2515235"/>
                <a:gridCol w="2614295"/>
              </a:tblGrid>
              <a:tr h="662940">
                <a:tc>
                  <a:txBody>
                    <a:bodyPr/>
                    <a:lstStyle/>
                    <a:p>
                      <a:pPr>
                        <a:buNone/>
                      </a:pPr>
                      <a:r>
                        <a:rPr lang="en-IN" altLang="en-US"/>
                        <a:t>sl no.</a:t>
                      </a:r>
                    </a:p>
                  </a:txBody>
                  <a:tcPr/>
                </a:tc>
                <a:tc>
                  <a:txBody>
                    <a:bodyPr/>
                    <a:lstStyle/>
                    <a:p>
                      <a:pPr>
                        <a:buNone/>
                      </a:pPr>
                      <a:endParaRPr lang="en-US"/>
                    </a:p>
                    <a:p>
                      <a:pPr>
                        <a:buNone/>
                      </a:pPr>
                      <a:r>
                        <a:rPr lang="en-US"/>
                        <a:t>  </a:t>
                      </a:r>
                      <a:r>
                        <a:rPr lang="en-IN" altLang="en-US"/>
                        <a:t>TITTLE</a:t>
                      </a:r>
                    </a:p>
                  </a:txBody>
                  <a:tcPr/>
                </a:tc>
                <a:tc>
                  <a:txBody>
                    <a:bodyPr/>
                    <a:lstStyle/>
                    <a:p>
                      <a:pPr>
                        <a:buNone/>
                      </a:pPr>
                      <a:endParaRPr lang="en-IN" altLang="en-US"/>
                    </a:p>
                    <a:p>
                      <a:pPr>
                        <a:buNone/>
                      </a:pPr>
                      <a:r>
                        <a:rPr lang="en-IN" altLang="en-US"/>
                        <a:t>AUTHOR</a:t>
                      </a:r>
                    </a:p>
                  </a:txBody>
                  <a:tcPr/>
                </a:tc>
                <a:tc>
                  <a:txBody>
                    <a:bodyPr/>
                    <a:lstStyle/>
                    <a:p>
                      <a:pPr>
                        <a:buNone/>
                      </a:pPr>
                      <a:r>
                        <a:rPr lang="en-IN" altLang="en-US"/>
                        <a:t>  </a:t>
                      </a:r>
                    </a:p>
                    <a:p>
                      <a:pPr>
                        <a:buNone/>
                      </a:pPr>
                      <a:r>
                        <a:rPr lang="en-IN" altLang="en-US"/>
                        <a:t>ABSTRACT</a:t>
                      </a:r>
                    </a:p>
                  </a:txBody>
                  <a:tcPr/>
                </a:tc>
                <a:tc>
                  <a:txBody>
                    <a:bodyPr/>
                    <a:lstStyle/>
                    <a:p>
                      <a:pPr>
                        <a:buNone/>
                      </a:pPr>
                      <a:endParaRPr lang="en-US"/>
                    </a:p>
                    <a:p>
                      <a:pPr>
                        <a:buNone/>
                      </a:pPr>
                      <a:r>
                        <a:rPr lang="en-IN" altLang="en-US"/>
                        <a:t>RESULT</a:t>
                      </a:r>
                    </a:p>
                  </a:txBody>
                  <a:tcPr/>
                </a:tc>
              </a:tr>
              <a:tr h="1873885">
                <a:tc>
                  <a:txBody>
                    <a:bodyPr/>
                    <a:lstStyle/>
                    <a:p>
                      <a:pPr>
                        <a:buNone/>
                      </a:pPr>
                      <a:r>
                        <a:rPr lang="en-IN" altLang="en-US"/>
                        <a:t>6.</a:t>
                      </a:r>
                    </a:p>
                  </a:txBody>
                  <a:tcPr/>
                </a:tc>
                <a:tc>
                  <a:txBody>
                    <a:bodyPr/>
                    <a:lstStyle/>
                    <a:p>
                      <a:pPr>
                        <a:buNone/>
                      </a:pPr>
                      <a:r>
                        <a:rPr lang="en-US"/>
                        <a:t>Flood Detection using Sensor Network and                            Notification via SMS and Public Network</a:t>
                      </a:r>
                    </a:p>
                  </a:txBody>
                  <a:tcPr/>
                </a:tc>
                <a:tc>
                  <a:txBody>
                    <a:bodyPr/>
                    <a:lstStyle/>
                    <a:p>
                      <a:pPr>
                        <a:buNone/>
                      </a:pPr>
                      <a:r>
                        <a:rPr lang="en-US"/>
                        <a:t>Mohamed Ibrahim Khalaf alfahadiwy, Azizah suliman</a:t>
                      </a:r>
                    </a:p>
                  </a:txBody>
                  <a:tcPr/>
                </a:tc>
                <a:tc>
                  <a:txBody>
                    <a:bodyPr/>
                    <a:lstStyle/>
                    <a:p>
                      <a:pPr>
                        <a:buNone/>
                      </a:pPr>
                      <a:r>
                        <a:rPr lang="en-IN" altLang="en-US"/>
                        <a:t>D</a:t>
                      </a:r>
                      <a:r>
                        <a:rPr lang="en-US"/>
                        <a:t>etermine</a:t>
                      </a:r>
                      <a:r>
                        <a:rPr lang="en-IN" altLang="en-US"/>
                        <a:t>s</a:t>
                      </a:r>
                      <a:r>
                        <a:rPr lang="en-US"/>
                        <a:t> the current water level by means of sensors and by using wireless sensor network will then provide notification via GSM modem.</a:t>
                      </a:r>
                    </a:p>
                  </a:txBody>
                  <a:tcPr/>
                </a:tc>
                <a:tc>
                  <a:txBody>
                    <a:bodyPr/>
                    <a:lstStyle/>
                    <a:p>
                      <a:pPr>
                        <a:buNone/>
                      </a:pPr>
                      <a:r>
                        <a:rPr lang="en-US"/>
                        <a:t>The architecture of the system can be expanded further to a fully functioning system in alerting the public of an impending disaster caused by flood.</a:t>
                      </a:r>
                    </a:p>
                  </a:txBody>
                  <a:tcPr/>
                </a:tc>
              </a:tr>
              <a:tr h="1572895">
                <a:tc>
                  <a:txBody>
                    <a:bodyPr/>
                    <a:lstStyle/>
                    <a:p>
                      <a:pPr>
                        <a:buNone/>
                      </a:pPr>
                      <a:r>
                        <a:rPr lang="en-IN" altLang="en-US"/>
                        <a:t>7.</a:t>
                      </a:r>
                    </a:p>
                  </a:txBody>
                  <a:tcPr/>
                </a:tc>
                <a:tc>
                  <a:txBody>
                    <a:bodyPr/>
                    <a:lstStyle/>
                    <a:p>
                      <a:pPr>
                        <a:buNone/>
                      </a:pPr>
                      <a:r>
                        <a:rPr lang="en-US"/>
                        <a:t>A Portable Flood Detection System Using                 Heterogeneous Sensor Network</a:t>
                      </a:r>
                    </a:p>
                  </a:txBody>
                  <a:tcPr/>
                </a:tc>
                <a:tc>
                  <a:txBody>
                    <a:bodyPr/>
                    <a:lstStyle/>
                    <a:p>
                      <a:pPr>
                        <a:buNone/>
                      </a:pPr>
                      <a:r>
                        <a:rPr lang="en-US"/>
                        <a:t>Yanwei Wu and Yun Wang</a:t>
                      </a:r>
                    </a:p>
                  </a:txBody>
                  <a:tcPr/>
                </a:tc>
                <a:tc>
                  <a:txBody>
                    <a:bodyPr/>
                    <a:lstStyle/>
                    <a:p>
                      <a:pPr>
                        <a:buNone/>
                      </a:pPr>
                      <a:r>
                        <a:rPr lang="en-US"/>
                        <a:t> It is necessary to design and deploy a portable intelligent system to monitor the danger and protect drivers’ safety.</a:t>
                      </a:r>
                    </a:p>
                  </a:txBody>
                  <a:tcPr/>
                </a:tc>
                <a:tc>
                  <a:txBody>
                    <a:bodyPr/>
                    <a:lstStyle/>
                    <a:p>
                      <a:pPr>
                        <a:buNone/>
                      </a:pPr>
                      <a:r>
                        <a:rPr lang="en-IN" altLang="en-US"/>
                        <a:t>By deploy sensors to roadside or to vehicles. The ﬂood alert will be sent to central control ofﬁce or vehicles accessing the network.</a:t>
                      </a:r>
                    </a:p>
                  </a:txBody>
                  <a:tcPr/>
                </a:tc>
              </a:tr>
              <a:tr h="1816735">
                <a:tc>
                  <a:txBody>
                    <a:bodyPr/>
                    <a:lstStyle/>
                    <a:p>
                      <a:pPr>
                        <a:buNone/>
                      </a:pPr>
                      <a:r>
                        <a:rPr lang="en-IN" altLang="en-US"/>
                        <a:t>8.</a:t>
                      </a:r>
                    </a:p>
                  </a:txBody>
                  <a:tcPr/>
                </a:tc>
                <a:tc>
                  <a:txBody>
                    <a:bodyPr/>
                    <a:lstStyle/>
                    <a:p>
                      <a:pPr>
                        <a:buNone/>
                      </a:pPr>
                      <a:r>
                        <a:rPr lang="en-US"/>
                        <a:t>Water Level Meter for Alerting Population about Floods</a:t>
                      </a:r>
                    </a:p>
                  </a:txBody>
                  <a:tcPr/>
                </a:tc>
                <a:tc>
                  <a:txBody>
                    <a:bodyPr/>
                    <a:lstStyle/>
                    <a:p>
                      <a:pPr>
                        <a:buNone/>
                      </a:pPr>
                      <a:r>
                        <a:rPr lang="en-US"/>
                        <a:t>J. A. Hernandez-Nolasco, Miguel A. Wister, </a:t>
                      </a:r>
                    </a:p>
                  </a:txBody>
                  <a:tcPr/>
                </a:tc>
                <a:tc>
                  <a:txBody>
                    <a:bodyPr/>
                    <a:lstStyle/>
                    <a:p>
                      <a:pPr>
                        <a:buNone/>
                      </a:pPr>
                      <a:r>
                        <a:rPr lang="en-US"/>
                        <a:t>designed a pilot project through a micro-model that is constructed with a water level measurement senso</a:t>
                      </a:r>
                      <a:r>
                        <a:rPr lang="en-IN" altLang="en-US"/>
                        <a:t>r.</a:t>
                      </a:r>
                    </a:p>
                  </a:txBody>
                  <a:tcPr/>
                </a:tc>
                <a:tc>
                  <a:txBody>
                    <a:bodyPr/>
                    <a:lstStyle/>
                    <a:p>
                      <a:pPr>
                        <a:buNone/>
                      </a:pPr>
                      <a:r>
                        <a:rPr lang="en-US"/>
                        <a:t>the micro-model is tested by experimental tests under a controlled environment and satisfactory results are obtained.</a:t>
                      </a:r>
                    </a:p>
                  </a:txBody>
                  <a:tcPr/>
                </a:tc>
              </a:tr>
            </a:tbl>
          </a:graphicData>
        </a:graphic>
      </p:graphicFrame>
      <p:sp>
        <p:nvSpPr>
          <p:cNvPr id="4" name="Date Placeholder 3"/>
          <p:cNvSpPr>
            <a:spLocks noGrp="1"/>
          </p:cNvSpPr>
          <p:nvPr>
            <p:ph type="dt" sz="half" idx="10"/>
          </p:nvPr>
        </p:nvSpPr>
        <p:spPr>
          <a:xfrm>
            <a:off x="300355" y="6416675"/>
            <a:ext cx="2133600" cy="476250"/>
          </a:xfrm>
        </p:spPr>
        <p:txBody>
          <a:bodyPr/>
          <a:lstStyle/>
          <a:p>
            <a:r>
              <a:rPr lang="en-US" smtClean="0"/>
              <a:t>8/18/2020</a:t>
            </a:r>
            <a:endParaRPr lang="en-US"/>
          </a:p>
        </p:txBody>
      </p:sp>
      <p:sp>
        <p:nvSpPr>
          <p:cNvPr id="7" name="Text Box 6"/>
          <p:cNvSpPr txBox="1"/>
          <p:nvPr/>
        </p:nvSpPr>
        <p:spPr>
          <a:xfrm>
            <a:off x="3273425" y="6470650"/>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8" name="Text Box 7"/>
          <p:cNvSpPr txBox="1"/>
          <p:nvPr/>
        </p:nvSpPr>
        <p:spPr>
          <a:xfrm>
            <a:off x="7852410" y="6416675"/>
            <a:ext cx="610870" cy="368300"/>
          </a:xfrm>
          <a:prstGeom prst="rect">
            <a:avLst/>
          </a:prstGeom>
          <a:noFill/>
        </p:spPr>
        <p:txBody>
          <a:bodyPr wrap="square" rtlCol="0" anchor="t">
            <a:spAutoFit/>
          </a:bodyPr>
          <a:lstStyle/>
          <a:p>
            <a:r>
              <a:rPr lang="en-IN" altLang="en-US"/>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32037"/>
            <a:ext cx="8229600" cy="4525963"/>
          </a:xfrm>
        </p:spPr>
        <p:txBody>
          <a:bodyPr>
            <a:normAutofit/>
          </a:bodyPr>
          <a:lstStyle/>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To detect the water level </a:t>
            </a: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Detect the water flow rate</a:t>
            </a: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Victim Detection</a:t>
            </a:r>
          </a:p>
        </p:txBody>
      </p:sp>
      <p:sp>
        <p:nvSpPr>
          <p:cNvPr id="3" name="Title 2"/>
          <p:cNvSpPr>
            <a:spLocks noGrp="1"/>
          </p:cNvSpPr>
          <p:nvPr>
            <p:ph type="title"/>
          </p:nvPr>
        </p:nvSpPr>
        <p:spPr>
          <a:xfrm>
            <a:off x="426720" y="1160902"/>
            <a:ext cx="8229600" cy="1143000"/>
          </a:xfrm>
        </p:spPr>
        <p:txBody>
          <a:bodyPr>
            <a:normAutofit/>
          </a:bodyPr>
          <a:lstStyle/>
          <a:p>
            <a:r>
              <a:rPr lang="en-IN" sz="3600" dirty="0">
                <a:solidFill>
                  <a:srgbClr val="00B0F0"/>
                </a:solidFill>
                <a:effectLst/>
                <a:latin typeface="Times New Roman" panose="02020603050405020304" pitchFamily="18" charset="0"/>
                <a:cs typeface="Times New Roman" panose="02020603050405020304" pitchFamily="18" charset="0"/>
              </a:rPr>
              <a:t>OBJECTIVES</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8/18/2020</a:t>
            </a:r>
            <a:endParaRPr lang="en-US"/>
          </a:p>
        </p:txBody>
      </p:sp>
      <p:sp>
        <p:nvSpPr>
          <p:cNvPr id="5" name="Text Box 4"/>
          <p:cNvSpPr txBox="1"/>
          <p:nvPr/>
        </p:nvSpPr>
        <p:spPr>
          <a:xfrm>
            <a:off x="342138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6" name="Text Box 5"/>
          <p:cNvSpPr txBox="1"/>
          <p:nvPr/>
        </p:nvSpPr>
        <p:spPr>
          <a:xfrm>
            <a:off x="7880985" y="6245225"/>
            <a:ext cx="919480" cy="368300"/>
          </a:xfrm>
          <a:prstGeom prst="rect">
            <a:avLst/>
          </a:prstGeom>
          <a:noFill/>
        </p:spPr>
        <p:txBody>
          <a:bodyPr wrap="square" rtlCol="0" anchor="t">
            <a:spAutoFit/>
          </a:bodyPr>
          <a:lstStyle/>
          <a:p>
            <a:r>
              <a:rPr lang="en-IN" altLang="en-US"/>
              <a:t>11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olidFill>
                  <a:schemeClr val="accent2"/>
                </a:solidFill>
              </a:rPr>
              <a:t>FINAL COMPONENTS</a:t>
            </a:r>
          </a:p>
        </p:txBody>
      </p:sp>
      <p:sp>
        <p:nvSpPr>
          <p:cNvPr id="3" name="Content Placeholder 2"/>
          <p:cNvSpPr>
            <a:spLocks noGrp="1"/>
          </p:cNvSpPr>
          <p:nvPr>
            <p:ph sz="half" idx="1"/>
          </p:nvPr>
        </p:nvSpPr>
        <p:spPr/>
        <p:txBody>
          <a:bodyPr/>
          <a:lstStyle/>
          <a:p>
            <a:pPr marL="0" indent="0">
              <a:buNone/>
            </a:pPr>
            <a:r>
              <a:rPr lang="en-IN" altLang="en-US" sz="2000" b="1">
                <a:latin typeface="Times New Roman" panose="02020603050405020304" pitchFamily="18" charset="0"/>
                <a:cs typeface="Times New Roman" panose="02020603050405020304" pitchFamily="18" charset="0"/>
              </a:rPr>
              <a:t>HARDWARE COMPONENTS</a:t>
            </a:r>
          </a:p>
          <a:p>
            <a:pPr marL="457200" indent="-457200">
              <a:buFont typeface="+mj-lt"/>
              <a:buAutoNum type="arabicPeriod"/>
            </a:pPr>
            <a:r>
              <a:rPr lang="en-IN" altLang="en-US" sz="2000" b="1">
                <a:latin typeface="Times New Roman" panose="02020603050405020304" pitchFamily="18" charset="0"/>
                <a:cs typeface="Times New Roman" panose="02020603050405020304" pitchFamily="18" charset="0"/>
              </a:rPr>
              <a:t>Aurdino.</a:t>
            </a:r>
          </a:p>
          <a:p>
            <a:pPr marL="457200" indent="-457200">
              <a:buFont typeface="+mj-lt"/>
              <a:buAutoNum type="arabicPeriod"/>
            </a:pPr>
            <a:r>
              <a:rPr lang="en-IN" altLang="en-US" sz="2000" b="1">
                <a:latin typeface="Times New Roman" panose="02020603050405020304" pitchFamily="18" charset="0"/>
                <a:cs typeface="Times New Roman" panose="02020603050405020304" pitchFamily="18" charset="0"/>
              </a:rPr>
              <a:t>Water flow sensor.</a:t>
            </a:r>
          </a:p>
          <a:p>
            <a:pPr marL="457200" indent="-457200">
              <a:buFont typeface="+mj-lt"/>
              <a:buAutoNum type="arabicPeriod"/>
            </a:pPr>
            <a:r>
              <a:rPr lang="en-IN" altLang="en-US" sz="2000" b="1">
                <a:latin typeface="Times New Roman" panose="02020603050405020304" pitchFamily="18" charset="0"/>
                <a:cs typeface="Times New Roman" panose="02020603050405020304" pitchFamily="18" charset="0"/>
              </a:rPr>
              <a:t>Ultra sonic level sensor.</a:t>
            </a:r>
          </a:p>
          <a:p>
            <a:pPr marL="457200" indent="-457200">
              <a:buFont typeface="+mj-lt"/>
              <a:buAutoNum type="arabicPeriod"/>
            </a:pPr>
            <a:r>
              <a:rPr lang="en-IN" altLang="en-US" sz="2000" b="1">
                <a:latin typeface="Times New Roman" panose="02020603050405020304" pitchFamily="18" charset="0"/>
                <a:cs typeface="Times New Roman" panose="02020603050405020304" pitchFamily="18" charset="0"/>
              </a:rPr>
              <a:t>Rain sensor.</a:t>
            </a:r>
          </a:p>
          <a:p>
            <a:pPr marL="457200" indent="-457200">
              <a:buFont typeface="+mj-lt"/>
              <a:buAutoNum type="arabicPeriod"/>
            </a:pPr>
            <a:r>
              <a:rPr lang="en-IN" altLang="en-US" sz="2000" b="1">
                <a:latin typeface="Times New Roman" panose="02020603050405020304" pitchFamily="18" charset="0"/>
                <a:cs typeface="Times New Roman" panose="02020603050405020304" pitchFamily="18" charset="0"/>
              </a:rPr>
              <a:t>WIFI ESR8266.</a:t>
            </a:r>
          </a:p>
          <a:p>
            <a:pPr marL="457200" indent="-457200">
              <a:buFont typeface="+mj-lt"/>
              <a:buAutoNum type="arabicPeriod"/>
            </a:pPr>
            <a:r>
              <a:rPr lang="en-IN" altLang="en-US" sz="2000" b="1">
                <a:latin typeface="Times New Roman" panose="02020603050405020304" pitchFamily="18" charset="0"/>
                <a:cs typeface="Times New Roman" panose="02020603050405020304" pitchFamily="18" charset="0"/>
              </a:rPr>
              <a:t>LCD Display</a:t>
            </a:r>
          </a:p>
          <a:p>
            <a:pPr marL="0" indent="0">
              <a:buFont typeface="+mj-lt"/>
              <a:buNone/>
            </a:pPr>
            <a:endParaRPr lang="en-IN" altLang="en-US" sz="2000" b="1">
              <a:latin typeface="Times New Roman" panose="02020603050405020304" pitchFamily="18" charset="0"/>
              <a:cs typeface="Times New Roman" panose="02020603050405020304" pitchFamily="18" charset="0"/>
            </a:endParaRPr>
          </a:p>
          <a:p>
            <a:pPr marL="0" indent="0">
              <a:buFont typeface="+mj-lt"/>
              <a:buNone/>
            </a:pPr>
            <a:r>
              <a:rPr lang="en-IN" altLang="en-US" sz="2000" b="1">
                <a:latin typeface="Times New Roman" panose="02020603050405020304" pitchFamily="18" charset="0"/>
                <a:cs typeface="Times New Roman" panose="02020603050405020304" pitchFamily="18" charset="0"/>
              </a:rPr>
              <a:t>SOFTWARE COMPONENTS</a:t>
            </a:r>
          </a:p>
          <a:p>
            <a:pPr marL="457200" indent="-457200">
              <a:buFont typeface="+mj-lt"/>
              <a:buAutoNum type="arabicPeriod"/>
            </a:pPr>
            <a:r>
              <a:rPr lang="en-IN" altLang="en-US" sz="2000" b="1">
                <a:latin typeface="Times New Roman" panose="02020603050405020304" pitchFamily="18" charset="0"/>
                <a:cs typeface="Times New Roman" panose="02020603050405020304" pitchFamily="18" charset="0"/>
              </a:rPr>
              <a:t>Python, Embedded C</a:t>
            </a:r>
          </a:p>
        </p:txBody>
      </p:sp>
      <p:sp>
        <p:nvSpPr>
          <p:cNvPr id="4" name="Date Placeholder 3"/>
          <p:cNvSpPr>
            <a:spLocks noGrp="1"/>
          </p:cNvSpPr>
          <p:nvPr>
            <p:ph type="dt" sz="half" idx="10"/>
          </p:nvPr>
        </p:nvSpPr>
        <p:spPr/>
        <p:txBody>
          <a:bodyPr/>
          <a:lstStyle/>
          <a:p>
            <a:r>
              <a:rPr lang="en-US" smtClean="0"/>
              <a:t>8/18/2020</a:t>
            </a:r>
            <a:endParaRPr lang="en-US"/>
          </a:p>
        </p:txBody>
      </p:sp>
      <p:pic>
        <p:nvPicPr>
          <p:cNvPr id="5" name="Picture 9"/>
          <p:cNvPicPr>
            <a:picLocks noGrp="1" noChangeAspect="1"/>
          </p:cNvPicPr>
          <p:nvPr>
            <p:ph sz="half" idx="2"/>
          </p:nvPr>
        </p:nvPicPr>
        <p:blipFill>
          <a:blip r:embed="rId2" cstate="print"/>
          <a:stretch>
            <a:fillRect/>
          </a:stretch>
        </p:blipFill>
        <p:spPr>
          <a:xfrm>
            <a:off x="4312285" y="1332865"/>
            <a:ext cx="1510665" cy="1263015"/>
          </a:xfrm>
          <a:prstGeom prst="rect">
            <a:avLst/>
          </a:prstGeom>
          <a:noFill/>
          <a:ln w="9525">
            <a:noFill/>
          </a:ln>
        </p:spPr>
      </p:pic>
      <p:pic>
        <p:nvPicPr>
          <p:cNvPr id="6" name="Picture 8"/>
          <p:cNvPicPr>
            <a:picLocks noChangeAspect="1"/>
          </p:cNvPicPr>
          <p:nvPr/>
        </p:nvPicPr>
        <p:blipFill>
          <a:blip r:embed="rId3"/>
          <a:stretch>
            <a:fillRect/>
          </a:stretch>
        </p:blipFill>
        <p:spPr>
          <a:xfrm>
            <a:off x="4011930" y="2908935"/>
            <a:ext cx="1894205" cy="1040130"/>
          </a:xfrm>
          <a:prstGeom prst="rect">
            <a:avLst/>
          </a:prstGeom>
          <a:noFill/>
          <a:ln w="9525">
            <a:noFill/>
          </a:ln>
        </p:spPr>
      </p:pic>
      <p:pic>
        <p:nvPicPr>
          <p:cNvPr id="1073742874" name="Picture 756"/>
          <p:cNvPicPr>
            <a:picLocks noChangeAspect="1"/>
          </p:cNvPicPr>
          <p:nvPr/>
        </p:nvPicPr>
        <p:blipFill>
          <a:blip r:embed="rId4"/>
          <a:stretch>
            <a:fillRect/>
          </a:stretch>
        </p:blipFill>
        <p:spPr>
          <a:xfrm>
            <a:off x="6060440" y="1174750"/>
            <a:ext cx="2827655" cy="1421130"/>
          </a:xfrm>
          <a:prstGeom prst="rect">
            <a:avLst/>
          </a:prstGeom>
          <a:noFill/>
          <a:ln w="9525">
            <a:noFill/>
          </a:ln>
        </p:spPr>
      </p:pic>
      <p:pic>
        <p:nvPicPr>
          <p:cNvPr id="7" name="Picture 33"/>
          <p:cNvPicPr>
            <a:picLocks noChangeAspect="1"/>
          </p:cNvPicPr>
          <p:nvPr/>
        </p:nvPicPr>
        <p:blipFill>
          <a:blip r:embed="rId5"/>
          <a:stretch>
            <a:fillRect/>
          </a:stretch>
        </p:blipFill>
        <p:spPr>
          <a:xfrm>
            <a:off x="3801745" y="4509770"/>
            <a:ext cx="2313940" cy="1454150"/>
          </a:xfrm>
          <a:prstGeom prst="rect">
            <a:avLst/>
          </a:prstGeom>
          <a:noFill/>
          <a:ln w="9525">
            <a:noFill/>
          </a:ln>
        </p:spPr>
      </p:pic>
      <p:pic>
        <p:nvPicPr>
          <p:cNvPr id="1073742868" name="image1.jpeg"/>
          <p:cNvPicPr>
            <a:picLocks noChangeAspect="1"/>
          </p:cNvPicPr>
          <p:nvPr/>
        </p:nvPicPr>
        <p:blipFill>
          <a:blip r:embed="rId6"/>
          <a:srcRect l="208" t="-1453" r="-208" b="1453"/>
          <a:stretch>
            <a:fillRect/>
          </a:stretch>
        </p:blipFill>
        <p:spPr>
          <a:xfrm>
            <a:off x="6177280" y="2908935"/>
            <a:ext cx="2593340" cy="1936750"/>
          </a:xfrm>
          <a:prstGeom prst="rect">
            <a:avLst/>
          </a:prstGeom>
          <a:noFill/>
          <a:ln w="9525">
            <a:noFill/>
          </a:ln>
        </p:spPr>
      </p:pic>
      <p:sp>
        <p:nvSpPr>
          <p:cNvPr id="8" name="Text Box 7"/>
          <p:cNvSpPr txBox="1"/>
          <p:nvPr/>
        </p:nvSpPr>
        <p:spPr>
          <a:xfrm>
            <a:off x="259080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9" name="Text Box 8"/>
          <p:cNvSpPr txBox="1"/>
          <p:nvPr/>
        </p:nvSpPr>
        <p:spPr>
          <a:xfrm>
            <a:off x="7880985" y="6245225"/>
            <a:ext cx="668655" cy="368300"/>
          </a:xfrm>
          <a:prstGeom prst="rect">
            <a:avLst/>
          </a:prstGeom>
          <a:noFill/>
        </p:spPr>
        <p:txBody>
          <a:bodyPr wrap="square" rtlCol="0" anchor="t">
            <a:spAutoFit/>
          </a:bodyPr>
          <a:lstStyle/>
          <a:p>
            <a:r>
              <a:rPr lang="en-IN" altLang="en-US" dirty="0">
                <a:latin typeface="Times New Roman" panose="02020603050405020304" pitchFamily="18" charset="0"/>
                <a:cs typeface="Times New Roman" panose="02020603050405020304" pitchFamily="18" charset="0"/>
                <a:sym typeface="+mn-ea"/>
              </a:rPr>
              <a:t>12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52500"/>
            <a:ext cx="8229600" cy="4953000"/>
          </a:xfrm>
        </p:spPr>
        <p:txBody>
          <a:bodyPr>
            <a:noAutofit/>
          </a:bodyPr>
          <a:lstStyle/>
          <a:p>
            <a:pPr>
              <a:buFont typeface="Wingdings" panose="05000000000000000000" charset="0"/>
              <a:buChar char="Ø"/>
            </a:pPr>
            <a:r>
              <a:rPr lang="en-US" sz="2600" dirty="0">
                <a:latin typeface="Times New Roman" panose="02020603050405020304" pitchFamily="18" charset="0"/>
                <a:cs typeface="Times New Roman" panose="02020603050405020304" pitchFamily="18" charset="0"/>
              </a:rPr>
              <a:t>The design of the system is perhaps the most critical factor affecting the quality of the software. The objective of the design phase is to produce overall design of the software. </a:t>
            </a:r>
          </a:p>
          <a:p>
            <a:pPr>
              <a:buFont typeface="Wingdings" panose="05000000000000000000" charset="0"/>
              <a:buChar char="Ø"/>
            </a:pPr>
            <a:r>
              <a:rPr lang="en-US" sz="2600" dirty="0">
                <a:latin typeface="Times New Roman" panose="02020603050405020304" pitchFamily="18" charset="0"/>
                <a:cs typeface="Times New Roman" panose="02020603050405020304" pitchFamily="18" charset="0"/>
              </a:rPr>
              <a:t>Design aims to figure out the modules that should be in the system to fulfil all the system requirements in efficient manner.</a:t>
            </a:r>
            <a:endParaRPr lang="en-IN" sz="26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600" dirty="0">
                <a:latin typeface="Times New Roman" panose="02020603050405020304" pitchFamily="18" charset="0"/>
                <a:cs typeface="Times New Roman" panose="02020603050405020304" pitchFamily="18" charset="0"/>
              </a:rPr>
              <a:t>The design will contain the specification of all the modules, their interaction with other modules and the desired output from each module. </a:t>
            </a:r>
          </a:p>
          <a:p>
            <a:pPr>
              <a:buFont typeface="Wingdings" panose="05000000000000000000" charset="0"/>
              <a:buChar char="Ø"/>
            </a:pPr>
            <a:r>
              <a:rPr lang="en-US" sz="2600" dirty="0">
                <a:latin typeface="Times New Roman" panose="02020603050405020304" pitchFamily="18" charset="0"/>
                <a:cs typeface="Times New Roman" panose="02020603050405020304" pitchFamily="18" charset="0"/>
              </a:rPr>
              <a:t>The output of the design process is a description of the software architecture.</a:t>
            </a:r>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sz="3600" dirty="0">
                <a:solidFill>
                  <a:schemeClr val="accent2"/>
                </a:solidFill>
                <a:latin typeface="Times New Roman" panose="02020603050405020304" pitchFamily="18" charset="0"/>
                <a:cs typeface="Times New Roman" panose="02020603050405020304" pitchFamily="18" charset="0"/>
              </a:rPr>
              <a:t>DESIGN</a:t>
            </a:r>
          </a:p>
        </p:txBody>
      </p:sp>
      <p:sp>
        <p:nvSpPr>
          <p:cNvPr id="4" name="Date Placeholder 3"/>
          <p:cNvSpPr>
            <a:spLocks noGrp="1"/>
          </p:cNvSpPr>
          <p:nvPr>
            <p:ph type="dt" sz="half" idx="10"/>
          </p:nvPr>
        </p:nvSpPr>
        <p:spPr/>
        <p:txBody>
          <a:bodyPr/>
          <a:lstStyle/>
          <a:p>
            <a:r>
              <a:rPr lang="en-US" smtClean="0"/>
              <a:t>8/18/2020</a:t>
            </a:r>
            <a:endParaRPr lang="en-US"/>
          </a:p>
        </p:txBody>
      </p:sp>
      <p:sp>
        <p:nvSpPr>
          <p:cNvPr id="5" name="Text Box 4"/>
          <p:cNvSpPr txBox="1"/>
          <p:nvPr/>
        </p:nvSpPr>
        <p:spPr>
          <a:xfrm>
            <a:off x="345186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6" name="Text Box 5"/>
          <p:cNvSpPr txBox="1"/>
          <p:nvPr/>
        </p:nvSpPr>
        <p:spPr>
          <a:xfrm>
            <a:off x="7867015" y="6245225"/>
            <a:ext cx="525780" cy="368300"/>
          </a:xfrm>
          <a:prstGeom prst="rect">
            <a:avLst/>
          </a:prstGeom>
          <a:noFill/>
        </p:spPr>
        <p:txBody>
          <a:bodyPr wrap="square" rtlCol="0" anchor="t">
            <a:spAutoFit/>
          </a:bodyPr>
          <a:lstStyle/>
          <a:p>
            <a:r>
              <a:rPr lang="en-IN" altLang="en-US"/>
              <a:t>13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fontScale="90000"/>
          </a:bodyPr>
          <a:lstStyle/>
          <a:p>
            <a:pPr algn="l"/>
            <a:r>
              <a:rPr lang="en-US" dirty="0">
                <a:solidFill>
                  <a:schemeClr val="accent2"/>
                </a:solidFill>
                <a:latin typeface="Times New Roman" panose="02020603050405020304" pitchFamily="18" charset="0"/>
                <a:cs typeface="Times New Roman" panose="02020603050405020304" pitchFamily="18" charset="0"/>
              </a:rPr>
              <a:t>PROPOSED SYSTEM</a:t>
            </a:r>
            <a:r>
              <a:rPr lang="en-US" sz="2700" dirty="0">
                <a:solidFill>
                  <a:schemeClr val="accent2"/>
                </a:solidFill>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                       </a:t>
            </a:r>
            <a:endParaRPr lang="en-US" sz="2700" dirty="0"/>
          </a:p>
        </p:txBody>
      </p:sp>
      <p:sp>
        <p:nvSpPr>
          <p:cNvPr id="1048654" name="Content Placeholder 2"/>
          <p:cNvSpPr>
            <a:spLocks noGrp="1"/>
          </p:cNvSpPr>
          <p:nvPr>
            <p:ph sz="half" idx="1"/>
          </p:nvPr>
        </p:nvSpPr>
        <p:spPr/>
        <p:txBody>
          <a:bodyPr/>
          <a:lstStyle/>
          <a:p>
            <a:pPr marL="109855" indent="0" algn="ctr">
              <a:buNone/>
            </a:pPr>
            <a:r>
              <a:rPr lang="en-US" dirty="0"/>
              <a:t> </a:t>
            </a:r>
          </a:p>
        </p:txBody>
      </p:sp>
      <p:sp>
        <p:nvSpPr>
          <p:cNvPr id="8" name="Date Placeholder 7"/>
          <p:cNvSpPr>
            <a:spLocks noGrp="1"/>
          </p:cNvSpPr>
          <p:nvPr>
            <p:ph type="dt" sz="half" idx="10"/>
          </p:nvPr>
        </p:nvSpPr>
        <p:spPr/>
        <p:txBody>
          <a:bodyPr/>
          <a:lstStyle/>
          <a:p>
            <a:r>
              <a:rPr lang="en-US" smtClean="0"/>
              <a:t>8/18/2020</a:t>
            </a:r>
            <a:endParaRPr lang="en-US"/>
          </a:p>
        </p:txBody>
      </p:sp>
      <p:sp>
        <p:nvSpPr>
          <p:cNvPr id="3" name="Text Box 2"/>
          <p:cNvSpPr txBox="1"/>
          <p:nvPr/>
        </p:nvSpPr>
        <p:spPr>
          <a:xfrm>
            <a:off x="3137535"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5" name="Text Box 4"/>
          <p:cNvSpPr txBox="1"/>
          <p:nvPr/>
        </p:nvSpPr>
        <p:spPr>
          <a:xfrm>
            <a:off x="7809865" y="6245225"/>
            <a:ext cx="683260" cy="368300"/>
          </a:xfrm>
          <a:prstGeom prst="rect">
            <a:avLst/>
          </a:prstGeom>
          <a:noFill/>
        </p:spPr>
        <p:txBody>
          <a:bodyPr wrap="square" rtlCol="0" anchor="t">
            <a:spAutoFit/>
          </a:bodyPr>
          <a:lstStyle/>
          <a:p>
            <a:r>
              <a:rPr lang="en-IN" altLang="en-US" dirty="0">
                <a:latin typeface="Times New Roman" panose="02020603050405020304" pitchFamily="18" charset="0"/>
                <a:cs typeface="Times New Roman" panose="02020603050405020304" pitchFamily="18" charset="0"/>
                <a:sym typeface="+mn-ea"/>
              </a:rPr>
              <a:t>14</a:t>
            </a:r>
            <a:endParaRPr lang="en-US"/>
          </a:p>
        </p:txBody>
      </p:sp>
      <p:pic>
        <p:nvPicPr>
          <p:cNvPr id="4" name="Content Placeholder 3" descr="22"/>
          <p:cNvPicPr>
            <a:picLocks noGrp="1" noChangeAspect="1"/>
          </p:cNvPicPr>
          <p:nvPr>
            <p:ph sz="half" idx="2"/>
          </p:nvPr>
        </p:nvPicPr>
        <p:blipFill>
          <a:blip r:embed="rId2"/>
          <a:stretch>
            <a:fillRect/>
          </a:stretch>
        </p:blipFill>
        <p:spPr>
          <a:xfrm>
            <a:off x="1614170" y="1305560"/>
            <a:ext cx="6195695" cy="45040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ownload.jpg"/>
          <p:cNvPicPr>
            <a:picLocks noChangeAspect="1"/>
          </p:cNvPicPr>
          <p:nvPr/>
        </p:nvPicPr>
        <p:blipFill>
          <a:blip r:embed="rId2"/>
          <a:stretch>
            <a:fillRect/>
          </a:stretch>
        </p:blipFill>
        <p:spPr>
          <a:xfrm rot="5400000">
            <a:off x="2571736" y="1285860"/>
            <a:ext cx="4572031" cy="3286147"/>
          </a:xfrm>
          <a:prstGeom prst="rect">
            <a:avLst/>
          </a:prstGeom>
        </p:spPr>
      </p:pic>
      <p:sp>
        <p:nvSpPr>
          <p:cNvPr id="13" name="Rectangle 12"/>
          <p:cNvSpPr/>
          <p:nvPr/>
        </p:nvSpPr>
        <p:spPr>
          <a:xfrm>
            <a:off x="214282" y="1214422"/>
            <a:ext cx="1714512"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dirty="0" smtClean="0">
                <a:solidFill>
                  <a:schemeClr val="tx1"/>
                </a:solidFill>
                <a:latin typeface="Times New Roman" panose="02020603050405020304" pitchFamily="18" charset="0"/>
                <a:cs typeface="Times New Roman" panose="02020603050405020304" pitchFamily="18" charset="0"/>
              </a:rPr>
              <a:t>ULTRA  SONIC</a:t>
            </a:r>
            <a:r>
              <a:rPr lang="en-US" sz="1400" dirty="0" smtClean="0">
                <a:solidFill>
                  <a:schemeClr val="tx1"/>
                </a:solidFill>
                <a:latin typeface="Times New Roman" panose="02020603050405020304" pitchFamily="18" charset="0"/>
                <a:cs typeface="Times New Roman" panose="02020603050405020304" pitchFamily="18" charset="0"/>
              </a:rPr>
              <a:t>                         </a:t>
            </a:r>
          </a:p>
          <a:p>
            <a:pPr algn="ctr"/>
            <a:r>
              <a:rPr lang="en-US" sz="1400" dirty="0" smtClean="0">
                <a:solidFill>
                  <a:schemeClr val="tx1"/>
                </a:solidFill>
                <a:latin typeface="Times New Roman" panose="02020603050405020304" pitchFamily="18" charset="0"/>
                <a:cs typeface="Times New Roman" panose="02020603050405020304" pitchFamily="18" charset="0"/>
              </a:rPr>
              <a:t>LEVEL</a:t>
            </a:r>
          </a:p>
          <a:p>
            <a:pPr algn="ctr"/>
            <a:r>
              <a:rPr lang="en-US" sz="1400" dirty="0" smtClean="0">
                <a:solidFill>
                  <a:schemeClr val="tx1"/>
                </a:solidFill>
                <a:latin typeface="Times New Roman" panose="02020603050405020304" pitchFamily="18" charset="0"/>
                <a:cs typeface="Times New Roman" panose="02020603050405020304" pitchFamily="18" charset="0"/>
              </a:rPr>
              <a:t>SENSOR </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29" name="Straight Connector 28"/>
          <p:cNvCxnSpPr/>
          <p:nvPr/>
        </p:nvCxnSpPr>
        <p:spPr>
          <a:xfrm>
            <a:off x="1928794" y="1357298"/>
            <a:ext cx="642942"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35" name="Straight Connector 34"/>
          <p:cNvCxnSpPr/>
          <p:nvPr/>
        </p:nvCxnSpPr>
        <p:spPr>
          <a:xfrm rot="10800000">
            <a:off x="2571736" y="4143380"/>
            <a:ext cx="71438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39" name="Straight Connector 38"/>
          <p:cNvCxnSpPr/>
          <p:nvPr/>
        </p:nvCxnSpPr>
        <p:spPr>
          <a:xfrm rot="5400000">
            <a:off x="1179489" y="2750339"/>
            <a:ext cx="2785288" cy="794"/>
          </a:xfrm>
          <a:prstGeom prst="line">
            <a:avLst/>
          </a:prstGeom>
        </p:spPr>
        <p:style>
          <a:lnRef idx="2">
            <a:schemeClr val="accent3"/>
          </a:lnRef>
          <a:fillRef idx="0">
            <a:schemeClr val="accent3"/>
          </a:fillRef>
          <a:effectRef idx="1">
            <a:schemeClr val="accent3"/>
          </a:effectRef>
          <a:fontRef idx="minor">
            <a:schemeClr val="tx1"/>
          </a:fontRef>
        </p:style>
      </p:cxnSp>
      <p:cxnSp>
        <p:nvCxnSpPr>
          <p:cNvPr id="43" name="Straight Connector 42"/>
          <p:cNvCxnSpPr/>
          <p:nvPr/>
        </p:nvCxnSpPr>
        <p:spPr>
          <a:xfrm>
            <a:off x="1928794" y="1785926"/>
            <a:ext cx="100013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rot="5400000">
            <a:off x="2143505" y="2571347"/>
            <a:ext cx="1571636" cy="794"/>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rot="10800000">
            <a:off x="2928926" y="3357562"/>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1928794" y="2214554"/>
            <a:ext cx="500066"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58" name="Straight Connector 57"/>
          <p:cNvCxnSpPr/>
          <p:nvPr/>
        </p:nvCxnSpPr>
        <p:spPr>
          <a:xfrm rot="5400000">
            <a:off x="1786315" y="2857099"/>
            <a:ext cx="1285884"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63" name="Straight Connector 62"/>
          <p:cNvCxnSpPr/>
          <p:nvPr/>
        </p:nvCxnSpPr>
        <p:spPr>
          <a:xfrm rot="10800000">
            <a:off x="2428860" y="3500438"/>
            <a:ext cx="857256" cy="1588"/>
          </a:xfrm>
          <a:prstGeom prst="line">
            <a:avLst/>
          </a:prstGeom>
        </p:spPr>
        <p:style>
          <a:lnRef idx="2">
            <a:schemeClr val="accent4"/>
          </a:lnRef>
          <a:fillRef idx="0">
            <a:schemeClr val="accent4"/>
          </a:fillRef>
          <a:effectRef idx="1">
            <a:schemeClr val="accent4"/>
          </a:effectRef>
          <a:fontRef idx="minor">
            <a:schemeClr val="tx1"/>
          </a:fontRef>
        </p:style>
      </p:cxnSp>
      <p:sp>
        <p:nvSpPr>
          <p:cNvPr id="65" name="Rectangle 64"/>
          <p:cNvSpPr/>
          <p:nvPr/>
        </p:nvSpPr>
        <p:spPr>
          <a:xfrm>
            <a:off x="285720" y="4357694"/>
            <a:ext cx="1714512"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RAIN</a:t>
            </a:r>
          </a:p>
          <a:p>
            <a:pPr algn="ctr"/>
            <a:r>
              <a:rPr lang="en-US" sz="1400" dirty="0" smtClean="0">
                <a:solidFill>
                  <a:schemeClr val="tx1"/>
                </a:solidFill>
                <a:latin typeface="Times New Roman" panose="02020603050405020304" pitchFamily="18" charset="0"/>
                <a:cs typeface="Times New Roman" panose="02020603050405020304" pitchFamily="18" charset="0"/>
              </a:rPr>
              <a:t>SENSOR</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66" name="Straight Connector 65"/>
          <p:cNvCxnSpPr/>
          <p:nvPr/>
        </p:nvCxnSpPr>
        <p:spPr>
          <a:xfrm rot="10800000">
            <a:off x="2000232" y="4572008"/>
            <a:ext cx="71438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67" name="Straight Connector 66"/>
          <p:cNvCxnSpPr/>
          <p:nvPr/>
        </p:nvCxnSpPr>
        <p:spPr>
          <a:xfrm rot="5400000">
            <a:off x="1999438" y="3857628"/>
            <a:ext cx="1429554" cy="794"/>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rot="10800000">
            <a:off x="2714612" y="3143248"/>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rot="16200000" flipH="1">
            <a:off x="3071802" y="3143248"/>
            <a:ext cx="214314" cy="214314"/>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rot="10800000">
            <a:off x="2000232" y="5000636"/>
            <a:ext cx="428628"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82" name="Straight Connector 81"/>
          <p:cNvCxnSpPr/>
          <p:nvPr/>
        </p:nvCxnSpPr>
        <p:spPr>
          <a:xfrm rot="5400000">
            <a:off x="1856165" y="4429529"/>
            <a:ext cx="114459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85" name="Straight Connector 84"/>
          <p:cNvCxnSpPr/>
          <p:nvPr/>
        </p:nvCxnSpPr>
        <p:spPr>
          <a:xfrm rot="10800000">
            <a:off x="2428860" y="3857628"/>
            <a:ext cx="57150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90" name="Straight Connector 89"/>
          <p:cNvCxnSpPr/>
          <p:nvPr/>
        </p:nvCxnSpPr>
        <p:spPr>
          <a:xfrm rot="5400000">
            <a:off x="2964645" y="3536157"/>
            <a:ext cx="357190" cy="285752"/>
          </a:xfrm>
          <a:prstGeom prst="line">
            <a:avLst/>
          </a:prstGeom>
        </p:spPr>
        <p:style>
          <a:lnRef idx="2">
            <a:schemeClr val="accent4"/>
          </a:lnRef>
          <a:fillRef idx="0">
            <a:schemeClr val="accent4"/>
          </a:fillRef>
          <a:effectRef idx="1">
            <a:schemeClr val="accent4"/>
          </a:effectRef>
          <a:fontRef idx="minor">
            <a:schemeClr val="tx1"/>
          </a:fontRef>
        </p:style>
      </p:cxnSp>
      <p:cxnSp>
        <p:nvCxnSpPr>
          <p:cNvPr id="93" name="Straight Connector 92"/>
          <p:cNvCxnSpPr/>
          <p:nvPr/>
        </p:nvCxnSpPr>
        <p:spPr>
          <a:xfrm rot="10800000">
            <a:off x="2000232" y="5357826"/>
            <a:ext cx="107157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96" name="Straight Connector 95"/>
          <p:cNvCxnSpPr/>
          <p:nvPr/>
        </p:nvCxnSpPr>
        <p:spPr>
          <a:xfrm rot="5400000">
            <a:off x="2643174" y="4929198"/>
            <a:ext cx="857256"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99" name="Straight Connector 98"/>
          <p:cNvCxnSpPr/>
          <p:nvPr/>
        </p:nvCxnSpPr>
        <p:spPr>
          <a:xfrm rot="5400000">
            <a:off x="3000364" y="4214818"/>
            <a:ext cx="357190" cy="214314"/>
          </a:xfrm>
          <a:prstGeom prst="line">
            <a:avLst/>
          </a:prstGeom>
        </p:spPr>
        <p:style>
          <a:lnRef idx="2">
            <a:schemeClr val="accent3"/>
          </a:lnRef>
          <a:fillRef idx="0">
            <a:schemeClr val="accent3"/>
          </a:fillRef>
          <a:effectRef idx="1">
            <a:schemeClr val="accent3"/>
          </a:effectRef>
          <a:fontRef idx="minor">
            <a:schemeClr val="tx1"/>
          </a:fontRef>
        </p:style>
      </p:cxnSp>
      <p:sp>
        <p:nvSpPr>
          <p:cNvPr id="101" name="Rectangle 100"/>
          <p:cNvSpPr/>
          <p:nvPr/>
        </p:nvSpPr>
        <p:spPr>
          <a:xfrm>
            <a:off x="214282" y="2857496"/>
            <a:ext cx="1643074"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WATER</a:t>
            </a:r>
          </a:p>
          <a:p>
            <a:pPr algn="ctr"/>
            <a:r>
              <a:rPr lang="en-US" sz="1400" dirty="0" smtClean="0">
                <a:solidFill>
                  <a:schemeClr val="tx1"/>
                </a:solidFill>
                <a:latin typeface="Times New Roman" panose="02020603050405020304" pitchFamily="18" charset="0"/>
                <a:cs typeface="Times New Roman" panose="02020603050405020304" pitchFamily="18" charset="0"/>
              </a:rPr>
              <a:t>FLOW</a:t>
            </a:r>
          </a:p>
          <a:p>
            <a:pPr algn="ctr"/>
            <a:r>
              <a:rPr lang="en-US" sz="1400" dirty="0" smtClean="0">
                <a:solidFill>
                  <a:schemeClr val="tx1"/>
                </a:solidFill>
                <a:latin typeface="Times New Roman" panose="02020603050405020304" pitchFamily="18" charset="0"/>
                <a:cs typeface="Times New Roman" panose="02020603050405020304" pitchFamily="18" charset="0"/>
              </a:rPr>
              <a:t>SENSOR</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02" name="Straight Connector 101"/>
          <p:cNvCxnSpPr/>
          <p:nvPr/>
        </p:nvCxnSpPr>
        <p:spPr>
          <a:xfrm rot="10800000">
            <a:off x="1857356" y="3643314"/>
            <a:ext cx="142876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04" name="Straight Connector 103"/>
          <p:cNvCxnSpPr/>
          <p:nvPr/>
        </p:nvCxnSpPr>
        <p:spPr>
          <a:xfrm rot="10800000">
            <a:off x="1857356" y="2928934"/>
            <a:ext cx="1214446"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rot="16200000" flipH="1">
            <a:off x="2964645" y="3036091"/>
            <a:ext cx="428628" cy="214314"/>
          </a:xfrm>
          <a:prstGeom prst="line">
            <a:avLst/>
          </a:prstGeom>
        </p:spPr>
        <p:style>
          <a:lnRef idx="2">
            <a:schemeClr val="accent2"/>
          </a:lnRef>
          <a:fillRef idx="0">
            <a:schemeClr val="accent2"/>
          </a:fillRef>
          <a:effectRef idx="1">
            <a:schemeClr val="accent2"/>
          </a:effectRef>
          <a:fontRef idx="minor">
            <a:schemeClr val="tx1"/>
          </a:fontRef>
        </p:style>
      </p:cxnSp>
      <p:cxnSp>
        <p:nvCxnSpPr>
          <p:cNvPr id="108" name="Straight Connector 107"/>
          <p:cNvCxnSpPr/>
          <p:nvPr/>
        </p:nvCxnSpPr>
        <p:spPr>
          <a:xfrm rot="10800000">
            <a:off x="1857356" y="3857628"/>
            <a:ext cx="357190"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10" name="Straight Connector 109"/>
          <p:cNvCxnSpPr/>
          <p:nvPr/>
        </p:nvCxnSpPr>
        <p:spPr>
          <a:xfrm rot="5400000">
            <a:off x="1214811" y="4857363"/>
            <a:ext cx="2000264" cy="79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2" name="Straight Connector 111"/>
          <p:cNvCxnSpPr/>
          <p:nvPr/>
        </p:nvCxnSpPr>
        <p:spPr>
          <a:xfrm rot="10800000">
            <a:off x="2214546" y="5857892"/>
            <a:ext cx="5072098" cy="158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5" name="Straight Connector 114"/>
          <p:cNvCxnSpPr/>
          <p:nvPr/>
        </p:nvCxnSpPr>
        <p:spPr>
          <a:xfrm rot="5400000">
            <a:off x="6643702" y="5214950"/>
            <a:ext cx="1285884" cy="1588"/>
          </a:xfrm>
          <a:prstGeom prst="line">
            <a:avLst/>
          </a:prstGeom>
        </p:spPr>
        <p:style>
          <a:lnRef idx="2">
            <a:schemeClr val="accent6"/>
          </a:lnRef>
          <a:fillRef idx="0">
            <a:schemeClr val="accent6"/>
          </a:fillRef>
          <a:effectRef idx="1">
            <a:schemeClr val="accent6"/>
          </a:effectRef>
          <a:fontRef idx="minor">
            <a:schemeClr val="tx1"/>
          </a:fontRef>
        </p:style>
      </p:cxnSp>
      <p:cxnSp>
        <p:nvCxnSpPr>
          <p:cNvPr id="116" name="Straight Connector 115"/>
          <p:cNvCxnSpPr/>
          <p:nvPr/>
        </p:nvCxnSpPr>
        <p:spPr>
          <a:xfrm rot="10800000">
            <a:off x="6357950" y="4572008"/>
            <a:ext cx="928694" cy="1588"/>
          </a:xfrm>
          <a:prstGeom prst="line">
            <a:avLst/>
          </a:prstGeom>
        </p:spPr>
        <p:style>
          <a:lnRef idx="2">
            <a:schemeClr val="accent6"/>
          </a:lnRef>
          <a:fillRef idx="0">
            <a:schemeClr val="accent6"/>
          </a:fillRef>
          <a:effectRef idx="1">
            <a:schemeClr val="accent6"/>
          </a:effectRef>
          <a:fontRef idx="minor">
            <a:schemeClr val="tx1"/>
          </a:fontRef>
        </p:style>
      </p:cxnSp>
      <p:sp>
        <p:nvSpPr>
          <p:cNvPr id="120" name="Oval 119"/>
          <p:cNvSpPr/>
          <p:nvPr/>
        </p:nvSpPr>
        <p:spPr>
          <a:xfrm>
            <a:off x="7429520" y="1714488"/>
            <a:ext cx="1714480" cy="6429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BUZZER</a:t>
            </a:r>
            <a:endParaRPr lang="en-US" dirty="0"/>
          </a:p>
        </p:txBody>
      </p:sp>
      <p:cxnSp>
        <p:nvCxnSpPr>
          <p:cNvPr id="121" name="Straight Connector 120"/>
          <p:cNvCxnSpPr>
            <a:stCxn id="120" idx="2"/>
          </p:cNvCxnSpPr>
          <p:nvPr/>
        </p:nvCxnSpPr>
        <p:spPr>
          <a:xfrm rot="10800000" flipV="1">
            <a:off x="6357950" y="2035959"/>
            <a:ext cx="1071570" cy="607222"/>
          </a:xfrm>
          <a:prstGeom prst="line">
            <a:avLst/>
          </a:prstGeom>
        </p:spPr>
        <p:style>
          <a:lnRef idx="2">
            <a:schemeClr val="accent4"/>
          </a:lnRef>
          <a:fillRef idx="0">
            <a:schemeClr val="accent4"/>
          </a:fillRef>
          <a:effectRef idx="1">
            <a:schemeClr val="accent4"/>
          </a:effectRef>
          <a:fontRef idx="minor">
            <a:schemeClr val="tx1"/>
          </a:fontRef>
        </p:style>
      </p:cxnSp>
      <p:cxnSp>
        <p:nvCxnSpPr>
          <p:cNvPr id="123" name="Straight Connector 122"/>
          <p:cNvCxnSpPr>
            <a:stCxn id="120" idx="3"/>
          </p:cNvCxnSpPr>
          <p:nvPr/>
        </p:nvCxnSpPr>
        <p:spPr>
          <a:xfrm rot="5400000">
            <a:off x="6525711" y="2095516"/>
            <a:ext cx="987133" cy="1322647"/>
          </a:xfrm>
          <a:prstGeom prst="line">
            <a:avLst/>
          </a:prstGeom>
        </p:spPr>
        <p:style>
          <a:lnRef idx="2">
            <a:schemeClr val="accent3"/>
          </a:lnRef>
          <a:fillRef idx="0">
            <a:schemeClr val="accent3"/>
          </a:fillRef>
          <a:effectRef idx="1">
            <a:schemeClr val="accent3"/>
          </a:effectRef>
          <a:fontRef idx="minor">
            <a:schemeClr val="tx1"/>
          </a:fontRef>
        </p:style>
      </p:cxnSp>
      <p:sp>
        <p:nvSpPr>
          <p:cNvPr id="125" name="Rectangle 124"/>
          <p:cNvSpPr/>
          <p:nvPr/>
        </p:nvSpPr>
        <p:spPr>
          <a:xfrm>
            <a:off x="7429520" y="3357562"/>
            <a:ext cx="150019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WIFI</a:t>
            </a:r>
          </a:p>
          <a:p>
            <a:pPr algn="ctr"/>
            <a:r>
              <a:rPr lang="en-US" sz="1400" dirty="0" smtClean="0">
                <a:solidFill>
                  <a:schemeClr val="tx1"/>
                </a:solidFill>
                <a:latin typeface="Times New Roman" panose="02020603050405020304" pitchFamily="18" charset="0"/>
                <a:cs typeface="Times New Roman" panose="02020603050405020304" pitchFamily="18" charset="0"/>
              </a:rPr>
              <a:t> ESP</a:t>
            </a:r>
          </a:p>
          <a:p>
            <a:pPr algn="ctr"/>
            <a:r>
              <a:rPr lang="en-US" sz="1400" dirty="0" smtClean="0">
                <a:solidFill>
                  <a:schemeClr val="tx1"/>
                </a:solidFill>
                <a:latin typeface="Times New Roman" panose="02020603050405020304" pitchFamily="18" charset="0"/>
                <a:cs typeface="Times New Roman" panose="02020603050405020304" pitchFamily="18" charset="0"/>
              </a:rPr>
              <a:t> 8266</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26" name="Straight Connector 125"/>
          <p:cNvCxnSpPr/>
          <p:nvPr/>
        </p:nvCxnSpPr>
        <p:spPr>
          <a:xfrm rot="10800000">
            <a:off x="6357950" y="2714620"/>
            <a:ext cx="1500198" cy="1588"/>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127"/>
          <p:cNvCxnSpPr/>
          <p:nvPr/>
        </p:nvCxnSpPr>
        <p:spPr>
          <a:xfrm rot="5400000">
            <a:off x="7537471" y="3035297"/>
            <a:ext cx="642942" cy="1588"/>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p:cNvCxnSpPr/>
          <p:nvPr/>
        </p:nvCxnSpPr>
        <p:spPr>
          <a:xfrm rot="5400000">
            <a:off x="6322231" y="3464719"/>
            <a:ext cx="1143011" cy="1071571"/>
          </a:xfrm>
          <a:prstGeom prst="line">
            <a:avLst/>
          </a:prstGeom>
        </p:spPr>
        <p:style>
          <a:lnRef idx="2">
            <a:schemeClr val="accent3"/>
          </a:lnRef>
          <a:fillRef idx="0">
            <a:schemeClr val="accent3"/>
          </a:fillRef>
          <a:effectRef idx="1">
            <a:schemeClr val="accent3"/>
          </a:effectRef>
          <a:fontRef idx="minor">
            <a:schemeClr val="tx1"/>
          </a:fontRef>
        </p:style>
      </p:cxnSp>
      <p:cxnSp>
        <p:nvCxnSpPr>
          <p:cNvPr id="138" name="Straight Connector 137"/>
          <p:cNvCxnSpPr/>
          <p:nvPr/>
        </p:nvCxnSpPr>
        <p:spPr>
          <a:xfrm rot="10800000">
            <a:off x="6786578" y="3857628"/>
            <a:ext cx="64294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rot="5400000">
            <a:off x="6144430" y="4499776"/>
            <a:ext cx="128588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6715140" y="5357826"/>
            <a:ext cx="214314" cy="5715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50" name="Straight Connector 149"/>
          <p:cNvCxnSpPr>
            <a:endCxn id="143" idx="0"/>
          </p:cNvCxnSpPr>
          <p:nvPr/>
        </p:nvCxnSpPr>
        <p:spPr>
          <a:xfrm rot="16200000" flipH="1">
            <a:off x="6590125" y="5125654"/>
            <a:ext cx="428626" cy="3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6679421" y="6036487"/>
            <a:ext cx="214316"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5400000">
            <a:off x="6823091" y="5106999"/>
            <a:ext cx="192882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rot="10800000">
            <a:off x="2857488" y="6072206"/>
            <a:ext cx="500066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rot="16200000" flipH="1">
            <a:off x="1178695" y="4393413"/>
            <a:ext cx="3286148" cy="71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2786050" y="2786058"/>
            <a:ext cx="35719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rot="16200000" flipH="1">
            <a:off x="3000364" y="2928934"/>
            <a:ext cx="428628" cy="142876"/>
          </a:xfrm>
          <a:prstGeom prst="line">
            <a:avLst/>
          </a:prstGeom>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7215206" y="3714752"/>
            <a:ext cx="184731" cy="369332"/>
          </a:xfrm>
          <a:prstGeom prst="rect">
            <a:avLst/>
          </a:prstGeom>
          <a:noFill/>
        </p:spPr>
        <p:txBody>
          <a:bodyPr wrap="none" rtlCol="0">
            <a:spAutoFit/>
          </a:bodyPr>
          <a:lstStyle/>
          <a:p>
            <a:endParaRPr lang="en-US" dirty="0"/>
          </a:p>
        </p:txBody>
      </p:sp>
      <p:cxnSp>
        <p:nvCxnSpPr>
          <p:cNvPr id="180" name="Straight Connector 179"/>
          <p:cNvCxnSpPr/>
          <p:nvPr/>
        </p:nvCxnSpPr>
        <p:spPr>
          <a:xfrm rot="10800000">
            <a:off x="6357950" y="4429132"/>
            <a:ext cx="1214446"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82" name="Straight Connector 181"/>
          <p:cNvCxnSpPr/>
          <p:nvPr/>
        </p:nvCxnSpPr>
        <p:spPr>
          <a:xfrm rot="5400000">
            <a:off x="7429520" y="4286256"/>
            <a:ext cx="285752" cy="1588"/>
          </a:xfrm>
          <a:prstGeom prst="line">
            <a:avLst/>
          </a:prstGeom>
        </p:spPr>
        <p:style>
          <a:lnRef idx="2">
            <a:schemeClr val="accent2"/>
          </a:lnRef>
          <a:fillRef idx="0">
            <a:schemeClr val="accent2"/>
          </a:fillRef>
          <a:effectRef idx="1">
            <a:schemeClr val="accent2"/>
          </a:effectRef>
          <a:fontRef idx="minor">
            <a:schemeClr val="tx1"/>
          </a:fontRef>
        </p:style>
      </p:cxnSp>
      <p:sp>
        <p:nvSpPr>
          <p:cNvPr id="186" name="TextBox 185"/>
          <p:cNvSpPr txBox="1"/>
          <p:nvPr/>
        </p:nvSpPr>
        <p:spPr>
          <a:xfrm>
            <a:off x="7786710" y="4429132"/>
            <a:ext cx="571504" cy="261610"/>
          </a:xfrm>
          <a:prstGeom prst="rect">
            <a:avLst/>
          </a:prstGeom>
          <a:noFill/>
        </p:spPr>
        <p:txBody>
          <a:bodyPr wrap="square" rtlCol="0">
            <a:spAutoFit/>
          </a:bodyPr>
          <a:lstStyle/>
          <a:p>
            <a:r>
              <a:rPr lang="en-US" sz="1100" dirty="0" err="1" smtClean="0">
                <a:latin typeface="Times New Roman" panose="02020603050405020304" pitchFamily="18" charset="0"/>
                <a:cs typeface="Times New Roman" panose="02020603050405020304" pitchFamily="18" charset="0"/>
              </a:rPr>
              <a:t>Vcc</a:t>
            </a:r>
            <a:endParaRPr lang="en-US" sz="1100" dirty="0">
              <a:latin typeface="Times New Roman" panose="02020603050405020304" pitchFamily="18" charset="0"/>
              <a:cs typeface="Times New Roman" panose="02020603050405020304" pitchFamily="18" charset="0"/>
            </a:endParaRPr>
          </a:p>
        </p:txBody>
      </p:sp>
      <p:sp>
        <p:nvSpPr>
          <p:cNvPr id="187" name="TextBox 186"/>
          <p:cNvSpPr txBox="1"/>
          <p:nvPr/>
        </p:nvSpPr>
        <p:spPr>
          <a:xfrm>
            <a:off x="6429388" y="3571876"/>
            <a:ext cx="857256"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CH_PD</a:t>
            </a:r>
            <a:endParaRPr lang="en-US" sz="1100" dirty="0">
              <a:latin typeface="Times New Roman" panose="02020603050405020304" pitchFamily="18" charset="0"/>
              <a:cs typeface="Times New Roman" panose="02020603050405020304" pitchFamily="18" charset="0"/>
            </a:endParaRPr>
          </a:p>
        </p:txBody>
      </p:sp>
      <p:sp>
        <p:nvSpPr>
          <p:cNvPr id="188" name="TextBox 187"/>
          <p:cNvSpPr txBox="1"/>
          <p:nvPr/>
        </p:nvSpPr>
        <p:spPr>
          <a:xfrm>
            <a:off x="6929454" y="3286125"/>
            <a:ext cx="470483"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  TX</a:t>
            </a:r>
            <a:endParaRPr lang="en-US" sz="1100" dirty="0">
              <a:latin typeface="Times New Roman" panose="02020603050405020304" pitchFamily="18" charset="0"/>
              <a:cs typeface="Times New Roman" panose="02020603050405020304" pitchFamily="18" charset="0"/>
            </a:endParaRPr>
          </a:p>
        </p:txBody>
      </p:sp>
      <p:sp>
        <p:nvSpPr>
          <p:cNvPr id="189" name="TextBox 188"/>
          <p:cNvSpPr txBox="1"/>
          <p:nvPr/>
        </p:nvSpPr>
        <p:spPr>
          <a:xfrm>
            <a:off x="7858148" y="2786058"/>
            <a:ext cx="928694"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GND</a:t>
            </a:r>
            <a:endParaRPr lang="en-US" sz="1100" dirty="0">
              <a:latin typeface="Times New Roman" panose="02020603050405020304" pitchFamily="18" charset="0"/>
              <a:cs typeface="Times New Roman" panose="02020603050405020304" pitchFamily="18" charset="0"/>
            </a:endParaRPr>
          </a:p>
        </p:txBody>
      </p:sp>
      <p:sp>
        <p:nvSpPr>
          <p:cNvPr id="190" name="TextBox 189"/>
          <p:cNvSpPr txBox="1"/>
          <p:nvPr/>
        </p:nvSpPr>
        <p:spPr>
          <a:xfrm>
            <a:off x="6215074" y="5357826"/>
            <a:ext cx="571504"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   1OK</a:t>
            </a:r>
            <a:endParaRPr lang="en-US" sz="1100" dirty="0">
              <a:latin typeface="Times New Roman" panose="02020603050405020304" pitchFamily="18" charset="0"/>
              <a:cs typeface="Times New Roman" panose="02020603050405020304" pitchFamily="18" charset="0"/>
            </a:endParaRPr>
          </a:p>
        </p:txBody>
      </p:sp>
      <p:sp>
        <p:nvSpPr>
          <p:cNvPr id="191" name="TextBox 190"/>
          <p:cNvSpPr txBox="1"/>
          <p:nvPr/>
        </p:nvSpPr>
        <p:spPr>
          <a:xfrm>
            <a:off x="2357422" y="5357826"/>
            <a:ext cx="357790" cy="261610"/>
          </a:xfrm>
          <a:prstGeom prst="rect">
            <a:avLst/>
          </a:prstGeom>
          <a:noFill/>
        </p:spPr>
        <p:txBody>
          <a:bodyPr wrap="none" rtlCol="0">
            <a:spAutoFit/>
          </a:bodyPr>
          <a:lstStyle/>
          <a:p>
            <a:r>
              <a:rPr lang="en-US" sz="1100" dirty="0" smtClean="0">
                <a:latin typeface="Times New Roman" panose="02020603050405020304" pitchFamily="18" charset="0"/>
                <a:cs typeface="Times New Roman" panose="02020603050405020304" pitchFamily="18" charset="0"/>
              </a:rPr>
              <a:t>A0</a:t>
            </a:r>
            <a:endParaRPr lang="en-US" sz="1100" dirty="0">
              <a:latin typeface="Times New Roman" panose="02020603050405020304" pitchFamily="18" charset="0"/>
              <a:cs typeface="Times New Roman" panose="02020603050405020304" pitchFamily="18" charset="0"/>
            </a:endParaRPr>
          </a:p>
        </p:txBody>
      </p:sp>
      <p:sp>
        <p:nvSpPr>
          <p:cNvPr id="192" name="TextBox 191"/>
          <p:cNvSpPr txBox="1"/>
          <p:nvPr/>
        </p:nvSpPr>
        <p:spPr>
          <a:xfrm>
            <a:off x="2214546" y="5000636"/>
            <a:ext cx="500066"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GND</a:t>
            </a:r>
            <a:endParaRPr lang="en-US" sz="1100" dirty="0">
              <a:latin typeface="Times New Roman" panose="02020603050405020304" pitchFamily="18" charset="0"/>
              <a:cs typeface="Times New Roman" panose="02020603050405020304" pitchFamily="18" charset="0"/>
            </a:endParaRPr>
          </a:p>
        </p:txBody>
      </p:sp>
      <p:sp>
        <p:nvSpPr>
          <p:cNvPr id="193" name="TextBox 192"/>
          <p:cNvSpPr txBox="1"/>
          <p:nvPr/>
        </p:nvSpPr>
        <p:spPr>
          <a:xfrm>
            <a:off x="2214546" y="4572008"/>
            <a:ext cx="714380"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     VCC</a:t>
            </a:r>
            <a:endParaRPr lang="en-US" sz="1100" dirty="0">
              <a:latin typeface="Times New Roman" panose="02020603050405020304" pitchFamily="18" charset="0"/>
              <a:cs typeface="Times New Roman" panose="02020603050405020304" pitchFamily="18" charset="0"/>
            </a:endParaRPr>
          </a:p>
        </p:txBody>
      </p:sp>
      <p:sp>
        <p:nvSpPr>
          <p:cNvPr id="194" name="TextBox 193"/>
          <p:cNvSpPr txBox="1"/>
          <p:nvPr/>
        </p:nvSpPr>
        <p:spPr>
          <a:xfrm>
            <a:off x="1785918" y="1000108"/>
            <a:ext cx="785818" cy="263149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     S</a:t>
            </a:r>
          </a:p>
          <a:p>
            <a:r>
              <a:rPr lang="en-US" sz="1100" dirty="0" smtClean="0">
                <a:latin typeface="Times New Roman" panose="02020603050405020304" pitchFamily="18" charset="0"/>
                <a:cs typeface="Times New Roman" panose="02020603050405020304" pitchFamily="18" charset="0"/>
              </a:rPr>
              <a:t>       </a:t>
            </a:r>
          </a:p>
          <a:p>
            <a:endParaRPr lang="en-US" sz="11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       +</a:t>
            </a:r>
          </a:p>
          <a:p>
            <a:endParaRPr lang="en-US" sz="1100" dirty="0" smtClean="0">
              <a:latin typeface="Times New Roman" panose="02020603050405020304" pitchFamily="18" charset="0"/>
              <a:cs typeface="Times New Roman" panose="02020603050405020304" pitchFamily="18" charset="0"/>
            </a:endParaRPr>
          </a:p>
          <a:p>
            <a:endParaRPr lang="en-US" sz="11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        -</a:t>
            </a:r>
          </a:p>
          <a:p>
            <a:endParaRPr lang="en-US" sz="1100" dirty="0" smtClean="0">
              <a:latin typeface="Times New Roman" panose="02020603050405020304" pitchFamily="18" charset="0"/>
              <a:cs typeface="Times New Roman" panose="02020603050405020304" pitchFamily="18" charset="0"/>
            </a:endParaRPr>
          </a:p>
          <a:p>
            <a:endParaRPr lang="en-US" sz="11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 </a:t>
            </a:r>
          </a:p>
          <a:p>
            <a:r>
              <a:rPr lang="en-US" sz="1100" dirty="0" smtClean="0">
                <a:latin typeface="Times New Roman" panose="02020603050405020304" pitchFamily="18" charset="0"/>
                <a:cs typeface="Times New Roman" panose="02020603050405020304" pitchFamily="18" charset="0"/>
              </a:rPr>
              <a:t>  5V</a:t>
            </a:r>
          </a:p>
          <a:p>
            <a:endParaRPr lang="en-US" sz="1100" dirty="0" smtClean="0">
              <a:latin typeface="Times New Roman" panose="02020603050405020304" pitchFamily="18" charset="0"/>
              <a:cs typeface="Times New Roman" panose="02020603050405020304" pitchFamily="18" charset="0"/>
            </a:endParaRPr>
          </a:p>
          <a:p>
            <a:endParaRPr lang="en-US" sz="1100" dirty="0" smtClean="0">
              <a:latin typeface="Times New Roman" panose="02020603050405020304" pitchFamily="18" charset="0"/>
              <a:cs typeface="Times New Roman" panose="02020603050405020304" pitchFamily="18" charset="0"/>
            </a:endParaRPr>
          </a:p>
          <a:p>
            <a:endParaRPr lang="en-US" sz="1100" dirty="0" smtClean="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 GND</a:t>
            </a:r>
            <a:endParaRPr lang="en-US" sz="1100" dirty="0">
              <a:latin typeface="Times New Roman" panose="02020603050405020304" pitchFamily="18" charset="0"/>
              <a:cs typeface="Times New Roman" panose="02020603050405020304" pitchFamily="18" charset="0"/>
            </a:endParaRPr>
          </a:p>
        </p:txBody>
      </p:sp>
      <p:sp>
        <p:nvSpPr>
          <p:cNvPr id="200" name="TextBox 199"/>
          <p:cNvSpPr txBox="1"/>
          <p:nvPr/>
        </p:nvSpPr>
        <p:spPr>
          <a:xfrm>
            <a:off x="4143372" y="5572140"/>
            <a:ext cx="928694"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SIGNAL</a:t>
            </a:r>
            <a:endParaRPr lang="en-US" sz="1100" dirty="0">
              <a:latin typeface="Times New Roman" panose="02020603050405020304" pitchFamily="18" charset="0"/>
              <a:cs typeface="Times New Roman" panose="02020603050405020304" pitchFamily="18" charset="0"/>
            </a:endParaRPr>
          </a:p>
        </p:txBody>
      </p:sp>
      <p:sp>
        <p:nvSpPr>
          <p:cNvPr id="202" name="TextBox 201"/>
          <p:cNvSpPr txBox="1"/>
          <p:nvPr/>
        </p:nvSpPr>
        <p:spPr>
          <a:xfrm>
            <a:off x="2143108" y="0"/>
            <a:ext cx="4500594" cy="584775"/>
          </a:xfrm>
          <a:prstGeom prst="rect">
            <a:avLst/>
          </a:prstGeom>
          <a:noFill/>
        </p:spPr>
        <p:txBody>
          <a:bodyPr wrap="square" rtlCol="0">
            <a:spAutoFit/>
          </a:bodyPr>
          <a:lstStyle/>
          <a:p>
            <a:r>
              <a:rPr lang="en-US" sz="3200" dirty="0" smtClean="0">
                <a:solidFill>
                  <a:schemeClr val="bg2">
                    <a:lumMod val="50000"/>
                  </a:schemeClr>
                </a:solidFill>
                <a:latin typeface="Times New Roman" panose="02020603050405020304" pitchFamily="18" charset="0"/>
                <a:cs typeface="Times New Roman" panose="02020603050405020304" pitchFamily="18" charset="0"/>
              </a:rPr>
              <a:t>CIRCUIT  DIAGRAM</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68" name="TextBox 67"/>
          <p:cNvSpPr txBox="1"/>
          <p:nvPr/>
        </p:nvSpPr>
        <p:spPr>
          <a:xfrm>
            <a:off x="6929454" y="4143380"/>
            <a:ext cx="381836" cy="261610"/>
          </a:xfrm>
          <a:prstGeom prst="rect">
            <a:avLst/>
          </a:prstGeom>
          <a:noFill/>
        </p:spPr>
        <p:txBody>
          <a:bodyPr wrap="none" rtlCol="0">
            <a:spAutoFit/>
          </a:bodyPr>
          <a:lstStyle/>
          <a:p>
            <a:r>
              <a:rPr lang="en-US" sz="1100" dirty="0" smtClean="0">
                <a:latin typeface="Times New Roman" panose="02020603050405020304" pitchFamily="18" charset="0"/>
                <a:cs typeface="Times New Roman" panose="02020603050405020304" pitchFamily="18" charset="0"/>
              </a:rPr>
              <a:t>RX</a:t>
            </a:r>
            <a:endParaRPr lang="en-US" sz="1100" dirty="0">
              <a:latin typeface="Times New Roman" panose="02020603050405020304" pitchFamily="18" charset="0"/>
              <a:cs typeface="Times New Roman" panose="02020603050405020304" pitchFamily="18" charset="0"/>
            </a:endParaRPr>
          </a:p>
        </p:txBody>
      </p:sp>
      <p:sp>
        <p:nvSpPr>
          <p:cNvPr id="69" name="Date Placeholder 68"/>
          <p:cNvSpPr>
            <a:spLocks noGrp="1"/>
          </p:cNvSpPr>
          <p:nvPr>
            <p:ph type="dt" sz="half" idx="10"/>
          </p:nvPr>
        </p:nvSpPr>
        <p:spPr/>
        <p:txBody>
          <a:bodyPr/>
          <a:lstStyle/>
          <a:p>
            <a:r>
              <a:rPr lang="en-US" smtClean="0"/>
              <a:t>8/18/2020</a:t>
            </a:r>
            <a:endParaRPr lang="en-US"/>
          </a:p>
        </p:txBody>
      </p:sp>
      <p:sp>
        <p:nvSpPr>
          <p:cNvPr id="2" name="Text Box 1"/>
          <p:cNvSpPr txBox="1"/>
          <p:nvPr/>
        </p:nvSpPr>
        <p:spPr>
          <a:xfrm>
            <a:off x="7860030" y="6299200"/>
            <a:ext cx="579755" cy="368300"/>
          </a:xfrm>
          <a:prstGeom prst="rect">
            <a:avLst/>
          </a:prstGeom>
          <a:noFill/>
        </p:spPr>
        <p:txBody>
          <a:bodyPr wrap="square" rtlCol="0" anchor="t">
            <a:spAutoFit/>
          </a:bodyPr>
          <a:lstStyle/>
          <a:p>
            <a:r>
              <a:rPr lang="en-IN" altLang="en-US"/>
              <a:t>15</a:t>
            </a:r>
          </a:p>
        </p:txBody>
      </p:sp>
      <p:sp>
        <p:nvSpPr>
          <p:cNvPr id="3" name="Text Box 2"/>
          <p:cNvSpPr txBox="1"/>
          <p:nvPr/>
        </p:nvSpPr>
        <p:spPr>
          <a:xfrm>
            <a:off x="3823335"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Content Placeholder 2"/>
          <p:cNvSpPr>
            <a:spLocks noGrp="1"/>
          </p:cNvSpPr>
          <p:nvPr>
            <p:ph idx="1"/>
          </p:nvPr>
        </p:nvSpPr>
        <p:spPr>
          <a:xfrm>
            <a:off x="457200" y="274638"/>
            <a:ext cx="8229600" cy="6498431"/>
          </a:xfrm>
        </p:spPr>
        <p:txBody>
          <a:bodyPr/>
          <a:lstStyle/>
          <a:p>
            <a:pPr algn="ctr">
              <a:buNone/>
            </a:pPr>
            <a:r>
              <a:rPr lang="en-US" sz="2400" b="1" dirty="0">
                <a:latin typeface="Times New Roman" panose="02020603050405020304" pitchFamily="18" charset="0"/>
                <a:cs typeface="Times New Roman" panose="02020603050405020304" pitchFamily="18" charset="0"/>
              </a:rPr>
              <a:t>Experiment 1: FLOOD DETECTION MODULE</a:t>
            </a:r>
          </a:p>
          <a:p>
            <a:pPr algn="ctr">
              <a:buNone/>
            </a:pPr>
            <a:endParaRPr lang="en-US" sz="1800" b="1" dirty="0"/>
          </a:p>
          <a:p>
            <a:r>
              <a:rPr lang="en-US" sz="2400" dirty="0">
                <a:latin typeface="Times New Roman" panose="02020603050405020304" pitchFamily="18" charset="0"/>
                <a:cs typeface="Times New Roman" panose="02020603050405020304" pitchFamily="18" charset="0"/>
              </a:rPr>
              <a:t>Arduino is the heart of the project</a:t>
            </a:r>
          </a:p>
          <a:p>
            <a:r>
              <a:rPr lang="en-US" sz="2400" dirty="0">
                <a:latin typeface="Times New Roman" panose="02020603050405020304" pitchFamily="18" charset="0"/>
                <a:cs typeface="Times New Roman" panose="02020603050405020304" pitchFamily="18" charset="0"/>
              </a:rPr>
              <a:t>Rain fall Module is used for detection of rain</a:t>
            </a:r>
          </a:p>
          <a:p>
            <a:r>
              <a:rPr lang="en-US" sz="2400" dirty="0">
                <a:latin typeface="Times New Roman" panose="02020603050405020304" pitchFamily="18" charset="0"/>
                <a:cs typeface="Times New Roman" panose="02020603050405020304" pitchFamily="18" charset="0"/>
              </a:rPr>
              <a:t>Level sensor is used to check the level of water</a:t>
            </a:r>
          </a:p>
          <a:p>
            <a:r>
              <a:rPr lang="en-US" sz="2400" dirty="0">
                <a:latin typeface="Times New Roman" panose="02020603050405020304" pitchFamily="18" charset="0"/>
                <a:cs typeface="Times New Roman" panose="02020603050405020304" pitchFamily="18" charset="0"/>
              </a:rPr>
              <a:t>Flow sensor is used to check the flow of water</a:t>
            </a:r>
          </a:p>
          <a:p>
            <a:r>
              <a:rPr lang="en-US" sz="2400" dirty="0" err="1">
                <a:latin typeface="Times New Roman" panose="02020603050405020304" pitchFamily="18" charset="0"/>
                <a:cs typeface="Times New Roman" panose="02020603050405020304" pitchFamily="18" charset="0"/>
              </a:rPr>
              <a:t>Wifi</a:t>
            </a:r>
            <a:r>
              <a:rPr lang="en-US" sz="2400" dirty="0">
                <a:latin typeface="Times New Roman" panose="02020603050405020304" pitchFamily="18" charset="0"/>
                <a:cs typeface="Times New Roman" panose="02020603050405020304" pitchFamily="18" charset="0"/>
              </a:rPr>
              <a:t> ESP 8266 is used to update data to cloud</a:t>
            </a:r>
          </a:p>
          <a:p>
            <a:r>
              <a:rPr lang="en-US" sz="2400" dirty="0">
                <a:latin typeface="Times New Roman" panose="02020603050405020304" pitchFamily="18" charset="0"/>
                <a:cs typeface="Times New Roman" panose="02020603050405020304" pitchFamily="18" charset="0"/>
              </a:rPr>
              <a:t>The wireless sensor node involves of an Arduino micro controller, sensors and wireless transceiver. Sensing unit senses the flow of water, temperature, and its level.</a:t>
            </a:r>
          </a:p>
          <a:p>
            <a:r>
              <a:rPr lang="en-US" sz="2400" dirty="0">
                <a:latin typeface="Times New Roman" panose="02020603050405020304" pitchFamily="18" charset="0"/>
                <a:cs typeface="Times New Roman" panose="02020603050405020304" pitchFamily="18" charset="0"/>
              </a:rPr>
              <a:t>The sensor nodes are connected to Arduino and programmed accordingly to transmit information using wireless systems. Each node will update its information in regular intervals and data stored in the BLYNK Cloud. </a:t>
            </a:r>
          </a:p>
          <a:p>
            <a:endParaRPr lang="en-US" dirty="0"/>
          </a:p>
          <a:p>
            <a:endParaRPr lang="en-US" dirty="0"/>
          </a:p>
          <a:p>
            <a:endParaRPr lang="en-US" dirty="0"/>
          </a:p>
        </p:txBody>
      </p:sp>
      <p:sp>
        <p:nvSpPr>
          <p:cNvPr id="1048656" name="Date Placeholder 5"/>
          <p:cNvSpPr>
            <a:spLocks noGrp="1"/>
          </p:cNvSpPr>
          <p:nvPr>
            <p:ph type="dt" sz="half" idx="10"/>
          </p:nvPr>
        </p:nvSpPr>
        <p:spPr/>
        <p:txBody>
          <a:bodyPr/>
          <a:lstStyle/>
          <a:p>
            <a:r>
              <a:rPr lang="en-US" smtClean="0"/>
              <a:t>8/18/2020</a:t>
            </a:r>
            <a:endParaRPr lang="en-US"/>
          </a:p>
        </p:txBody>
      </p:sp>
      <p:sp>
        <p:nvSpPr>
          <p:cNvPr id="2" name="Text Box 1"/>
          <p:cNvSpPr txBox="1"/>
          <p:nvPr/>
        </p:nvSpPr>
        <p:spPr>
          <a:xfrm>
            <a:off x="345186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3" name="Text Box 2"/>
          <p:cNvSpPr txBox="1"/>
          <p:nvPr/>
        </p:nvSpPr>
        <p:spPr>
          <a:xfrm>
            <a:off x="7835265" y="6245225"/>
            <a:ext cx="765810" cy="368300"/>
          </a:xfrm>
          <a:prstGeom prst="rect">
            <a:avLst/>
          </a:prstGeom>
          <a:noFill/>
        </p:spPr>
        <p:txBody>
          <a:bodyPr wrap="square" rtlCol="0" anchor="t">
            <a:spAutoFit/>
          </a:bodyPr>
          <a:lstStyle/>
          <a:p>
            <a:r>
              <a:rPr lang="en-IN" altLang="en-US"/>
              <a:t>16</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latin typeface="Times New Roman" pitchFamily="18" charset="0"/>
                <a:cs typeface="Times New Roman" pitchFamily="18" charset="0"/>
              </a:rPr>
              <a:t>SENSORS SPECIFICATIONS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00108"/>
            <a:ext cx="8229600" cy="5127642"/>
          </a:xfrm>
        </p:spPr>
        <p:txBody>
          <a:bodyPr/>
          <a:lstStyle/>
          <a:p>
            <a:pPr marL="514350" indent="-514350">
              <a:buFont typeface="+mj-lt"/>
              <a:buAutoNum type="arabicPeriod"/>
            </a:pPr>
            <a:r>
              <a:rPr lang="en-US" sz="2400" b="1" dirty="0" smtClean="0">
                <a:latin typeface="Times New Roman" pitchFamily="18" charset="0"/>
                <a:cs typeface="Times New Roman" pitchFamily="18" charset="0"/>
              </a:rPr>
              <a:t>Ultrasonic Level Sensors</a:t>
            </a:r>
          </a:p>
          <a:p>
            <a:pPr marL="514350" indent="-514350">
              <a:buFont typeface="+mj-lt"/>
              <a:buAutoNum type="arabicPeriod"/>
            </a:pPr>
            <a:endParaRPr lang="en-US" sz="2800" dirty="0" smtClean="0">
              <a:latin typeface="Times New Roman" pitchFamily="18" charset="0"/>
              <a:cs typeface="Times New Roman" pitchFamily="18" charset="0"/>
            </a:endParaRPr>
          </a:p>
          <a:p>
            <a:pPr marL="514350" indent="-514350">
              <a:buFont typeface="+mj-lt"/>
              <a:buAutoNum type="alphaLcParenR"/>
            </a:pPr>
            <a:r>
              <a:rPr lang="en-US" sz="2200" b="1" dirty="0" smtClean="0">
                <a:latin typeface="Times New Roman" pitchFamily="18" charset="0"/>
                <a:cs typeface="Times New Roman" pitchFamily="18" charset="0"/>
              </a:rPr>
              <a:t>Name:</a:t>
            </a:r>
            <a:r>
              <a:rPr lang="en-US" sz="2200" dirty="0" smtClean="0">
                <a:latin typeface="Times New Roman" pitchFamily="18" charset="0"/>
                <a:cs typeface="Times New Roman" pitchFamily="18" charset="0"/>
              </a:rPr>
              <a:t>HC-SR04</a:t>
            </a:r>
          </a:p>
          <a:p>
            <a:pPr marL="514350" indent="-514350">
              <a:buFont typeface="+mj-lt"/>
              <a:buAutoNum type="alphaLcParenR"/>
            </a:pPr>
            <a:r>
              <a:rPr lang="en-US" sz="2200" b="1" dirty="0" smtClean="0">
                <a:latin typeface="Times New Roman" pitchFamily="18" charset="0"/>
                <a:cs typeface="Times New Roman" pitchFamily="18" charset="0"/>
              </a:rPr>
              <a:t>Detection Distance:</a:t>
            </a:r>
            <a:r>
              <a:rPr lang="en-US" sz="2200" dirty="0" smtClean="0">
                <a:latin typeface="Times New Roman" pitchFamily="18" charset="0"/>
                <a:cs typeface="Times New Roman" pitchFamily="18" charset="0"/>
              </a:rPr>
              <a:t>2cm-400cm</a:t>
            </a:r>
          </a:p>
          <a:p>
            <a:pPr marL="514350" indent="-514350">
              <a:buFont typeface="+mj-lt"/>
              <a:buAutoNum type="alphaLcParenR"/>
            </a:pPr>
            <a:r>
              <a:rPr lang="en-US" sz="2200" b="1" dirty="0" smtClean="0">
                <a:latin typeface="Times New Roman" pitchFamily="18" charset="0"/>
                <a:cs typeface="Times New Roman" pitchFamily="18" charset="0"/>
              </a:rPr>
              <a:t>Voltage:</a:t>
            </a:r>
            <a:r>
              <a:rPr lang="en-US" sz="2200" dirty="0" smtClean="0">
                <a:latin typeface="Times New Roman" pitchFamily="18" charset="0"/>
                <a:cs typeface="Times New Roman" pitchFamily="18" charset="0"/>
              </a:rPr>
              <a:t>5VDC</a:t>
            </a:r>
          </a:p>
          <a:p>
            <a:pPr marL="514350" indent="-514350">
              <a:buFont typeface="+mj-lt"/>
              <a:buAutoNum type="alphaLcParenR"/>
            </a:pPr>
            <a:r>
              <a:rPr lang="en-US" sz="2200" b="1" dirty="0" smtClean="0">
                <a:latin typeface="Times New Roman" pitchFamily="18" charset="0"/>
                <a:cs typeface="Times New Roman" pitchFamily="18" charset="0"/>
              </a:rPr>
              <a:t>High </a:t>
            </a:r>
            <a:r>
              <a:rPr lang="en-US" sz="2200" b="1" dirty="0" err="1" smtClean="0">
                <a:latin typeface="Times New Roman" pitchFamily="18" charset="0"/>
                <a:cs typeface="Times New Roman" pitchFamily="18" charset="0"/>
              </a:rPr>
              <a:t>precision:</a:t>
            </a:r>
            <a:r>
              <a:rPr lang="en-US" sz="2200" dirty="0" err="1" smtClean="0">
                <a:latin typeface="Times New Roman" pitchFamily="18" charset="0"/>
                <a:cs typeface="Times New Roman" pitchFamily="18" charset="0"/>
              </a:rPr>
              <a:t>up</a:t>
            </a:r>
            <a:r>
              <a:rPr lang="en-US" sz="2200" dirty="0" smtClean="0">
                <a:latin typeface="Times New Roman" pitchFamily="18" charset="0"/>
                <a:cs typeface="Times New Roman" pitchFamily="18" charset="0"/>
              </a:rPr>
              <a:t> to 0.3cm</a:t>
            </a:r>
          </a:p>
          <a:p>
            <a:pPr marL="514350" indent="-514350">
              <a:buFont typeface="+mj-lt"/>
              <a:buAutoNum type="alphaLcParenR"/>
            </a:pPr>
            <a:r>
              <a:rPr lang="en-US" sz="2200" b="1" dirty="0" smtClean="0">
                <a:latin typeface="Times New Roman" pitchFamily="18" charset="0"/>
                <a:cs typeface="Times New Roman" pitchFamily="18" charset="0"/>
              </a:rPr>
              <a:t>Principle:</a:t>
            </a:r>
            <a:r>
              <a:rPr lang="en-US" sz="2200" dirty="0" smtClean="0">
                <a:latin typeface="Times New Roman" pitchFamily="18" charset="0"/>
                <a:cs typeface="Times New Roman" pitchFamily="18" charset="0"/>
              </a:rPr>
              <a:t>”Time of Flight”</a:t>
            </a:r>
            <a:endParaRPr lang="en-US" sz="22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8/18/2020</a:t>
            </a:r>
            <a:endParaRPr lang="en-US"/>
          </a:p>
        </p:txBody>
      </p:sp>
      <p:pic>
        <p:nvPicPr>
          <p:cNvPr id="5" name="Picture 4" descr="ultrasonic level sensor.jpg"/>
          <p:cNvPicPr>
            <a:picLocks noChangeAspect="1"/>
          </p:cNvPicPr>
          <p:nvPr/>
        </p:nvPicPr>
        <p:blipFill>
          <a:blip r:embed="rId2"/>
          <a:stretch>
            <a:fillRect/>
          </a:stretch>
        </p:blipFill>
        <p:spPr>
          <a:xfrm>
            <a:off x="5286380" y="1857364"/>
            <a:ext cx="3309939" cy="30908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startAt="2"/>
            </a:pPr>
            <a:r>
              <a:rPr lang="en-US" sz="2400" b="1" dirty="0" smtClean="0">
                <a:latin typeface="Times New Roman" pitchFamily="18" charset="0"/>
                <a:cs typeface="Times New Roman" pitchFamily="18" charset="0"/>
              </a:rPr>
              <a:t>Rain Drop Sensors</a:t>
            </a:r>
          </a:p>
          <a:p>
            <a:pPr marL="514350" indent="-514350">
              <a:buFont typeface="+mj-lt"/>
              <a:buAutoNum type="alphaLcParenR"/>
            </a:pPr>
            <a:endParaRPr lang="en-US" sz="2400" b="1" dirty="0" smtClean="0">
              <a:latin typeface="Times New Roman" pitchFamily="18" charset="0"/>
              <a:cs typeface="Times New Roman" pitchFamily="18" charset="0"/>
            </a:endParaRPr>
          </a:p>
          <a:p>
            <a:pPr marL="514350" indent="-514350">
              <a:buFont typeface="+mj-lt"/>
              <a:buAutoNum type="alphaLcParenR"/>
            </a:pPr>
            <a:r>
              <a:rPr lang="en-US" sz="2200" b="1" dirty="0" smtClean="0">
                <a:latin typeface="Times New Roman" pitchFamily="18" charset="0"/>
                <a:cs typeface="Times New Roman" pitchFamily="18" charset="0"/>
              </a:rPr>
              <a:t>Name :</a:t>
            </a:r>
            <a:r>
              <a:rPr lang="en-US" sz="2200" dirty="0" smtClean="0">
                <a:latin typeface="Times New Roman" pitchFamily="18" charset="0"/>
                <a:cs typeface="Times New Roman" pitchFamily="18" charset="0"/>
              </a:rPr>
              <a:t>MH-RD(Maker &amp;Hacker)</a:t>
            </a:r>
          </a:p>
          <a:p>
            <a:pPr marL="514350" indent="-514350">
              <a:buFont typeface="+mj-lt"/>
              <a:buAutoNum type="alphaLcParenR"/>
            </a:pPr>
            <a:r>
              <a:rPr lang="en-US" sz="2200" b="1" dirty="0" smtClean="0">
                <a:latin typeface="Times New Roman" pitchFamily="18" charset="0"/>
                <a:cs typeface="Times New Roman" pitchFamily="18" charset="0"/>
              </a:rPr>
              <a:t>Voltage:</a:t>
            </a:r>
            <a:r>
              <a:rPr lang="en-US" sz="2200" dirty="0" smtClean="0">
                <a:latin typeface="Times New Roman" pitchFamily="18" charset="0"/>
                <a:cs typeface="Times New Roman" pitchFamily="18" charset="0"/>
              </a:rPr>
              <a:t>5V</a:t>
            </a:r>
          </a:p>
          <a:p>
            <a:pPr marL="514350" indent="-514350">
              <a:buFont typeface="+mj-lt"/>
              <a:buAutoNum type="alphaLcParenR"/>
            </a:pPr>
            <a:r>
              <a:rPr lang="en-US" sz="2200" b="1" dirty="0" smtClean="0">
                <a:latin typeface="Times New Roman" pitchFamily="18" charset="0"/>
                <a:cs typeface="Times New Roman" pitchFamily="18" charset="0"/>
              </a:rPr>
              <a:t>Principle:</a:t>
            </a:r>
            <a:r>
              <a:rPr lang="en-US" sz="2200" dirty="0" smtClean="0">
                <a:latin typeface="Times New Roman" pitchFamily="18" charset="0"/>
                <a:cs typeface="Times New Roman" pitchFamily="18" charset="0"/>
              </a:rPr>
              <a:t>”Current in the nickel </a:t>
            </a:r>
          </a:p>
          <a:p>
            <a:pPr marL="514350" indent="-514350">
              <a:buNone/>
            </a:pPr>
            <a:r>
              <a:rPr lang="en-US" sz="2200" dirty="0" smtClean="0">
                <a:latin typeface="Times New Roman" pitchFamily="18" charset="0"/>
                <a:cs typeface="Times New Roman" pitchFamily="18" charset="0"/>
              </a:rPr>
              <a:t>                            coated plate”</a:t>
            </a:r>
            <a:endParaRPr lang="en-US" sz="22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8/18/2020</a:t>
            </a:r>
            <a:endParaRPr lang="en-US"/>
          </a:p>
        </p:txBody>
      </p:sp>
      <p:pic>
        <p:nvPicPr>
          <p:cNvPr id="5" name="Picture 4" descr="rain-drop-sensor-module-500x500.jpg"/>
          <p:cNvPicPr>
            <a:picLocks noChangeAspect="1"/>
          </p:cNvPicPr>
          <p:nvPr/>
        </p:nvPicPr>
        <p:blipFill>
          <a:blip r:embed="rId2"/>
          <a:stretch>
            <a:fillRect/>
          </a:stretch>
        </p:blipFill>
        <p:spPr>
          <a:xfrm>
            <a:off x="4572000" y="3357562"/>
            <a:ext cx="3992546" cy="24288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AutoNum type="arabicPeriod" startAt="3"/>
            </a:pPr>
            <a:r>
              <a:rPr lang="en-US" sz="2400" b="1" dirty="0" smtClean="0">
                <a:latin typeface="Times New Roman" pitchFamily="18" charset="0"/>
                <a:cs typeface="Times New Roman" pitchFamily="18" charset="0"/>
              </a:rPr>
              <a:t>Water Flow Sensor</a:t>
            </a:r>
          </a:p>
          <a:p>
            <a:pPr marL="457200" indent="-457200">
              <a:buAutoNum type="arabicPeriod" startAt="3"/>
            </a:pPr>
            <a:endParaRPr lang="en-US" sz="2400" b="1" dirty="0" smtClean="0">
              <a:latin typeface="Times New Roman" pitchFamily="18" charset="0"/>
              <a:cs typeface="Times New Roman" pitchFamily="18" charset="0"/>
            </a:endParaRPr>
          </a:p>
          <a:p>
            <a:pPr marL="457200" indent="-457200">
              <a:buFont typeface="+mj-lt"/>
              <a:buAutoNum type="alphaLcParenR"/>
            </a:pPr>
            <a:r>
              <a:rPr lang="en-US" sz="2200" b="1" dirty="0" smtClean="0">
                <a:latin typeface="Times New Roman" pitchFamily="18" charset="0"/>
                <a:cs typeface="Times New Roman" pitchFamily="18" charset="0"/>
              </a:rPr>
              <a:t>Name:</a:t>
            </a:r>
            <a:r>
              <a:rPr lang="en-US" sz="2200" dirty="0" smtClean="0">
                <a:latin typeface="Times New Roman" pitchFamily="18" charset="0"/>
                <a:cs typeface="Times New Roman" pitchFamily="18" charset="0"/>
              </a:rPr>
              <a:t>YF-S201</a:t>
            </a:r>
          </a:p>
          <a:p>
            <a:pPr marL="457200" indent="-457200">
              <a:buFont typeface="+mj-lt"/>
              <a:buAutoNum type="alphaLcParenR"/>
            </a:pPr>
            <a:r>
              <a:rPr lang="en-US" sz="2200" b="1" dirty="0" smtClean="0">
                <a:latin typeface="Times New Roman" pitchFamily="18" charset="0"/>
                <a:cs typeface="Times New Roman" pitchFamily="18" charset="0"/>
              </a:rPr>
              <a:t>Working range:</a:t>
            </a:r>
            <a:r>
              <a:rPr lang="en-US" sz="2200" dirty="0" smtClean="0">
                <a:latin typeface="Times New Roman" pitchFamily="18" charset="0"/>
                <a:cs typeface="Times New Roman" pitchFamily="18" charset="0"/>
              </a:rPr>
              <a:t>1-30L/min</a:t>
            </a:r>
          </a:p>
          <a:p>
            <a:pPr marL="457200" indent="-457200">
              <a:buFont typeface="+mj-lt"/>
              <a:buAutoNum type="alphaLcParenR"/>
            </a:pPr>
            <a:r>
              <a:rPr lang="en-US" sz="2200" b="1" dirty="0" smtClean="0">
                <a:latin typeface="Times New Roman" pitchFamily="18" charset="0"/>
                <a:cs typeface="Times New Roman" pitchFamily="18" charset="0"/>
              </a:rPr>
              <a:t>Voltage:</a:t>
            </a:r>
            <a:r>
              <a:rPr lang="en-US" sz="2200" dirty="0" smtClean="0">
                <a:latin typeface="Times New Roman" pitchFamily="18" charset="0"/>
                <a:cs typeface="Times New Roman" pitchFamily="18" charset="0"/>
              </a:rPr>
              <a:t>4.5V</a:t>
            </a:r>
          </a:p>
          <a:p>
            <a:pPr marL="457200" indent="-457200">
              <a:buFont typeface="+mj-lt"/>
              <a:buAutoNum type="alphaLcParenR"/>
            </a:pPr>
            <a:r>
              <a:rPr lang="en-US" sz="2200" b="1" dirty="0" smtClean="0">
                <a:latin typeface="Times New Roman" pitchFamily="18" charset="0"/>
                <a:cs typeface="Times New Roman" pitchFamily="18" charset="0"/>
              </a:rPr>
              <a:t>Principle:</a:t>
            </a:r>
            <a:r>
              <a:rPr lang="en-US" sz="2200" dirty="0" smtClean="0">
                <a:latin typeface="Times New Roman" pitchFamily="18" charset="0"/>
                <a:cs typeface="Times New Roman" pitchFamily="18" charset="0"/>
              </a:rPr>
              <a:t>”Hall Effect”</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8/18/2020</a:t>
            </a:r>
            <a:endParaRPr lang="en-US"/>
          </a:p>
        </p:txBody>
      </p:sp>
      <p:pic>
        <p:nvPicPr>
          <p:cNvPr id="5" name="Picture 4" descr="water flowensor.jpg"/>
          <p:cNvPicPr>
            <a:picLocks noChangeAspect="1"/>
          </p:cNvPicPr>
          <p:nvPr/>
        </p:nvPicPr>
        <p:blipFill>
          <a:blip r:embed="rId2"/>
          <a:stretch>
            <a:fillRect/>
          </a:stretch>
        </p:blipFill>
        <p:spPr>
          <a:xfrm>
            <a:off x="6072198" y="1214422"/>
            <a:ext cx="2162175" cy="2114550"/>
          </a:xfrm>
          <a:prstGeom prst="rect">
            <a:avLst/>
          </a:prstGeom>
        </p:spPr>
      </p:pic>
      <p:pic>
        <p:nvPicPr>
          <p:cNvPr id="6" name="Picture 5" descr="water flow sensor.jpg"/>
          <p:cNvPicPr>
            <a:picLocks noChangeAspect="1"/>
          </p:cNvPicPr>
          <p:nvPr/>
        </p:nvPicPr>
        <p:blipFill>
          <a:blip r:embed="rId3"/>
          <a:stretch>
            <a:fillRect/>
          </a:stretch>
        </p:blipFill>
        <p:spPr>
          <a:xfrm>
            <a:off x="3857620" y="4000504"/>
            <a:ext cx="4000528" cy="20716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charset="0"/>
              <a:buChar char="Ø"/>
            </a:pPr>
            <a:r>
              <a:rPr lang="en-US" sz="2400" dirty="0">
                <a:latin typeface="Calibri" panose="020F0502020204030204" pitchFamily="34" charset="0"/>
                <a:cs typeface="Calibri" panose="020F0502020204030204" pitchFamily="34" charset="0"/>
              </a:rPr>
              <a:t>Introduction</a:t>
            </a:r>
          </a:p>
          <a:p>
            <a:pPr>
              <a:buFont typeface="Wingdings" panose="05000000000000000000" charset="0"/>
              <a:buChar char="Ø"/>
            </a:pPr>
            <a:r>
              <a:rPr lang="en-US" sz="2400" dirty="0">
                <a:latin typeface="Calibri" panose="020F0502020204030204" pitchFamily="34" charset="0"/>
                <a:cs typeface="Calibri" panose="020F0502020204030204" pitchFamily="34" charset="0"/>
              </a:rPr>
              <a:t>Existing System and it’s disadvantages</a:t>
            </a:r>
          </a:p>
          <a:p>
            <a:pPr>
              <a:buFont typeface="Wingdings" panose="05000000000000000000" charset="0"/>
              <a:buChar char="Ø"/>
            </a:pPr>
            <a:r>
              <a:rPr lang="en-US" sz="2400" dirty="0">
                <a:latin typeface="Calibri" panose="020F0502020204030204" pitchFamily="34" charset="0"/>
                <a:cs typeface="Calibri" panose="020F0502020204030204" pitchFamily="34" charset="0"/>
              </a:rPr>
              <a:t>Problem Statement</a:t>
            </a:r>
          </a:p>
          <a:p>
            <a:pPr>
              <a:buFont typeface="Wingdings" panose="05000000000000000000" charset="0"/>
              <a:buChar char="Ø"/>
            </a:pPr>
            <a:r>
              <a:rPr lang="en-US" sz="2400" dirty="0">
                <a:latin typeface="Calibri" panose="020F0502020204030204" pitchFamily="34" charset="0"/>
                <a:cs typeface="Calibri" panose="020F0502020204030204" pitchFamily="34" charset="0"/>
              </a:rPr>
              <a:t>Literature Survey</a:t>
            </a:r>
          </a:p>
          <a:p>
            <a:pPr>
              <a:buFont typeface="Wingdings" panose="05000000000000000000" charset="0"/>
              <a:buChar char="Ø"/>
            </a:pPr>
            <a:r>
              <a:rPr lang="en-US" sz="2400" dirty="0">
                <a:latin typeface="Calibri" panose="020F0502020204030204" pitchFamily="34" charset="0"/>
                <a:cs typeface="Calibri" panose="020F0502020204030204" pitchFamily="34" charset="0"/>
              </a:rPr>
              <a:t>Objectives</a:t>
            </a:r>
          </a:p>
          <a:p>
            <a:pPr>
              <a:buFont typeface="Wingdings" panose="05000000000000000000" charset="0"/>
              <a:buChar char="Ø"/>
            </a:pPr>
            <a:r>
              <a:rPr lang="en-IN" altLang="en-US" sz="2400" dirty="0">
                <a:latin typeface="Calibri" panose="020F0502020204030204" pitchFamily="34" charset="0"/>
                <a:cs typeface="Calibri" panose="020F0502020204030204" pitchFamily="34" charset="0"/>
              </a:rPr>
              <a:t>Final components</a:t>
            </a:r>
            <a:endParaRPr lang="en-US" sz="2400" dirty="0">
              <a:latin typeface="Calibri" panose="020F0502020204030204" pitchFamily="34" charset="0"/>
              <a:cs typeface="Calibri" panose="020F0502020204030204" pitchFamily="34" charset="0"/>
            </a:endParaRPr>
          </a:p>
          <a:p>
            <a:pPr>
              <a:buFont typeface="Wingdings" panose="05000000000000000000" charset="0"/>
              <a:buChar char="Ø"/>
            </a:pPr>
            <a:r>
              <a:rPr lang="en-IN" altLang="en-US" sz="2400" dirty="0">
                <a:latin typeface="Calibri" panose="020F0502020204030204" pitchFamily="34" charset="0"/>
                <a:cs typeface="Calibri" panose="020F0502020204030204" pitchFamily="34" charset="0"/>
              </a:rPr>
              <a:t>Design </a:t>
            </a:r>
          </a:p>
          <a:p>
            <a:pPr>
              <a:buFont typeface="Wingdings" panose="05000000000000000000" charset="0"/>
              <a:buChar char="Ø"/>
            </a:pPr>
            <a:r>
              <a:rPr lang="en-US" sz="2400" dirty="0">
                <a:latin typeface="Calibri" panose="020F0502020204030204" pitchFamily="34" charset="0"/>
                <a:cs typeface="Calibri" panose="020F0502020204030204" pitchFamily="34" charset="0"/>
              </a:rPr>
              <a:t>Proposed System and it’s advantages</a:t>
            </a:r>
          </a:p>
          <a:p>
            <a:pPr>
              <a:buFont typeface="Wingdings" panose="05000000000000000000" charset="0"/>
              <a:buChar char="Ø"/>
            </a:pPr>
            <a:r>
              <a:rPr lang="en-IN" altLang="en-US" sz="2400" dirty="0">
                <a:latin typeface="Calibri" panose="020F0502020204030204" pitchFamily="34" charset="0"/>
                <a:cs typeface="Calibri" panose="020F0502020204030204" pitchFamily="34" charset="0"/>
              </a:rPr>
              <a:t>Conclusion</a:t>
            </a:r>
            <a:endParaRPr lang="en-US" sz="2400" dirty="0">
              <a:latin typeface="Calibri" panose="020F0502020204030204" pitchFamily="34" charset="0"/>
              <a:cs typeface="Calibri" panose="020F0502020204030204" pitchFamily="34" charset="0"/>
            </a:endParaRPr>
          </a:p>
          <a:p>
            <a:pPr>
              <a:buFont typeface="Wingdings" panose="05000000000000000000" charset="0"/>
              <a:buChar char="Ø"/>
            </a:pPr>
            <a:r>
              <a:rPr lang="en-US" sz="2400" dirty="0">
                <a:latin typeface="Calibri" panose="020F0502020204030204" pitchFamily="34" charset="0"/>
                <a:cs typeface="Calibri" panose="020F0502020204030204" pitchFamily="34" charset="0"/>
              </a:rPr>
              <a:t>References </a:t>
            </a:r>
          </a:p>
          <a:p>
            <a:endParaRPr lang="en-US" dirty="0"/>
          </a:p>
        </p:txBody>
      </p:sp>
      <p:sp>
        <p:nvSpPr>
          <p:cNvPr id="3" name="Title 2"/>
          <p:cNvSpPr>
            <a:spLocks noGrp="1"/>
          </p:cNvSpPr>
          <p:nvPr>
            <p:ph type="title"/>
          </p:nvPr>
        </p:nvSpPr>
        <p:spPr/>
        <p:txBody>
          <a:bodyPr/>
          <a:lstStyle/>
          <a:p>
            <a:r>
              <a:rPr lang="en-IN" dirty="0">
                <a:solidFill>
                  <a:srgbClr val="00B0F0"/>
                </a:solidFill>
                <a:effectLst/>
                <a:latin typeface="Calibri" panose="020F0502020204030204" pitchFamily="34" charset="0"/>
                <a:cs typeface="Calibri" panose="020F0502020204030204" pitchFamily="34" charset="0"/>
              </a:rPr>
              <a:t>CONTENTS</a:t>
            </a:r>
            <a:endParaRPr lang="en-US" dirty="0"/>
          </a:p>
        </p:txBody>
      </p:sp>
      <p:sp>
        <p:nvSpPr>
          <p:cNvPr id="4" name="Date Placeholder 3"/>
          <p:cNvSpPr>
            <a:spLocks noGrp="1"/>
          </p:cNvSpPr>
          <p:nvPr>
            <p:ph type="dt" sz="half" idx="10"/>
          </p:nvPr>
        </p:nvSpPr>
        <p:spPr>
          <a:xfrm>
            <a:off x="585470" y="6245225"/>
            <a:ext cx="2133600" cy="476250"/>
          </a:xfrm>
        </p:spPr>
        <p:txBody>
          <a:bodyPr/>
          <a:lstStyle/>
          <a:p>
            <a:r>
              <a:rPr lang="en-US" smtClean="0"/>
              <a:t>8/18/2020</a:t>
            </a:r>
            <a:endParaRPr lang="en-US"/>
          </a:p>
        </p:txBody>
      </p:sp>
      <p:sp>
        <p:nvSpPr>
          <p:cNvPr id="5" name="Text Box 4"/>
          <p:cNvSpPr txBox="1"/>
          <p:nvPr/>
        </p:nvSpPr>
        <p:spPr>
          <a:xfrm>
            <a:off x="345186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6" name="Text Box 5"/>
          <p:cNvSpPr txBox="1"/>
          <p:nvPr/>
        </p:nvSpPr>
        <p:spPr>
          <a:xfrm>
            <a:off x="7866380" y="6245225"/>
            <a:ext cx="682625" cy="368300"/>
          </a:xfrm>
          <a:prstGeom prst="rect">
            <a:avLst/>
          </a:prstGeom>
          <a:noFill/>
        </p:spPr>
        <p:txBody>
          <a:bodyPr wrap="square" rtlCol="0" anchor="t">
            <a:spAutoFit/>
          </a:bodyPr>
          <a:lstStyle/>
          <a:p>
            <a:r>
              <a:rPr lang="en-IN" altLang="en-US"/>
              <a:t>02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sz="2800" b="1" dirty="0">
                <a:latin typeface="Times New Roman" pitchFamily="18" charset="0"/>
                <a:cs typeface="Times New Roman" pitchFamily="18" charset="0"/>
              </a:rPr>
              <a:t>TESTING OF PROPOSED SYSTEM</a:t>
            </a:r>
          </a:p>
        </p:txBody>
      </p:sp>
      <p:sp>
        <p:nvSpPr>
          <p:cNvPr id="4" name="Date Placeholder 3"/>
          <p:cNvSpPr>
            <a:spLocks noGrp="1"/>
          </p:cNvSpPr>
          <p:nvPr>
            <p:ph type="dt" sz="half" idx="10"/>
          </p:nvPr>
        </p:nvSpPr>
        <p:spPr>
          <a:xfrm>
            <a:off x="457200" y="6388100"/>
            <a:ext cx="2133600" cy="476250"/>
          </a:xfrm>
        </p:spPr>
        <p:txBody>
          <a:bodyPr/>
          <a:lstStyle/>
          <a:p>
            <a:r>
              <a:rPr lang="en-US" smtClean="0"/>
              <a:t>8/18/2020</a:t>
            </a:r>
            <a:endParaRPr lang="en-US"/>
          </a:p>
        </p:txBody>
      </p:sp>
      <p:pic>
        <p:nvPicPr>
          <p:cNvPr id="5" name="Content Placeholder 4" descr="Screenshot (3400)"/>
          <p:cNvPicPr>
            <a:picLocks noGrp="1" noChangeAspect="1"/>
          </p:cNvPicPr>
          <p:nvPr>
            <p:ph sz="half" idx="1"/>
          </p:nvPr>
        </p:nvPicPr>
        <p:blipFill>
          <a:blip r:embed="rId2"/>
          <a:stretch>
            <a:fillRect/>
          </a:stretch>
        </p:blipFill>
        <p:spPr>
          <a:xfrm>
            <a:off x="4386580" y="989330"/>
            <a:ext cx="4180840" cy="2526665"/>
          </a:xfrm>
          <a:prstGeom prst="rect">
            <a:avLst/>
          </a:prstGeom>
        </p:spPr>
      </p:pic>
      <p:pic>
        <p:nvPicPr>
          <p:cNvPr id="6" name="Content Placeholder 5" descr="1"/>
          <p:cNvPicPr>
            <a:picLocks noGrp="1" noChangeAspect="1"/>
          </p:cNvPicPr>
          <p:nvPr>
            <p:ph sz="half" idx="2"/>
          </p:nvPr>
        </p:nvPicPr>
        <p:blipFill>
          <a:blip r:embed="rId3"/>
          <a:stretch>
            <a:fillRect/>
          </a:stretch>
        </p:blipFill>
        <p:spPr>
          <a:xfrm>
            <a:off x="586740" y="989330"/>
            <a:ext cx="3470910" cy="2526665"/>
          </a:xfrm>
          <a:prstGeom prst="rect">
            <a:avLst/>
          </a:prstGeom>
        </p:spPr>
      </p:pic>
      <p:pic>
        <p:nvPicPr>
          <p:cNvPr id="7" name="Picture 6" descr="2"/>
          <p:cNvPicPr>
            <a:picLocks noChangeAspect="1"/>
          </p:cNvPicPr>
          <p:nvPr/>
        </p:nvPicPr>
        <p:blipFill>
          <a:blip r:embed="rId4"/>
          <a:stretch>
            <a:fillRect/>
          </a:stretch>
        </p:blipFill>
        <p:spPr>
          <a:xfrm>
            <a:off x="587375" y="3801745"/>
            <a:ext cx="3469640" cy="2314575"/>
          </a:xfrm>
          <a:prstGeom prst="rect">
            <a:avLst/>
          </a:prstGeom>
        </p:spPr>
      </p:pic>
      <p:pic>
        <p:nvPicPr>
          <p:cNvPr id="9" name="Picture 8" descr="4"/>
          <p:cNvPicPr>
            <a:picLocks noChangeAspect="1"/>
          </p:cNvPicPr>
          <p:nvPr/>
        </p:nvPicPr>
        <p:blipFill>
          <a:blip r:embed="rId5"/>
          <a:stretch>
            <a:fillRect/>
          </a:stretch>
        </p:blipFill>
        <p:spPr>
          <a:xfrm>
            <a:off x="4386580" y="3801745"/>
            <a:ext cx="4180840" cy="2314575"/>
          </a:xfrm>
          <a:prstGeom prst="rect">
            <a:avLst/>
          </a:prstGeom>
        </p:spPr>
      </p:pic>
      <p:sp>
        <p:nvSpPr>
          <p:cNvPr id="10" name="Text Box 9"/>
          <p:cNvSpPr txBox="1"/>
          <p:nvPr/>
        </p:nvSpPr>
        <p:spPr>
          <a:xfrm>
            <a:off x="3295015" y="6388100"/>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11" name="Text Box 10"/>
          <p:cNvSpPr txBox="1"/>
          <p:nvPr/>
        </p:nvSpPr>
        <p:spPr>
          <a:xfrm>
            <a:off x="7917815" y="6388100"/>
            <a:ext cx="768985" cy="368300"/>
          </a:xfrm>
          <a:prstGeom prst="rect">
            <a:avLst/>
          </a:prstGeom>
          <a:noFill/>
        </p:spPr>
        <p:txBody>
          <a:bodyPr wrap="square" rtlCol="0" anchor="t">
            <a:spAutoFit/>
          </a:bodyPr>
          <a:lstStyle/>
          <a:p>
            <a:r>
              <a:rPr lang="en-IN" altLang="en-US" dirty="0">
                <a:latin typeface="Times New Roman" panose="02020603050405020304" pitchFamily="18" charset="0"/>
                <a:cs typeface="Times New Roman" panose="02020603050405020304" pitchFamily="18" charset="0"/>
                <a:sym typeface="+mn-ea"/>
              </a:rPr>
              <a:t>20</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285728"/>
            <a:ext cx="8358246" cy="654032"/>
          </a:xfrm>
        </p:spPr>
        <p:txBody>
          <a:bodyPr>
            <a:normAutofit fontScale="90000"/>
          </a:bodyPr>
          <a:lstStyle/>
          <a:p>
            <a:r>
              <a:rPr lang="en-US" sz="3600" dirty="0" smtClean="0">
                <a:solidFill>
                  <a:schemeClr val="bg2">
                    <a:lumMod val="50000"/>
                  </a:schemeClr>
                </a:solidFill>
                <a:effectLst/>
                <a:latin typeface="Times New Roman" panose="02020603050405020304" pitchFamily="18" charset="0"/>
                <a:cs typeface="Times New Roman" panose="02020603050405020304" pitchFamily="18" charset="0"/>
              </a:rPr>
              <a:t>IMPLEMENTATION</a:t>
            </a:r>
            <a:r>
              <a:rPr lang="en-US" sz="3200" dirty="0" smtClean="0">
                <a:solidFill>
                  <a:schemeClr val="bg2">
                    <a:lumMod val="50000"/>
                  </a:schemeClr>
                </a:solidFill>
                <a:effectLst/>
                <a:latin typeface="Times New Roman" panose="02020603050405020304" pitchFamily="18" charset="0"/>
                <a:cs typeface="Times New Roman" panose="02020603050405020304" pitchFamily="18" charset="0"/>
              </a:rPr>
              <a:t>(</a:t>
            </a:r>
            <a:r>
              <a:rPr lang="en-IN" altLang="en-US" sz="3200" dirty="0" smtClean="0">
                <a:solidFill>
                  <a:schemeClr val="bg2">
                    <a:lumMod val="50000"/>
                  </a:schemeClr>
                </a:solidFill>
                <a:effectLst/>
                <a:latin typeface="Times New Roman" panose="02020603050405020304" pitchFamily="18" charset="0"/>
                <a:cs typeface="Times New Roman" panose="02020603050405020304" pitchFamily="18" charset="0"/>
              </a:rPr>
              <a:t>Pictorial</a:t>
            </a:r>
            <a:r>
              <a:rPr lang="en-US" sz="3200" dirty="0" smtClean="0">
                <a:solidFill>
                  <a:schemeClr val="bg2">
                    <a:lumMod val="50000"/>
                  </a:schemeClr>
                </a:solidFill>
                <a:effectLst/>
                <a:latin typeface="Times New Roman" panose="02020603050405020304" pitchFamily="18" charset="0"/>
                <a:cs typeface="Times New Roman" panose="02020603050405020304" pitchFamily="18" charset="0"/>
              </a:rPr>
              <a:t> Representation)</a:t>
            </a:r>
            <a:endParaRPr lang="en-US" sz="3200" dirty="0">
              <a:solidFill>
                <a:schemeClr val="bg2">
                  <a:lumMod val="50000"/>
                </a:schemeClr>
              </a:solidFill>
              <a:effectLst/>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4381500" y="3360737"/>
            <a:ext cx="381000" cy="28575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r>
              <a:rPr lang="en-US" smtClean="0"/>
              <a:t>8/18/2020</a:t>
            </a:r>
            <a:endParaRPr lang="en-US"/>
          </a:p>
        </p:txBody>
      </p:sp>
      <p:sp>
        <p:nvSpPr>
          <p:cNvPr id="2" name="Text Box 1"/>
          <p:cNvSpPr txBox="1"/>
          <p:nvPr/>
        </p:nvSpPr>
        <p:spPr>
          <a:xfrm>
            <a:off x="3279775"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4" name="Text Box 3"/>
          <p:cNvSpPr txBox="1"/>
          <p:nvPr/>
        </p:nvSpPr>
        <p:spPr>
          <a:xfrm>
            <a:off x="7880985" y="6245225"/>
            <a:ext cx="668655" cy="368300"/>
          </a:xfrm>
          <a:prstGeom prst="rect">
            <a:avLst/>
          </a:prstGeom>
          <a:noFill/>
        </p:spPr>
        <p:txBody>
          <a:bodyPr wrap="square" rtlCol="0" anchor="t">
            <a:spAutoFit/>
          </a:bodyPr>
          <a:lstStyle/>
          <a:p>
            <a:r>
              <a:rPr lang="en-IN" altLang="en-US" dirty="0">
                <a:latin typeface="Times New Roman" panose="02020603050405020304" pitchFamily="18" charset="0"/>
                <a:cs typeface="Times New Roman" panose="02020603050405020304" pitchFamily="18" charset="0"/>
                <a:sym typeface="+mn-ea"/>
              </a:rPr>
              <a:t>21</a:t>
            </a:r>
            <a:endParaRPr lang="en-US"/>
          </a:p>
        </p:txBody>
      </p:sp>
      <p:pic>
        <p:nvPicPr>
          <p:cNvPr id="5" name="Picture 2"/>
          <p:cNvPicPr>
            <a:picLocks noChangeAspect="1" noChangeArrowheads="1"/>
          </p:cNvPicPr>
          <p:nvPr/>
        </p:nvPicPr>
        <p:blipFill>
          <a:blip r:embed="rId3"/>
          <a:srcRect/>
          <a:stretch>
            <a:fillRect/>
          </a:stretch>
        </p:blipFill>
        <p:spPr bwMode="auto">
          <a:xfrm>
            <a:off x="0" y="1571612"/>
            <a:ext cx="8715404" cy="325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676400"/>
            <a:ext cx="6705600" cy="2959291"/>
          </a:xfrm>
        </p:spPr>
        <p:txBody>
          <a:bodyPr>
            <a:normAutofit/>
          </a:bodyPr>
          <a:lstStyle/>
          <a:p>
            <a:pPr lvl="0"/>
            <a:r>
              <a:rPr lang="en-US" dirty="0"/>
              <a:t>As a  precaution using this we can save lives. </a:t>
            </a:r>
            <a:endParaRPr lang="en-IN" dirty="0"/>
          </a:p>
          <a:p>
            <a:pPr lvl="0"/>
            <a:r>
              <a:rPr lang="en-US" dirty="0"/>
              <a:t>We can reduce losses and damages to the properties.</a:t>
            </a:r>
            <a:endParaRPr lang="en-IN" dirty="0"/>
          </a:p>
          <a:p>
            <a:pPr lvl="0"/>
            <a:r>
              <a:rPr lang="en-US" dirty="0"/>
              <a:t>We can take safety measures.</a:t>
            </a:r>
            <a:endParaRPr lang="en-IN" dirty="0"/>
          </a:p>
          <a:p>
            <a:pPr algn="just"/>
            <a:endParaRPr lang="en-US" dirty="0"/>
          </a:p>
        </p:txBody>
      </p:sp>
      <p:sp>
        <p:nvSpPr>
          <p:cNvPr id="3" name="Title 2"/>
          <p:cNvSpPr>
            <a:spLocks noGrp="1"/>
          </p:cNvSpPr>
          <p:nvPr>
            <p:ph type="title"/>
          </p:nvPr>
        </p:nvSpPr>
        <p:spPr>
          <a:xfrm>
            <a:off x="357505" y="762000"/>
            <a:ext cx="8229600" cy="582613"/>
          </a:xfrm>
        </p:spPr>
        <p:txBody>
          <a:bodyPr/>
          <a:lstStyle/>
          <a:p>
            <a:r>
              <a:rPr lang="en-IN" dirty="0">
                <a:solidFill>
                  <a:srgbClr val="00B0F0"/>
                </a:solidFill>
                <a:effectLst/>
                <a:latin typeface="Calibri" panose="020F0502020204030204" pitchFamily="34" charset="0"/>
                <a:cs typeface="Calibri" panose="020F0502020204030204" pitchFamily="34" charset="0"/>
              </a:rPr>
              <a:t>Proposed System Advantages</a:t>
            </a:r>
            <a:endParaRPr lang="en-US" dirty="0"/>
          </a:p>
        </p:txBody>
      </p:sp>
      <p:sp>
        <p:nvSpPr>
          <p:cNvPr id="4" name="Rectangle 3"/>
          <p:cNvSpPr/>
          <p:nvPr/>
        </p:nvSpPr>
        <p:spPr>
          <a:xfrm>
            <a:off x="7849235" y="6245225"/>
            <a:ext cx="737870" cy="36830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22</a:t>
            </a:r>
          </a:p>
        </p:txBody>
      </p:sp>
      <p:sp>
        <p:nvSpPr>
          <p:cNvPr id="5" name="Date Placeholder 4"/>
          <p:cNvSpPr>
            <a:spLocks noGrp="1"/>
          </p:cNvSpPr>
          <p:nvPr>
            <p:ph type="dt" sz="half" idx="10"/>
          </p:nvPr>
        </p:nvSpPr>
        <p:spPr/>
        <p:txBody>
          <a:bodyPr/>
          <a:lstStyle/>
          <a:p>
            <a:r>
              <a:rPr lang="en-US" smtClean="0"/>
              <a:t>8/18/2020</a:t>
            </a:r>
            <a:endParaRPr lang="en-US"/>
          </a:p>
        </p:txBody>
      </p:sp>
      <p:sp>
        <p:nvSpPr>
          <p:cNvPr id="6" name="Text Box 5"/>
          <p:cNvSpPr txBox="1"/>
          <p:nvPr/>
        </p:nvSpPr>
        <p:spPr>
          <a:xfrm>
            <a:off x="3352165"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Content Placeholder 2"/>
          <p:cNvSpPr>
            <a:spLocks noGrp="1"/>
          </p:cNvSpPr>
          <p:nvPr>
            <p:ph idx="1"/>
          </p:nvPr>
        </p:nvSpPr>
        <p:spPr>
          <a:xfrm>
            <a:off x="814705" y="2233295"/>
            <a:ext cx="7086600" cy="4330891"/>
          </a:xfrm>
        </p:spPr>
        <p:txBody>
          <a:bodyPr>
            <a:normAutofit/>
          </a:bodyPr>
          <a:lstStyle/>
          <a:p>
            <a:pPr lvl="0">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Deploying Wireless Sensor Network For Flood Detection.</a:t>
            </a:r>
          </a:p>
          <a:p>
            <a:pPr marL="109855" indent="0" algn="ctr">
              <a:buNone/>
            </a:pPr>
            <a:endParaRPr lang="en-US" sz="2800" dirty="0">
              <a:latin typeface="Times New Roman" panose="02020603050405020304" pitchFamily="18" charset="0"/>
              <a:cs typeface="Times New Roman" panose="02020603050405020304" pitchFamily="18" charset="0"/>
            </a:endParaRPr>
          </a:p>
        </p:txBody>
      </p:sp>
      <p:sp>
        <p:nvSpPr>
          <p:cNvPr id="1048667" name="Date Placeholder 5"/>
          <p:cNvSpPr>
            <a:spLocks noGrp="1"/>
          </p:cNvSpPr>
          <p:nvPr>
            <p:ph type="dt" sz="half" idx="10"/>
          </p:nvPr>
        </p:nvSpPr>
        <p:spPr/>
        <p:txBody>
          <a:bodyPr/>
          <a:lstStyle/>
          <a:p>
            <a:r>
              <a:rPr lang="en-US" smtClean="0"/>
              <a:t>8/18/2020</a:t>
            </a:r>
            <a:endParaRPr lang="en-US" dirty="0"/>
          </a:p>
        </p:txBody>
      </p:sp>
      <p:sp>
        <p:nvSpPr>
          <p:cNvPr id="1048669" name="Title 1"/>
          <p:cNvSpPr>
            <a:spLocks noGrp="1"/>
          </p:cNvSpPr>
          <p:nvPr>
            <p:ph type="title"/>
          </p:nvPr>
        </p:nvSpPr>
        <p:spPr>
          <a:xfrm>
            <a:off x="457200" y="876300"/>
            <a:ext cx="8229600" cy="582613"/>
          </a:xfrm>
        </p:spPr>
        <p:txBody>
          <a:bodyPr/>
          <a:lstStyle/>
          <a:p>
            <a:pPr algn="ctr"/>
            <a:r>
              <a:rPr lang="en-US" dirty="0"/>
              <a:t>POSSIBLE OUTCOMES</a:t>
            </a:r>
          </a:p>
        </p:txBody>
      </p:sp>
      <p:sp>
        <p:nvSpPr>
          <p:cNvPr id="2" name="Text Box 1"/>
          <p:cNvSpPr txBox="1"/>
          <p:nvPr/>
        </p:nvSpPr>
        <p:spPr>
          <a:xfrm>
            <a:off x="3451860" y="619569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3" name="Text Box 2"/>
          <p:cNvSpPr txBox="1"/>
          <p:nvPr/>
        </p:nvSpPr>
        <p:spPr>
          <a:xfrm>
            <a:off x="7901305" y="6195695"/>
            <a:ext cx="597535" cy="368300"/>
          </a:xfrm>
          <a:prstGeom prst="rect">
            <a:avLst/>
          </a:prstGeom>
          <a:noFill/>
        </p:spPr>
        <p:txBody>
          <a:bodyPr wrap="square" rtlCol="0" anchor="t">
            <a:spAutoFit/>
          </a:bodyPr>
          <a:lstStyle/>
          <a:p>
            <a:r>
              <a:rPr lang="en-IN" altLang="en-US" dirty="0">
                <a:latin typeface="Times New Roman" panose="02020603050405020304" pitchFamily="18" charset="0"/>
                <a:cs typeface="Times New Roman" panose="02020603050405020304" pitchFamily="18" charset="0"/>
                <a:sym typeface="+mn-ea"/>
              </a:rPr>
              <a:t>23</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1660" y="950786"/>
            <a:ext cx="8229600" cy="4525963"/>
          </a:xfrm>
        </p:spPr>
        <p:txBody>
          <a:bodyPr>
            <a:normAutofit fontScale="97500"/>
          </a:bodyPr>
          <a:lstStyle/>
          <a:p>
            <a:pPr marL="109855" indent="0">
              <a:buNone/>
            </a:pPr>
            <a:r>
              <a:rPr lang="en-US" b="1" dirty="0"/>
              <a:t> </a:t>
            </a:r>
            <a:endParaRPr lang="en-IN" dirty="0"/>
          </a:p>
          <a:p>
            <a:pPr lvl="0">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By use of Wireless Sensor Network any mechanical or geo-physical sensor  can be interfaced easily for protection of our on livelihood as well as nation’s  wealth. </a:t>
            </a:r>
            <a:endParaRPr lang="en-IN" sz="2800" dirty="0">
              <a:latin typeface="Times New Roman" panose="02020603050405020304" pitchFamily="18" charset="0"/>
              <a:cs typeface="Times New Roman" panose="02020603050405020304" pitchFamily="18" charset="0"/>
            </a:endParaRPr>
          </a:p>
          <a:p>
            <a:pPr lvl="0">
              <a:buFont typeface="Wingdings" panose="05000000000000000000" charset="0"/>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WSN deployment leads to access many of the sensor  information and by using Ethernet, Wi-Fi, Satellite or any other wireless  protocol the danger intimation can be passed to the nearby villages and to the  government officials.</a:t>
            </a:r>
            <a:endParaRPr lang="en-IN" dirty="0"/>
          </a:p>
          <a:p>
            <a:endParaRPr lang="en-IN" dirty="0"/>
          </a:p>
        </p:txBody>
      </p:sp>
      <p:sp>
        <p:nvSpPr>
          <p:cNvPr id="3" name="Title 2"/>
          <p:cNvSpPr>
            <a:spLocks noGrp="1"/>
          </p:cNvSpPr>
          <p:nvPr>
            <p:ph type="title"/>
          </p:nvPr>
        </p:nvSpPr>
        <p:spPr>
          <a:xfrm>
            <a:off x="653415" y="463233"/>
            <a:ext cx="7620000" cy="487362"/>
          </a:xfrm>
        </p:spPr>
        <p:txBody>
          <a:bodyPr>
            <a:normAutofit fontScale="90000"/>
          </a:bodyPr>
          <a:lstStyle/>
          <a:p>
            <a:r>
              <a:rPr lang="en-US" dirty="0">
                <a:effectLst/>
              </a:rPr>
              <a:t/>
            </a:r>
            <a:br>
              <a:rPr lang="en-US" dirty="0">
                <a:effectLst/>
              </a:rPr>
            </a:br>
            <a:r>
              <a:rPr lang="en-US" dirty="0">
                <a:effectLst/>
              </a:rPr>
              <a:t/>
            </a:r>
            <a:br>
              <a:rPr lang="en-US" dirty="0">
                <a:effectLst/>
              </a:rPr>
            </a:br>
            <a:r>
              <a:rPr lang="en-US" dirty="0">
                <a:solidFill>
                  <a:schemeClr val="accent2"/>
                </a:solidFill>
                <a:effectLst/>
              </a:rPr>
              <a:t>CONCLUSION</a:t>
            </a:r>
            <a:r>
              <a:rPr lang="en-IN" dirty="0">
                <a:effectLst/>
              </a:rPr>
              <a:t/>
            </a:r>
            <a:br>
              <a:rPr lang="en-IN" dirty="0">
                <a:effectLst/>
              </a:rPr>
            </a:br>
            <a:r>
              <a:rPr lang="en-US" dirty="0">
                <a:effectLst/>
              </a:rPr>
              <a:t> </a:t>
            </a:r>
            <a:r>
              <a:rPr lang="en-IN" dirty="0">
                <a:effectLst/>
              </a:rPr>
              <a:t/>
            </a:r>
            <a:br>
              <a:rPr lang="en-IN" dirty="0">
                <a:effectLst/>
              </a:rPr>
            </a:br>
            <a:endParaRPr lang="en-IN" dirty="0"/>
          </a:p>
        </p:txBody>
      </p:sp>
      <p:sp>
        <p:nvSpPr>
          <p:cNvPr id="5" name="Rectangle 4"/>
          <p:cNvSpPr/>
          <p:nvPr/>
        </p:nvSpPr>
        <p:spPr>
          <a:xfrm>
            <a:off x="7844790" y="6260465"/>
            <a:ext cx="715010" cy="337185"/>
          </a:xfrm>
          <a:prstGeom prst="rect">
            <a:avLst/>
          </a:prstGeom>
        </p:spPr>
        <p:txBody>
          <a:bodyPr wrap="square">
            <a:spAutoFit/>
          </a:bodyPr>
          <a:lstStyle/>
          <a:p>
            <a:r>
              <a:rPr lang="en-IN" altLang="en-US" sz="1600" dirty="0">
                <a:latin typeface="Times New Roman" panose="02020603050405020304" pitchFamily="18" charset="0"/>
                <a:cs typeface="Times New Roman" panose="02020603050405020304" pitchFamily="18" charset="0"/>
              </a:rPr>
              <a:t>24</a:t>
            </a:r>
            <a:endParaRPr lang="en-IN" sz="16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443230" y="6260465"/>
            <a:ext cx="2133600" cy="476250"/>
          </a:xfrm>
        </p:spPr>
        <p:txBody>
          <a:bodyPr/>
          <a:lstStyle/>
          <a:p>
            <a:r>
              <a:rPr lang="en-US" smtClean="0"/>
              <a:t>8/18/2020</a:t>
            </a:r>
            <a:endParaRPr lang="en-US"/>
          </a:p>
        </p:txBody>
      </p:sp>
      <p:sp>
        <p:nvSpPr>
          <p:cNvPr id="7" name="Text Box 6"/>
          <p:cNvSpPr txBox="1"/>
          <p:nvPr/>
        </p:nvSpPr>
        <p:spPr>
          <a:xfrm>
            <a:off x="3576320" y="6191250"/>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3"/>
            <a:ext cx="8229600" cy="5387676"/>
          </a:xfrm>
        </p:spPr>
        <p:txBody>
          <a:bodyPr>
            <a:normAutofit fontScale="85000" lnSpcReduction="20000"/>
          </a:bodyPr>
          <a:lstStyle/>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Mustafa Mousa, Christian Claudel, “Poster Abstract: Water Level Estimation inUrban Ultrasonic/PassiveInfraredFlashFloodSensorNetworksUsingSupervisedLearning”,IEEE2014</a:t>
            </a: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Cholatip Yawut+ and Sathapath Kilaso, ”A Wireless Sensor Network for Weather and Disaster Alarm Systems”, 2011 International Conference on Information and Electronics Engineering IPCSIT vol.6 (2011) © (2011) IACSIT Press,Singapore</a:t>
            </a: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Saysoth Keoduangsine and Robert Goodwin, ”An Appropriate Flood Warning System intheContextofDevelopingCountries”,InternationalJournalofInnovation,Management and Technology, Vol. 3, No. 3, June2012</a:t>
            </a: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Maneesha V. Ramesh, Sangeeth Kumar, and P. Venkat Rangan,” Wireless Sensor Network for Landslide Detection”</a:t>
            </a:r>
          </a:p>
          <a:p>
            <a:pPr marL="457200" indent="-457200">
              <a:buFont typeface="+mj-lt"/>
              <a:buAutoNum type="arabicPeriod"/>
            </a:pPr>
            <a:endParaRPr lang="en-US" sz="2800" dirty="0">
              <a:latin typeface="Times New Roman" panose="02020603050405020304" pitchFamily="18" charset="0"/>
              <a:cs typeface="Times New Roman" panose="02020603050405020304" pitchFamily="18" charset="0"/>
            </a:endParaRPr>
          </a:p>
          <a:p>
            <a:pPr>
              <a:buNone/>
            </a:pPr>
            <a:endParaRPr lang="en-US" dirty="0"/>
          </a:p>
        </p:txBody>
      </p:sp>
      <p:sp>
        <p:nvSpPr>
          <p:cNvPr id="6" name="Date Placeholder 5"/>
          <p:cNvSpPr>
            <a:spLocks noGrp="1"/>
          </p:cNvSpPr>
          <p:nvPr>
            <p:ph type="dt" sz="half" idx="10"/>
          </p:nvPr>
        </p:nvSpPr>
        <p:spPr/>
        <p:txBody>
          <a:bodyPr/>
          <a:lstStyle/>
          <a:p>
            <a:r>
              <a:rPr lang="en-US" sz="1200" smtClean="0">
                <a:latin typeface="Times New Roman" panose="02020603050405020304" pitchFamily="18" charset="0"/>
                <a:cs typeface="Times New Roman" panose="02020603050405020304" pitchFamily="18" charset="0"/>
              </a:rPr>
              <a:t>8/18/2020</a:t>
            </a:r>
            <a:endParaRPr lang="en-US" sz="1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IN" sz="4400" dirty="0">
                <a:solidFill>
                  <a:srgbClr val="00B0F0"/>
                </a:solidFill>
                <a:effectLst/>
                <a:latin typeface="Calibri" panose="020F0502020204030204" pitchFamily="34" charset="0"/>
                <a:cs typeface="Calibri" panose="020F0502020204030204" pitchFamily="34" charset="0"/>
              </a:rPr>
              <a:t>References</a:t>
            </a:r>
            <a:endParaRPr lang="en-US" dirty="0"/>
          </a:p>
        </p:txBody>
      </p:sp>
      <p:sp>
        <p:nvSpPr>
          <p:cNvPr id="4" name="Text Box 3"/>
          <p:cNvSpPr txBox="1"/>
          <p:nvPr/>
        </p:nvSpPr>
        <p:spPr>
          <a:xfrm>
            <a:off x="345186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5" name="Text Box 4"/>
          <p:cNvSpPr txBox="1"/>
          <p:nvPr/>
        </p:nvSpPr>
        <p:spPr>
          <a:xfrm>
            <a:off x="7889875" y="6245225"/>
            <a:ext cx="725805" cy="368300"/>
          </a:xfrm>
          <a:prstGeom prst="rect">
            <a:avLst/>
          </a:prstGeom>
          <a:noFill/>
        </p:spPr>
        <p:txBody>
          <a:bodyPr wrap="square" rtlCol="0" anchor="t">
            <a:spAutoFit/>
          </a:bodyPr>
          <a:lstStyle/>
          <a:p>
            <a:r>
              <a:rPr lang="en-IN" altLang="en-US" dirty="0">
                <a:latin typeface="Times New Roman" panose="02020603050405020304" pitchFamily="18" charset="0"/>
                <a:cs typeface="Times New Roman" panose="02020603050405020304" pitchFamily="18" charset="0"/>
                <a:sym typeface="+mn-ea"/>
              </a:rPr>
              <a:t>25</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00"/>
              <a:t>.</a:t>
            </a:r>
          </a:p>
        </p:txBody>
      </p:sp>
      <p:sp>
        <p:nvSpPr>
          <p:cNvPr id="3" name="Content Placeholder 2"/>
          <p:cNvSpPr>
            <a:spLocks noGrp="1"/>
          </p:cNvSpPr>
          <p:nvPr>
            <p:ph idx="1"/>
          </p:nvPr>
        </p:nvSpPr>
        <p:spPr/>
        <p:txBody>
          <a:bodyPr/>
          <a:lstStyle/>
          <a:p>
            <a:pPr>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ZHAO CHENG and WENDI B. HEINZELMAN, ” Flooding Strategy for Target Discovery in Wireless Networks”, Wireless Networks 11, 607–618,2005SpringerScience+BusinessMedia,Inc.ManufacturedinTheNetherlands.</a:t>
            </a: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“Flood Risk Management and Mitigation in Mekong River Basin”, 8th Annual Mekong Flood Forum 2010, viewed on 12 Nov2011.</a:t>
            </a:r>
          </a:p>
          <a:p>
            <a:pPr>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E. Basha, et al “Design of early warning flood detection system for developing countries,”inProc.oftheConferenceonInformationandCommunicationTechnologyand Development, Dec2007.</a:t>
            </a: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M. Cioca, et al,”SMS Disaster Alert System Programming,”in Proc. of International Conference on Digital Ecosystem and Technologies,2008.</a:t>
            </a:r>
            <a:endParaRPr lang="en-US" sz="2000"/>
          </a:p>
        </p:txBody>
      </p:sp>
      <p:sp>
        <p:nvSpPr>
          <p:cNvPr id="4" name="Date Placeholder 3"/>
          <p:cNvSpPr>
            <a:spLocks noGrp="1"/>
          </p:cNvSpPr>
          <p:nvPr>
            <p:ph type="dt" sz="half" idx="10"/>
          </p:nvPr>
        </p:nvSpPr>
        <p:spPr>
          <a:xfrm>
            <a:off x="457200" y="6191250"/>
            <a:ext cx="2133600" cy="476250"/>
          </a:xfrm>
        </p:spPr>
        <p:txBody>
          <a:bodyPr/>
          <a:lstStyle/>
          <a:p>
            <a:r>
              <a:rPr lang="en-US" smtClean="0"/>
              <a:t>8/18/2020</a:t>
            </a:r>
            <a:endParaRPr lang="en-US"/>
          </a:p>
        </p:txBody>
      </p:sp>
      <p:sp>
        <p:nvSpPr>
          <p:cNvPr id="5" name="Text Box 4"/>
          <p:cNvSpPr txBox="1"/>
          <p:nvPr/>
        </p:nvSpPr>
        <p:spPr>
          <a:xfrm>
            <a:off x="3295015" y="6127750"/>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6" name="Text Box 5"/>
          <p:cNvSpPr txBox="1"/>
          <p:nvPr/>
        </p:nvSpPr>
        <p:spPr>
          <a:xfrm>
            <a:off x="7923530" y="6245225"/>
            <a:ext cx="1068705" cy="368300"/>
          </a:xfrm>
          <a:prstGeom prst="rect">
            <a:avLst/>
          </a:prstGeom>
          <a:noFill/>
        </p:spPr>
        <p:txBody>
          <a:bodyPr wrap="square" rtlCol="0" anchor="t">
            <a:spAutoFit/>
          </a:bodyPr>
          <a:lstStyle/>
          <a:p>
            <a:r>
              <a:rPr lang="en-IN" altLang="en-US" dirty="0">
                <a:latin typeface="Times New Roman" panose="02020603050405020304" pitchFamily="18" charset="0"/>
                <a:cs typeface="Times New Roman" panose="02020603050405020304" pitchFamily="18" charset="0"/>
                <a:sym typeface="+mn-ea"/>
              </a:rPr>
              <a:t>26</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362" y="2209800"/>
            <a:ext cx="7704667" cy="1828801"/>
          </a:xfrm>
        </p:spPr>
        <p:txBody>
          <a:bodyPr>
            <a:normAutofit/>
          </a:bodyPr>
          <a:lstStyle/>
          <a:p>
            <a:r>
              <a:rPr lang="en-IN" sz="4800" i="1" dirty="0">
                <a:solidFill>
                  <a:srgbClr val="00B0F0"/>
                </a:solidFill>
                <a:latin typeface="Calibri" panose="020F0502020204030204" pitchFamily="34" charset="0"/>
                <a:cs typeface="Calibri" panose="020F0502020204030204" pitchFamily="34" charset="0"/>
              </a:rPr>
              <a:t>Thank You!!!</a:t>
            </a:r>
          </a:p>
        </p:txBody>
      </p:sp>
      <p:sp>
        <p:nvSpPr>
          <p:cNvPr id="4" name="Date Placeholder 3"/>
          <p:cNvSpPr>
            <a:spLocks noGrp="1"/>
          </p:cNvSpPr>
          <p:nvPr>
            <p:ph type="dt" sz="half" idx="10"/>
          </p:nvPr>
        </p:nvSpPr>
        <p:spPr>
          <a:xfrm>
            <a:off x="8174355" y="6130290"/>
            <a:ext cx="490220" cy="476250"/>
          </a:xfrm>
        </p:spPr>
        <p:txBody>
          <a:bodyPr/>
          <a:lstStyle/>
          <a:p>
            <a:r>
              <a:rPr lang="en-IN" altLang="en-US"/>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2700" marR="6350">
              <a:spcBef>
                <a:spcPts val="105"/>
              </a:spcBef>
              <a:buFont typeface="Wingdings" panose="05000000000000000000"/>
              <a:buChar char=""/>
              <a:tabLst>
                <a:tab pos="215900" algn="l"/>
              </a:tabLst>
            </a:pPr>
            <a:r>
              <a:rPr lang="en-US" sz="3200" dirty="0">
                <a:latin typeface="Times New Roman" panose="02020603050405020304" pitchFamily="18" charset="0"/>
                <a:cs typeface="Times New Roman" panose="02020603050405020304" pitchFamily="18" charset="0"/>
              </a:rPr>
              <a:t>A flood is an overflow of water that submerges land that is usually dry. </a:t>
            </a:r>
          </a:p>
          <a:p>
            <a:pPr marL="12700" marR="6350">
              <a:spcBef>
                <a:spcPts val="105"/>
              </a:spcBef>
              <a:buFont typeface="Wingdings" panose="05000000000000000000"/>
              <a:buChar char=""/>
              <a:tabLst>
                <a:tab pos="215900" algn="l"/>
              </a:tabLst>
            </a:pPr>
            <a:r>
              <a:rPr lang="en-US" sz="3200" dirty="0">
                <a:latin typeface="Times New Roman" panose="02020603050405020304" pitchFamily="18" charset="0"/>
                <a:cs typeface="Times New Roman" panose="02020603050405020304" pitchFamily="18" charset="0"/>
              </a:rPr>
              <a:t>Experts defines a flood as a covering by water of land not normally covered by water. </a:t>
            </a:r>
          </a:p>
          <a:p>
            <a:pPr marL="12700" marR="6350">
              <a:spcBef>
                <a:spcPts val="105"/>
              </a:spcBef>
              <a:buFont typeface="Wingdings" panose="05000000000000000000"/>
              <a:buChar char=""/>
              <a:tabLst>
                <a:tab pos="215900" algn="l"/>
              </a:tabLst>
            </a:pPr>
            <a:r>
              <a:rPr lang="en-US" sz="3200" dirty="0">
                <a:latin typeface="Times New Roman" panose="02020603050405020304" pitchFamily="18" charset="0"/>
                <a:cs typeface="Times New Roman" panose="02020603050405020304" pitchFamily="18" charset="0"/>
              </a:rPr>
              <a:t>In the sense of "flowing water", the word may also be applied to the inflow of the tide</a:t>
            </a:r>
          </a:p>
          <a:p>
            <a:pPr marL="12700" marR="6350">
              <a:spcBef>
                <a:spcPts val="105"/>
              </a:spcBef>
              <a:buFont typeface="Wingdings" panose="05000000000000000000"/>
              <a:buChar char=""/>
              <a:tabLst>
                <a:tab pos="215900" algn="l"/>
              </a:tabLst>
            </a:pPr>
            <a:r>
              <a:rPr lang="en-US" sz="3200" dirty="0">
                <a:latin typeface="Times New Roman" panose="02020603050405020304" pitchFamily="18" charset="0"/>
                <a:cs typeface="Times New Roman" panose="02020603050405020304" pitchFamily="18" charset="0"/>
              </a:rPr>
              <a:t>Floods can be caused by a number of processes, but the dominant cause is rainfall. </a:t>
            </a:r>
          </a:p>
          <a:p>
            <a:pPr marL="12700" marR="6350">
              <a:spcBef>
                <a:spcPts val="105"/>
              </a:spcBef>
              <a:buFont typeface="Wingdings" panose="05000000000000000000"/>
              <a:buChar char=""/>
              <a:tabLst>
                <a:tab pos="215900" algn="l"/>
              </a:tabLst>
            </a:pPr>
            <a:r>
              <a:rPr lang="en-US" sz="3200" dirty="0">
                <a:latin typeface="Times New Roman" panose="02020603050405020304" pitchFamily="18" charset="0"/>
                <a:cs typeface="Times New Roman" panose="02020603050405020304" pitchFamily="18" charset="0"/>
              </a:rPr>
              <a:t>Floods are a natural process, but mankind's activities affect flooding. Floods occur at irregular intervals and vary in size, area of extent, and duration</a:t>
            </a:r>
            <a:endParaRPr lang="en-US" dirty="0"/>
          </a:p>
        </p:txBody>
      </p:sp>
      <p:sp>
        <p:nvSpPr>
          <p:cNvPr id="3" name="Title 2"/>
          <p:cNvSpPr>
            <a:spLocks noGrp="1"/>
          </p:cNvSpPr>
          <p:nvPr>
            <p:ph type="title"/>
          </p:nvPr>
        </p:nvSpPr>
        <p:spPr/>
        <p:txBody>
          <a:bodyPr/>
          <a:lstStyle/>
          <a:p>
            <a:r>
              <a:rPr lang="en-IN" dirty="0">
                <a:solidFill>
                  <a:srgbClr val="00B0F0"/>
                </a:solidFill>
                <a:effectLst/>
                <a:latin typeface="Calibri" panose="020F0502020204030204" pitchFamily="34" charset="0"/>
                <a:cs typeface="Calibri" panose="020F0502020204030204" pitchFamily="34" charset="0"/>
              </a:rPr>
              <a:t>INTRODUCTION</a:t>
            </a:r>
            <a:endParaRPr lang="en-US" dirty="0"/>
          </a:p>
        </p:txBody>
      </p:sp>
      <p:sp>
        <p:nvSpPr>
          <p:cNvPr id="4" name="Date Placeholder 3"/>
          <p:cNvSpPr>
            <a:spLocks noGrp="1"/>
          </p:cNvSpPr>
          <p:nvPr>
            <p:ph type="dt" sz="half" idx="10"/>
          </p:nvPr>
        </p:nvSpPr>
        <p:spPr>
          <a:xfrm>
            <a:off x="457200" y="6216650"/>
            <a:ext cx="2133600" cy="476250"/>
          </a:xfrm>
        </p:spPr>
        <p:txBody>
          <a:bodyPr/>
          <a:lstStyle/>
          <a:p>
            <a:r>
              <a:rPr lang="en-US" smtClean="0"/>
              <a:t>8/18/2020</a:t>
            </a:r>
            <a:endParaRPr lang="en-US"/>
          </a:p>
        </p:txBody>
      </p:sp>
      <p:sp>
        <p:nvSpPr>
          <p:cNvPr id="5" name="Text Box 4"/>
          <p:cNvSpPr txBox="1"/>
          <p:nvPr/>
        </p:nvSpPr>
        <p:spPr>
          <a:xfrm>
            <a:off x="3451860" y="6216650"/>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6" name="Text Box 5"/>
          <p:cNvSpPr txBox="1"/>
          <p:nvPr/>
        </p:nvSpPr>
        <p:spPr>
          <a:xfrm>
            <a:off x="7880985" y="6216650"/>
            <a:ext cx="640080" cy="368300"/>
          </a:xfrm>
          <a:prstGeom prst="rect">
            <a:avLst/>
          </a:prstGeom>
          <a:noFill/>
        </p:spPr>
        <p:txBody>
          <a:bodyPr wrap="square" rtlCol="0" anchor="t">
            <a:spAutoFit/>
          </a:bodyPr>
          <a:lstStyle/>
          <a:p>
            <a:r>
              <a:rPr lang="en-IN" altLang="en-US"/>
              <a:t>03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2225"/>
            <a:ext cx="8229600" cy="4953000"/>
          </a:xfrm>
        </p:spPr>
        <p:txBody>
          <a:bodyPr>
            <a:normAutofit lnSpcReduction="10000"/>
          </a:bodyPr>
          <a:lstStyle/>
          <a:p>
            <a:pPr>
              <a:buFont typeface="Wingdings" panose="05000000000000000000" charset="0"/>
              <a:buChar char="Ø"/>
            </a:pPr>
            <a:r>
              <a:rPr lang="en-US" sz="2800" dirty="0"/>
              <a:t> </a:t>
            </a:r>
            <a:r>
              <a:rPr lang="en-US" sz="2800" dirty="0">
                <a:latin typeface="Times New Roman" panose="02020603050405020304" pitchFamily="18" charset="0"/>
                <a:cs typeface="Times New Roman" panose="02020603050405020304" pitchFamily="18" charset="0"/>
              </a:rPr>
              <a:t>Rapid and appropriate disaster evacuation is needed so that victims of natural disasters can be immediately evacuated and rescued,</a:t>
            </a:r>
          </a:p>
          <a:p>
            <a:pPr>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 In the evacuation process there are often obstacles, such as disconnection of telecommunications networks, poor weather conditions, difficulty in accessing victims of natural disasters</a:t>
            </a:r>
            <a:r>
              <a:rPr lang="en-IN" altLang="en-US" sz="2800" dirty="0">
                <a:latin typeface="Times New Roman" panose="02020603050405020304" pitchFamily="18" charset="0"/>
                <a:cs typeface="Times New Roman" panose="02020603050405020304" pitchFamily="18" charset="0"/>
              </a:rPr>
              <a:t>.</a:t>
            </a:r>
          </a:p>
          <a:p>
            <a:pPr>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he uneven distribution of the SAR team caused by no information on the location of the disaster victims and the level of damage caused by the natural disaster.</a:t>
            </a:r>
          </a:p>
        </p:txBody>
      </p:sp>
      <p:sp>
        <p:nvSpPr>
          <p:cNvPr id="3" name="Title 2"/>
          <p:cNvSpPr>
            <a:spLocks noGrp="1"/>
          </p:cNvSpPr>
          <p:nvPr>
            <p:ph type="title"/>
          </p:nvPr>
        </p:nvSpPr>
        <p:spPr/>
        <p:txBody>
          <a:bodyPr/>
          <a:lstStyle/>
          <a:p>
            <a:r>
              <a:rPr lang="en-US" dirty="0">
                <a:solidFill>
                  <a:schemeClr val="accent2"/>
                </a:solidFill>
              </a:rPr>
              <a:t>Cont…</a:t>
            </a:r>
          </a:p>
        </p:txBody>
      </p:sp>
      <p:sp>
        <p:nvSpPr>
          <p:cNvPr id="4" name="Date Placeholder 3"/>
          <p:cNvSpPr>
            <a:spLocks noGrp="1"/>
          </p:cNvSpPr>
          <p:nvPr>
            <p:ph type="dt" sz="half" idx="10"/>
          </p:nvPr>
        </p:nvSpPr>
        <p:spPr/>
        <p:txBody>
          <a:bodyPr/>
          <a:lstStyle/>
          <a:p>
            <a:r>
              <a:rPr lang="en-US" smtClean="0"/>
              <a:t>8/18/2020</a:t>
            </a:r>
            <a:endParaRPr lang="en-US"/>
          </a:p>
        </p:txBody>
      </p:sp>
      <p:sp>
        <p:nvSpPr>
          <p:cNvPr id="5" name="Text Box 4"/>
          <p:cNvSpPr txBox="1"/>
          <p:nvPr/>
        </p:nvSpPr>
        <p:spPr>
          <a:xfrm>
            <a:off x="345186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6" name="Text Box 5"/>
          <p:cNvSpPr txBox="1"/>
          <p:nvPr/>
        </p:nvSpPr>
        <p:spPr>
          <a:xfrm>
            <a:off x="7874635" y="6245225"/>
            <a:ext cx="683260" cy="368300"/>
          </a:xfrm>
          <a:prstGeom prst="rect">
            <a:avLst/>
          </a:prstGeom>
          <a:noFill/>
        </p:spPr>
        <p:txBody>
          <a:bodyPr wrap="square" rtlCol="0" anchor="t">
            <a:spAutoFit/>
          </a:bodyPr>
          <a:lstStyle/>
          <a:p>
            <a:r>
              <a:rPr lang="en-IN" altLang="en-US" dirty="0">
                <a:latin typeface="Times New Roman" panose="02020603050405020304" pitchFamily="18" charset="0"/>
                <a:cs typeface="Times New Roman" panose="02020603050405020304" pitchFamily="18" charset="0"/>
                <a:sym typeface="+mn-ea"/>
              </a:rPr>
              <a:t>04</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624205" indent="-514350">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Natural disasters are one of the things that cannot be predicted. Natural disasters can cause losses, both assets and objects can even take lives. </a:t>
            </a:r>
          </a:p>
          <a:p>
            <a:pPr marL="624205" indent="-514350">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To reduce the number of losses, rapid evacuation handling from the Search and Rescue (SAR) team is needed to help victims of natural disasters.</a:t>
            </a:r>
          </a:p>
          <a:p>
            <a:pPr marL="624205" indent="-514350">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 But in fact, there are often obstacles in the evacuation process. Such obstacles are such as bad weather conditions, disconnection of telecommunications networks, difficulty access to the victims of natural disasters and the spread of SAR teams that are not evenly distributed throughout the disaster area. </a:t>
            </a:r>
          </a:p>
          <a:p>
            <a:pPr marL="624205" indent="-514350">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Manual Rescue is the Major Disadvantage</a:t>
            </a:r>
            <a:endParaRPr lang="en-US" dirty="0"/>
          </a:p>
        </p:txBody>
      </p:sp>
      <p:sp>
        <p:nvSpPr>
          <p:cNvPr id="3" name="Title 2"/>
          <p:cNvSpPr>
            <a:spLocks noGrp="1"/>
          </p:cNvSpPr>
          <p:nvPr>
            <p:ph type="title"/>
          </p:nvPr>
        </p:nvSpPr>
        <p:spPr/>
        <p:txBody>
          <a:bodyPr/>
          <a:lstStyle/>
          <a:p>
            <a:r>
              <a:rPr lang="en-IN" dirty="0">
                <a:solidFill>
                  <a:srgbClr val="00B0F0"/>
                </a:solidFill>
                <a:effectLst/>
                <a:latin typeface="Calibri" panose="020F0502020204030204" pitchFamily="34" charset="0"/>
                <a:cs typeface="Calibri" panose="020F0502020204030204" pitchFamily="34" charset="0"/>
              </a:rPr>
              <a:t>Existing System</a:t>
            </a:r>
            <a:endParaRPr lang="en-US" dirty="0"/>
          </a:p>
        </p:txBody>
      </p:sp>
      <p:sp>
        <p:nvSpPr>
          <p:cNvPr id="4" name="Date Placeholder 3"/>
          <p:cNvSpPr>
            <a:spLocks noGrp="1"/>
          </p:cNvSpPr>
          <p:nvPr>
            <p:ph type="dt" sz="half" idx="10"/>
          </p:nvPr>
        </p:nvSpPr>
        <p:spPr/>
        <p:txBody>
          <a:bodyPr/>
          <a:lstStyle/>
          <a:p>
            <a:r>
              <a:rPr lang="en-US" smtClean="0"/>
              <a:t>8/18/2020</a:t>
            </a:r>
            <a:endParaRPr lang="en-US"/>
          </a:p>
        </p:txBody>
      </p:sp>
      <p:sp>
        <p:nvSpPr>
          <p:cNvPr id="5" name="Text Box 4"/>
          <p:cNvSpPr txBox="1"/>
          <p:nvPr/>
        </p:nvSpPr>
        <p:spPr>
          <a:xfrm>
            <a:off x="345186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6" name="Text Box 5"/>
          <p:cNvSpPr txBox="1"/>
          <p:nvPr/>
        </p:nvSpPr>
        <p:spPr>
          <a:xfrm>
            <a:off x="7867015" y="6245225"/>
            <a:ext cx="525780" cy="368300"/>
          </a:xfrm>
          <a:prstGeom prst="rect">
            <a:avLst/>
          </a:prstGeom>
          <a:noFill/>
        </p:spPr>
        <p:txBody>
          <a:bodyPr wrap="square" rtlCol="0" anchor="t">
            <a:spAutoFit/>
          </a:bodyPr>
          <a:lstStyle/>
          <a:p>
            <a:r>
              <a:rPr lang="en-IN" altLang="en-US"/>
              <a:t>05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205"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Title 2"/>
          <p:cNvSpPr>
            <a:spLocks noGrp="1"/>
          </p:cNvSpPr>
          <p:nvPr>
            <p:ph type="title"/>
          </p:nvPr>
        </p:nvSpPr>
        <p:spPr/>
        <p:txBody>
          <a:bodyPr/>
          <a:lstStyle/>
          <a:p>
            <a:r>
              <a:rPr lang="en-IN" dirty="0">
                <a:solidFill>
                  <a:srgbClr val="00B0F0"/>
                </a:solidFill>
                <a:effectLst/>
                <a:latin typeface="Calibri" panose="020F0502020204030204" pitchFamily="34" charset="0"/>
                <a:cs typeface="Calibri" panose="020F0502020204030204" pitchFamily="34" charset="0"/>
              </a:rPr>
              <a:t>Existing System Disadvantages</a:t>
            </a:r>
            <a:endParaRPr lang="en-US" dirty="0"/>
          </a:p>
        </p:txBody>
      </p:sp>
      <p:sp>
        <p:nvSpPr>
          <p:cNvPr id="4" name="TextBox 3"/>
          <p:cNvSpPr txBox="1"/>
          <p:nvPr/>
        </p:nvSpPr>
        <p:spPr>
          <a:xfrm>
            <a:off x="762000" y="1371600"/>
            <a:ext cx="7510780" cy="3538220"/>
          </a:xfrm>
          <a:prstGeom prst="rect">
            <a:avLst/>
          </a:prstGeom>
          <a:noFill/>
        </p:spPr>
        <p:txBody>
          <a:bodyPr wrap="square" rtlCol="0">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Requires Lot of Human Effort</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Human life Risk is involved</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 Disaster Prediction is not present</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Drone based implementation , needs human   to monitor the videos</a:t>
            </a:r>
            <a:r>
              <a:rPr lang="en-IN" altLang="en-US" sz="2800" dirty="0">
                <a:latin typeface="Times New Roman" panose="02020603050405020304" pitchFamily="18" charset="0"/>
                <a:cs typeface="Times New Roman" panose="02020603050405020304" pitchFamily="18" charset="0"/>
              </a:rPr>
              <a:t>.</a:t>
            </a:r>
          </a:p>
        </p:txBody>
      </p:sp>
      <p:sp>
        <p:nvSpPr>
          <p:cNvPr id="5" name="Date Placeholder 4"/>
          <p:cNvSpPr>
            <a:spLocks noGrp="1"/>
          </p:cNvSpPr>
          <p:nvPr>
            <p:ph type="dt" sz="half" idx="10"/>
          </p:nvPr>
        </p:nvSpPr>
        <p:spPr/>
        <p:txBody>
          <a:bodyPr/>
          <a:lstStyle/>
          <a:p>
            <a:r>
              <a:rPr lang="en-US" smtClean="0"/>
              <a:t>8/18/2020</a:t>
            </a:r>
            <a:endParaRPr lang="en-US"/>
          </a:p>
        </p:txBody>
      </p:sp>
      <p:sp>
        <p:nvSpPr>
          <p:cNvPr id="6" name="Text Box 5"/>
          <p:cNvSpPr txBox="1"/>
          <p:nvPr/>
        </p:nvSpPr>
        <p:spPr>
          <a:xfrm>
            <a:off x="3397250"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7" name="Text Box 6"/>
          <p:cNvSpPr txBox="1"/>
          <p:nvPr/>
        </p:nvSpPr>
        <p:spPr>
          <a:xfrm>
            <a:off x="7867015" y="6245225"/>
            <a:ext cx="609600" cy="368300"/>
          </a:xfrm>
          <a:prstGeom prst="rect">
            <a:avLst/>
          </a:prstGeom>
          <a:noFill/>
        </p:spPr>
        <p:txBody>
          <a:bodyPr wrap="square" rtlCol="0" anchor="t">
            <a:spAutoFit/>
          </a:bodyPr>
          <a:lstStyle/>
          <a:p>
            <a:r>
              <a:rPr lang="en-IN" altLang="en-US"/>
              <a:t>06</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endParaRPr lang="en-US" dirty="0"/>
          </a:p>
        </p:txBody>
      </p:sp>
      <p:sp>
        <p:nvSpPr>
          <p:cNvPr id="3" name="Title 2"/>
          <p:cNvSpPr>
            <a:spLocks noGrp="1"/>
          </p:cNvSpPr>
          <p:nvPr>
            <p:ph type="title"/>
          </p:nvPr>
        </p:nvSpPr>
        <p:spPr/>
        <p:txBody>
          <a:bodyPr/>
          <a:lstStyle/>
          <a:p>
            <a:r>
              <a:rPr lang="en-IN" dirty="0">
                <a:solidFill>
                  <a:srgbClr val="00B0F0"/>
                </a:solidFill>
                <a:effectLst/>
                <a:latin typeface="Calibri" panose="020F0502020204030204" pitchFamily="34" charset="0"/>
                <a:cs typeface="Calibri" panose="020F0502020204030204" pitchFamily="34" charset="0"/>
              </a:rPr>
              <a:t>Problem Statement</a:t>
            </a:r>
            <a:endParaRPr lang="en-US" dirty="0"/>
          </a:p>
        </p:txBody>
      </p:sp>
      <p:sp>
        <p:nvSpPr>
          <p:cNvPr id="4" name="Rectangle 3"/>
          <p:cNvSpPr/>
          <p:nvPr/>
        </p:nvSpPr>
        <p:spPr>
          <a:xfrm>
            <a:off x="0" y="1166842"/>
            <a:ext cx="9144000" cy="4154170"/>
          </a:xfrm>
          <a:prstGeom prst="rect">
            <a:avLst/>
          </a:prstGeom>
        </p:spPr>
        <p:txBody>
          <a:bodyPr wrap="square">
            <a:spAutoFit/>
          </a:bodyPr>
          <a:lstStyle/>
          <a:p>
            <a:pPr marL="624205" indent="-51435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Natural disasters are one of the things that cannot be predicted. Natural disasters can cause losses, both assets and objects can even take lives. </a:t>
            </a:r>
          </a:p>
          <a:p>
            <a:pPr marL="624205" indent="-51435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reduce the number of losses, rapid evacuation handling from the Search and Rescue (SAR) team is needed to help victims of natural disasters.</a:t>
            </a:r>
          </a:p>
          <a:p>
            <a:pPr marL="624205" indent="-514350">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 But in fact, there are often obstacles in the evacuation process. Such obstacles are such as bad weather conditions, disconnection of telecommunications networks, difficulty access to the victims of natural disasters and the spread of SAR teams that are not evenly distributed throughout the disaster area. </a:t>
            </a:r>
          </a:p>
        </p:txBody>
      </p:sp>
      <p:sp>
        <p:nvSpPr>
          <p:cNvPr id="5" name="Date Placeholder 4"/>
          <p:cNvSpPr>
            <a:spLocks noGrp="1"/>
          </p:cNvSpPr>
          <p:nvPr>
            <p:ph type="dt" sz="half" idx="10"/>
          </p:nvPr>
        </p:nvSpPr>
        <p:spPr/>
        <p:txBody>
          <a:bodyPr/>
          <a:lstStyle/>
          <a:p>
            <a:r>
              <a:rPr lang="en-US" smtClean="0"/>
              <a:t>8/18/2020</a:t>
            </a:r>
            <a:endParaRPr lang="en-US"/>
          </a:p>
        </p:txBody>
      </p:sp>
      <p:sp>
        <p:nvSpPr>
          <p:cNvPr id="6" name="Text Box 5"/>
          <p:cNvSpPr txBox="1"/>
          <p:nvPr/>
        </p:nvSpPr>
        <p:spPr>
          <a:xfrm>
            <a:off x="3537585" y="624522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7" name="Text Box 6"/>
          <p:cNvSpPr txBox="1"/>
          <p:nvPr/>
        </p:nvSpPr>
        <p:spPr>
          <a:xfrm>
            <a:off x="7909560" y="6245225"/>
            <a:ext cx="610870" cy="368300"/>
          </a:xfrm>
          <a:prstGeom prst="rect">
            <a:avLst/>
          </a:prstGeom>
          <a:noFill/>
        </p:spPr>
        <p:txBody>
          <a:bodyPr wrap="square" rtlCol="0" anchor="t">
            <a:spAutoFit/>
          </a:bodyPr>
          <a:lstStyle/>
          <a:p>
            <a:r>
              <a:rPr lang="en-IN" altLang="en-US"/>
              <a:t>07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a:solidFill>
                  <a:schemeClr val="accent2"/>
                </a:solidFill>
                <a:latin typeface="Times New Roman" panose="02020603050405020304" pitchFamily="18" charset="0"/>
                <a:cs typeface="Times New Roman" panose="02020603050405020304" pitchFamily="18" charset="0"/>
              </a:rPr>
              <a:t>LITERATURE REVIEW</a:t>
            </a:r>
          </a:p>
        </p:txBody>
      </p:sp>
      <p:graphicFrame>
        <p:nvGraphicFramePr>
          <p:cNvPr id="5" name="Content Placeholder 4"/>
          <p:cNvGraphicFramePr>
            <a:graphicFrameLocks noGrp="1"/>
          </p:cNvGraphicFramePr>
          <p:nvPr>
            <p:ph idx="1"/>
          </p:nvPr>
        </p:nvGraphicFramePr>
        <p:xfrm>
          <a:off x="257175" y="773430"/>
          <a:ext cx="8700770" cy="5614035"/>
        </p:xfrm>
        <a:graphic>
          <a:graphicData uri="http://schemas.openxmlformats.org/drawingml/2006/table">
            <a:tbl>
              <a:tblPr firstRow="1" bandRow="1">
                <a:tableStyleId>{5C22544A-7EE6-4342-B048-85BDC9FD1C3A}</a:tableStyleId>
              </a:tblPr>
              <a:tblGrid>
                <a:gridCol w="508635"/>
                <a:gridCol w="2100580"/>
                <a:gridCol w="1496695"/>
                <a:gridCol w="2611755"/>
                <a:gridCol w="1983105"/>
              </a:tblGrid>
              <a:tr h="1069340">
                <a:tc>
                  <a:txBody>
                    <a:bodyPr/>
                    <a:lstStyle/>
                    <a:p>
                      <a:pPr>
                        <a:buNone/>
                      </a:pPr>
                      <a:r>
                        <a:rPr lang="en-IN" altLang="en-US"/>
                        <a:t>SL</a:t>
                      </a:r>
                    </a:p>
                    <a:p>
                      <a:pPr>
                        <a:buNone/>
                      </a:pPr>
                      <a:r>
                        <a:rPr lang="en-IN" altLang="en-US"/>
                        <a:t>no.</a:t>
                      </a:r>
                    </a:p>
                  </a:txBody>
                  <a:tcPr/>
                </a:tc>
                <a:tc>
                  <a:txBody>
                    <a:bodyPr/>
                    <a:lstStyle/>
                    <a:p>
                      <a:pPr>
                        <a:buNone/>
                      </a:pPr>
                      <a:endParaRPr lang="en-US"/>
                    </a:p>
                    <a:p>
                      <a:pPr>
                        <a:buNone/>
                      </a:pPr>
                      <a:r>
                        <a:rPr lang="en-US"/>
                        <a:t>  </a:t>
                      </a:r>
                      <a:r>
                        <a:rPr lang="en-IN" altLang="en-US"/>
                        <a:t>TITTLE</a:t>
                      </a:r>
                    </a:p>
                  </a:txBody>
                  <a:tcPr/>
                </a:tc>
                <a:tc>
                  <a:txBody>
                    <a:bodyPr/>
                    <a:lstStyle/>
                    <a:p>
                      <a:pPr>
                        <a:buNone/>
                      </a:pPr>
                      <a:endParaRPr lang="en-IN" altLang="en-US"/>
                    </a:p>
                    <a:p>
                      <a:pPr>
                        <a:buNone/>
                      </a:pPr>
                      <a:r>
                        <a:rPr lang="en-IN" altLang="en-US"/>
                        <a:t>AUTHOR</a:t>
                      </a:r>
                    </a:p>
                  </a:txBody>
                  <a:tcPr/>
                </a:tc>
                <a:tc>
                  <a:txBody>
                    <a:bodyPr/>
                    <a:lstStyle/>
                    <a:p>
                      <a:pPr>
                        <a:buNone/>
                      </a:pPr>
                      <a:endParaRPr lang="en-US"/>
                    </a:p>
                    <a:p>
                      <a:pPr>
                        <a:buNone/>
                      </a:pPr>
                      <a:r>
                        <a:rPr lang="en-IN" altLang="en-US"/>
                        <a:t>       ABSTRACT</a:t>
                      </a:r>
                    </a:p>
                  </a:txBody>
                  <a:tcPr/>
                </a:tc>
                <a:tc>
                  <a:txBody>
                    <a:bodyPr/>
                    <a:lstStyle/>
                    <a:p>
                      <a:pPr>
                        <a:buNone/>
                      </a:pPr>
                      <a:endParaRPr lang="en-US"/>
                    </a:p>
                    <a:p>
                      <a:pPr>
                        <a:buNone/>
                      </a:pPr>
                      <a:r>
                        <a:rPr lang="en-IN" altLang="en-US"/>
                        <a:t>RESULT</a:t>
                      </a:r>
                    </a:p>
                  </a:txBody>
                  <a:tcPr/>
                </a:tc>
              </a:tr>
              <a:tr h="2417445">
                <a:tc>
                  <a:txBody>
                    <a:bodyPr/>
                    <a:lstStyle/>
                    <a:p>
                      <a:pPr>
                        <a:buNone/>
                      </a:pPr>
                      <a:r>
                        <a:rPr lang="en-IN" altLang="en-US"/>
                        <a:t>1.</a:t>
                      </a:r>
                    </a:p>
                  </a:txBody>
                  <a:tcPr/>
                </a:tc>
                <a:tc>
                  <a:txBody>
                    <a:bodyPr/>
                    <a:lstStyle/>
                    <a:p>
                      <a:pPr>
                        <a:buNone/>
                      </a:pPr>
                      <a:r>
                        <a:rPr lang="en-US"/>
                        <a:t>Early Flood Detection and Monitoring System Based on Wireless Sensor Network</a:t>
                      </a:r>
                    </a:p>
                  </a:txBody>
                  <a:tcPr/>
                </a:tc>
                <a:tc>
                  <a:txBody>
                    <a:bodyPr/>
                    <a:lstStyle/>
                    <a:p>
                      <a:pPr>
                        <a:buNone/>
                      </a:pPr>
                      <a:r>
                        <a:rPr lang="en-US"/>
                        <a:t>Uyioghosa B. Iyekekpolo, Francis E. Idachaba</a:t>
                      </a:r>
                      <a:r>
                        <a:rPr lang="en-IN" altLang="en-US"/>
                        <a:t>.</a:t>
                      </a:r>
                    </a:p>
                  </a:txBody>
                  <a:tcPr/>
                </a:tc>
                <a:tc>
                  <a:txBody>
                    <a:bodyPr/>
                    <a:lstStyle/>
                    <a:p>
                      <a:pPr>
                        <a:buNone/>
                      </a:pPr>
                      <a:r>
                        <a:rPr lang="en-US"/>
                        <a:t>This paper focuses on providing early warnings to areas likely to be ravaged by flood events using Wireless Sensor Network (WSN). </a:t>
                      </a:r>
                    </a:p>
                  </a:txBody>
                  <a:tcPr/>
                </a:tc>
                <a:tc>
                  <a:txBody>
                    <a:bodyPr/>
                    <a:lstStyle/>
                    <a:p>
                      <a:pPr>
                        <a:buNone/>
                      </a:pPr>
                      <a:r>
                        <a:rPr lang="en-US"/>
                        <a:t>The system was tested via simulation of different flood scenarios, and the outcome was efficient and accurate.</a:t>
                      </a:r>
                    </a:p>
                  </a:txBody>
                  <a:tcPr/>
                </a:tc>
              </a:tr>
              <a:tr h="2127250">
                <a:tc>
                  <a:txBody>
                    <a:bodyPr/>
                    <a:lstStyle/>
                    <a:p>
                      <a:pPr>
                        <a:buNone/>
                      </a:pPr>
                      <a:r>
                        <a:rPr lang="en-IN" altLang="en-US"/>
                        <a:t>2.</a:t>
                      </a:r>
                    </a:p>
                  </a:txBody>
                  <a:tcPr/>
                </a:tc>
                <a:tc>
                  <a:txBody>
                    <a:bodyPr/>
                    <a:lstStyle/>
                    <a:p>
                      <a:pPr>
                        <a:buNone/>
                      </a:pPr>
                      <a:r>
                        <a:rPr lang="en-US"/>
                        <a:t>Flood Prediction and Prevention through Wireless Sensor Networking </a:t>
                      </a:r>
                    </a:p>
                  </a:txBody>
                  <a:tcPr/>
                </a:tc>
                <a:tc>
                  <a:txBody>
                    <a:bodyPr/>
                    <a:lstStyle/>
                    <a:p>
                      <a:pPr>
                        <a:buNone/>
                      </a:pPr>
                      <a:r>
                        <a:rPr lang="en-US"/>
                        <a:t>Indira Priyadarshinee, Kabita Sahoo, Chandrakant Mallick</a:t>
                      </a:r>
                    </a:p>
                  </a:txBody>
                  <a:tcPr/>
                </a:tc>
                <a:tc>
                  <a:txBody>
                    <a:bodyPr/>
                    <a:lstStyle/>
                    <a:p>
                      <a:pPr>
                        <a:buNone/>
                      </a:pPr>
                      <a:r>
                        <a:t>WSN is preferred due to its cost effectiveness, faster transfer of data &amp; accurate computation of required parameter for flood prediction &amp; prevention.</a:t>
                      </a:r>
                    </a:p>
                  </a:txBody>
                  <a:tcPr/>
                </a:tc>
                <a:tc>
                  <a:txBody>
                    <a:bodyPr/>
                    <a:lstStyle/>
                    <a:p>
                      <a:pPr>
                        <a:buNone/>
                      </a:pPr>
                      <a:r>
                        <a:rPr lang="en-US"/>
                        <a:t>In this paper a survey is done on flood prediction &amp; prevention through wireless sensor network. </a:t>
                      </a:r>
                    </a:p>
                  </a:txBody>
                  <a:tcPr/>
                </a:tc>
              </a:tr>
            </a:tbl>
          </a:graphicData>
        </a:graphic>
      </p:graphicFrame>
      <p:sp>
        <p:nvSpPr>
          <p:cNvPr id="4" name="Date Placeholder 3"/>
          <p:cNvSpPr>
            <a:spLocks noGrp="1"/>
          </p:cNvSpPr>
          <p:nvPr>
            <p:ph type="dt" sz="half" idx="10"/>
          </p:nvPr>
        </p:nvSpPr>
        <p:spPr>
          <a:xfrm>
            <a:off x="257175" y="6442075"/>
            <a:ext cx="2133600" cy="476250"/>
          </a:xfrm>
        </p:spPr>
        <p:txBody>
          <a:bodyPr/>
          <a:lstStyle/>
          <a:p>
            <a:r>
              <a:rPr lang="en-US" smtClean="0"/>
              <a:t>8/18/2020</a:t>
            </a:r>
            <a:endParaRPr lang="en-US"/>
          </a:p>
        </p:txBody>
      </p:sp>
      <p:sp>
        <p:nvSpPr>
          <p:cNvPr id="6" name="Text Box 5"/>
          <p:cNvSpPr txBox="1"/>
          <p:nvPr/>
        </p:nvSpPr>
        <p:spPr>
          <a:xfrm>
            <a:off x="3122930" y="644207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7" name="Text Box 6"/>
          <p:cNvSpPr txBox="1"/>
          <p:nvPr/>
        </p:nvSpPr>
        <p:spPr>
          <a:xfrm>
            <a:off x="7903845" y="6442075"/>
            <a:ext cx="782955" cy="368300"/>
          </a:xfrm>
          <a:prstGeom prst="rect">
            <a:avLst/>
          </a:prstGeom>
          <a:noFill/>
        </p:spPr>
        <p:txBody>
          <a:bodyPr wrap="square" rtlCol="0" anchor="t">
            <a:spAutoFit/>
          </a:bodyPr>
          <a:lstStyle/>
          <a:p>
            <a:r>
              <a:rPr lang="en-IN" altLang="en-US"/>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207010" y="190500"/>
          <a:ext cx="8829040" cy="6178550"/>
        </p:xfrm>
        <a:graphic>
          <a:graphicData uri="http://schemas.openxmlformats.org/drawingml/2006/table">
            <a:tbl>
              <a:tblPr firstRow="1" bandRow="1">
                <a:tableStyleId>{5C22544A-7EE6-4342-B048-85BDC9FD1C3A}</a:tableStyleId>
              </a:tblPr>
              <a:tblGrid>
                <a:gridCol w="530860"/>
                <a:gridCol w="1746250"/>
                <a:gridCol w="1530985"/>
                <a:gridCol w="2318385"/>
                <a:gridCol w="2702560"/>
              </a:tblGrid>
              <a:tr h="692150">
                <a:tc>
                  <a:txBody>
                    <a:bodyPr/>
                    <a:lstStyle/>
                    <a:p>
                      <a:pPr>
                        <a:buNone/>
                      </a:pPr>
                      <a:r>
                        <a:rPr lang="en-IN" altLang="en-US"/>
                        <a:t>sl no.</a:t>
                      </a:r>
                    </a:p>
                  </a:txBody>
                  <a:tcPr/>
                </a:tc>
                <a:tc>
                  <a:txBody>
                    <a:bodyPr/>
                    <a:lstStyle/>
                    <a:p>
                      <a:pPr>
                        <a:buNone/>
                      </a:pPr>
                      <a:endParaRPr lang="en-US"/>
                    </a:p>
                    <a:p>
                      <a:pPr>
                        <a:buNone/>
                      </a:pPr>
                      <a:r>
                        <a:rPr lang="en-US"/>
                        <a:t>  </a:t>
                      </a:r>
                      <a:r>
                        <a:rPr lang="en-IN" altLang="en-US"/>
                        <a:t>TITTLE</a:t>
                      </a:r>
                    </a:p>
                  </a:txBody>
                  <a:tcPr/>
                </a:tc>
                <a:tc>
                  <a:txBody>
                    <a:bodyPr/>
                    <a:lstStyle/>
                    <a:p>
                      <a:pPr>
                        <a:buNone/>
                      </a:pPr>
                      <a:endParaRPr lang="en-IN" altLang="en-US"/>
                    </a:p>
                    <a:p>
                      <a:pPr>
                        <a:buNone/>
                      </a:pPr>
                      <a:r>
                        <a:rPr lang="en-IN" altLang="en-US"/>
                        <a:t>AUTHOR</a:t>
                      </a:r>
                    </a:p>
                  </a:txBody>
                  <a:tcPr/>
                </a:tc>
                <a:tc>
                  <a:txBody>
                    <a:bodyPr/>
                    <a:lstStyle/>
                    <a:p>
                      <a:pPr>
                        <a:buNone/>
                      </a:pPr>
                      <a:r>
                        <a:rPr lang="en-IN" altLang="en-US"/>
                        <a:t>  </a:t>
                      </a:r>
                    </a:p>
                    <a:p>
                      <a:pPr>
                        <a:buNone/>
                      </a:pPr>
                      <a:r>
                        <a:rPr lang="en-IN" altLang="en-US"/>
                        <a:t>ABSTRACT</a:t>
                      </a:r>
                    </a:p>
                  </a:txBody>
                  <a:tcPr/>
                </a:tc>
                <a:tc>
                  <a:txBody>
                    <a:bodyPr/>
                    <a:lstStyle/>
                    <a:p>
                      <a:pPr>
                        <a:buNone/>
                      </a:pPr>
                      <a:endParaRPr lang="en-US"/>
                    </a:p>
                    <a:p>
                      <a:pPr>
                        <a:buNone/>
                      </a:pPr>
                      <a:r>
                        <a:rPr lang="en-IN" altLang="en-US"/>
                        <a:t>RESULT</a:t>
                      </a:r>
                    </a:p>
                  </a:txBody>
                  <a:tcPr/>
                </a:tc>
              </a:tr>
              <a:tr h="1988820">
                <a:tc>
                  <a:txBody>
                    <a:bodyPr/>
                    <a:lstStyle/>
                    <a:p>
                      <a:pPr>
                        <a:buNone/>
                      </a:pPr>
                      <a:r>
                        <a:rPr lang="en-IN" altLang="en-US"/>
                        <a:t>3.</a:t>
                      </a:r>
                    </a:p>
                  </a:txBody>
                  <a:tcPr/>
                </a:tc>
                <a:tc>
                  <a:txBody>
                    <a:bodyPr/>
                    <a:lstStyle/>
                    <a:p>
                      <a:pPr>
                        <a:buNone/>
                      </a:pPr>
                      <a:r>
                        <a:rPr lang="en-US"/>
                        <a:t>An Early Flood Detection System Using Mobile Networks</a:t>
                      </a:r>
                    </a:p>
                  </a:txBody>
                  <a:tcPr/>
                </a:tc>
                <a:tc>
                  <a:txBody>
                    <a:bodyPr/>
                    <a:lstStyle/>
                    <a:p>
                      <a:pPr>
                        <a:buNone/>
                      </a:pPr>
                      <a:r>
                        <a:rPr lang="en-US"/>
                        <a:t>Hung Ngoc Do, Minh-Thanh Vo, Van-Su Tran</a:t>
                      </a:r>
                      <a:r>
                        <a:rPr lang="en-IN" altLang="en-US"/>
                        <a:t>.</a:t>
                      </a:r>
                    </a:p>
                  </a:txBody>
                  <a:tcPr/>
                </a:tc>
                <a:tc>
                  <a:txBody>
                    <a:bodyPr/>
                    <a:lstStyle/>
                    <a:p>
                      <a:pPr>
                        <a:buNone/>
                      </a:pPr>
                      <a:r>
                        <a:rPr lang="en-US"/>
                        <a:t> early ﬂood warning station powered by solar energy, a monitoring centre, and a notiﬁcation system.</a:t>
                      </a:r>
                    </a:p>
                  </a:txBody>
                  <a:tcPr/>
                </a:tc>
                <a:tc>
                  <a:txBody>
                    <a:bodyPr/>
                    <a:lstStyle/>
                    <a:p>
                      <a:pPr>
                        <a:buNone/>
                      </a:pPr>
                      <a:r>
                        <a:rPr lang="en-US"/>
                        <a:t>The warning levels of ﬂood can be set up easily by using the buttons in the circuit board or by using the SMS message from user’s mobile phone. </a:t>
                      </a:r>
                    </a:p>
                  </a:txBody>
                  <a:tcPr/>
                </a:tc>
              </a:tr>
              <a:tr h="1723390">
                <a:tc>
                  <a:txBody>
                    <a:bodyPr/>
                    <a:lstStyle/>
                    <a:p>
                      <a:pPr>
                        <a:buNone/>
                      </a:pPr>
                      <a:r>
                        <a:rPr lang="en-IN" altLang="en-US"/>
                        <a:t>4.</a:t>
                      </a:r>
                    </a:p>
                  </a:txBody>
                  <a:tcPr/>
                </a:tc>
                <a:tc>
                  <a:txBody>
                    <a:bodyPr/>
                    <a:lstStyle/>
                    <a:p>
                      <a:pPr>
                        <a:buNone/>
                      </a:pPr>
                      <a:r>
                        <a:rPr lang="en-US"/>
                        <a:t>Early Flood Monitoring System using IOT Application</a:t>
                      </a:r>
                    </a:p>
                  </a:txBody>
                  <a:tcPr/>
                </a:tc>
                <a:tc>
                  <a:txBody>
                    <a:bodyPr/>
                    <a:lstStyle/>
                    <a:p>
                      <a:pPr>
                        <a:buNone/>
                      </a:pPr>
                      <a:r>
                        <a:rPr lang="en-US"/>
                        <a:t>S Vara Kumari, O Sailaja, N V S Rama Krishna,</a:t>
                      </a:r>
                    </a:p>
                  </a:txBody>
                  <a:tcPr/>
                </a:tc>
                <a:tc>
                  <a:txBody>
                    <a:bodyPr/>
                    <a:lstStyle/>
                    <a:p>
                      <a:pPr>
                        <a:buNone/>
                      </a:pPr>
                      <a:r>
                        <a:rPr lang="en-US"/>
                        <a:t>speak application for storing and retrieving data from the systems using the HTTP protocol over Local Area Network.</a:t>
                      </a:r>
                    </a:p>
                  </a:txBody>
                  <a:tcPr/>
                </a:tc>
                <a:tc>
                  <a:txBody>
                    <a:bodyPr/>
                    <a:lstStyle/>
                    <a:p>
                      <a:pPr>
                        <a:buNone/>
                      </a:pPr>
                      <a:r>
                        <a:rPr lang="en-US"/>
                        <a:t>Thing speak stores data </a:t>
                      </a:r>
                      <a:r>
                        <a:rPr lang="en-IN" altLang="en-US"/>
                        <a:t>in private channel and share data among the public by using the public channel</a:t>
                      </a:r>
                    </a:p>
                  </a:txBody>
                  <a:tcPr/>
                </a:tc>
              </a:tr>
              <a:tr h="1694180">
                <a:tc>
                  <a:txBody>
                    <a:bodyPr/>
                    <a:lstStyle/>
                    <a:p>
                      <a:pPr>
                        <a:buNone/>
                      </a:pPr>
                      <a:r>
                        <a:rPr lang="en-IN" altLang="en-US"/>
                        <a:t>5.</a:t>
                      </a:r>
                    </a:p>
                  </a:txBody>
                  <a:tcPr/>
                </a:tc>
                <a:tc>
                  <a:txBody>
                    <a:bodyPr/>
                    <a:lstStyle/>
                    <a:p>
                      <a:pPr>
                        <a:buNone/>
                      </a:pPr>
                      <a:r>
                        <a:rPr lang="en-US"/>
                        <a:t>A Real Time Solution to Flood Monitoring System</a:t>
                      </a:r>
                    </a:p>
                  </a:txBody>
                  <a:tcPr/>
                </a:tc>
                <a:tc>
                  <a:txBody>
                    <a:bodyPr/>
                    <a:lstStyle/>
                    <a:p>
                      <a:pPr>
                        <a:buNone/>
                      </a:pPr>
                      <a:r>
                        <a:rPr lang="en-US"/>
                        <a:t>Sonali Patil, Jija Pisal, Aishwarya Patil</a:t>
                      </a:r>
                      <a:r>
                        <a:rPr lang="en-IN" altLang="en-US"/>
                        <a:t>,</a:t>
                      </a:r>
                      <a:r>
                        <a:rPr lang="en-US"/>
                        <a:t>Siddhi Ingavale</a:t>
                      </a:r>
                      <a:r>
                        <a:rPr lang="en-IN" altLang="en-US"/>
                        <a:t>.</a:t>
                      </a:r>
                    </a:p>
                  </a:txBody>
                  <a:tcPr/>
                </a:tc>
                <a:tc>
                  <a:txBody>
                    <a:bodyPr/>
                    <a:lstStyle/>
                    <a:p>
                      <a:pPr>
                        <a:buNone/>
                      </a:pPr>
                      <a:r>
                        <a:rPr lang="en-US"/>
                        <a:t>places that are more prone to flooding </a:t>
                      </a:r>
                      <a:r>
                        <a:rPr lang="en-IN" altLang="en-US"/>
                        <a:t>are</a:t>
                      </a:r>
                    </a:p>
                    <a:p>
                      <a:pPr>
                        <a:buNone/>
                      </a:pPr>
                      <a:r>
                        <a:rPr lang="en-IN" altLang="en-US"/>
                        <a:t>implemented of flood alert systems.</a:t>
                      </a:r>
                    </a:p>
                  </a:txBody>
                  <a:tcPr/>
                </a:tc>
                <a:tc>
                  <a:txBody>
                    <a:bodyPr/>
                    <a:lstStyle/>
                    <a:p>
                      <a:pPr>
                        <a:buNone/>
                      </a:pPr>
                      <a:r>
                        <a:rPr lang="en-US" sz="1800">
                          <a:sym typeface="+mn-ea"/>
                        </a:rPr>
                        <a:t>this system to inform the people about the upcoming flood through notification and alert messages</a:t>
                      </a:r>
                    </a:p>
                    <a:p>
                      <a:pPr>
                        <a:buNone/>
                      </a:pPr>
                      <a:endParaRPr lang="en-US"/>
                    </a:p>
                  </a:txBody>
                  <a:tcPr/>
                </a:tc>
              </a:tr>
            </a:tbl>
          </a:graphicData>
        </a:graphic>
      </p:graphicFrame>
      <p:sp>
        <p:nvSpPr>
          <p:cNvPr id="4" name="Date Placeholder 3"/>
          <p:cNvSpPr>
            <a:spLocks noGrp="1"/>
          </p:cNvSpPr>
          <p:nvPr>
            <p:ph type="dt" sz="half" idx="10"/>
          </p:nvPr>
        </p:nvSpPr>
        <p:spPr>
          <a:xfrm>
            <a:off x="457200" y="6400800"/>
            <a:ext cx="2133600" cy="476250"/>
          </a:xfrm>
        </p:spPr>
        <p:txBody>
          <a:bodyPr/>
          <a:lstStyle/>
          <a:p>
            <a:r>
              <a:rPr lang="en-US" smtClean="0"/>
              <a:t>8/18/2020</a:t>
            </a:r>
            <a:endParaRPr lang="en-US"/>
          </a:p>
        </p:txBody>
      </p:sp>
      <p:sp>
        <p:nvSpPr>
          <p:cNvPr id="9" name="Text Box 8"/>
          <p:cNvSpPr txBox="1"/>
          <p:nvPr/>
        </p:nvSpPr>
        <p:spPr>
          <a:xfrm>
            <a:off x="3351530" y="6454775"/>
            <a:ext cx="2240280" cy="368300"/>
          </a:xfrm>
          <a:prstGeom prst="rect">
            <a:avLst/>
          </a:prstGeom>
          <a:noFill/>
        </p:spPr>
        <p:txBody>
          <a:bodyPr wrap="none" rtlCol="0" anchor="t">
            <a:spAutoFit/>
          </a:bodyPr>
          <a:lstStyle/>
          <a:p>
            <a:r>
              <a:rPr lang="en-IN" dirty="0">
                <a:latin typeface="Times New Roman" panose="02020603050405020304" pitchFamily="18" charset="0"/>
                <a:cs typeface="Times New Roman" panose="02020603050405020304" pitchFamily="18" charset="0"/>
                <a:sym typeface="+mn-ea"/>
              </a:rPr>
              <a:t>Dept of ECE, KSSEM</a:t>
            </a:r>
            <a:endParaRPr lang="en-US"/>
          </a:p>
        </p:txBody>
      </p:sp>
      <p:sp>
        <p:nvSpPr>
          <p:cNvPr id="10" name="Text Box 9"/>
          <p:cNvSpPr txBox="1"/>
          <p:nvPr/>
        </p:nvSpPr>
        <p:spPr>
          <a:xfrm>
            <a:off x="7838440" y="6454775"/>
            <a:ext cx="739775" cy="368300"/>
          </a:xfrm>
          <a:prstGeom prst="rect">
            <a:avLst/>
          </a:prstGeom>
          <a:noFill/>
        </p:spPr>
        <p:txBody>
          <a:bodyPr wrap="square" rtlCol="0" anchor="t">
            <a:spAutoFit/>
          </a:bodyPr>
          <a:lstStyle/>
          <a:p>
            <a:r>
              <a:rPr lang="en-IN" altLang="en-US"/>
              <a:t>09</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54</TotalTime>
  <Words>1809</Words>
  <Application>WPS Presentation</Application>
  <PresentationFormat>On-screen Show (4:3)</PresentationFormat>
  <Paragraphs>308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Blue Waves</vt:lpstr>
      <vt:lpstr>FLOOD MONITORING AND ALERTING SYSTEM USING IOT</vt:lpstr>
      <vt:lpstr>CONTENTS</vt:lpstr>
      <vt:lpstr>INTRODUCTION</vt:lpstr>
      <vt:lpstr>Cont…</vt:lpstr>
      <vt:lpstr>Existing System</vt:lpstr>
      <vt:lpstr>Existing System Disadvantages</vt:lpstr>
      <vt:lpstr>Problem Statement</vt:lpstr>
      <vt:lpstr>LITERATURE REVIEW</vt:lpstr>
      <vt:lpstr>Slide 9</vt:lpstr>
      <vt:lpstr>Slide 10</vt:lpstr>
      <vt:lpstr>OBJECTIVES</vt:lpstr>
      <vt:lpstr>FINAL COMPONENTS</vt:lpstr>
      <vt:lpstr>DESIGN</vt:lpstr>
      <vt:lpstr>PROPOSED SYSTEM                        </vt:lpstr>
      <vt:lpstr>Slide 15</vt:lpstr>
      <vt:lpstr>Slide 16</vt:lpstr>
      <vt:lpstr>SENSORS SPECIFICATIONS</vt:lpstr>
      <vt:lpstr>Slide 18</vt:lpstr>
      <vt:lpstr>Slide 19</vt:lpstr>
      <vt:lpstr>TESTING OF PROPOSED SYSTEM</vt:lpstr>
      <vt:lpstr>IMPLEMENTATION(Pictorial Representation)</vt:lpstr>
      <vt:lpstr>Proposed System Advantages</vt:lpstr>
      <vt:lpstr>POSSIBLE OUTCOMES</vt:lpstr>
      <vt:lpstr>  CONCLUSION   </vt:lpstr>
      <vt:lpstr>References</vt:lpstr>
      <vt:lpst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dc:title>
  <dc:creator>Windows User</dc:creator>
  <cp:lastModifiedBy>Admin</cp:lastModifiedBy>
  <cp:revision>72</cp:revision>
  <dcterms:created xsi:type="dcterms:W3CDTF">2019-09-19T16:58:00Z</dcterms:created>
  <dcterms:modified xsi:type="dcterms:W3CDTF">2020-08-18T18:43:18Z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