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59" r:id="rId8"/>
    <p:sldId id="265" r:id="rId9"/>
    <p:sldId id="260" r:id="rId10"/>
    <p:sldId id="267"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2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F345D-6824-4B4A-A912-C903482E386E}"/>
              </a:ext>
            </a:extLst>
          </p:cNvPr>
          <p:cNvSpPr>
            <a:spLocks noGrp="1"/>
          </p:cNvSpPr>
          <p:nvPr>
            <p:ph type="ctrTitle"/>
          </p:nvPr>
        </p:nvSpPr>
        <p:spPr>
          <a:xfrm>
            <a:off x="1507067" y="1187532"/>
            <a:ext cx="7766935" cy="522736"/>
          </a:xfrm>
        </p:spPr>
        <p:txBody>
          <a:bodyPr/>
          <a:lstStyle/>
          <a:p>
            <a:r>
              <a:rPr lang="en-US"/>
              <a:t>IOT BASED SMART BIN</a:t>
            </a:r>
          </a:p>
        </p:txBody>
      </p:sp>
      <p:sp>
        <p:nvSpPr>
          <p:cNvPr id="3" name="Subtitle 2">
            <a:extLst>
              <a:ext uri="{FF2B5EF4-FFF2-40B4-BE49-F238E27FC236}">
                <a16:creationId xmlns:a16="http://schemas.microsoft.com/office/drawing/2014/main" xmlns="" id="{E452B88E-2EA1-3C45-89EB-FFA1E062150F}"/>
              </a:ext>
            </a:extLst>
          </p:cNvPr>
          <p:cNvSpPr>
            <a:spLocks noGrp="1"/>
          </p:cNvSpPr>
          <p:nvPr>
            <p:ph type="subTitle" idx="1"/>
          </p:nvPr>
        </p:nvSpPr>
        <p:spPr>
          <a:xfrm>
            <a:off x="816429" y="2399805"/>
            <a:ext cx="7657109" cy="779319"/>
          </a:xfrm>
        </p:spPr>
        <p:txBody>
          <a:bodyPr/>
          <a:lstStyle/>
          <a:p>
            <a:r>
              <a:rPr lang="en-US" sz="3200" b="1">
                <a:solidFill>
                  <a:srgbClr val="C00000"/>
                </a:solidFill>
                <a:latin typeface="Abadi" panose="020B0604020104020204" pitchFamily="34" charset="0"/>
              </a:rPr>
              <a:t>Domain: IOT ( Internet OF Things)  </a:t>
            </a:r>
          </a:p>
          <a:p>
            <a:endParaRPr lang="en-US" sz="3200" b="1">
              <a:solidFill>
                <a:srgbClr val="C00000"/>
              </a:solidFill>
              <a:latin typeface="Abadi" panose="020B0604020104020204" pitchFamily="34" charset="0"/>
            </a:endParaRPr>
          </a:p>
          <a:p>
            <a:endParaRPr lang="en-US" b="1"/>
          </a:p>
        </p:txBody>
      </p:sp>
      <p:sp>
        <p:nvSpPr>
          <p:cNvPr id="4" name="TextBox 3">
            <a:extLst>
              <a:ext uri="{FF2B5EF4-FFF2-40B4-BE49-F238E27FC236}">
                <a16:creationId xmlns:a16="http://schemas.microsoft.com/office/drawing/2014/main" xmlns="" id="{06ED697A-35F1-2A4F-AD6A-671706F60EB1}"/>
              </a:ext>
            </a:extLst>
          </p:cNvPr>
          <p:cNvSpPr txBox="1"/>
          <p:nvPr/>
        </p:nvSpPr>
        <p:spPr>
          <a:xfrm rot="10800000" flipV="1">
            <a:off x="5079184" y="4655568"/>
            <a:ext cx="4378772" cy="1384995"/>
          </a:xfrm>
          <a:prstGeom prst="rect">
            <a:avLst/>
          </a:prstGeom>
          <a:noFill/>
        </p:spPr>
        <p:txBody>
          <a:bodyPr wrap="square" rtlCol="0">
            <a:spAutoFit/>
          </a:bodyPr>
          <a:lstStyle/>
          <a:p>
            <a:pPr algn="l"/>
            <a:r>
              <a:rPr lang="en-US" sz="2400" b="1">
                <a:solidFill>
                  <a:schemeClr val="tx2">
                    <a:lumMod val="50000"/>
                  </a:schemeClr>
                </a:solidFill>
              </a:rPr>
              <a:t>Team members:</a:t>
            </a:r>
          </a:p>
          <a:p>
            <a:pPr algn="l"/>
            <a:endParaRPr lang="en-US" sz="2000" b="1">
              <a:latin typeface="Aharoni" panose="02010803020104030203" pitchFamily="2" charset="-79"/>
              <a:cs typeface="Aharoni" panose="02010803020104030203" pitchFamily="2" charset="-79"/>
            </a:endParaRPr>
          </a:p>
          <a:p>
            <a:pPr algn="l"/>
            <a:r>
              <a:rPr lang="en-US" sz="2000" b="1">
                <a:latin typeface="Aharoni" panose="02010803020104030203" pitchFamily="2" charset="-79"/>
                <a:cs typeface="Aharoni" panose="02010803020104030203" pitchFamily="2" charset="-79"/>
              </a:rPr>
              <a:t>B.SINDHUMATHI </a:t>
            </a:r>
          </a:p>
          <a:p>
            <a:pPr algn="l"/>
            <a:r>
              <a:rPr lang="en-US" sz="2000" b="1">
                <a:latin typeface="Aharoni" panose="02010803020104030203" pitchFamily="2" charset="-79"/>
                <a:cs typeface="Aharoni" panose="02010803020104030203" pitchFamily="2" charset="-79"/>
              </a:rPr>
              <a:t>R.SNEKA </a:t>
            </a:r>
          </a:p>
        </p:txBody>
      </p:sp>
    </p:spTree>
    <p:extLst>
      <p:ext uri="{BB962C8B-B14F-4D97-AF65-F5344CB8AC3E}">
        <p14:creationId xmlns:p14="http://schemas.microsoft.com/office/powerpoint/2010/main" val="396826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2" cy="457200"/>
          </a:xfrm>
        </p:spPr>
        <p:txBody>
          <a:bodyPr>
            <a:normAutofit fontScale="90000"/>
          </a:bodyPr>
          <a:lstStyle/>
          <a:p>
            <a:r>
              <a:rPr lang="en-US" dirty="0" smtClean="0"/>
              <a:t>BLYNK APPLICATION (FRAMEWORK)</a:t>
            </a:r>
            <a:endParaRPr lang="en-IN" dirty="0"/>
          </a:p>
        </p:txBody>
      </p:sp>
      <p:sp>
        <p:nvSpPr>
          <p:cNvPr id="3" name="Content Placeholder 2"/>
          <p:cNvSpPr>
            <a:spLocks noGrp="1"/>
          </p:cNvSpPr>
          <p:nvPr>
            <p:ph idx="1"/>
          </p:nvPr>
        </p:nvSpPr>
        <p:spPr>
          <a:xfrm>
            <a:off x="609600" y="1295400"/>
            <a:ext cx="8672868" cy="5257800"/>
          </a:xfrm>
        </p:spPr>
        <p:txBody>
          <a:bodyPr>
            <a:normAutofit/>
          </a:bodyPr>
          <a:lstStyle/>
          <a:p>
            <a:r>
              <a:rPr lang="en-US" dirty="0" err="1"/>
              <a:t>Blynk</a:t>
            </a:r>
            <a:r>
              <a:rPr lang="en-US" dirty="0"/>
              <a:t> is an </a:t>
            </a:r>
            <a:r>
              <a:rPr lang="en-US" dirty="0" err="1"/>
              <a:t>IoT</a:t>
            </a:r>
            <a:r>
              <a:rPr lang="en-US" dirty="0"/>
              <a:t> platform for </a:t>
            </a:r>
            <a:r>
              <a:rPr lang="en-US" dirty="0" err="1"/>
              <a:t>iOS</a:t>
            </a:r>
            <a:r>
              <a:rPr lang="en-US" dirty="0"/>
              <a:t> or Android smartphones that is used to control </a:t>
            </a:r>
            <a:r>
              <a:rPr lang="en-US" dirty="0" err="1"/>
              <a:t>Arduino</a:t>
            </a:r>
            <a:r>
              <a:rPr lang="en-US" dirty="0"/>
              <a:t>, Raspberry Pi and </a:t>
            </a:r>
            <a:r>
              <a:rPr lang="en-US" dirty="0" err="1"/>
              <a:t>NodeMCU</a:t>
            </a:r>
            <a:r>
              <a:rPr lang="en-US" dirty="0"/>
              <a:t> via the Internet. This application is used to create a graphical interface or human machine interface (HMI) </a:t>
            </a:r>
            <a:endParaRPr lang="en-US" dirty="0"/>
          </a:p>
          <a:p>
            <a:r>
              <a:rPr lang="en-US" dirty="0" smtClean="0">
                <a:solidFill>
                  <a:schemeClr val="tx1">
                    <a:lumMod val="95000"/>
                    <a:lumOff val="5000"/>
                  </a:schemeClr>
                </a:solidFill>
              </a:rPr>
              <a:t>The </a:t>
            </a:r>
            <a:r>
              <a:rPr lang="en-US" dirty="0">
                <a:solidFill>
                  <a:schemeClr val="tx1">
                    <a:lumMod val="95000"/>
                    <a:lumOff val="5000"/>
                  </a:schemeClr>
                </a:solidFill>
              </a:rPr>
              <a:t>process that occurs </a:t>
            </a:r>
            <a:r>
              <a:rPr lang="en-US" dirty="0">
                <a:solidFill>
                  <a:schemeClr val="accent5">
                    <a:lumMod val="60000"/>
                    <a:lumOff val="40000"/>
                  </a:schemeClr>
                </a:solidFill>
              </a:rPr>
              <a:t>when someone presses the Button in the </a:t>
            </a:r>
            <a:r>
              <a:rPr lang="en-US"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Blynk</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application </a:t>
            </a:r>
            <a:r>
              <a:rPr lang="en-US" dirty="0">
                <a:solidFill>
                  <a:schemeClr val="accent5">
                    <a:lumMod val="60000"/>
                    <a:lumOff val="40000"/>
                  </a:schemeClr>
                </a:solidFill>
              </a:rPr>
              <a:t>is that the data will move to </a:t>
            </a:r>
            <a:r>
              <a:rPr lang="en-US"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Blynk</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Cloud</a:t>
            </a:r>
            <a:r>
              <a:rPr lang="en-US" dirty="0">
                <a:solidFill>
                  <a:schemeClr val="tx1">
                    <a:lumMod val="95000"/>
                    <a:lumOff val="5000"/>
                  </a:schemeClr>
                </a:solidFill>
              </a:rPr>
              <a:t>, where data magically finds its way to the hardware that has been installed.</a:t>
            </a:r>
          </a:p>
          <a:p>
            <a:pPr marL="0" indent="0">
              <a:buNone/>
            </a:pPr>
            <a:endParaRPr lang="en-US" dirty="0" smtClean="0"/>
          </a:p>
          <a:p>
            <a:pPr marL="0" indent="0">
              <a:buNone/>
            </a:pPr>
            <a:r>
              <a:rPr lang="en-US" dirty="0" smtClean="0"/>
              <a:t>There </a:t>
            </a:r>
            <a:r>
              <a:rPr lang="en-US" dirty="0"/>
              <a:t>are three major components in the </a:t>
            </a:r>
            <a:r>
              <a:rPr lang="en-US" dirty="0" smtClean="0"/>
              <a:t>platform:</a:t>
            </a:r>
            <a:endParaRPr lang="en-US" dirty="0"/>
          </a:p>
          <a:p>
            <a:r>
              <a:rPr lang="en-US" b="1" u="sng" dirty="0" err="1">
                <a:solidFill>
                  <a:srgbClr val="00B050"/>
                </a:solidFill>
              </a:rPr>
              <a:t>Blynk</a:t>
            </a:r>
            <a:r>
              <a:rPr lang="en-US" b="1" u="sng" dirty="0">
                <a:solidFill>
                  <a:srgbClr val="00B050"/>
                </a:solidFill>
              </a:rPr>
              <a:t> App</a:t>
            </a:r>
            <a:r>
              <a:rPr lang="en-US" dirty="0"/>
              <a:t>: – It allows you to create amazing interfaces for your projects using various widgets which are provided.</a:t>
            </a:r>
          </a:p>
          <a:p>
            <a:r>
              <a:rPr lang="en-US" b="1" u="sng" dirty="0" err="1">
                <a:solidFill>
                  <a:srgbClr val="00B050"/>
                </a:solidFill>
              </a:rPr>
              <a:t>Blynk</a:t>
            </a:r>
            <a:r>
              <a:rPr lang="en-US" b="1" u="sng" dirty="0">
                <a:solidFill>
                  <a:srgbClr val="00B050"/>
                </a:solidFill>
              </a:rPr>
              <a:t> Server</a:t>
            </a:r>
            <a:r>
              <a:rPr lang="en-US" dirty="0"/>
              <a:t>: – It is responsible for all the communications between the smartphone and hardware.</a:t>
            </a:r>
          </a:p>
          <a:p>
            <a:r>
              <a:rPr lang="en-US" b="1" u="sng" dirty="0" err="1" smtClean="0">
                <a:solidFill>
                  <a:srgbClr val="00B050"/>
                </a:solidFill>
              </a:rPr>
              <a:t>Blynk</a:t>
            </a:r>
            <a:r>
              <a:rPr lang="en-US" b="1" u="sng" dirty="0" smtClean="0">
                <a:solidFill>
                  <a:srgbClr val="00B050"/>
                </a:solidFill>
              </a:rPr>
              <a:t> </a:t>
            </a:r>
            <a:r>
              <a:rPr lang="en-US" b="1" u="sng" dirty="0">
                <a:solidFill>
                  <a:srgbClr val="00B050"/>
                </a:solidFill>
              </a:rPr>
              <a:t>Libraries</a:t>
            </a:r>
            <a:r>
              <a:rPr lang="en-US" dirty="0"/>
              <a:t>: – It enables communication, for all the popular hardware platforms, with the server and process all the incoming and </a:t>
            </a:r>
            <a:r>
              <a:rPr lang="en-US" dirty="0" err="1"/>
              <a:t>outcoming</a:t>
            </a:r>
            <a:r>
              <a:rPr lang="en-US" dirty="0"/>
              <a:t> commands.</a:t>
            </a:r>
          </a:p>
          <a:p>
            <a:endParaRPr lang="en-IN" dirty="0"/>
          </a:p>
        </p:txBody>
      </p:sp>
    </p:spTree>
    <p:extLst>
      <p:ext uri="{BB962C8B-B14F-4D97-AF65-F5344CB8AC3E}">
        <p14:creationId xmlns:p14="http://schemas.microsoft.com/office/powerpoint/2010/main" val="891604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44677B-B293-D544-AA4F-3FB1587A6BE9}"/>
              </a:ext>
            </a:extLst>
          </p:cNvPr>
          <p:cNvSpPr>
            <a:spLocks noGrp="1"/>
          </p:cNvSpPr>
          <p:nvPr>
            <p:ph idx="1"/>
          </p:nvPr>
        </p:nvSpPr>
        <p:spPr>
          <a:xfrm>
            <a:off x="533400" y="1371601"/>
            <a:ext cx="9476623" cy="4564616"/>
          </a:xfrm>
        </p:spPr>
        <p:txBody>
          <a:bodyPr>
            <a:normAutofit/>
          </a:bodyPr>
          <a:lstStyle/>
          <a:p>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ESP8266WiFi.h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dirty="0">
                <a:effectLst/>
                <a:latin typeface="Times New Roman" panose="02020603050405020304" pitchFamily="18" charset="0"/>
                <a:ea typeface="Calibri" panose="020F0502020204030204" pitchFamily="34" charset="0"/>
                <a:cs typeface="Times New Roman" panose="02020603050405020304" pitchFamily="18" charset="0"/>
              </a:rPr>
              <a:t> Module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BlynkSimpleEsp8266.h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connecting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Blynk</a:t>
            </a:r>
            <a:r>
              <a:rPr lang="en-US" dirty="0" smtClean="0">
                <a:latin typeface="Times New Roman" panose="02020603050405020304" pitchFamily="18" charset="0"/>
                <a:ea typeface="Calibri" panose="020F0502020204030204" pitchFamily="34" charset="0"/>
                <a:cs typeface="Times New Roman" panose="02020603050405020304" pitchFamily="18" charset="0"/>
              </a:rPr>
              <a:t> framework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These libraries should be downloaded so that connecting terms can be used in the programming. </a:t>
            </a:r>
          </a:p>
          <a:p>
            <a:pPr marL="0" indent="0">
              <a:buNone/>
            </a:pPr>
            <a:endParaRPr lang="en-US" sz="3200" b="1"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2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a:t>
            </a:r>
            <a:r>
              <a:rPr lang="en-US" sz="24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ogic</a:t>
            </a: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 The distance between the sensor and the garbage is detected through a formula and the duration ( assumption of time to get bin filled) is calculated </a:t>
            </a:r>
          </a:p>
        </p:txBody>
      </p:sp>
      <p:sp>
        <p:nvSpPr>
          <p:cNvPr id="5" name="Title 4">
            <a:extLst>
              <a:ext uri="{FF2B5EF4-FFF2-40B4-BE49-F238E27FC236}">
                <a16:creationId xmlns:a16="http://schemas.microsoft.com/office/drawing/2014/main" xmlns="" id="{0966655E-5157-9B4F-B0BB-D310860948C3}"/>
              </a:ext>
            </a:extLst>
          </p:cNvPr>
          <p:cNvSpPr>
            <a:spLocks noGrp="1"/>
          </p:cNvSpPr>
          <p:nvPr>
            <p:ph type="title"/>
          </p:nvPr>
        </p:nvSpPr>
        <p:spPr>
          <a:xfrm>
            <a:off x="677334" y="609599"/>
            <a:ext cx="8596668" cy="466601"/>
          </a:xfrm>
        </p:spPr>
        <p:txBody>
          <a:bodyPr>
            <a:normAutofit fontScale="90000"/>
          </a:bodyPr>
          <a:lstStyle/>
          <a:p>
            <a:r>
              <a:rPr lang="en-US"/>
              <a:t>Libraries:</a:t>
            </a:r>
          </a:p>
        </p:txBody>
      </p:sp>
    </p:spTree>
    <p:extLst>
      <p:ext uri="{BB962C8B-B14F-4D97-AF65-F5344CB8AC3E}">
        <p14:creationId xmlns:p14="http://schemas.microsoft.com/office/powerpoint/2010/main" val="103676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ECD56-EDA4-7949-9145-BE978670FB7A}"/>
              </a:ext>
            </a:extLst>
          </p:cNvPr>
          <p:cNvSpPr>
            <a:spLocks noGrp="1"/>
          </p:cNvSpPr>
          <p:nvPr>
            <p:ph type="title"/>
          </p:nvPr>
        </p:nvSpPr>
        <p:spPr/>
        <p:txBody>
          <a:bodyPr/>
          <a:lstStyle/>
          <a:p>
            <a:r>
              <a:rPr lang="en-US"/>
              <a:t>Benefits of proposed system:</a:t>
            </a:r>
          </a:p>
        </p:txBody>
      </p:sp>
      <p:sp>
        <p:nvSpPr>
          <p:cNvPr id="5" name="Content Placeholder 4">
            <a:extLst>
              <a:ext uri="{FF2B5EF4-FFF2-40B4-BE49-F238E27FC236}">
                <a16:creationId xmlns:a16="http://schemas.microsoft.com/office/drawing/2014/main" xmlns="" id="{05C6DA73-16F2-484F-99D6-842C5EC944AC}"/>
              </a:ext>
            </a:extLst>
          </p:cNvPr>
          <p:cNvSpPr>
            <a:spLocks noGrp="1"/>
          </p:cNvSpPr>
          <p:nvPr>
            <p:ph idx="1"/>
          </p:nvPr>
        </p:nvSpPr>
        <p:spPr>
          <a:xfrm>
            <a:off x="494805" y="1608117"/>
            <a:ext cx="8779197" cy="4280065"/>
          </a:xfrm>
        </p:spPr>
        <p:txBody>
          <a:bodyPr>
            <a:normAutofit/>
          </a:bodyPr>
          <a:lstStyle/>
          <a:p>
            <a:r>
              <a:rPr lang="en-US"/>
              <a:t>This proposed system reduces the manpower as it doesn’t require daily travel of employees to the spot to check the garbage level.</a:t>
            </a:r>
          </a:p>
          <a:p>
            <a:r>
              <a:rPr lang="en-US"/>
              <a:t>This reduces daily scheduling of laborers by authorities. </a:t>
            </a:r>
          </a:p>
          <a:p>
            <a:endParaRPr lang="en-US"/>
          </a:p>
          <a:p>
            <a:pPr marL="0" indent="0">
              <a:buNone/>
            </a:pPr>
            <a:endParaRPr lang="en-US" sz="3200">
              <a:solidFill>
                <a:schemeClr val="accent1"/>
              </a:solidFill>
            </a:endParaRPr>
          </a:p>
          <a:p>
            <a:pPr marL="0" indent="0">
              <a:buNone/>
            </a:pPr>
            <a:r>
              <a:rPr lang="en-US" sz="3200">
                <a:solidFill>
                  <a:schemeClr val="accent1"/>
                </a:solidFill>
              </a:rPr>
              <a:t>FUTURE WORK:</a:t>
            </a:r>
          </a:p>
          <a:p>
            <a:r>
              <a:rPr lang="en-US"/>
              <a:t>Dry trash bin and wet trash bin collecting plastic dry waste and biodegradable waste can be installed as there will less complexity for separation and recycling of waste if any. </a:t>
            </a:r>
          </a:p>
        </p:txBody>
      </p:sp>
    </p:spTree>
    <p:extLst>
      <p:ext uri="{BB962C8B-B14F-4D97-AF65-F5344CB8AC3E}">
        <p14:creationId xmlns:p14="http://schemas.microsoft.com/office/powerpoint/2010/main" val="1815182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8E57C-55DF-2B4C-B7C7-C4C1E60821B0}"/>
              </a:ext>
            </a:extLst>
          </p:cNvPr>
          <p:cNvSpPr>
            <a:spLocks noGrp="1"/>
          </p:cNvSpPr>
          <p:nvPr>
            <p:ph type="title"/>
          </p:nvPr>
        </p:nvSpPr>
        <p:spPr/>
        <p:txBody>
          <a:bodyPr/>
          <a:lstStyle/>
          <a:p>
            <a:r>
              <a:rPr lang="en-US"/>
              <a:t>IOT – INTERNET OF THINGS </a:t>
            </a:r>
          </a:p>
        </p:txBody>
      </p:sp>
      <p:sp>
        <p:nvSpPr>
          <p:cNvPr id="3" name="Content Placeholder 2">
            <a:extLst>
              <a:ext uri="{FF2B5EF4-FFF2-40B4-BE49-F238E27FC236}">
                <a16:creationId xmlns:a16="http://schemas.microsoft.com/office/drawing/2014/main" xmlns="" id="{5B31E4AA-D189-2840-8890-C7911BEE2517}"/>
              </a:ext>
            </a:extLst>
          </p:cNvPr>
          <p:cNvSpPr>
            <a:spLocks noGrp="1"/>
          </p:cNvSpPr>
          <p:nvPr>
            <p:ph idx="1"/>
          </p:nvPr>
        </p:nvSpPr>
        <p:spPr/>
        <p:txBody>
          <a:bodyPr/>
          <a:lstStyle/>
          <a:p>
            <a:r>
              <a:rPr lang="en-GB" b="1" i="0">
                <a:solidFill>
                  <a:schemeClr val="tx1"/>
                </a:solidFill>
                <a:effectLst/>
                <a:latin typeface="Inter"/>
              </a:rPr>
              <a:t>The Internet of Things is actually a pretty simple concept,</a:t>
            </a:r>
            <a:r>
              <a:rPr lang="en-GB" b="0" i="0">
                <a:solidFill>
                  <a:srgbClr val="394756"/>
                </a:solidFill>
                <a:effectLst/>
                <a:latin typeface="Inter"/>
              </a:rPr>
              <a:t> </a:t>
            </a:r>
            <a:r>
              <a:rPr lang="en-GB" sz="2800" b="1" i="0">
                <a:solidFill>
                  <a:srgbClr val="1B222B"/>
                </a:solidFill>
                <a:effectLst/>
                <a:latin typeface="Inter"/>
              </a:rPr>
              <a:t>it means taking all the things in the world and connecting them to the internet</a:t>
            </a:r>
            <a:r>
              <a:rPr lang="en-GB" sz="2800" b="0" i="0">
                <a:solidFill>
                  <a:srgbClr val="394756"/>
                </a:solidFill>
                <a:effectLst/>
                <a:latin typeface="Inter"/>
              </a:rPr>
              <a:t>.</a:t>
            </a:r>
            <a:endParaRPr lang="en-US" sz="2800" b="0" i="0">
              <a:solidFill>
                <a:srgbClr val="394756"/>
              </a:solidFill>
              <a:effectLst/>
              <a:latin typeface="Inter"/>
            </a:endParaRPr>
          </a:p>
          <a:p>
            <a:r>
              <a:rPr lang="en-GB" b="1" i="1">
                <a:solidFill>
                  <a:schemeClr val="tx2">
                    <a:lumMod val="50000"/>
                  </a:schemeClr>
                </a:solidFill>
                <a:effectLst/>
                <a:latin typeface="Open Sans" panose="02000000000000000000" pitchFamily="2" charset="0"/>
              </a:rPr>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a:t>
            </a:r>
            <a:endParaRPr lang="en-US">
              <a:solidFill>
                <a:schemeClr val="tx2">
                  <a:lumMod val="50000"/>
                </a:schemeClr>
              </a:solidFill>
            </a:endParaRPr>
          </a:p>
        </p:txBody>
      </p:sp>
    </p:spTree>
    <p:extLst>
      <p:ext uri="{BB962C8B-B14F-4D97-AF65-F5344CB8AC3E}">
        <p14:creationId xmlns:p14="http://schemas.microsoft.com/office/powerpoint/2010/main" val="3782059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51AFF-7D6D-9642-96AB-945276CE3572}"/>
              </a:ext>
            </a:extLst>
          </p:cNvPr>
          <p:cNvSpPr>
            <a:spLocks noGrp="1"/>
          </p:cNvSpPr>
          <p:nvPr>
            <p:ph type="title"/>
          </p:nvPr>
        </p:nvSpPr>
        <p:spPr>
          <a:xfrm>
            <a:off x="677334" y="609600"/>
            <a:ext cx="8596668" cy="652153"/>
          </a:xfrm>
        </p:spPr>
        <p:txBody>
          <a:bodyPr/>
          <a:lstStyle/>
          <a:p>
            <a:r>
              <a:rPr lang="en-US"/>
              <a:t>Problem Statement:</a:t>
            </a:r>
          </a:p>
        </p:txBody>
      </p:sp>
      <p:sp>
        <p:nvSpPr>
          <p:cNvPr id="7" name="Content Placeholder 2">
            <a:extLst>
              <a:ext uri="{FF2B5EF4-FFF2-40B4-BE49-F238E27FC236}">
                <a16:creationId xmlns:a16="http://schemas.microsoft.com/office/drawing/2014/main" xmlns="" id="{FF434536-1758-5449-869D-749E87323EE6}"/>
              </a:ext>
            </a:extLst>
          </p:cNvPr>
          <p:cNvSpPr txBox="1">
            <a:spLocks noGrp="1"/>
          </p:cNvSpPr>
          <p:nvPr>
            <p:ph idx="1"/>
          </p:nvPr>
        </p:nvSpPr>
        <p:spPr>
          <a:xfrm>
            <a:off x="677334" y="1595747"/>
            <a:ext cx="8596668" cy="444561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a:latin typeface="Abadi" panose="020B0604020104020204" pitchFamily="34" charset="0"/>
                <a:ea typeface="Calibri" panose="020F0502020204030204" pitchFamily="34" charset="0"/>
                <a:cs typeface="Aharoni" panose="02010803020104030203" pitchFamily="2" charset="-79"/>
              </a:rPr>
              <a:t>Swachh Bharat Abhiyan and digital India is a campaign by the government of India to keep infrastructure of the country clean and to make the cities smarter. Day by day the population of India is growing rapidly. At the same time, the garbage also is growing at the same rate. As a result the garbage management is a problem that is quite hectic issue to solve.</a:t>
            </a:r>
          </a:p>
          <a:p>
            <a:r>
              <a:rPr lang="en-US" sz="2400">
                <a:latin typeface="Abadi" panose="020B0604020104020204" pitchFamily="34" charset="0"/>
                <a:ea typeface="Calibri" panose="020F0502020204030204" pitchFamily="34" charset="0"/>
                <a:cs typeface="Aharoni" panose="02010803020104030203" pitchFamily="2" charset="-79"/>
              </a:rPr>
              <a:t>The proposed project is quite helpful for both the Municipal Corporation and the citizens in that area by time to time interaction between Municipal Corporation and the proposed system. Hence the proposed system makes a better way to manage garbage.</a:t>
            </a:r>
            <a:endParaRPr lang="en-GB" sz="2400">
              <a:latin typeface="Abadi" panose="020B0604020104020204" pitchFamily="34" charset="0"/>
              <a:ea typeface="Calibri" panose="020F0502020204030204" pitchFamily="34" charset="0"/>
              <a:cs typeface="Aharoni" panose="02010803020104030203" pitchFamily="2" charset="-79"/>
            </a:endParaRPr>
          </a:p>
          <a:p>
            <a:endParaRPr lang="en-US"/>
          </a:p>
        </p:txBody>
      </p:sp>
    </p:spTree>
    <p:extLst>
      <p:ext uri="{BB962C8B-B14F-4D97-AF65-F5344CB8AC3E}">
        <p14:creationId xmlns:p14="http://schemas.microsoft.com/office/powerpoint/2010/main" val="325020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07F01-20A6-904B-8765-463E676D37DC}"/>
              </a:ext>
            </a:extLst>
          </p:cNvPr>
          <p:cNvSpPr>
            <a:spLocks noGrp="1"/>
          </p:cNvSpPr>
          <p:nvPr>
            <p:ph type="title"/>
          </p:nvPr>
        </p:nvSpPr>
        <p:spPr/>
        <p:txBody>
          <a:bodyPr/>
          <a:lstStyle/>
          <a:p>
            <a:r>
              <a:rPr lang="en-US"/>
              <a:t>Existing system:</a:t>
            </a:r>
          </a:p>
        </p:txBody>
      </p:sp>
      <p:sp>
        <p:nvSpPr>
          <p:cNvPr id="3" name="Content Placeholder 2">
            <a:extLst>
              <a:ext uri="{FF2B5EF4-FFF2-40B4-BE49-F238E27FC236}">
                <a16:creationId xmlns:a16="http://schemas.microsoft.com/office/drawing/2014/main" xmlns="" id="{52D15EAA-5439-1346-8C2C-CB8E3A831B35}"/>
              </a:ext>
            </a:extLst>
          </p:cNvPr>
          <p:cNvSpPr>
            <a:spLocks noGrp="1"/>
          </p:cNvSpPr>
          <p:nvPr>
            <p:ph idx="1"/>
          </p:nvPr>
        </p:nvSpPr>
        <p:spPr>
          <a:xfrm>
            <a:off x="677334" y="1331791"/>
            <a:ext cx="8596668" cy="3880773"/>
          </a:xfrm>
        </p:spPr>
        <p:txBody>
          <a:bodyPr/>
          <a:lstStyle/>
          <a:p>
            <a:r>
              <a:rPr lang="en-US"/>
              <a:t> The existing system is collection of garbage arbitrarily. So, some of the areas get left sometimes which may lead to unodoured smell and hence public health gets affected. The smell of the garbage can also be fatal to some of the little ones in some areas. </a:t>
            </a:r>
          </a:p>
          <a:p>
            <a:r>
              <a:rPr lang="en-US"/>
              <a:t>Also in existing system the employee has to login the website again and again to see the percentage of garbage filled.</a:t>
            </a:r>
          </a:p>
        </p:txBody>
      </p:sp>
      <p:pic>
        <p:nvPicPr>
          <p:cNvPr id="4" name="Picture 4">
            <a:extLst>
              <a:ext uri="{FF2B5EF4-FFF2-40B4-BE49-F238E27FC236}">
                <a16:creationId xmlns:a16="http://schemas.microsoft.com/office/drawing/2014/main" xmlns="" id="{9C362835-E146-5348-995C-D94C123BCB34}"/>
              </a:ext>
            </a:extLst>
          </p:cNvPr>
          <p:cNvPicPr>
            <a:picLocks noChangeAspect="1"/>
          </p:cNvPicPr>
          <p:nvPr/>
        </p:nvPicPr>
        <p:blipFill>
          <a:blip r:embed="rId2"/>
          <a:stretch>
            <a:fillRect/>
          </a:stretch>
        </p:blipFill>
        <p:spPr>
          <a:xfrm>
            <a:off x="2331429" y="3429000"/>
            <a:ext cx="5486400" cy="2659578"/>
          </a:xfrm>
          <a:prstGeom prst="rect">
            <a:avLst/>
          </a:prstGeom>
        </p:spPr>
      </p:pic>
    </p:spTree>
    <p:extLst>
      <p:ext uri="{BB962C8B-B14F-4D97-AF65-F5344CB8AC3E}">
        <p14:creationId xmlns:p14="http://schemas.microsoft.com/office/powerpoint/2010/main" val="1706648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4720C-921B-5249-97DB-A3D8837A5A67}"/>
              </a:ext>
            </a:extLst>
          </p:cNvPr>
          <p:cNvSpPr>
            <a:spLocks noGrp="1"/>
          </p:cNvSpPr>
          <p:nvPr>
            <p:ph type="title"/>
          </p:nvPr>
        </p:nvSpPr>
        <p:spPr/>
        <p:txBody>
          <a:bodyPr/>
          <a:lstStyle/>
          <a:p>
            <a:r>
              <a:rPr lang="en-US"/>
              <a:t>Proposed system:</a:t>
            </a:r>
          </a:p>
        </p:txBody>
      </p:sp>
      <p:pic>
        <p:nvPicPr>
          <p:cNvPr id="4" name="Picture 4">
            <a:extLst>
              <a:ext uri="{FF2B5EF4-FFF2-40B4-BE49-F238E27FC236}">
                <a16:creationId xmlns:a16="http://schemas.microsoft.com/office/drawing/2014/main" xmlns="" id="{047273E0-683A-9846-AEC4-645EC7A93782}"/>
              </a:ext>
            </a:extLst>
          </p:cNvPr>
          <p:cNvPicPr>
            <a:picLocks noChangeAspect="1"/>
          </p:cNvPicPr>
          <p:nvPr/>
        </p:nvPicPr>
        <p:blipFill>
          <a:blip r:embed="rId2"/>
          <a:stretch>
            <a:fillRect/>
          </a:stretch>
        </p:blipFill>
        <p:spPr>
          <a:xfrm>
            <a:off x="7703567" y="1608117"/>
            <a:ext cx="2875298" cy="3850243"/>
          </a:xfrm>
          <a:prstGeom prst="rect">
            <a:avLst/>
          </a:prstGeom>
        </p:spPr>
      </p:pic>
      <p:sp>
        <p:nvSpPr>
          <p:cNvPr id="8" name="Content Placeholder 5">
            <a:extLst>
              <a:ext uri="{FF2B5EF4-FFF2-40B4-BE49-F238E27FC236}">
                <a16:creationId xmlns:a16="http://schemas.microsoft.com/office/drawing/2014/main" xmlns="" id="{39263AC1-1956-C24F-8FC5-2E374661491A}"/>
              </a:ext>
            </a:extLst>
          </p:cNvPr>
          <p:cNvSpPr>
            <a:spLocks noGrp="1"/>
          </p:cNvSpPr>
          <p:nvPr>
            <p:ph idx="1"/>
          </p:nvPr>
        </p:nvSpPr>
        <p:spPr>
          <a:xfrm>
            <a:off x="541263" y="2054101"/>
            <a:ext cx="6732374" cy="3850242"/>
          </a:xfrm>
        </p:spPr>
        <p:txBody>
          <a:bodyPr>
            <a:normAutofit/>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Once the level of the garbage reaches to a particular limit the system will give a notification to the particular authority via certain means. In case where the bins are already full or almost full, it will generate a warning message which will be sent to the municipality via notifications, by using the WI-FI module. </a:t>
            </a:r>
          </a:p>
          <a:p>
            <a:r>
              <a:rPr lang="en-US" sz="2000">
                <a:effectLst/>
                <a:latin typeface="Calibri" panose="020F0502020204030204" pitchFamily="34" charset="0"/>
                <a:ea typeface="Calibri" panose="020F0502020204030204" pitchFamily="34" charset="0"/>
                <a:cs typeface="Times New Roman" panose="02020603050405020304" pitchFamily="18" charset="0"/>
              </a:rPr>
              <a:t>This will help them to actually know that where and when to go to collect the garbage. This manages the effort to check the area by visiting there. This project is quite helpful for both the Municipal Corporation and the citizens in that area. This establishes end to end communication. </a:t>
            </a:r>
            <a:endParaRPr lang="en-US" sz="2000"/>
          </a:p>
        </p:txBody>
      </p:sp>
    </p:spTree>
    <p:extLst>
      <p:ext uri="{BB962C8B-B14F-4D97-AF65-F5344CB8AC3E}">
        <p14:creationId xmlns:p14="http://schemas.microsoft.com/office/powerpoint/2010/main" val="2198752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DF104-9254-424F-93A0-D65606C571CE}"/>
              </a:ext>
            </a:extLst>
          </p:cNvPr>
          <p:cNvSpPr>
            <a:spLocks noGrp="1"/>
          </p:cNvSpPr>
          <p:nvPr>
            <p:ph type="title"/>
          </p:nvPr>
        </p:nvSpPr>
        <p:spPr/>
        <p:txBody>
          <a:bodyPr/>
          <a:lstStyle/>
          <a:p>
            <a:r>
              <a:rPr lang="en-US"/>
              <a:t>Modules:</a:t>
            </a:r>
          </a:p>
        </p:txBody>
      </p:sp>
      <p:sp>
        <p:nvSpPr>
          <p:cNvPr id="7" name="Content Placeholder 2">
            <a:extLst>
              <a:ext uri="{FF2B5EF4-FFF2-40B4-BE49-F238E27FC236}">
                <a16:creationId xmlns:a16="http://schemas.microsoft.com/office/drawing/2014/main" xmlns="" id="{9D57FE02-86A5-F54C-9EA6-D53F3CCC4AA7}"/>
              </a:ext>
            </a:extLst>
          </p:cNvPr>
          <p:cNvSpPr txBox="1">
            <a:spLocks noGrp="1"/>
          </p:cNvSpPr>
          <p:nvPr>
            <p:ph idx="1"/>
          </p:nvPr>
        </p:nvSpPr>
        <p:spPr>
          <a:xfrm>
            <a:off x="677334" y="1707079"/>
            <a:ext cx="8596668" cy="43342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a:t>Phase 1 </a:t>
            </a:r>
            <a:r>
              <a:rPr lang="en-US" sz="2000"/>
              <a:t>describes the initial state where the dustbin is not used. When the dustbin comes into the process and when the garbage are being overflowed as well as the garbage spills out then the device and sensors which is installed in it and then the threshold height is set. The bin is in the use by the users. 
</a:t>
            </a:r>
            <a:r>
              <a:rPr lang="en-US" sz="2000" b="1"/>
              <a:t>Phase 2</a:t>
            </a:r>
            <a:r>
              <a:rPr lang="en-US" sz="2000"/>
              <a:t> starts as the threshold level is filled then the notification are then sent to the concerned authority via WiFi module. This notification is helpful to authority to take the actions for that particular dustbin. 
</a:t>
            </a:r>
            <a:r>
              <a:rPr lang="en-US" sz="2000" b="1"/>
              <a:t>Phase 3</a:t>
            </a:r>
            <a:r>
              <a:rPr lang="en-US" sz="2000"/>
              <a:t> is the android application phase to back up the whole process as the acknowledgement. In Android application the percentage of garbage filled is shown.</a:t>
            </a:r>
          </a:p>
        </p:txBody>
      </p:sp>
    </p:spTree>
    <p:extLst>
      <p:ext uri="{BB962C8B-B14F-4D97-AF65-F5344CB8AC3E}">
        <p14:creationId xmlns:p14="http://schemas.microsoft.com/office/powerpoint/2010/main" val="1475657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677E3-564F-3F44-99F1-95F95DB06B56}"/>
              </a:ext>
            </a:extLst>
          </p:cNvPr>
          <p:cNvSpPr>
            <a:spLocks noGrp="1"/>
          </p:cNvSpPr>
          <p:nvPr>
            <p:ph type="title"/>
          </p:nvPr>
        </p:nvSpPr>
        <p:spPr>
          <a:xfrm rot="10800000" flipV="1">
            <a:off x="677332" y="0"/>
            <a:ext cx="4889225" cy="609600"/>
          </a:xfrm>
        </p:spPr>
        <p:txBody>
          <a:bodyPr>
            <a:normAutofit fontScale="90000"/>
          </a:bodyPr>
          <a:lstStyle/>
          <a:p>
            <a:r>
              <a:rPr lang="en-US"/>
              <a:t>Working model:</a:t>
            </a:r>
          </a:p>
        </p:txBody>
      </p:sp>
      <p:pic>
        <p:nvPicPr>
          <p:cNvPr id="4" name="Picture 4">
            <a:extLst>
              <a:ext uri="{FF2B5EF4-FFF2-40B4-BE49-F238E27FC236}">
                <a16:creationId xmlns:a16="http://schemas.microsoft.com/office/drawing/2014/main" xmlns="" id="{571C273A-917F-EC4D-B3EC-C2876550EFAB}"/>
              </a:ext>
            </a:extLst>
          </p:cNvPr>
          <p:cNvPicPr>
            <a:picLocks noGrp="1" noChangeAspect="1"/>
          </p:cNvPicPr>
          <p:nvPr>
            <p:ph idx="1"/>
          </p:nvPr>
        </p:nvPicPr>
        <p:blipFill>
          <a:blip r:embed="rId2"/>
          <a:stretch>
            <a:fillRect/>
          </a:stretch>
        </p:blipFill>
        <p:spPr>
          <a:xfrm>
            <a:off x="185617" y="1278114"/>
            <a:ext cx="3557811" cy="3099908"/>
          </a:xfrm>
        </p:spPr>
      </p:pic>
      <p:pic>
        <p:nvPicPr>
          <p:cNvPr id="5" name="Picture 5">
            <a:extLst>
              <a:ext uri="{FF2B5EF4-FFF2-40B4-BE49-F238E27FC236}">
                <a16:creationId xmlns:a16="http://schemas.microsoft.com/office/drawing/2014/main" xmlns="" id="{E3123F70-8343-404C-B7FA-BAB0F3B25E0C}"/>
              </a:ext>
            </a:extLst>
          </p:cNvPr>
          <p:cNvPicPr>
            <a:picLocks noChangeAspect="1"/>
          </p:cNvPicPr>
          <p:nvPr/>
        </p:nvPicPr>
        <p:blipFill>
          <a:blip r:embed="rId3"/>
          <a:stretch>
            <a:fillRect/>
          </a:stretch>
        </p:blipFill>
        <p:spPr>
          <a:xfrm>
            <a:off x="3743428" y="1549981"/>
            <a:ext cx="2739329" cy="2455252"/>
          </a:xfrm>
          <a:prstGeom prst="rect">
            <a:avLst/>
          </a:prstGeom>
        </p:spPr>
      </p:pic>
      <p:pic>
        <p:nvPicPr>
          <p:cNvPr id="6" name="Picture 6">
            <a:extLst>
              <a:ext uri="{FF2B5EF4-FFF2-40B4-BE49-F238E27FC236}">
                <a16:creationId xmlns:a16="http://schemas.microsoft.com/office/drawing/2014/main" xmlns="" id="{007F5306-3347-8A43-ACBF-369AABF1D4F6}"/>
              </a:ext>
            </a:extLst>
          </p:cNvPr>
          <p:cNvPicPr>
            <a:picLocks noChangeAspect="1"/>
          </p:cNvPicPr>
          <p:nvPr/>
        </p:nvPicPr>
        <p:blipFill>
          <a:blip r:embed="rId4"/>
          <a:stretch>
            <a:fillRect/>
          </a:stretch>
        </p:blipFill>
        <p:spPr>
          <a:xfrm flipH="1">
            <a:off x="6482757" y="1278114"/>
            <a:ext cx="2779446" cy="2519515"/>
          </a:xfrm>
          <a:prstGeom prst="rect">
            <a:avLst/>
          </a:prstGeom>
        </p:spPr>
      </p:pic>
      <p:sp>
        <p:nvSpPr>
          <p:cNvPr id="7" name="TextBox 6">
            <a:extLst>
              <a:ext uri="{FF2B5EF4-FFF2-40B4-BE49-F238E27FC236}">
                <a16:creationId xmlns:a16="http://schemas.microsoft.com/office/drawing/2014/main" xmlns="" id="{2CB44B66-5B40-4647-A9AB-CC4EE6787DB2}"/>
              </a:ext>
            </a:extLst>
          </p:cNvPr>
          <p:cNvSpPr txBox="1"/>
          <p:nvPr/>
        </p:nvSpPr>
        <p:spPr>
          <a:xfrm>
            <a:off x="915288" y="5057067"/>
            <a:ext cx="8584871" cy="1200329"/>
          </a:xfrm>
          <a:prstGeom prst="rect">
            <a:avLst/>
          </a:prstGeom>
          <a:noFill/>
        </p:spPr>
        <p:txBody>
          <a:bodyPr wrap="square" rtlCol="0">
            <a:spAutoFit/>
          </a:bodyPr>
          <a:lstStyle/>
          <a:p>
            <a:pPr algn="l"/>
            <a:r>
              <a:rPr lang="en-US" sz="2400">
                <a:solidFill>
                  <a:schemeClr val="accent5"/>
                </a:solidFill>
              </a:rPr>
              <a:t>When the bins are almost full , the ultrasonic sensor senses and a warning message is sent to the employee’s phone using wifi module</a:t>
            </a:r>
          </a:p>
        </p:txBody>
      </p:sp>
      <p:sp>
        <p:nvSpPr>
          <p:cNvPr id="8" name="TextBox 7">
            <a:extLst>
              <a:ext uri="{FF2B5EF4-FFF2-40B4-BE49-F238E27FC236}">
                <a16:creationId xmlns:a16="http://schemas.microsoft.com/office/drawing/2014/main" xmlns="" id="{F62F391B-B5D2-E44C-8DD4-F14AA12CB19E}"/>
              </a:ext>
            </a:extLst>
          </p:cNvPr>
          <p:cNvSpPr txBox="1"/>
          <p:nvPr/>
        </p:nvSpPr>
        <p:spPr>
          <a:xfrm rot="10800000" flipV="1">
            <a:off x="4235142" y="3635900"/>
            <a:ext cx="5601139" cy="369332"/>
          </a:xfrm>
          <a:prstGeom prst="rect">
            <a:avLst/>
          </a:prstGeom>
          <a:noFill/>
        </p:spPr>
        <p:txBody>
          <a:bodyPr wrap="square" rtlCol="0">
            <a:spAutoFit/>
          </a:bodyPr>
          <a:lstStyle/>
          <a:p>
            <a:pPr algn="l"/>
            <a:r>
              <a:rPr lang="en-US"/>
              <a:t>Ultrasonic sensor                    wifi module</a:t>
            </a:r>
          </a:p>
        </p:txBody>
      </p:sp>
    </p:spTree>
    <p:extLst>
      <p:ext uri="{BB962C8B-B14F-4D97-AF65-F5344CB8AC3E}">
        <p14:creationId xmlns:p14="http://schemas.microsoft.com/office/powerpoint/2010/main" val="3177600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F5E2B-8EFC-B44C-ACA9-EB1648787310}"/>
              </a:ext>
            </a:extLst>
          </p:cNvPr>
          <p:cNvSpPr>
            <a:spLocks noGrp="1"/>
          </p:cNvSpPr>
          <p:nvPr>
            <p:ph type="title"/>
          </p:nvPr>
        </p:nvSpPr>
        <p:spPr/>
        <p:txBody>
          <a:bodyPr/>
          <a:lstStyle/>
          <a:p>
            <a:r>
              <a:rPr lang="en-US"/>
              <a:t>Block diagram:</a:t>
            </a:r>
          </a:p>
        </p:txBody>
      </p:sp>
      <p:sp>
        <p:nvSpPr>
          <p:cNvPr id="3" name="TextBox 2">
            <a:extLst>
              <a:ext uri="{FF2B5EF4-FFF2-40B4-BE49-F238E27FC236}">
                <a16:creationId xmlns:a16="http://schemas.microsoft.com/office/drawing/2014/main" xmlns="" id="{9C79DEC8-F277-894F-970D-956238A84E92}"/>
              </a:ext>
            </a:extLst>
          </p:cNvPr>
          <p:cNvSpPr txBox="1"/>
          <p:nvPr/>
        </p:nvSpPr>
        <p:spPr>
          <a:xfrm flipV="1">
            <a:off x="3173928" y="1722705"/>
            <a:ext cx="3802826" cy="415389"/>
          </a:xfrm>
          <a:prstGeom prst="rect">
            <a:avLst/>
          </a:prstGeom>
          <a:noFill/>
        </p:spPr>
        <p:txBody>
          <a:bodyPr wrap="square" rtlCol="0">
            <a:spAutoFit/>
          </a:bodyPr>
          <a:lstStyle/>
          <a:p>
            <a:pPr algn="l"/>
            <a:endParaRPr lang="en-US"/>
          </a:p>
        </p:txBody>
      </p:sp>
      <p:pic>
        <p:nvPicPr>
          <p:cNvPr id="20" name="Picture 20">
            <a:extLst>
              <a:ext uri="{FF2B5EF4-FFF2-40B4-BE49-F238E27FC236}">
                <a16:creationId xmlns:a16="http://schemas.microsoft.com/office/drawing/2014/main" xmlns="" id="{B487C00F-13CD-5145-95CD-83524417C9A3}"/>
              </a:ext>
            </a:extLst>
          </p:cNvPr>
          <p:cNvPicPr>
            <a:picLocks noGrp="1" noChangeAspect="1"/>
          </p:cNvPicPr>
          <p:nvPr>
            <p:ph idx="1"/>
          </p:nvPr>
        </p:nvPicPr>
        <p:blipFill>
          <a:blip r:embed="rId2"/>
          <a:stretch>
            <a:fillRect/>
          </a:stretch>
        </p:blipFill>
        <p:spPr>
          <a:xfrm>
            <a:off x="903019" y="1397825"/>
            <a:ext cx="8370983" cy="5047013"/>
          </a:xfrm>
        </p:spPr>
      </p:pic>
      <p:sp>
        <p:nvSpPr>
          <p:cNvPr id="16" name="TextBox 15">
            <a:extLst>
              <a:ext uri="{FF2B5EF4-FFF2-40B4-BE49-F238E27FC236}">
                <a16:creationId xmlns:a16="http://schemas.microsoft.com/office/drawing/2014/main" xmlns="" id="{7FEA9154-6725-BD47-8454-A7EA691D04BA}"/>
              </a:ext>
            </a:extLst>
          </p:cNvPr>
          <p:cNvSpPr txBox="1"/>
          <p:nvPr/>
        </p:nvSpPr>
        <p:spPr>
          <a:xfrm>
            <a:off x="3684698" y="1774504"/>
            <a:ext cx="1801323" cy="369332"/>
          </a:xfrm>
          <a:prstGeom prst="rect">
            <a:avLst/>
          </a:prstGeom>
          <a:noFill/>
        </p:spPr>
        <p:txBody>
          <a:bodyPr wrap="square" rtlCol="0">
            <a:spAutoFit/>
          </a:bodyPr>
          <a:lstStyle/>
          <a:p>
            <a:pPr algn="l"/>
            <a:r>
              <a:rPr lang="en-US"/>
              <a:t>      </a:t>
            </a:r>
            <a:r>
              <a:rPr lang="en-US" b="1"/>
              <a:t>CLOUD</a:t>
            </a:r>
            <a:endParaRPr lang="en-US"/>
          </a:p>
        </p:txBody>
      </p:sp>
      <p:sp>
        <p:nvSpPr>
          <p:cNvPr id="21" name="TextBox 20">
            <a:extLst>
              <a:ext uri="{FF2B5EF4-FFF2-40B4-BE49-F238E27FC236}">
                <a16:creationId xmlns:a16="http://schemas.microsoft.com/office/drawing/2014/main" xmlns="" id="{B7743798-F06C-4940-B793-6EC65FD65D9D}"/>
              </a:ext>
            </a:extLst>
          </p:cNvPr>
          <p:cNvSpPr txBox="1"/>
          <p:nvPr/>
        </p:nvSpPr>
        <p:spPr>
          <a:xfrm>
            <a:off x="4082421" y="1913451"/>
            <a:ext cx="1169689" cy="45719"/>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65299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5F8DA-8ED0-1541-AFFA-2A81F39C06A1}"/>
              </a:ext>
            </a:extLst>
          </p:cNvPr>
          <p:cNvSpPr>
            <a:spLocks noGrp="1"/>
          </p:cNvSpPr>
          <p:nvPr>
            <p:ph type="title"/>
          </p:nvPr>
        </p:nvSpPr>
        <p:spPr/>
        <p:txBody>
          <a:bodyPr/>
          <a:lstStyle/>
          <a:p>
            <a:r>
              <a:rPr lang="en-US"/>
              <a:t>Software:    code -&gt; C Programming</a:t>
            </a:r>
            <a:br>
              <a:rPr lang="en-US"/>
            </a:br>
            <a:r>
              <a:rPr lang="en-US"/>
              <a:t>                              ( Arduino software)</a:t>
            </a:r>
          </a:p>
        </p:txBody>
      </p:sp>
      <p:sp>
        <p:nvSpPr>
          <p:cNvPr id="3" name="Content Placeholder 2">
            <a:extLst>
              <a:ext uri="{FF2B5EF4-FFF2-40B4-BE49-F238E27FC236}">
                <a16:creationId xmlns:a16="http://schemas.microsoft.com/office/drawing/2014/main" xmlns="" id="{92C152A8-CAC8-A34E-8B68-F022A5861449}"/>
              </a:ext>
            </a:extLst>
          </p:cNvPr>
          <p:cNvSpPr>
            <a:spLocks noGrp="1"/>
          </p:cNvSpPr>
          <p:nvPr>
            <p:ph idx="1"/>
          </p:nvPr>
        </p:nvSpPr>
        <p:spPr/>
        <p:txBody>
          <a:bodyPr/>
          <a:lstStyle/>
          <a:p>
            <a:r>
              <a:rPr lang="en-US"/>
              <a:t>C program is implemented to code the wifi module using Arduino software. </a:t>
            </a:r>
          </a:p>
          <a:p>
            <a:r>
              <a:rPr lang="en-US"/>
              <a:t>This connects the Municipal Corporation  employee’s phone and the bin</a:t>
            </a:r>
          </a:p>
        </p:txBody>
      </p:sp>
      <p:pic>
        <p:nvPicPr>
          <p:cNvPr id="4" name="Picture 4">
            <a:extLst>
              <a:ext uri="{FF2B5EF4-FFF2-40B4-BE49-F238E27FC236}">
                <a16:creationId xmlns:a16="http://schemas.microsoft.com/office/drawing/2014/main" xmlns="" id="{24EFF44C-4D18-2F40-9830-A99D75EEC3ED}"/>
              </a:ext>
            </a:extLst>
          </p:cNvPr>
          <p:cNvPicPr>
            <a:picLocks noChangeAspect="1"/>
          </p:cNvPicPr>
          <p:nvPr/>
        </p:nvPicPr>
        <p:blipFill>
          <a:blip r:embed="rId2"/>
          <a:stretch>
            <a:fillRect/>
          </a:stretch>
        </p:blipFill>
        <p:spPr>
          <a:xfrm>
            <a:off x="769355" y="3299745"/>
            <a:ext cx="4297286" cy="3203920"/>
          </a:xfrm>
          <a:prstGeom prst="rect">
            <a:avLst/>
          </a:prstGeom>
        </p:spPr>
      </p:pic>
      <p:sp>
        <p:nvSpPr>
          <p:cNvPr id="5" name="TextBox 4">
            <a:extLst>
              <a:ext uri="{FF2B5EF4-FFF2-40B4-BE49-F238E27FC236}">
                <a16:creationId xmlns:a16="http://schemas.microsoft.com/office/drawing/2014/main" xmlns="" id="{BDA3A493-3BE4-B74E-BDF8-0F86C7378E73}"/>
              </a:ext>
            </a:extLst>
          </p:cNvPr>
          <p:cNvSpPr txBox="1"/>
          <p:nvPr/>
        </p:nvSpPr>
        <p:spPr>
          <a:xfrm rot="10800000" flipV="1">
            <a:off x="5486400" y="3879117"/>
            <a:ext cx="4022127" cy="2031325"/>
          </a:xfrm>
          <a:prstGeom prst="rect">
            <a:avLst/>
          </a:prstGeom>
          <a:noFill/>
        </p:spPr>
        <p:txBody>
          <a:bodyPr wrap="square" rtlCol="0">
            <a:spAutoFit/>
          </a:bodyPr>
          <a:lstStyle/>
          <a:p>
            <a:pPr algn="l"/>
            <a:r>
              <a:rPr lang="en-US" dirty="0"/>
              <a:t>To implement C program:</a:t>
            </a:r>
          </a:p>
          <a:p>
            <a:pPr algn="l"/>
            <a:r>
              <a:rPr lang="en-US" dirty="0"/>
              <a:t>         * Each employee’s Phone Id number</a:t>
            </a:r>
          </a:p>
          <a:p>
            <a:pPr algn="l"/>
            <a:r>
              <a:rPr lang="en-US" dirty="0"/>
              <a:t>          *Through mail id, an unique pin is generated for each employee.</a:t>
            </a:r>
          </a:p>
          <a:p>
            <a:pPr algn="l"/>
            <a:endParaRPr lang="en-US" dirty="0"/>
          </a:p>
          <a:p>
            <a:pPr algn="l"/>
            <a:endParaRPr lang="en-US" dirty="0"/>
          </a:p>
        </p:txBody>
      </p:sp>
    </p:spTree>
    <p:extLst>
      <p:ext uri="{BB962C8B-B14F-4D97-AF65-F5344CB8AC3E}">
        <p14:creationId xmlns:p14="http://schemas.microsoft.com/office/powerpoint/2010/main" val="359274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TotalTime>
  <Words>783</Words>
  <Application>Microsoft Office PowerPoint</Application>
  <PresentationFormat>Custom</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IOT BASED SMART BIN</vt:lpstr>
      <vt:lpstr>IOT – INTERNET OF THINGS </vt:lpstr>
      <vt:lpstr>Problem Statement:</vt:lpstr>
      <vt:lpstr>Existing system:</vt:lpstr>
      <vt:lpstr>Proposed system:</vt:lpstr>
      <vt:lpstr>Modules:</vt:lpstr>
      <vt:lpstr>Working model:</vt:lpstr>
      <vt:lpstr>Block diagram:</vt:lpstr>
      <vt:lpstr>Software:    code -&gt; C Programming                               ( Arduino software)</vt:lpstr>
      <vt:lpstr>BLYNK APPLICATION (FRAMEWORK)</vt:lpstr>
      <vt:lpstr>Libraries:</vt:lpstr>
      <vt:lpstr>Benefits of proposed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BIN</dc:title>
  <dc:creator>191 SNEKA</dc:creator>
  <cp:lastModifiedBy>2019PECCS186</cp:lastModifiedBy>
  <cp:revision>10</cp:revision>
  <dcterms:created xsi:type="dcterms:W3CDTF">2022-03-24T16:29:56Z</dcterms:created>
  <dcterms:modified xsi:type="dcterms:W3CDTF">2022-04-08T08:34:38Z</dcterms:modified>
</cp:coreProperties>
</file>