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handoutMasterIdLst>
    <p:handoutMasterId r:id="rId17"/>
  </p:handoutMasterIdLst>
  <p:sldIdLst>
    <p:sldId id="256" r:id="rId2"/>
    <p:sldId id="264" r:id="rId3"/>
    <p:sldId id="257" r:id="rId4"/>
    <p:sldId id="258" r:id="rId5"/>
    <p:sldId id="259" r:id="rId6"/>
    <p:sldId id="260" r:id="rId7"/>
    <p:sldId id="262" r:id="rId8"/>
    <p:sldId id="261" r:id="rId9"/>
    <p:sldId id="263"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706" autoAdjust="0"/>
  </p:normalViewPr>
  <p:slideViewPr>
    <p:cSldViewPr>
      <p:cViewPr varScale="1">
        <p:scale>
          <a:sx n="67" d="100"/>
          <a:sy n="67" d="100"/>
        </p:scale>
        <p:origin x="644" y="44"/>
      </p:cViewPr>
      <p:guideLst/>
    </p:cSldViewPr>
  </p:slideViewPr>
  <p:notesTextViewPr>
    <p:cViewPr>
      <p:scale>
        <a:sx n="1" d="1"/>
        <a:sy n="1" d="1"/>
      </p:scale>
      <p:origin x="0" y="0"/>
    </p:cViewPr>
  </p:notesTextViewPr>
  <p:notesViewPr>
    <p:cSldViewPr showGuides="1">
      <p:cViewPr varScale="1">
        <p:scale>
          <a:sx n="95" d="100"/>
          <a:sy n="95" d="100"/>
        </p:scale>
        <p:origin x="3582"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JM"/>
              <a:t>Customers</a:t>
            </a:r>
            <a:r>
              <a:rPr lang="en-JM" baseline="0"/>
              <a:t> expectation - Personalized interactions</a:t>
            </a:r>
            <a:endParaRPr lang="en-JM"/>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doughnutChart>
        <c:varyColors val="1"/>
        <c:ser>
          <c:idx val="0"/>
          <c:order val="0"/>
          <c:dPt>
            <c:idx val="0"/>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1-6599-4D9D-B2B8-A1B8C0E2C7A2}"/>
              </c:ext>
            </c:extLst>
          </c:dPt>
          <c:dPt>
            <c:idx val="1"/>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3-6599-4D9D-B2B8-A1B8C0E2C7A2}"/>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val>
            <c:numRef>
              <c:f>Sheet1!$C$4:$C$5</c:f>
              <c:numCache>
                <c:formatCode>0%</c:formatCode>
                <c:ptCount val="2"/>
                <c:pt idx="0">
                  <c:v>0.6</c:v>
                </c:pt>
                <c:pt idx="1">
                  <c:v>0.4</c:v>
                </c:pt>
              </c:numCache>
            </c:numRef>
          </c:val>
          <c:extLst>
            <c:ext xmlns:c16="http://schemas.microsoft.com/office/drawing/2014/chart" uri="{C3380CC4-5D6E-409C-BE32-E72D297353CC}">
              <c16:uniqueId val="{00000004-6599-4D9D-B2B8-A1B8C0E2C7A2}"/>
            </c:ext>
          </c:extLst>
        </c:ser>
        <c:dLbls>
          <c:showLegendKey val="0"/>
          <c:showVal val="1"/>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EFB202A-8611-4DDC-831D-D12EB67B6CF7}" type="doc">
      <dgm:prSet loTypeId="urn:microsoft.com/office/officeart/2005/8/layout/process4" loCatId="process" qsTypeId="urn:microsoft.com/office/officeart/2005/8/quickstyle/simple4" qsCatId="simple" csTypeId="urn:microsoft.com/office/officeart/2005/8/colors/accent1_1" csCatId="accent1" phldr="1"/>
      <dgm:spPr/>
      <dgm:t>
        <a:bodyPr/>
        <a:lstStyle/>
        <a:p>
          <a:endParaRPr lang="en-US"/>
        </a:p>
      </dgm:t>
    </dgm:pt>
    <dgm:pt modelId="{11888A7B-1E89-45E6-84F4-EF92B26189CD}">
      <dgm:prSet phldrT="[Text]"/>
      <dgm:spPr/>
      <dgm:t>
        <a:bodyPr/>
        <a:lstStyle/>
        <a:p>
          <a:r>
            <a:rPr lang="en-US" dirty="0"/>
            <a:t>Customer Segmentation</a:t>
          </a:r>
        </a:p>
      </dgm:t>
    </dgm:pt>
    <dgm:pt modelId="{6043087E-917B-44BC-97F8-41385FD50DC3}" type="parTrans" cxnId="{5376348D-4465-4E2E-9DB8-EA1F5276717B}">
      <dgm:prSet/>
      <dgm:spPr/>
      <dgm:t>
        <a:bodyPr/>
        <a:lstStyle/>
        <a:p>
          <a:endParaRPr lang="en-US"/>
        </a:p>
      </dgm:t>
    </dgm:pt>
    <dgm:pt modelId="{438F37F5-E676-4BB5-A241-95D895E1B43F}" type="sibTrans" cxnId="{5376348D-4465-4E2E-9DB8-EA1F5276717B}">
      <dgm:prSet/>
      <dgm:spPr/>
      <dgm:t>
        <a:bodyPr/>
        <a:lstStyle/>
        <a:p>
          <a:endParaRPr lang="en-US"/>
        </a:p>
      </dgm:t>
    </dgm:pt>
    <dgm:pt modelId="{712EDDD5-F1C9-457B-A81D-F94868058B44}">
      <dgm:prSet phldrT="[Text]"/>
      <dgm:spPr/>
      <dgm:t>
        <a:bodyPr/>
        <a:lstStyle/>
        <a:p>
          <a:r>
            <a:rPr lang="en-US" dirty="0"/>
            <a:t>Product Recommendation</a:t>
          </a:r>
        </a:p>
      </dgm:t>
    </dgm:pt>
    <dgm:pt modelId="{5E2CC1CB-7E12-4298-9BE5-B8F6683E4161}" type="parTrans" cxnId="{392AE56A-6939-469F-BFEC-2DEEC6ABC100}">
      <dgm:prSet/>
      <dgm:spPr/>
      <dgm:t>
        <a:bodyPr/>
        <a:lstStyle/>
        <a:p>
          <a:endParaRPr lang="en-US"/>
        </a:p>
      </dgm:t>
    </dgm:pt>
    <dgm:pt modelId="{630DB5C2-135D-425B-B7D5-1F5FFE12BF3B}" type="sibTrans" cxnId="{392AE56A-6939-469F-BFEC-2DEEC6ABC100}">
      <dgm:prSet/>
      <dgm:spPr/>
      <dgm:t>
        <a:bodyPr/>
        <a:lstStyle/>
        <a:p>
          <a:endParaRPr lang="en-US"/>
        </a:p>
      </dgm:t>
    </dgm:pt>
    <dgm:pt modelId="{356F6FEF-38C8-437A-8562-86A5ED3F5885}">
      <dgm:prSet phldrT="[Text]"/>
      <dgm:spPr/>
      <dgm:t>
        <a:bodyPr/>
        <a:lstStyle/>
        <a:p>
          <a:r>
            <a:rPr lang="en-US" dirty="0"/>
            <a:t>Marketing</a:t>
          </a:r>
        </a:p>
      </dgm:t>
    </dgm:pt>
    <dgm:pt modelId="{BD9B34C9-939F-47F5-A040-1B30C9EEA310}" type="parTrans" cxnId="{8247D1A2-555D-4B39-B44D-5F2B5AE64242}">
      <dgm:prSet/>
      <dgm:spPr/>
      <dgm:t>
        <a:bodyPr/>
        <a:lstStyle/>
        <a:p>
          <a:endParaRPr lang="en-US"/>
        </a:p>
      </dgm:t>
    </dgm:pt>
    <dgm:pt modelId="{665399A3-A410-4656-8F7E-3FAB641DE891}" type="sibTrans" cxnId="{8247D1A2-555D-4B39-B44D-5F2B5AE64242}">
      <dgm:prSet/>
      <dgm:spPr/>
      <dgm:t>
        <a:bodyPr/>
        <a:lstStyle/>
        <a:p>
          <a:endParaRPr lang="en-US"/>
        </a:p>
      </dgm:t>
    </dgm:pt>
    <dgm:pt modelId="{640CA9BD-09C1-4472-8DAC-0F150EC5E678}">
      <dgm:prSet phldrT="[Text]"/>
      <dgm:spPr/>
      <dgm:t>
        <a:bodyPr/>
        <a:lstStyle/>
        <a:p>
          <a:r>
            <a:rPr lang="en-US" dirty="0"/>
            <a:t>Conversion</a:t>
          </a:r>
        </a:p>
      </dgm:t>
    </dgm:pt>
    <dgm:pt modelId="{90609DF7-843B-4BEF-A3B5-89270E6B0951}" type="parTrans" cxnId="{957C551D-31A8-4286-A3AE-C5928DB663CE}">
      <dgm:prSet/>
      <dgm:spPr/>
      <dgm:t>
        <a:bodyPr/>
        <a:lstStyle/>
        <a:p>
          <a:endParaRPr lang="en-US"/>
        </a:p>
      </dgm:t>
    </dgm:pt>
    <dgm:pt modelId="{67B503AA-82FD-4AA4-8357-3D8B59D6160B}" type="sibTrans" cxnId="{957C551D-31A8-4286-A3AE-C5928DB663CE}">
      <dgm:prSet/>
      <dgm:spPr/>
      <dgm:t>
        <a:bodyPr/>
        <a:lstStyle/>
        <a:p>
          <a:endParaRPr lang="en-US"/>
        </a:p>
      </dgm:t>
    </dgm:pt>
    <dgm:pt modelId="{812F39FC-2D1E-4DD1-A1A6-C7F9287A4AAB}" type="pres">
      <dgm:prSet presAssocID="{2EFB202A-8611-4DDC-831D-D12EB67B6CF7}" presName="Name0" presStyleCnt="0">
        <dgm:presLayoutVars>
          <dgm:dir/>
          <dgm:animLvl val="lvl"/>
          <dgm:resizeHandles val="exact"/>
        </dgm:presLayoutVars>
      </dgm:prSet>
      <dgm:spPr/>
    </dgm:pt>
    <dgm:pt modelId="{C1682CE3-81F4-4BEA-B13D-10C7017D8387}" type="pres">
      <dgm:prSet presAssocID="{640CA9BD-09C1-4472-8DAC-0F150EC5E678}" presName="boxAndChildren" presStyleCnt="0"/>
      <dgm:spPr/>
    </dgm:pt>
    <dgm:pt modelId="{325B9957-E809-4285-A870-20AA1AEAA8D7}" type="pres">
      <dgm:prSet presAssocID="{640CA9BD-09C1-4472-8DAC-0F150EC5E678}" presName="parentTextBox" presStyleLbl="node1" presStyleIdx="0" presStyleCnt="4"/>
      <dgm:spPr/>
    </dgm:pt>
    <dgm:pt modelId="{2AB5853F-AA77-4431-82DF-105CEB2E1424}" type="pres">
      <dgm:prSet presAssocID="{665399A3-A410-4656-8F7E-3FAB641DE891}" presName="sp" presStyleCnt="0"/>
      <dgm:spPr/>
    </dgm:pt>
    <dgm:pt modelId="{EC667030-4855-4843-9717-7DF08446AEB5}" type="pres">
      <dgm:prSet presAssocID="{356F6FEF-38C8-437A-8562-86A5ED3F5885}" presName="arrowAndChildren" presStyleCnt="0"/>
      <dgm:spPr/>
    </dgm:pt>
    <dgm:pt modelId="{C830B7C4-5210-41AC-A88B-BECF7607C1E5}" type="pres">
      <dgm:prSet presAssocID="{356F6FEF-38C8-437A-8562-86A5ED3F5885}" presName="parentTextArrow" presStyleLbl="node1" presStyleIdx="1" presStyleCnt="4"/>
      <dgm:spPr/>
    </dgm:pt>
    <dgm:pt modelId="{7FB80134-CA62-4591-A6BE-C119FEAC14B6}" type="pres">
      <dgm:prSet presAssocID="{630DB5C2-135D-425B-B7D5-1F5FFE12BF3B}" presName="sp" presStyleCnt="0"/>
      <dgm:spPr/>
    </dgm:pt>
    <dgm:pt modelId="{C4866045-B43B-429F-851C-E58098BA6DB8}" type="pres">
      <dgm:prSet presAssocID="{712EDDD5-F1C9-457B-A81D-F94868058B44}" presName="arrowAndChildren" presStyleCnt="0"/>
      <dgm:spPr/>
    </dgm:pt>
    <dgm:pt modelId="{D5473CBC-EEC3-408A-B4A6-07882F253A8B}" type="pres">
      <dgm:prSet presAssocID="{712EDDD5-F1C9-457B-A81D-F94868058B44}" presName="parentTextArrow" presStyleLbl="node1" presStyleIdx="2" presStyleCnt="4"/>
      <dgm:spPr/>
    </dgm:pt>
    <dgm:pt modelId="{FE4F3FD3-FEDA-44E5-9944-1FF6BBD0F9E2}" type="pres">
      <dgm:prSet presAssocID="{438F37F5-E676-4BB5-A241-95D895E1B43F}" presName="sp" presStyleCnt="0"/>
      <dgm:spPr/>
    </dgm:pt>
    <dgm:pt modelId="{1C274FFF-1754-4900-887F-DFF5156E0B8D}" type="pres">
      <dgm:prSet presAssocID="{11888A7B-1E89-45E6-84F4-EF92B26189CD}" presName="arrowAndChildren" presStyleCnt="0"/>
      <dgm:spPr/>
    </dgm:pt>
    <dgm:pt modelId="{32FA43B7-34B4-4881-9A79-E3EDEC9D4CBF}" type="pres">
      <dgm:prSet presAssocID="{11888A7B-1E89-45E6-84F4-EF92B26189CD}" presName="parentTextArrow" presStyleLbl="node1" presStyleIdx="3" presStyleCnt="4" custLinFactNeighborY="-4521"/>
      <dgm:spPr/>
    </dgm:pt>
  </dgm:ptLst>
  <dgm:cxnLst>
    <dgm:cxn modelId="{79EE9E02-BFF5-41D3-86F8-33470970BFCE}" type="presOf" srcId="{2EFB202A-8611-4DDC-831D-D12EB67B6CF7}" destId="{812F39FC-2D1E-4DD1-A1A6-C7F9287A4AAB}" srcOrd="0" destOrd="0" presId="urn:microsoft.com/office/officeart/2005/8/layout/process4"/>
    <dgm:cxn modelId="{957C551D-31A8-4286-A3AE-C5928DB663CE}" srcId="{2EFB202A-8611-4DDC-831D-D12EB67B6CF7}" destId="{640CA9BD-09C1-4472-8DAC-0F150EC5E678}" srcOrd="3" destOrd="0" parTransId="{90609DF7-843B-4BEF-A3B5-89270E6B0951}" sibTransId="{67B503AA-82FD-4AA4-8357-3D8B59D6160B}"/>
    <dgm:cxn modelId="{B2E3875C-D3F8-41A4-A6EA-DD49F61576A0}" type="presOf" srcId="{11888A7B-1E89-45E6-84F4-EF92B26189CD}" destId="{32FA43B7-34B4-4881-9A79-E3EDEC9D4CBF}" srcOrd="0" destOrd="0" presId="urn:microsoft.com/office/officeart/2005/8/layout/process4"/>
    <dgm:cxn modelId="{AAE8F060-3E29-4C68-9A74-089916E04D67}" type="presOf" srcId="{356F6FEF-38C8-437A-8562-86A5ED3F5885}" destId="{C830B7C4-5210-41AC-A88B-BECF7607C1E5}" srcOrd="0" destOrd="0" presId="urn:microsoft.com/office/officeart/2005/8/layout/process4"/>
    <dgm:cxn modelId="{392AE56A-6939-469F-BFEC-2DEEC6ABC100}" srcId="{2EFB202A-8611-4DDC-831D-D12EB67B6CF7}" destId="{712EDDD5-F1C9-457B-A81D-F94868058B44}" srcOrd="1" destOrd="0" parTransId="{5E2CC1CB-7E12-4298-9BE5-B8F6683E4161}" sibTransId="{630DB5C2-135D-425B-B7D5-1F5FFE12BF3B}"/>
    <dgm:cxn modelId="{4D111F6B-0B5C-40A7-BA86-973E36B2D8F2}" type="presOf" srcId="{712EDDD5-F1C9-457B-A81D-F94868058B44}" destId="{D5473CBC-EEC3-408A-B4A6-07882F253A8B}" srcOrd="0" destOrd="0" presId="urn:microsoft.com/office/officeart/2005/8/layout/process4"/>
    <dgm:cxn modelId="{67067571-6170-41AF-87A3-FB3B609D9CEA}" type="presOf" srcId="{640CA9BD-09C1-4472-8DAC-0F150EC5E678}" destId="{325B9957-E809-4285-A870-20AA1AEAA8D7}" srcOrd="0" destOrd="0" presId="urn:microsoft.com/office/officeart/2005/8/layout/process4"/>
    <dgm:cxn modelId="{5376348D-4465-4E2E-9DB8-EA1F5276717B}" srcId="{2EFB202A-8611-4DDC-831D-D12EB67B6CF7}" destId="{11888A7B-1E89-45E6-84F4-EF92B26189CD}" srcOrd="0" destOrd="0" parTransId="{6043087E-917B-44BC-97F8-41385FD50DC3}" sibTransId="{438F37F5-E676-4BB5-A241-95D895E1B43F}"/>
    <dgm:cxn modelId="{8247D1A2-555D-4B39-B44D-5F2B5AE64242}" srcId="{2EFB202A-8611-4DDC-831D-D12EB67B6CF7}" destId="{356F6FEF-38C8-437A-8562-86A5ED3F5885}" srcOrd="2" destOrd="0" parTransId="{BD9B34C9-939F-47F5-A040-1B30C9EEA310}" sibTransId="{665399A3-A410-4656-8F7E-3FAB641DE891}"/>
    <dgm:cxn modelId="{5678914C-8F14-4F79-9116-C33CBC8B70E7}" type="presParOf" srcId="{812F39FC-2D1E-4DD1-A1A6-C7F9287A4AAB}" destId="{C1682CE3-81F4-4BEA-B13D-10C7017D8387}" srcOrd="0" destOrd="0" presId="urn:microsoft.com/office/officeart/2005/8/layout/process4"/>
    <dgm:cxn modelId="{B75DEEE2-790E-400B-832F-7C2526EFEEFC}" type="presParOf" srcId="{C1682CE3-81F4-4BEA-B13D-10C7017D8387}" destId="{325B9957-E809-4285-A870-20AA1AEAA8D7}" srcOrd="0" destOrd="0" presId="urn:microsoft.com/office/officeart/2005/8/layout/process4"/>
    <dgm:cxn modelId="{6FA0FB88-FED5-4DA9-8FB7-49F6DEA20B1D}" type="presParOf" srcId="{812F39FC-2D1E-4DD1-A1A6-C7F9287A4AAB}" destId="{2AB5853F-AA77-4431-82DF-105CEB2E1424}" srcOrd="1" destOrd="0" presId="urn:microsoft.com/office/officeart/2005/8/layout/process4"/>
    <dgm:cxn modelId="{52F7A226-0BC5-4418-B1BB-E2FD5547F031}" type="presParOf" srcId="{812F39FC-2D1E-4DD1-A1A6-C7F9287A4AAB}" destId="{EC667030-4855-4843-9717-7DF08446AEB5}" srcOrd="2" destOrd="0" presId="urn:microsoft.com/office/officeart/2005/8/layout/process4"/>
    <dgm:cxn modelId="{B3DA9F18-ADDC-4C31-BFC3-7AFA3D398C18}" type="presParOf" srcId="{EC667030-4855-4843-9717-7DF08446AEB5}" destId="{C830B7C4-5210-41AC-A88B-BECF7607C1E5}" srcOrd="0" destOrd="0" presId="urn:microsoft.com/office/officeart/2005/8/layout/process4"/>
    <dgm:cxn modelId="{6D5A561E-9AED-4BD0-B61C-B210C294197C}" type="presParOf" srcId="{812F39FC-2D1E-4DD1-A1A6-C7F9287A4AAB}" destId="{7FB80134-CA62-4591-A6BE-C119FEAC14B6}" srcOrd="3" destOrd="0" presId="urn:microsoft.com/office/officeart/2005/8/layout/process4"/>
    <dgm:cxn modelId="{8AA3D574-35B2-4F26-9753-43647056D5BB}" type="presParOf" srcId="{812F39FC-2D1E-4DD1-A1A6-C7F9287A4AAB}" destId="{C4866045-B43B-429F-851C-E58098BA6DB8}" srcOrd="4" destOrd="0" presId="urn:microsoft.com/office/officeart/2005/8/layout/process4"/>
    <dgm:cxn modelId="{8142E2F1-4232-4A86-BD16-A2EE21EFADF1}" type="presParOf" srcId="{C4866045-B43B-429F-851C-E58098BA6DB8}" destId="{D5473CBC-EEC3-408A-B4A6-07882F253A8B}" srcOrd="0" destOrd="0" presId="urn:microsoft.com/office/officeart/2005/8/layout/process4"/>
    <dgm:cxn modelId="{F78D174D-E461-4213-AEEB-72932703ABFC}" type="presParOf" srcId="{812F39FC-2D1E-4DD1-A1A6-C7F9287A4AAB}" destId="{FE4F3FD3-FEDA-44E5-9944-1FF6BBD0F9E2}" srcOrd="5" destOrd="0" presId="urn:microsoft.com/office/officeart/2005/8/layout/process4"/>
    <dgm:cxn modelId="{D11F7181-D05C-4ACC-A34B-6E9511FBE167}" type="presParOf" srcId="{812F39FC-2D1E-4DD1-A1A6-C7F9287A4AAB}" destId="{1C274FFF-1754-4900-887F-DFF5156E0B8D}" srcOrd="6" destOrd="0" presId="urn:microsoft.com/office/officeart/2005/8/layout/process4"/>
    <dgm:cxn modelId="{36469A82-1901-415F-8126-6D77E61422EC}" type="presParOf" srcId="{1C274FFF-1754-4900-887F-DFF5156E0B8D}" destId="{32FA43B7-34B4-4881-9A79-E3EDEC9D4CBF}"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5B9957-E809-4285-A870-20AA1AEAA8D7}">
      <dsp:nvSpPr>
        <dsp:cNvPr id="0" name=""/>
        <dsp:cNvSpPr/>
      </dsp:nvSpPr>
      <dsp:spPr>
        <a:xfrm>
          <a:off x="0" y="3569039"/>
          <a:ext cx="5029199" cy="780818"/>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92024" tIns="192024" rIns="192024" bIns="192024" numCol="1" spcCol="1270" anchor="ctr" anchorCtr="0">
          <a:noAutofit/>
        </a:bodyPr>
        <a:lstStyle/>
        <a:p>
          <a:pPr marL="0" lvl="0" indent="0" algn="ctr" defTabSz="1200150">
            <a:lnSpc>
              <a:spcPct val="90000"/>
            </a:lnSpc>
            <a:spcBef>
              <a:spcPct val="0"/>
            </a:spcBef>
            <a:spcAft>
              <a:spcPct val="35000"/>
            </a:spcAft>
            <a:buNone/>
          </a:pPr>
          <a:r>
            <a:rPr lang="en-US" sz="2700" kern="1200" dirty="0"/>
            <a:t>Conversion</a:t>
          </a:r>
        </a:p>
      </dsp:txBody>
      <dsp:txXfrm>
        <a:off x="0" y="3569039"/>
        <a:ext cx="5029199" cy="780818"/>
      </dsp:txXfrm>
    </dsp:sp>
    <dsp:sp modelId="{C830B7C4-5210-41AC-A88B-BECF7607C1E5}">
      <dsp:nvSpPr>
        <dsp:cNvPr id="0" name=""/>
        <dsp:cNvSpPr/>
      </dsp:nvSpPr>
      <dsp:spPr>
        <a:xfrm rot="10800000">
          <a:off x="0" y="2379853"/>
          <a:ext cx="5029199" cy="1200899"/>
        </a:xfrm>
        <a:prstGeom prst="upArrowCallou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92024" tIns="192024" rIns="192024" bIns="192024" numCol="1" spcCol="1270" anchor="ctr" anchorCtr="0">
          <a:noAutofit/>
        </a:bodyPr>
        <a:lstStyle/>
        <a:p>
          <a:pPr marL="0" lvl="0" indent="0" algn="ctr" defTabSz="1200150">
            <a:lnSpc>
              <a:spcPct val="90000"/>
            </a:lnSpc>
            <a:spcBef>
              <a:spcPct val="0"/>
            </a:spcBef>
            <a:spcAft>
              <a:spcPct val="35000"/>
            </a:spcAft>
            <a:buNone/>
          </a:pPr>
          <a:r>
            <a:rPr lang="en-US" sz="2700" kern="1200" dirty="0"/>
            <a:t>Marketing</a:t>
          </a:r>
        </a:p>
      </dsp:txBody>
      <dsp:txXfrm rot="10800000">
        <a:off x="0" y="2379853"/>
        <a:ext cx="5029199" cy="780308"/>
      </dsp:txXfrm>
    </dsp:sp>
    <dsp:sp modelId="{D5473CBC-EEC3-408A-B4A6-07882F253A8B}">
      <dsp:nvSpPr>
        <dsp:cNvPr id="0" name=""/>
        <dsp:cNvSpPr/>
      </dsp:nvSpPr>
      <dsp:spPr>
        <a:xfrm rot="10800000">
          <a:off x="0" y="1190666"/>
          <a:ext cx="5029199" cy="1200899"/>
        </a:xfrm>
        <a:prstGeom prst="upArrowCallou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92024" tIns="192024" rIns="192024" bIns="192024" numCol="1" spcCol="1270" anchor="ctr" anchorCtr="0">
          <a:noAutofit/>
        </a:bodyPr>
        <a:lstStyle/>
        <a:p>
          <a:pPr marL="0" lvl="0" indent="0" algn="ctr" defTabSz="1200150">
            <a:lnSpc>
              <a:spcPct val="90000"/>
            </a:lnSpc>
            <a:spcBef>
              <a:spcPct val="0"/>
            </a:spcBef>
            <a:spcAft>
              <a:spcPct val="35000"/>
            </a:spcAft>
            <a:buNone/>
          </a:pPr>
          <a:r>
            <a:rPr lang="en-US" sz="2700" kern="1200" dirty="0"/>
            <a:t>Product Recommendation</a:t>
          </a:r>
        </a:p>
      </dsp:txBody>
      <dsp:txXfrm rot="10800000">
        <a:off x="0" y="1190666"/>
        <a:ext cx="5029199" cy="780308"/>
      </dsp:txXfrm>
    </dsp:sp>
    <dsp:sp modelId="{32FA43B7-34B4-4881-9A79-E3EDEC9D4CBF}">
      <dsp:nvSpPr>
        <dsp:cNvPr id="0" name=""/>
        <dsp:cNvSpPr/>
      </dsp:nvSpPr>
      <dsp:spPr>
        <a:xfrm rot="10800000">
          <a:off x="0" y="0"/>
          <a:ext cx="5029199" cy="1200899"/>
        </a:xfrm>
        <a:prstGeom prst="upArrowCallou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92024" tIns="192024" rIns="192024" bIns="192024" numCol="1" spcCol="1270" anchor="ctr" anchorCtr="0">
          <a:noAutofit/>
        </a:bodyPr>
        <a:lstStyle/>
        <a:p>
          <a:pPr marL="0" lvl="0" indent="0" algn="ctr" defTabSz="1200150">
            <a:lnSpc>
              <a:spcPct val="90000"/>
            </a:lnSpc>
            <a:spcBef>
              <a:spcPct val="0"/>
            </a:spcBef>
            <a:spcAft>
              <a:spcPct val="35000"/>
            </a:spcAft>
            <a:buNone/>
          </a:pPr>
          <a:r>
            <a:rPr lang="en-US" sz="2700" kern="1200" dirty="0"/>
            <a:t>Customer Segmentation</a:t>
          </a:r>
        </a:p>
      </dsp:txBody>
      <dsp:txXfrm rot="10800000">
        <a:off x="0" y="0"/>
        <a:ext cx="5029199" cy="780308"/>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61C5132-FFA3-4B02-9F09-22FCF40EFA74}" type="datetimeFigureOut">
              <a:rPr lang="en-US" smtClean="0"/>
              <a:t>5/24/2023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B3C20D7-F8F1-4196-9585-26F31AFC85C9}" type="slidenum">
              <a:rPr lang="en-US" smtClean="0"/>
              <a:t>‹#›</a:t>
            </a:fld>
            <a:endParaRPr lang="en-US"/>
          </a:p>
        </p:txBody>
      </p:sp>
    </p:spTree>
    <p:extLst>
      <p:ext uri="{BB962C8B-B14F-4D97-AF65-F5344CB8AC3E}">
        <p14:creationId xmlns:p14="http://schemas.microsoft.com/office/powerpoint/2010/main" val="41681621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6E42C9-243F-4DC5-AFF6-9D56B5FA9D63}" type="datetimeFigureOut">
              <a:rPr lang="en-US" smtClean="0"/>
              <a:t>5/24/2023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AEC444-603B-4F09-9A06-5917518DD901}" type="slidenum">
              <a:rPr lang="en-US" smtClean="0"/>
              <a:t>‹#›</a:t>
            </a:fld>
            <a:endParaRPr lang="en-US"/>
          </a:p>
        </p:txBody>
      </p:sp>
    </p:spTree>
    <p:extLst>
      <p:ext uri="{BB962C8B-B14F-4D97-AF65-F5344CB8AC3E}">
        <p14:creationId xmlns:p14="http://schemas.microsoft.com/office/powerpoint/2010/main" val="874255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AEC444-603B-4F09-9A06-5917518DD901}" type="slidenum">
              <a:rPr lang="en-US" smtClean="0"/>
              <a:t>1</a:t>
            </a:fld>
            <a:endParaRPr lang="en-US"/>
          </a:p>
        </p:txBody>
      </p:sp>
    </p:spTree>
    <p:extLst>
      <p:ext uri="{BB962C8B-B14F-4D97-AF65-F5344CB8AC3E}">
        <p14:creationId xmlns:p14="http://schemas.microsoft.com/office/powerpoint/2010/main" val="40391545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ctangle"/>
          <p:cNvSpPr/>
          <p:nvPr/>
        </p:nvSpPr>
        <p:spPr bwMode="invGray">
          <a:xfrm>
            <a:off x="0" y="3936697"/>
            <a:ext cx="12192000" cy="2103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38201" y="4114800"/>
            <a:ext cx="10515598" cy="1158446"/>
          </a:xfrm>
        </p:spPr>
        <p:txBody>
          <a:bodyPr anchor="b">
            <a:normAutofit/>
          </a:bodyPr>
          <a:lstStyle>
            <a:lvl1pPr algn="l">
              <a:defRPr sz="52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838201" y="5338170"/>
            <a:ext cx="10515598" cy="474836"/>
          </a:xfrm>
        </p:spPr>
        <p:txBody>
          <a:bodyPr/>
          <a:lstStyle>
            <a:lvl1pPr marL="0" indent="0" algn="l">
              <a:spcBef>
                <a:spcPts val="0"/>
              </a:spcBef>
              <a:buNone/>
              <a:defRPr sz="24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630729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3"/>
          <p:cNvSpPr>
            <a:spLocks noGrp="1"/>
          </p:cNvSpPr>
          <p:nvPr>
            <p:ph type="ftr" sz="quarter" idx="11"/>
          </p:nvPr>
        </p:nvSpPr>
        <p:spPr/>
        <p:txBody>
          <a:bodyPr/>
          <a:lstStyle/>
          <a:p>
            <a:endParaRPr lang="en-US"/>
          </a:p>
        </p:txBody>
      </p:sp>
      <p:sp>
        <p:nvSpPr>
          <p:cNvPr id="4" name="Date Placeholder 4"/>
          <p:cNvSpPr>
            <a:spLocks noGrp="1"/>
          </p:cNvSpPr>
          <p:nvPr>
            <p:ph type="dt" sz="half" idx="10"/>
          </p:nvPr>
        </p:nvSpPr>
        <p:spPr/>
        <p:txBody>
          <a:bodyPr/>
          <a:lstStyle/>
          <a:p>
            <a:fld id="{B0FE2824-C2A0-4931-BB32-60B24BDBB3CC}" type="datetimeFigureOut">
              <a:rPr lang="en-US" smtClean="0"/>
              <a:t>5/24/2023</a:t>
            </a:fld>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787557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41693" y="365125"/>
            <a:ext cx="1600200" cy="5811838"/>
          </a:xfrm>
        </p:spPr>
        <p:txBody>
          <a:bodyPr vert="eaVert"/>
          <a:lstStyle>
            <a:lvl1pP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85344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3"/>
          <p:cNvSpPr>
            <a:spLocks noGrp="1"/>
          </p:cNvSpPr>
          <p:nvPr>
            <p:ph type="ftr" sz="quarter" idx="11"/>
          </p:nvPr>
        </p:nvSpPr>
        <p:spPr/>
        <p:txBody>
          <a:bodyPr/>
          <a:lstStyle/>
          <a:p>
            <a:endParaRPr lang="en-US"/>
          </a:p>
        </p:txBody>
      </p:sp>
      <p:sp>
        <p:nvSpPr>
          <p:cNvPr id="4" name="Date Placeholder 4"/>
          <p:cNvSpPr>
            <a:spLocks noGrp="1"/>
          </p:cNvSpPr>
          <p:nvPr>
            <p:ph type="dt" sz="half" idx="10"/>
          </p:nvPr>
        </p:nvSpPr>
        <p:spPr/>
        <p:txBody>
          <a:bodyPr/>
          <a:lstStyle/>
          <a:p>
            <a:fld id="{B0FE2824-C2A0-4931-BB32-60B24BDBB3CC}" type="datetimeFigureOut">
              <a:rPr lang="en-US" smtClean="0"/>
              <a:t>5/24/2023</a:t>
            </a:fld>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770254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3"/>
          <p:cNvSpPr>
            <a:spLocks noGrp="1"/>
          </p:cNvSpPr>
          <p:nvPr>
            <p:ph type="ftr" sz="quarter" idx="11"/>
          </p:nvPr>
        </p:nvSpPr>
        <p:spPr/>
        <p:txBody>
          <a:bodyPr/>
          <a:lstStyle/>
          <a:p>
            <a:endParaRPr lang="en-US" dirty="0"/>
          </a:p>
        </p:txBody>
      </p:sp>
      <p:sp>
        <p:nvSpPr>
          <p:cNvPr id="4" name="Date Placeholder 4"/>
          <p:cNvSpPr>
            <a:spLocks noGrp="1"/>
          </p:cNvSpPr>
          <p:nvPr>
            <p:ph type="dt" sz="half" idx="10"/>
          </p:nvPr>
        </p:nvSpPr>
        <p:spPr/>
        <p:txBody>
          <a:bodyPr/>
          <a:lstStyle/>
          <a:p>
            <a:fld id="{B0FE2824-C2A0-4931-BB32-60B24BDBB3CC}" type="datetimeFigureOut">
              <a:rPr lang="en-US" smtClean="0"/>
              <a:t>5/24/2023</a:t>
            </a:fld>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215576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bwMode="ltGray">
          <a:xfrm>
            <a:off x="0" y="3276600"/>
            <a:ext cx="12192000" cy="27632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41248" y="3429000"/>
            <a:ext cx="9601200" cy="1838519"/>
          </a:xfrm>
        </p:spPr>
        <p:txBody>
          <a:bodyPr anchor="b">
            <a:normAutofit/>
          </a:bodyPr>
          <a:lstStyle>
            <a:lvl1pPr>
              <a:defRPr sz="520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41248" y="5340096"/>
            <a:ext cx="9601200" cy="475488"/>
          </a:xfrm>
        </p:spPr>
        <p:txBody>
          <a:bodyPr/>
          <a:lstStyle>
            <a:lvl1pPr marL="0" indent="0">
              <a:spcBef>
                <a:spcPts val="0"/>
              </a:spcBef>
              <a:buNone/>
              <a:defRPr sz="240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1917355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45224"/>
          </a:xfrm>
        </p:spPr>
        <p:txBody>
          <a:bodyPr/>
          <a:lstStyle/>
          <a:p>
            <a:r>
              <a:rPr lang="en-US"/>
              <a:t>Click to edit Master title style</a:t>
            </a:r>
          </a:p>
        </p:txBody>
      </p:sp>
      <p:sp>
        <p:nvSpPr>
          <p:cNvPr id="3" name="Content Placeholder 2"/>
          <p:cNvSpPr>
            <a:spLocks noGrp="1"/>
          </p:cNvSpPr>
          <p:nvPr>
            <p:ph sz="half" idx="1"/>
          </p:nvPr>
        </p:nvSpPr>
        <p:spPr>
          <a:xfrm>
            <a:off x="838200" y="1825625"/>
            <a:ext cx="5029200" cy="4351338"/>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825625"/>
            <a:ext cx="5029200" cy="4351338"/>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4"/>
          <p:cNvSpPr>
            <a:spLocks noGrp="1"/>
          </p:cNvSpPr>
          <p:nvPr>
            <p:ph type="ftr" sz="quarter" idx="11"/>
          </p:nvPr>
        </p:nvSpPr>
        <p:spPr/>
        <p:txBody>
          <a:bodyPr/>
          <a:lstStyle/>
          <a:p>
            <a:endParaRPr lang="en-US"/>
          </a:p>
        </p:txBody>
      </p:sp>
      <p:sp>
        <p:nvSpPr>
          <p:cNvPr id="5" name="Date Placeholder 5"/>
          <p:cNvSpPr>
            <a:spLocks noGrp="1"/>
          </p:cNvSpPr>
          <p:nvPr>
            <p:ph type="dt" sz="half" idx="10"/>
          </p:nvPr>
        </p:nvSpPr>
        <p:spPr/>
        <p:txBody>
          <a:bodyPr/>
          <a:lstStyle/>
          <a:p>
            <a:fld id="{B0FE2824-C2A0-4931-BB32-60B24BDBB3CC}" type="datetimeFigureOut">
              <a:rPr lang="en-US" smtClean="0"/>
              <a:t>5/24/2023</a:t>
            </a:fld>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963172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839788" y="1828800"/>
            <a:ext cx="5029200" cy="685800"/>
          </a:xfrm>
        </p:spPr>
        <p:txBody>
          <a:bodyPr anchor="ctr">
            <a:normAutofit/>
          </a:bodyPr>
          <a:lstStyle>
            <a:lvl1pPr marL="0" indent="0">
              <a:spcBef>
                <a:spcPts val="100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14600"/>
            <a:ext cx="5029200" cy="3675063"/>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6188" y="1828800"/>
            <a:ext cx="5029200" cy="685800"/>
          </a:xfrm>
        </p:spPr>
        <p:txBody>
          <a:bodyPr anchor="ctr">
            <a:normAutofit/>
          </a:bodyPr>
          <a:lstStyle>
            <a:lvl1pPr marL="0" indent="0">
              <a:spcBef>
                <a:spcPts val="100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6188" y="2514600"/>
            <a:ext cx="5029200" cy="3675063"/>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6"/>
          <p:cNvSpPr>
            <a:spLocks noGrp="1"/>
          </p:cNvSpPr>
          <p:nvPr>
            <p:ph type="ftr" sz="quarter" idx="11"/>
          </p:nvPr>
        </p:nvSpPr>
        <p:spPr/>
        <p:txBody>
          <a:bodyPr/>
          <a:lstStyle/>
          <a:p>
            <a:endParaRPr lang="en-US"/>
          </a:p>
        </p:txBody>
      </p:sp>
      <p:sp>
        <p:nvSpPr>
          <p:cNvPr id="7" name="Date Placeholder 7"/>
          <p:cNvSpPr>
            <a:spLocks noGrp="1"/>
          </p:cNvSpPr>
          <p:nvPr>
            <p:ph type="dt" sz="half" idx="10"/>
          </p:nvPr>
        </p:nvSpPr>
        <p:spPr/>
        <p:txBody>
          <a:bodyPr/>
          <a:lstStyle/>
          <a:p>
            <a:fld id="{B0FE2824-C2A0-4931-BB32-60B24BDBB3CC}" type="datetimeFigureOut">
              <a:rPr lang="en-US" smtClean="0"/>
              <a:t>5/24/2023</a:t>
            </a:fld>
            <a:endParaRPr lang="en-US"/>
          </a:p>
        </p:txBody>
      </p:sp>
      <p:sp>
        <p:nvSpPr>
          <p:cNvPr id="9" name="Slide Number Placeholder 8"/>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144799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2"/>
          <p:cNvSpPr>
            <a:spLocks noGrp="1"/>
          </p:cNvSpPr>
          <p:nvPr>
            <p:ph type="ftr" sz="quarter" idx="11"/>
          </p:nvPr>
        </p:nvSpPr>
        <p:spPr/>
        <p:txBody>
          <a:bodyPr/>
          <a:lstStyle/>
          <a:p>
            <a:endParaRPr lang="en-US"/>
          </a:p>
        </p:txBody>
      </p:sp>
      <p:sp>
        <p:nvSpPr>
          <p:cNvPr id="3" name="Date Placeholder 3"/>
          <p:cNvSpPr>
            <a:spLocks noGrp="1"/>
          </p:cNvSpPr>
          <p:nvPr>
            <p:ph type="dt" sz="half" idx="10"/>
          </p:nvPr>
        </p:nvSpPr>
        <p:spPr/>
        <p:txBody>
          <a:bodyPr/>
          <a:lstStyle/>
          <a:p>
            <a:fld id="{B0FE2824-C2A0-4931-BB32-60B24BDBB3CC}" type="datetimeFigureOut">
              <a:rPr lang="en-US" smtClean="0"/>
              <a:t>5/24/2023</a:t>
            </a:fld>
            <a:endParaRPr lang="en-US"/>
          </a:p>
        </p:txBody>
      </p:sp>
      <p:sp>
        <p:nvSpPr>
          <p:cNvPr id="5" name="Slide Number Placeholder 4"/>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956345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1"/>
          <p:cNvSpPr>
            <a:spLocks noGrp="1"/>
          </p:cNvSpPr>
          <p:nvPr>
            <p:ph type="ftr" sz="quarter" idx="11"/>
          </p:nvPr>
        </p:nvSpPr>
        <p:spPr/>
        <p:txBody>
          <a:bodyPr/>
          <a:lstStyle/>
          <a:p>
            <a:endParaRPr lang="en-US"/>
          </a:p>
        </p:txBody>
      </p:sp>
      <p:sp>
        <p:nvSpPr>
          <p:cNvPr id="2" name="Date Placeholder 2"/>
          <p:cNvSpPr>
            <a:spLocks noGrp="1"/>
          </p:cNvSpPr>
          <p:nvPr>
            <p:ph type="dt" sz="half" idx="10"/>
          </p:nvPr>
        </p:nvSpPr>
        <p:spPr/>
        <p:txBody>
          <a:bodyPr/>
          <a:lstStyle/>
          <a:p>
            <a:fld id="{B0FE2824-C2A0-4931-BB32-60B24BDBB3CC}" type="datetimeFigureOut">
              <a:rPr lang="en-US" smtClean="0"/>
              <a:t>5/24/2023</a:t>
            </a:fld>
            <a:endParaRPr lang="en-US"/>
          </a:p>
        </p:txBody>
      </p:sp>
      <p:sp>
        <p:nvSpPr>
          <p:cNvPr id="4" name="Slide Number Placeholder 3"/>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667301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24800" y="1524000"/>
            <a:ext cx="3429000" cy="19050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838200" y="685800"/>
            <a:ext cx="6400800" cy="52578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24800" y="3581400"/>
            <a:ext cx="3429000" cy="1828800"/>
          </a:xfrm>
        </p:spPr>
        <p:txBody>
          <a:bodyPr/>
          <a:lstStyle>
            <a:lvl1pPr marL="0" indent="0">
              <a:spcBef>
                <a:spcPts val="10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4"/>
          <p:cNvSpPr>
            <a:spLocks noGrp="1"/>
          </p:cNvSpPr>
          <p:nvPr>
            <p:ph type="ftr" sz="quarter" idx="11"/>
          </p:nvPr>
        </p:nvSpPr>
        <p:spPr/>
        <p:txBody>
          <a:bodyPr/>
          <a:lstStyle/>
          <a:p>
            <a:endParaRPr lang="en-US"/>
          </a:p>
        </p:txBody>
      </p:sp>
      <p:sp>
        <p:nvSpPr>
          <p:cNvPr id="5" name="Date Placeholder 5"/>
          <p:cNvSpPr>
            <a:spLocks noGrp="1"/>
          </p:cNvSpPr>
          <p:nvPr>
            <p:ph type="dt" sz="half" idx="10"/>
          </p:nvPr>
        </p:nvSpPr>
        <p:spPr/>
        <p:txBody>
          <a:bodyPr/>
          <a:lstStyle/>
          <a:p>
            <a:fld id="{B0FE2824-C2A0-4931-BB32-60B24BDBB3CC}" type="datetimeFigureOut">
              <a:rPr lang="en-US" smtClean="0"/>
              <a:t>5/24/2023</a:t>
            </a:fld>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978961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24800" y="1527048"/>
            <a:ext cx="3429000" cy="1901952"/>
          </a:xfrm>
        </p:spPr>
        <p:txBody>
          <a:bodyPr anchor="b">
            <a:normAutofit/>
          </a:bodyPr>
          <a:lstStyle>
            <a:lvl1pPr>
              <a:defRPr sz="3400"/>
            </a:lvl1pPr>
          </a:lstStyle>
          <a:p>
            <a:r>
              <a:rPr lang="en-US"/>
              <a:t>Click to edit Master title style</a:t>
            </a:r>
            <a:endParaRPr lang="en-US" dirty="0"/>
          </a:p>
        </p:txBody>
      </p:sp>
      <p:sp>
        <p:nvSpPr>
          <p:cNvPr id="3" name="Picture Placeholder 2" descr="An empty placeholder to add an image. Click on the placeholder and select the image that you wish to add"/>
          <p:cNvSpPr>
            <a:spLocks noGrp="1"/>
          </p:cNvSpPr>
          <p:nvPr>
            <p:ph type="pic" idx="1"/>
          </p:nvPr>
        </p:nvSpPr>
        <p:spPr>
          <a:xfrm>
            <a:off x="838198" y="685800"/>
            <a:ext cx="6400800" cy="5257800"/>
          </a:xfrm>
        </p:spPr>
        <p:txBody>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24800" y="3581400"/>
            <a:ext cx="3428999" cy="1828800"/>
          </a:xfrm>
        </p:spPr>
        <p:txBody>
          <a:bodyPr/>
          <a:lstStyle>
            <a:lvl1pPr marL="0" indent="0">
              <a:spcBef>
                <a:spcPts val="10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4"/>
          <p:cNvSpPr>
            <a:spLocks noGrp="1"/>
          </p:cNvSpPr>
          <p:nvPr>
            <p:ph type="ftr" sz="quarter" idx="11"/>
          </p:nvPr>
        </p:nvSpPr>
        <p:spPr/>
        <p:txBody>
          <a:bodyPr/>
          <a:lstStyle/>
          <a:p>
            <a:endParaRPr lang="en-US"/>
          </a:p>
        </p:txBody>
      </p:sp>
      <p:sp>
        <p:nvSpPr>
          <p:cNvPr id="5" name="Date Placeholder 5"/>
          <p:cNvSpPr>
            <a:spLocks noGrp="1"/>
          </p:cNvSpPr>
          <p:nvPr>
            <p:ph type="dt" sz="half" idx="10"/>
          </p:nvPr>
        </p:nvSpPr>
        <p:spPr/>
        <p:txBody>
          <a:bodyPr/>
          <a:lstStyle/>
          <a:p>
            <a:fld id="{B0FE2824-C2A0-4931-BB32-60B24BDBB3CC}" type="datetimeFigureOut">
              <a:rPr lang="en-US" smtClean="0"/>
              <a:t>5/24/2023</a:t>
            </a:fld>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225279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invGray">
          <a:xfrm>
            <a:off x="0" y="6492239"/>
            <a:ext cx="12188825" cy="36576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38200" y="365126"/>
            <a:ext cx="10515600" cy="114522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3"/>
          <p:cNvSpPr>
            <a:spLocks noGrp="1"/>
          </p:cNvSpPr>
          <p:nvPr>
            <p:ph type="ftr" sz="quarter" idx="3"/>
          </p:nvPr>
        </p:nvSpPr>
        <p:spPr>
          <a:xfrm>
            <a:off x="381000" y="6549715"/>
            <a:ext cx="8442158" cy="229237"/>
          </a:xfrm>
          <a:prstGeom prst="rect">
            <a:avLst/>
          </a:prstGeom>
        </p:spPr>
        <p:txBody>
          <a:bodyPr vert="horz" lIns="91440" tIns="45720" rIns="91440" bIns="45720" rtlCol="0" anchor="ctr"/>
          <a:lstStyle>
            <a:lvl1pPr algn="l">
              <a:defRPr sz="1100">
                <a:solidFill>
                  <a:schemeClr val="bg1">
                    <a:lumMod val="40000"/>
                    <a:lumOff val="60000"/>
                  </a:schemeClr>
                </a:solidFill>
              </a:defRPr>
            </a:lvl1pPr>
          </a:lstStyle>
          <a:p>
            <a:endParaRPr lang="en-US" dirty="0"/>
          </a:p>
        </p:txBody>
      </p:sp>
      <p:sp>
        <p:nvSpPr>
          <p:cNvPr id="4" name="Date Placeholder 4"/>
          <p:cNvSpPr>
            <a:spLocks noGrp="1"/>
          </p:cNvSpPr>
          <p:nvPr>
            <p:ph type="dt" sz="half" idx="2"/>
          </p:nvPr>
        </p:nvSpPr>
        <p:spPr>
          <a:xfrm>
            <a:off x="9685939" y="6549715"/>
            <a:ext cx="1667860" cy="229237"/>
          </a:xfrm>
          <a:prstGeom prst="rect">
            <a:avLst/>
          </a:prstGeom>
        </p:spPr>
        <p:txBody>
          <a:bodyPr vert="horz" lIns="91440" tIns="45720" rIns="91440" bIns="45720" rtlCol="0" anchor="ctr"/>
          <a:lstStyle>
            <a:lvl1pPr algn="r">
              <a:defRPr sz="1100">
                <a:solidFill>
                  <a:schemeClr val="bg1">
                    <a:lumMod val="40000"/>
                    <a:lumOff val="60000"/>
                  </a:schemeClr>
                </a:solidFill>
              </a:defRPr>
            </a:lvl1pPr>
          </a:lstStyle>
          <a:p>
            <a:fld id="{B0FE2824-C2A0-4931-BB32-60B24BDBB3CC}" type="datetimeFigureOut">
              <a:rPr lang="en-US" smtClean="0"/>
              <a:pPr/>
              <a:t>5/24/2023</a:t>
            </a:fld>
            <a:endParaRPr lang="en-US"/>
          </a:p>
        </p:txBody>
      </p:sp>
      <p:sp>
        <p:nvSpPr>
          <p:cNvPr id="6" name="Slide Number Placeholder 5"/>
          <p:cNvSpPr>
            <a:spLocks noGrp="1"/>
          </p:cNvSpPr>
          <p:nvPr>
            <p:ph type="sldNum" sz="quarter" idx="4"/>
          </p:nvPr>
        </p:nvSpPr>
        <p:spPr>
          <a:xfrm>
            <a:off x="11353799" y="6549715"/>
            <a:ext cx="446361" cy="229237"/>
          </a:xfrm>
          <a:prstGeom prst="rect">
            <a:avLst/>
          </a:prstGeom>
        </p:spPr>
        <p:txBody>
          <a:bodyPr vert="horz" lIns="91440" tIns="45720" rIns="91440" bIns="45720" rtlCol="0" anchor="ctr"/>
          <a:lstStyle>
            <a:lvl1pPr algn="r">
              <a:defRPr sz="1100">
                <a:solidFill>
                  <a:schemeClr val="bg1">
                    <a:lumMod val="40000"/>
                    <a:lumOff val="60000"/>
                  </a:schemeClr>
                </a:solidFill>
              </a:defRPr>
            </a:lvl1pPr>
          </a:lstStyle>
          <a:p>
            <a:fld id="{B13333A4-2EF1-4B79-B68C-AB20E66B4822}" type="slidenum">
              <a:rPr lang="en-US" smtClean="0"/>
              <a:pPr/>
              <a:t>‹#›</a:t>
            </a:fld>
            <a:endParaRPr lang="en-US"/>
          </a:p>
        </p:txBody>
      </p:sp>
    </p:spTree>
    <p:extLst>
      <p:ext uri="{BB962C8B-B14F-4D97-AF65-F5344CB8AC3E}">
        <p14:creationId xmlns:p14="http://schemas.microsoft.com/office/powerpoint/2010/main" val="115587165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1000"/>
        </a:spcBef>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182880" algn="l" defTabSz="914400" rtl="0" eaLnBrk="1" latinLnBrk="0" hangingPunct="1">
        <a:lnSpc>
          <a:spcPct val="90000"/>
        </a:lnSpc>
        <a:spcBef>
          <a:spcPts val="800"/>
        </a:spcBef>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6pPr>
      <a:lvl7pPr marL="16002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8pPr>
      <a:lvl9pPr marL="2057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The Campaign Analysis Dashboard</a:t>
            </a:r>
          </a:p>
        </p:txBody>
      </p:sp>
      <p:sp>
        <p:nvSpPr>
          <p:cNvPr id="3" name="Subtitle 2"/>
          <p:cNvSpPr>
            <a:spLocks noGrp="1"/>
          </p:cNvSpPr>
          <p:nvPr>
            <p:ph type="subTitle" idx="1"/>
          </p:nvPr>
        </p:nvSpPr>
        <p:spPr/>
        <p:txBody>
          <a:bodyPr/>
          <a:lstStyle/>
          <a:p>
            <a:r>
              <a:rPr lang="en-US" dirty="0"/>
              <a:t>Regional Operations and Customer Advocacy</a:t>
            </a:r>
          </a:p>
        </p:txBody>
      </p:sp>
    </p:spTree>
    <p:extLst>
      <p:ext uri="{BB962C8B-B14F-4D97-AF65-F5344CB8AC3E}">
        <p14:creationId xmlns:p14="http://schemas.microsoft.com/office/powerpoint/2010/main" val="2142729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583C5-5891-4FA6-A771-A38EC4ED0E31}"/>
              </a:ext>
            </a:extLst>
          </p:cNvPr>
          <p:cNvSpPr>
            <a:spLocks noGrp="1"/>
          </p:cNvSpPr>
          <p:nvPr>
            <p:ph type="title"/>
          </p:nvPr>
        </p:nvSpPr>
        <p:spPr/>
        <p:txBody>
          <a:bodyPr/>
          <a:lstStyle/>
          <a:p>
            <a:r>
              <a:rPr lang="en-US" dirty="0"/>
              <a:t>Modern Portfolio Theory</a:t>
            </a:r>
            <a:endParaRPr lang="en-JM" dirty="0"/>
          </a:p>
        </p:txBody>
      </p:sp>
      <p:sp>
        <p:nvSpPr>
          <p:cNvPr id="3" name="Content Placeholder 2">
            <a:extLst>
              <a:ext uri="{FF2B5EF4-FFF2-40B4-BE49-F238E27FC236}">
                <a16:creationId xmlns:a16="http://schemas.microsoft.com/office/drawing/2014/main" id="{07B72071-5F42-4E18-A582-0919AB1378F6}"/>
              </a:ext>
            </a:extLst>
          </p:cNvPr>
          <p:cNvSpPr>
            <a:spLocks noGrp="1"/>
          </p:cNvSpPr>
          <p:nvPr>
            <p:ph idx="1"/>
          </p:nvPr>
        </p:nvSpPr>
        <p:spPr/>
        <p:txBody>
          <a:bodyPr/>
          <a:lstStyle/>
          <a:p>
            <a:r>
              <a:rPr lang="en-US" dirty="0"/>
              <a:t>The fundamental goal of portfolio theory is to allocate investments (</a:t>
            </a:r>
            <a:r>
              <a:rPr lang="en-US" dirty="0" err="1"/>
              <a:t>assests</a:t>
            </a:r>
            <a:r>
              <a:rPr lang="en-US" dirty="0"/>
              <a:t>) between different assets (think returns on different risk weighted loans).</a:t>
            </a:r>
          </a:p>
          <a:p>
            <a:r>
              <a:rPr lang="en-US" dirty="0"/>
              <a:t>The tool used for optimizing the results of a portfolio of assets is mean-variance optimization.</a:t>
            </a:r>
          </a:p>
          <a:p>
            <a:r>
              <a:rPr lang="en-US" dirty="0"/>
              <a:t>Here we will consider the conventional single period MVO which maximized the expected return based on a selected level of risk.</a:t>
            </a:r>
          </a:p>
          <a:p>
            <a:r>
              <a:rPr lang="en-US" dirty="0"/>
              <a:t>Development for a multi-period MVO will be concerned with strategies in which the portfolio is </a:t>
            </a:r>
            <a:r>
              <a:rPr lang="en-US" b="1" dirty="0"/>
              <a:t>rebalanced</a:t>
            </a:r>
            <a:r>
              <a:rPr lang="en-US" dirty="0"/>
              <a:t> to a specified allocation at the end of each period. The Constant Proportion (CP), or Constant Ratio Asset Allocation (CRAAL) has the goal to maximize the true multi-period (geometric mean) return for a selected level of risk. </a:t>
            </a:r>
          </a:p>
          <a:p>
            <a:endParaRPr lang="en-JM" dirty="0"/>
          </a:p>
        </p:txBody>
      </p:sp>
    </p:spTree>
    <p:extLst>
      <p:ext uri="{BB962C8B-B14F-4D97-AF65-F5344CB8AC3E}">
        <p14:creationId xmlns:p14="http://schemas.microsoft.com/office/powerpoint/2010/main" val="1143721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C2DBE-3DD3-420F-B453-92814017060E}"/>
              </a:ext>
            </a:extLst>
          </p:cNvPr>
          <p:cNvSpPr>
            <a:spLocks noGrp="1"/>
          </p:cNvSpPr>
          <p:nvPr>
            <p:ph type="title"/>
          </p:nvPr>
        </p:nvSpPr>
        <p:spPr/>
        <p:txBody>
          <a:bodyPr/>
          <a:lstStyle/>
          <a:p>
            <a:r>
              <a:rPr lang="en-US" dirty="0"/>
              <a:t>Conventional MVO</a:t>
            </a:r>
            <a:endParaRPr lang="en-JM" dirty="0"/>
          </a:p>
        </p:txBody>
      </p:sp>
      <p:sp>
        <p:nvSpPr>
          <p:cNvPr id="3" name="Content Placeholder 2">
            <a:extLst>
              <a:ext uri="{FF2B5EF4-FFF2-40B4-BE49-F238E27FC236}">
                <a16:creationId xmlns:a16="http://schemas.microsoft.com/office/drawing/2014/main" id="{23F5068D-ABBF-4A73-891B-D5F9988B844B}"/>
              </a:ext>
            </a:extLst>
          </p:cNvPr>
          <p:cNvSpPr>
            <a:spLocks noGrp="1"/>
          </p:cNvSpPr>
          <p:nvPr>
            <p:ph idx="1"/>
          </p:nvPr>
        </p:nvSpPr>
        <p:spPr/>
        <p:txBody>
          <a:bodyPr>
            <a:normAutofit lnSpcReduction="10000"/>
          </a:bodyPr>
          <a:lstStyle/>
          <a:p>
            <a:r>
              <a:rPr lang="en-US" dirty="0"/>
              <a:t>Key steps to a successful MVO:</a:t>
            </a:r>
            <a:endParaRPr lang="en-JM" dirty="0"/>
          </a:p>
          <a:p>
            <a:r>
              <a:rPr lang="en-JM" sz="1800" dirty="0">
                <a:effectLst/>
                <a:latin typeface="Calibri" panose="020F0502020204030204" pitchFamily="34" charset="0"/>
                <a:ea typeface="Calibri" panose="020F0502020204030204" pitchFamily="34" charset="0"/>
                <a:cs typeface="Times New Roman" panose="02020603050405020304" pitchFamily="18" charset="0"/>
              </a:rPr>
              <a:t>Define your product set (here we have the different rates available to customers based on their assessed risk-level).</a:t>
            </a:r>
          </a:p>
          <a:p>
            <a:r>
              <a:rPr lang="en-JM" sz="1800" dirty="0">
                <a:effectLst/>
                <a:latin typeface="Calibri" panose="020F0502020204030204" pitchFamily="34" charset="0"/>
                <a:ea typeface="Calibri" panose="020F0502020204030204" pitchFamily="34" charset="0"/>
                <a:cs typeface="Times New Roman" panose="02020603050405020304" pitchFamily="18" charset="0"/>
              </a:rPr>
              <a:t>Determine your budget</a:t>
            </a:r>
            <a:r>
              <a:rPr lang="en-JM" sz="1800" dirty="0">
                <a:latin typeface="Calibri" panose="020F0502020204030204" pitchFamily="34" charset="0"/>
                <a:ea typeface="Calibri" panose="020F0502020204030204" pitchFamily="34" charset="0"/>
                <a:cs typeface="Times New Roman" panose="02020603050405020304" pitchFamily="18" charset="0"/>
              </a:rPr>
              <a:t> (here we are considering the portfolio weight of each asset class).</a:t>
            </a:r>
          </a:p>
          <a:p>
            <a:r>
              <a:rPr lang="en-JM" sz="1800" dirty="0">
                <a:effectLst/>
                <a:latin typeface="Calibri" panose="020F0502020204030204" pitchFamily="34" charset="0"/>
                <a:ea typeface="Calibri" panose="020F0502020204030204" pitchFamily="34" charset="0"/>
                <a:cs typeface="Times New Roman" panose="02020603050405020304" pitchFamily="18" charset="0"/>
              </a:rPr>
              <a:t>Calculate expected returns and risks</a:t>
            </a:r>
          </a:p>
          <a:p>
            <a:r>
              <a:rPr lang="en-JM" sz="1800" dirty="0">
                <a:effectLst/>
                <a:latin typeface="Calibri" panose="020F0502020204030204" pitchFamily="34" charset="0"/>
                <a:ea typeface="Calibri" panose="020F0502020204030204" pitchFamily="34" charset="0"/>
                <a:cs typeface="Times New Roman" panose="02020603050405020304" pitchFamily="18" charset="0"/>
              </a:rPr>
              <a:t>Build a covariance matrix</a:t>
            </a:r>
            <a:endParaRPr lang="en-JM" sz="1800" dirty="0">
              <a:latin typeface="Calibri" panose="020F0502020204030204" pitchFamily="34" charset="0"/>
              <a:ea typeface="Calibri" panose="020F0502020204030204" pitchFamily="34" charset="0"/>
              <a:cs typeface="Times New Roman" panose="02020603050405020304" pitchFamily="18" charset="0"/>
            </a:endParaRPr>
          </a:p>
          <a:p>
            <a:r>
              <a:rPr lang="en-JM" sz="1800" dirty="0">
                <a:effectLst/>
                <a:latin typeface="Calibri" panose="020F0502020204030204" pitchFamily="34" charset="0"/>
                <a:ea typeface="Calibri" panose="020F0502020204030204" pitchFamily="34" charset="0"/>
                <a:cs typeface="Times New Roman" panose="02020603050405020304" pitchFamily="18" charset="0"/>
              </a:rPr>
              <a:t>Define the objective function: In mean-variance analysis, the objective is to maximize the portfolio return while minimizing the portfolio risk. Create an objective function that combines the expected returns and risks of the products using weights.</a:t>
            </a:r>
          </a:p>
          <a:p>
            <a:r>
              <a:rPr lang="en-JM" sz="1800" dirty="0">
                <a:effectLst/>
                <a:latin typeface="Calibri" panose="020F0502020204030204" pitchFamily="34" charset="0"/>
                <a:ea typeface="Calibri" panose="020F0502020204030204" pitchFamily="34" charset="0"/>
                <a:cs typeface="Times New Roman" panose="02020603050405020304" pitchFamily="18" charset="0"/>
              </a:rPr>
              <a:t>Determine constraints: Establish any constraints you have, such as the budget constraint, which specifies that the sum of the allocated amounts cannot exceed the total budget. You may also set constraints on minimum or maximum allocation percentages for individual products.</a:t>
            </a:r>
            <a:endParaRPr lang="en-US" dirty="0"/>
          </a:p>
        </p:txBody>
      </p:sp>
    </p:spTree>
    <p:extLst>
      <p:ext uri="{BB962C8B-B14F-4D97-AF65-F5344CB8AC3E}">
        <p14:creationId xmlns:p14="http://schemas.microsoft.com/office/powerpoint/2010/main" val="686123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B1209-B7A1-4A24-BBB8-F9FD18E2927C}"/>
              </a:ext>
            </a:extLst>
          </p:cNvPr>
          <p:cNvSpPr>
            <a:spLocks noGrp="1"/>
          </p:cNvSpPr>
          <p:nvPr>
            <p:ph type="title"/>
          </p:nvPr>
        </p:nvSpPr>
        <p:spPr/>
        <p:txBody>
          <a:bodyPr/>
          <a:lstStyle/>
          <a:p>
            <a:r>
              <a:rPr lang="en-US" dirty="0"/>
              <a:t>Conventional MVO (cont’d)</a:t>
            </a:r>
            <a:endParaRPr lang="en-JM" dirty="0"/>
          </a:p>
        </p:txBody>
      </p:sp>
      <p:sp>
        <p:nvSpPr>
          <p:cNvPr id="3" name="Content Placeholder 2">
            <a:extLst>
              <a:ext uri="{FF2B5EF4-FFF2-40B4-BE49-F238E27FC236}">
                <a16:creationId xmlns:a16="http://schemas.microsoft.com/office/drawing/2014/main" id="{61DB1AB9-5CED-4BAB-BDD4-9810A17CAAA6}"/>
              </a:ext>
            </a:extLst>
          </p:cNvPr>
          <p:cNvSpPr>
            <a:spLocks noGrp="1"/>
          </p:cNvSpPr>
          <p:nvPr>
            <p:ph idx="1"/>
          </p:nvPr>
        </p:nvSpPr>
        <p:spPr/>
        <p:txBody>
          <a:bodyPr/>
          <a:lstStyle/>
          <a:p>
            <a:r>
              <a:rPr lang="en-JM" sz="1800" dirty="0">
                <a:effectLst/>
                <a:latin typeface="Calibri" panose="020F0502020204030204" pitchFamily="34" charset="0"/>
                <a:ea typeface="Calibri" panose="020F0502020204030204" pitchFamily="34" charset="0"/>
                <a:cs typeface="Times New Roman" panose="02020603050405020304" pitchFamily="18" charset="0"/>
              </a:rPr>
              <a:t>Solve the optimization problem: Use a mathematical optimization technique such as quadratic programming or linear programming to solve the mean-variance optimization problem. These techniques will help you find the optimal allocation that maximizes the portfolio return while minimizing the portfolio risk, subject to the defined constraints.</a:t>
            </a:r>
          </a:p>
          <a:p>
            <a:pPr marL="0" indent="0">
              <a:buNone/>
            </a:pPr>
            <a:r>
              <a:rPr lang="en-JM" dirty="0"/>
              <a:t>Caveat:</a:t>
            </a:r>
          </a:p>
          <a:p>
            <a:pPr marL="0" indent="0">
              <a:buNone/>
            </a:pPr>
            <a:r>
              <a:rPr lang="en-JM" sz="1800" dirty="0">
                <a:effectLst/>
                <a:latin typeface="Calibri" panose="020F0502020204030204" pitchFamily="34" charset="0"/>
                <a:ea typeface="Calibri" panose="020F0502020204030204" pitchFamily="34" charset="0"/>
                <a:cs typeface="Times New Roman" panose="02020603050405020304" pitchFamily="18" charset="0"/>
              </a:rPr>
              <a:t>Remember that mean-variance analysis provides a framework for decision-making, but it relies heavily on the accuracy and reliability of input data. Additionally, it assumes that returns and risks are normally distributed and that historical patterns will repeat in the future, which may not always be the case. Therefore, it's important to exercise judgment and consider additional factors when making allocation decisions.</a:t>
            </a:r>
          </a:p>
        </p:txBody>
      </p:sp>
    </p:spTree>
    <p:extLst>
      <p:ext uri="{BB962C8B-B14F-4D97-AF65-F5344CB8AC3E}">
        <p14:creationId xmlns:p14="http://schemas.microsoft.com/office/powerpoint/2010/main" val="1726882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F17EB-C540-4165-B040-6D4B45DE99A4}"/>
              </a:ext>
            </a:extLst>
          </p:cNvPr>
          <p:cNvSpPr>
            <a:spLocks noGrp="1"/>
          </p:cNvSpPr>
          <p:nvPr>
            <p:ph type="title"/>
          </p:nvPr>
        </p:nvSpPr>
        <p:spPr/>
        <p:txBody>
          <a:bodyPr/>
          <a:lstStyle/>
          <a:p>
            <a:r>
              <a:rPr lang="en-US" dirty="0"/>
              <a:t>The output from MVO</a:t>
            </a:r>
            <a:endParaRPr lang="en-JM" dirty="0"/>
          </a:p>
        </p:txBody>
      </p:sp>
      <p:pic>
        <p:nvPicPr>
          <p:cNvPr id="5" name="Content Placeholder 4" descr="A picture containing text, line, diagram, screenshot&#10;&#10;Description automatically generated">
            <a:extLst>
              <a:ext uri="{FF2B5EF4-FFF2-40B4-BE49-F238E27FC236}">
                <a16:creationId xmlns:a16="http://schemas.microsoft.com/office/drawing/2014/main" id="{0CFDD2CB-6CF9-439B-AE7F-C81CD2D6EB7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51584" y="1939276"/>
            <a:ext cx="7128792" cy="3925764"/>
          </a:xfrm>
        </p:spPr>
      </p:pic>
      <p:sp>
        <p:nvSpPr>
          <p:cNvPr id="6" name="TextBox 5">
            <a:extLst>
              <a:ext uri="{FF2B5EF4-FFF2-40B4-BE49-F238E27FC236}">
                <a16:creationId xmlns:a16="http://schemas.microsoft.com/office/drawing/2014/main" id="{566FF8F5-24F1-42A2-A823-8D61E4ECB63C}"/>
              </a:ext>
            </a:extLst>
          </p:cNvPr>
          <p:cNvSpPr txBox="1"/>
          <p:nvPr/>
        </p:nvSpPr>
        <p:spPr>
          <a:xfrm>
            <a:off x="47328" y="6021289"/>
            <a:ext cx="3456384" cy="646331"/>
          </a:xfrm>
          <a:prstGeom prst="rect">
            <a:avLst/>
          </a:prstGeom>
          <a:noFill/>
        </p:spPr>
        <p:txBody>
          <a:bodyPr wrap="square" rtlCol="0">
            <a:spAutoFit/>
          </a:bodyPr>
          <a:lstStyle/>
          <a:p>
            <a:r>
              <a:rPr lang="en-US" dirty="0"/>
              <a:t>*CAL: Capital Allocation Line </a:t>
            </a:r>
            <a:r>
              <a:rPr lang="en-US" dirty="0" err="1"/>
              <a:t>i.e</a:t>
            </a:r>
            <a:r>
              <a:rPr lang="en-US" dirty="0"/>
              <a:t> reward-to-variability ratio</a:t>
            </a:r>
            <a:endParaRPr lang="en-JM" dirty="0"/>
          </a:p>
        </p:txBody>
      </p:sp>
    </p:spTree>
    <p:extLst>
      <p:ext uri="{BB962C8B-B14F-4D97-AF65-F5344CB8AC3E}">
        <p14:creationId xmlns:p14="http://schemas.microsoft.com/office/powerpoint/2010/main" val="1216092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8429E2-B636-4BBD-AE50-8EDFA06EE491}"/>
              </a:ext>
            </a:extLst>
          </p:cNvPr>
          <p:cNvSpPr>
            <a:spLocks noGrp="1"/>
          </p:cNvSpPr>
          <p:nvPr>
            <p:ph idx="1"/>
          </p:nvPr>
        </p:nvSpPr>
        <p:spPr/>
        <p:txBody>
          <a:bodyPr/>
          <a:lstStyle/>
          <a:p>
            <a:endParaRPr lang="en-US" dirty="0"/>
          </a:p>
          <a:p>
            <a:endParaRPr lang="en-US" dirty="0"/>
          </a:p>
          <a:p>
            <a:r>
              <a:rPr lang="en-US" dirty="0"/>
              <a:t>The completion of the second leg of this project will require a combined effort between Regional Operations and Regional Credit to find inputs to the model. We also require a subspace on the Cloud Platform for Caribbean data else the models developed could have some bias associated with external elements.</a:t>
            </a:r>
            <a:endParaRPr lang="en-JM" dirty="0"/>
          </a:p>
        </p:txBody>
      </p:sp>
    </p:spTree>
    <p:extLst>
      <p:ext uri="{BB962C8B-B14F-4D97-AF65-F5344CB8AC3E}">
        <p14:creationId xmlns:p14="http://schemas.microsoft.com/office/powerpoint/2010/main" val="4932137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82CFF-F054-4616-8F36-DB8C063AD839}"/>
              </a:ext>
            </a:extLst>
          </p:cNvPr>
          <p:cNvSpPr>
            <a:spLocks noGrp="1"/>
          </p:cNvSpPr>
          <p:nvPr>
            <p:ph type="title"/>
          </p:nvPr>
        </p:nvSpPr>
        <p:spPr/>
        <p:txBody>
          <a:bodyPr/>
          <a:lstStyle/>
          <a:p>
            <a:r>
              <a:rPr lang="en-US" dirty="0"/>
              <a:t>Hire Purchase</a:t>
            </a:r>
            <a:endParaRPr lang="en-JM" dirty="0"/>
          </a:p>
        </p:txBody>
      </p:sp>
    </p:spTree>
    <p:extLst>
      <p:ext uri="{BB962C8B-B14F-4D97-AF65-F5344CB8AC3E}">
        <p14:creationId xmlns:p14="http://schemas.microsoft.com/office/powerpoint/2010/main" val="2186120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0648"/>
            <a:ext cx="10515600" cy="385606"/>
          </a:xfrm>
        </p:spPr>
        <p:txBody>
          <a:bodyPr>
            <a:noAutofit/>
          </a:bodyPr>
          <a:lstStyle/>
          <a:p>
            <a:pPr>
              <a:lnSpc>
                <a:spcPct val="100000"/>
              </a:lnSpc>
            </a:pPr>
            <a:r>
              <a:rPr lang="en-US" sz="2400" dirty="0"/>
              <a:t>Executive Summary</a:t>
            </a:r>
          </a:p>
        </p:txBody>
      </p:sp>
      <p:sp>
        <p:nvSpPr>
          <p:cNvPr id="7" name="TextBox 6">
            <a:extLst>
              <a:ext uri="{FF2B5EF4-FFF2-40B4-BE49-F238E27FC236}">
                <a16:creationId xmlns:a16="http://schemas.microsoft.com/office/drawing/2014/main" id="{428F55C5-B52C-498A-BC90-8B7A882B1593}"/>
              </a:ext>
            </a:extLst>
          </p:cNvPr>
          <p:cNvSpPr txBox="1"/>
          <p:nvPr/>
        </p:nvSpPr>
        <p:spPr>
          <a:xfrm>
            <a:off x="1414265" y="3200399"/>
            <a:ext cx="4249688" cy="461665"/>
          </a:xfrm>
          <a:prstGeom prst="rect">
            <a:avLst/>
          </a:prstGeom>
          <a:noFill/>
        </p:spPr>
        <p:txBody>
          <a:bodyPr wrap="square" rtlCol="0">
            <a:spAutoFit/>
          </a:bodyPr>
          <a:lstStyle/>
          <a:p>
            <a:r>
              <a:rPr lang="en-US" sz="1200" dirty="0"/>
              <a:t>Three (3) out of five (5) customers are more likely to buy from a company that has personalized their experience.</a:t>
            </a:r>
            <a:endParaRPr lang="en-JM" sz="1200" dirty="0"/>
          </a:p>
        </p:txBody>
      </p:sp>
      <p:graphicFrame>
        <p:nvGraphicFramePr>
          <p:cNvPr id="8" name="Chart 7">
            <a:extLst>
              <a:ext uri="{FF2B5EF4-FFF2-40B4-BE49-F238E27FC236}">
                <a16:creationId xmlns:a16="http://schemas.microsoft.com/office/drawing/2014/main" id="{AF9D51F9-0304-448D-8801-B58490F002B8}"/>
              </a:ext>
            </a:extLst>
          </p:cNvPr>
          <p:cNvGraphicFramePr>
            <a:graphicFrameLocks/>
          </p:cNvGraphicFramePr>
          <p:nvPr>
            <p:extLst>
              <p:ext uri="{D42A27DB-BD31-4B8C-83A1-F6EECF244321}">
                <p14:modId xmlns:p14="http://schemas.microsoft.com/office/powerpoint/2010/main" val="305331403"/>
              </p:ext>
            </p:extLst>
          </p:nvPr>
        </p:nvGraphicFramePr>
        <p:xfrm>
          <a:off x="1198241" y="826274"/>
          <a:ext cx="4465712" cy="2191873"/>
        </p:xfrm>
        <a:graphic>
          <a:graphicData uri="http://schemas.openxmlformats.org/drawingml/2006/chart">
            <c:chart xmlns:c="http://schemas.openxmlformats.org/drawingml/2006/chart" xmlns:r="http://schemas.openxmlformats.org/officeDocument/2006/relationships" r:id="rId2"/>
          </a:graphicData>
        </a:graphic>
      </p:graphicFrame>
      <p:pic>
        <p:nvPicPr>
          <p:cNvPr id="10" name="Picture 9">
            <a:extLst>
              <a:ext uri="{FF2B5EF4-FFF2-40B4-BE49-F238E27FC236}">
                <a16:creationId xmlns:a16="http://schemas.microsoft.com/office/drawing/2014/main" id="{5E123995-E105-449E-8349-A2E6E26306A0}"/>
              </a:ext>
            </a:extLst>
          </p:cNvPr>
          <p:cNvPicPr>
            <a:picLocks noChangeAspect="1"/>
          </p:cNvPicPr>
          <p:nvPr/>
        </p:nvPicPr>
        <p:blipFill>
          <a:blip r:embed="rId3"/>
          <a:stretch>
            <a:fillRect/>
          </a:stretch>
        </p:blipFill>
        <p:spPr>
          <a:xfrm>
            <a:off x="6528048" y="834455"/>
            <a:ext cx="4617948" cy="2825377"/>
          </a:xfrm>
          <a:prstGeom prst="rect">
            <a:avLst/>
          </a:prstGeom>
        </p:spPr>
      </p:pic>
      <p:sp>
        <p:nvSpPr>
          <p:cNvPr id="11" name="TextBox 10">
            <a:extLst>
              <a:ext uri="{FF2B5EF4-FFF2-40B4-BE49-F238E27FC236}">
                <a16:creationId xmlns:a16="http://schemas.microsoft.com/office/drawing/2014/main" id="{6DD8EB74-3228-4E0C-8ECC-212DDBEDF0FA}"/>
              </a:ext>
            </a:extLst>
          </p:cNvPr>
          <p:cNvSpPr txBox="1"/>
          <p:nvPr/>
        </p:nvSpPr>
        <p:spPr>
          <a:xfrm>
            <a:off x="1127448" y="4221088"/>
            <a:ext cx="10226352" cy="1477328"/>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“Performance indicators are the basis for determining where advertising budget should be invested.. Data Scientists employ data mining techniques to identify the combination of channels that produces the best Return on Investments (ROI). Additionally, data scientists decide which budgets should be allotted to each channel for you to maximize your revenue WITHOUT WASTING MONEY.”</a:t>
            </a:r>
            <a:endParaRPr lang="en-JM"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82195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72305"/>
          </a:xfrm>
        </p:spPr>
        <p:txBody>
          <a:bodyPr anchor="b">
            <a:normAutofit/>
          </a:bodyPr>
          <a:lstStyle/>
          <a:p>
            <a:r>
              <a:rPr lang="en-US" dirty="0"/>
              <a:t>Campaign Budget Optimization</a:t>
            </a:r>
          </a:p>
        </p:txBody>
      </p:sp>
      <p:pic>
        <p:nvPicPr>
          <p:cNvPr id="5" name="Picture 4">
            <a:extLst>
              <a:ext uri="{FF2B5EF4-FFF2-40B4-BE49-F238E27FC236}">
                <a16:creationId xmlns:a16="http://schemas.microsoft.com/office/drawing/2014/main" id="{932E5B79-CC5F-4C8F-B920-9C3F89254E8A}"/>
              </a:ext>
            </a:extLst>
          </p:cNvPr>
          <p:cNvPicPr>
            <a:picLocks noChangeAspect="1"/>
          </p:cNvPicPr>
          <p:nvPr/>
        </p:nvPicPr>
        <p:blipFill>
          <a:blip r:embed="rId2"/>
          <a:stretch>
            <a:fillRect/>
          </a:stretch>
        </p:blipFill>
        <p:spPr>
          <a:xfrm>
            <a:off x="838200" y="1916832"/>
            <a:ext cx="5029200" cy="3903737"/>
          </a:xfrm>
          <a:prstGeom prst="rect">
            <a:avLst/>
          </a:prstGeom>
          <a:noFill/>
        </p:spPr>
      </p:pic>
      <p:sp>
        <p:nvSpPr>
          <p:cNvPr id="10" name="Content Placeholder 3">
            <a:extLst>
              <a:ext uri="{FF2B5EF4-FFF2-40B4-BE49-F238E27FC236}">
                <a16:creationId xmlns:a16="http://schemas.microsoft.com/office/drawing/2014/main" id="{7BF12A4B-D493-5650-39FF-440039C3FA5F}"/>
              </a:ext>
            </a:extLst>
          </p:cNvPr>
          <p:cNvSpPr>
            <a:spLocks noGrp="1"/>
          </p:cNvSpPr>
          <p:nvPr>
            <p:ph sz="half" idx="2"/>
          </p:nvPr>
        </p:nvSpPr>
        <p:spPr>
          <a:xfrm>
            <a:off x="6324600" y="1825625"/>
            <a:ext cx="5029200" cy="4351338"/>
          </a:xfrm>
        </p:spPr>
        <p:txBody>
          <a:bodyPr/>
          <a:lstStyle/>
          <a:p>
            <a:r>
              <a:rPr lang="en-US" dirty="0"/>
              <a:t>Every business should have a marketing strategy:</a:t>
            </a:r>
          </a:p>
          <a:p>
            <a:r>
              <a:rPr lang="en-US" dirty="0"/>
              <a:t>Marketing results don’t just happen by chance. </a:t>
            </a:r>
            <a:r>
              <a:rPr lang="en-US" u="sng" dirty="0"/>
              <a:t>Creating a strategy </a:t>
            </a:r>
            <a:r>
              <a:rPr lang="en-US" dirty="0"/>
              <a:t>ensures you’re targeting the right people, with relevant content that appeals to them.</a:t>
            </a:r>
          </a:p>
          <a:p>
            <a:r>
              <a:rPr lang="en-US" dirty="0"/>
              <a:t>“86% of customers are willing to spend more on products for a great customer experience” – How much can we gain by providing the customer’s immediate needs.</a:t>
            </a:r>
          </a:p>
        </p:txBody>
      </p:sp>
    </p:spTree>
    <p:extLst>
      <p:ext uri="{BB962C8B-B14F-4D97-AF65-F5344CB8AC3E}">
        <p14:creationId xmlns:p14="http://schemas.microsoft.com/office/powerpoint/2010/main" val="1900486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45224"/>
          </a:xfrm>
        </p:spPr>
        <p:txBody>
          <a:bodyPr anchor="b">
            <a:normAutofit/>
          </a:bodyPr>
          <a:lstStyle/>
          <a:p>
            <a:r>
              <a:rPr lang="en-US" dirty="0"/>
              <a:t>Product Recommendation Engine</a:t>
            </a:r>
          </a:p>
        </p:txBody>
      </p:sp>
      <p:sp>
        <p:nvSpPr>
          <p:cNvPr id="14" name="Content Placeholder 2">
            <a:extLst>
              <a:ext uri="{FF2B5EF4-FFF2-40B4-BE49-F238E27FC236}">
                <a16:creationId xmlns:a16="http://schemas.microsoft.com/office/drawing/2014/main" id="{177C625B-7A16-567D-640E-315DFA648474}"/>
              </a:ext>
            </a:extLst>
          </p:cNvPr>
          <p:cNvSpPr>
            <a:spLocks noGrp="1"/>
          </p:cNvSpPr>
          <p:nvPr>
            <p:ph sz="half" idx="1"/>
          </p:nvPr>
        </p:nvSpPr>
        <p:spPr>
          <a:xfrm>
            <a:off x="838200" y="1825625"/>
            <a:ext cx="5029200" cy="4351338"/>
          </a:xfrm>
        </p:spPr>
        <p:txBody>
          <a:bodyPr>
            <a:normAutofit lnSpcReduction="10000"/>
          </a:bodyPr>
          <a:lstStyle/>
          <a:p>
            <a:r>
              <a:rPr lang="en-US" dirty="0"/>
              <a:t>A product recommendation engine is a technology that uses machine learning and artificial intelligence (AI) to generate product suggestions and predictive offers, such as special deals and discounts, tailored to each customer.</a:t>
            </a:r>
          </a:p>
          <a:p>
            <a:r>
              <a:rPr lang="en-US" dirty="0"/>
              <a:t>The aim is to stimulate demand and actively engage users.</a:t>
            </a:r>
          </a:p>
          <a:p>
            <a:r>
              <a:rPr lang="en-US" dirty="0"/>
              <a:t>Not every lead becomes a customer. However, if a marketer can accurately categorize customers according to their interests, many leads will result in customers and serve as examples for predicting customer conversion.</a:t>
            </a:r>
          </a:p>
        </p:txBody>
      </p:sp>
      <p:pic>
        <p:nvPicPr>
          <p:cNvPr id="9" name="Picture 8">
            <a:extLst>
              <a:ext uri="{FF2B5EF4-FFF2-40B4-BE49-F238E27FC236}">
                <a16:creationId xmlns:a16="http://schemas.microsoft.com/office/drawing/2014/main" id="{FC1D896C-D652-4BE4-9FE1-10473379A59C}"/>
              </a:ext>
            </a:extLst>
          </p:cNvPr>
          <p:cNvPicPr>
            <a:picLocks noChangeAspect="1"/>
          </p:cNvPicPr>
          <p:nvPr/>
        </p:nvPicPr>
        <p:blipFill>
          <a:blip r:embed="rId2"/>
          <a:stretch>
            <a:fillRect/>
          </a:stretch>
        </p:blipFill>
        <p:spPr>
          <a:xfrm>
            <a:off x="6324600" y="1989614"/>
            <a:ext cx="5029200" cy="4023359"/>
          </a:xfrm>
          <a:prstGeom prst="rect">
            <a:avLst/>
          </a:prstGeom>
          <a:noFill/>
        </p:spPr>
      </p:pic>
    </p:spTree>
    <p:extLst>
      <p:ext uri="{BB962C8B-B14F-4D97-AF65-F5344CB8AC3E}">
        <p14:creationId xmlns:p14="http://schemas.microsoft.com/office/powerpoint/2010/main" val="1180589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9618"/>
          </a:xfrm>
        </p:spPr>
        <p:txBody>
          <a:bodyPr/>
          <a:lstStyle/>
          <a:p>
            <a:r>
              <a:rPr lang="en-US" dirty="0"/>
              <a:t>A science of a combination</a:t>
            </a:r>
          </a:p>
        </p:txBody>
      </p:sp>
      <p:sp>
        <p:nvSpPr>
          <p:cNvPr id="5" name="Content Placeholder 3"/>
          <p:cNvSpPr>
            <a:spLocks noGrp="1"/>
          </p:cNvSpPr>
          <p:nvPr>
            <p:ph sz="half" idx="1"/>
          </p:nvPr>
        </p:nvSpPr>
        <p:spPr/>
        <p:txBody>
          <a:bodyPr/>
          <a:lstStyle/>
          <a:p>
            <a:r>
              <a:rPr lang="en-US" dirty="0"/>
              <a:t>Previously mentioned, both campaign budget optimization and product recommendation have a part to play in the marketer’s toolkit.</a:t>
            </a:r>
          </a:p>
          <a:p>
            <a:r>
              <a:rPr lang="en-US" dirty="0"/>
              <a:t>They serve to maximize the ROI for advertising and increase conversions in the modern retail space.</a:t>
            </a:r>
          </a:p>
          <a:p>
            <a:r>
              <a:rPr lang="en-US" dirty="0"/>
              <a:t>Our customers come first, to attract and retain them our highest priority should be personalization.</a:t>
            </a:r>
          </a:p>
          <a:p>
            <a:r>
              <a:rPr lang="en-US" dirty="0"/>
              <a:t>Let us explore the data science of marketing from the dashboard created. </a:t>
            </a:r>
          </a:p>
        </p:txBody>
      </p:sp>
      <p:graphicFrame>
        <p:nvGraphicFramePr>
          <p:cNvPr id="6" name="Content Placeholder 2" descr="Segmented process showing 4 steps arranged one below the other and three downward pointing arrows are used to indicate progression from first step to second step and second step to third step and third step to fourth step"/>
          <p:cNvGraphicFramePr>
            <a:graphicFrameLocks noGrp="1"/>
          </p:cNvGraphicFramePr>
          <p:nvPr>
            <p:ph sz="half" idx="2"/>
            <p:extLst>
              <p:ext uri="{D42A27DB-BD31-4B8C-83A1-F6EECF244321}">
                <p14:modId xmlns:p14="http://schemas.microsoft.com/office/powerpoint/2010/main" val="1062300015"/>
              </p:ext>
            </p:extLst>
          </p:nvPr>
        </p:nvGraphicFramePr>
        <p:xfrm>
          <a:off x="6324600" y="1825625"/>
          <a:ext cx="50292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26022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CF4F9-9675-4ABC-87FC-CBB1A96BE5EC}"/>
              </a:ext>
            </a:extLst>
          </p:cNvPr>
          <p:cNvSpPr>
            <a:spLocks noGrp="1"/>
          </p:cNvSpPr>
          <p:nvPr>
            <p:ph type="title"/>
          </p:nvPr>
        </p:nvSpPr>
        <p:spPr>
          <a:xfrm>
            <a:off x="335360" y="332656"/>
            <a:ext cx="7589440" cy="792088"/>
          </a:xfrm>
        </p:spPr>
        <p:txBody>
          <a:bodyPr>
            <a:normAutofit fontScale="90000"/>
          </a:bodyPr>
          <a:lstStyle/>
          <a:p>
            <a:r>
              <a:rPr lang="en-US" dirty="0"/>
              <a:t>Present text blast marketing strategy</a:t>
            </a:r>
            <a:endParaRPr lang="en-JM" dirty="0"/>
          </a:p>
        </p:txBody>
      </p:sp>
      <p:sp>
        <p:nvSpPr>
          <p:cNvPr id="4" name="Text Placeholder 3">
            <a:extLst>
              <a:ext uri="{FF2B5EF4-FFF2-40B4-BE49-F238E27FC236}">
                <a16:creationId xmlns:a16="http://schemas.microsoft.com/office/drawing/2014/main" id="{AF3D5D33-C640-408E-BD6A-E9AEED18564D}"/>
              </a:ext>
            </a:extLst>
          </p:cNvPr>
          <p:cNvSpPr>
            <a:spLocks noGrp="1"/>
          </p:cNvSpPr>
          <p:nvPr>
            <p:ph type="body" sz="half" idx="2"/>
          </p:nvPr>
        </p:nvSpPr>
        <p:spPr/>
        <p:txBody>
          <a:bodyPr/>
          <a:lstStyle/>
          <a:p>
            <a:r>
              <a:rPr lang="en-US" dirty="0"/>
              <a:t>Third party determines sample based on location of last purchase.</a:t>
            </a:r>
            <a:endParaRPr lang="en-JM" dirty="0"/>
          </a:p>
        </p:txBody>
      </p:sp>
      <p:pic>
        <p:nvPicPr>
          <p:cNvPr id="8" name="Picture 7">
            <a:extLst>
              <a:ext uri="{FF2B5EF4-FFF2-40B4-BE49-F238E27FC236}">
                <a16:creationId xmlns:a16="http://schemas.microsoft.com/office/drawing/2014/main" id="{98261997-C151-4F77-8298-451B35D83386}"/>
              </a:ext>
            </a:extLst>
          </p:cNvPr>
          <p:cNvPicPr>
            <a:picLocks noChangeAspect="1"/>
          </p:cNvPicPr>
          <p:nvPr/>
        </p:nvPicPr>
        <p:blipFill>
          <a:blip r:embed="rId2"/>
          <a:stretch>
            <a:fillRect/>
          </a:stretch>
        </p:blipFill>
        <p:spPr>
          <a:xfrm>
            <a:off x="-1" y="1527048"/>
            <a:ext cx="7755427" cy="3883152"/>
          </a:xfrm>
          <a:prstGeom prst="rect">
            <a:avLst/>
          </a:prstGeom>
        </p:spPr>
      </p:pic>
    </p:spTree>
    <p:extLst>
      <p:ext uri="{BB962C8B-B14F-4D97-AF65-F5344CB8AC3E}">
        <p14:creationId xmlns:p14="http://schemas.microsoft.com/office/powerpoint/2010/main" val="1664346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F4956-C518-422A-ABE9-1D3B88A45C8D}"/>
              </a:ext>
            </a:extLst>
          </p:cNvPr>
          <p:cNvSpPr>
            <a:spLocks noGrp="1"/>
          </p:cNvSpPr>
          <p:nvPr>
            <p:ph type="title"/>
          </p:nvPr>
        </p:nvSpPr>
        <p:spPr/>
        <p:txBody>
          <a:bodyPr/>
          <a:lstStyle/>
          <a:p>
            <a:r>
              <a:rPr lang="en-US" dirty="0"/>
              <a:t>Customer Journey Mapping</a:t>
            </a:r>
            <a:endParaRPr lang="en-JM" dirty="0"/>
          </a:p>
        </p:txBody>
      </p:sp>
      <p:sp>
        <p:nvSpPr>
          <p:cNvPr id="4" name="Text Placeholder 3">
            <a:extLst>
              <a:ext uri="{FF2B5EF4-FFF2-40B4-BE49-F238E27FC236}">
                <a16:creationId xmlns:a16="http://schemas.microsoft.com/office/drawing/2014/main" id="{2A3C53AB-FD1E-4C62-9722-EC9CFD8C0C5B}"/>
              </a:ext>
            </a:extLst>
          </p:cNvPr>
          <p:cNvSpPr>
            <a:spLocks noGrp="1"/>
          </p:cNvSpPr>
          <p:nvPr>
            <p:ph type="body" sz="half" idx="2"/>
          </p:nvPr>
        </p:nvSpPr>
        <p:spPr/>
        <p:txBody>
          <a:bodyPr/>
          <a:lstStyle/>
          <a:p>
            <a:r>
              <a:rPr lang="en-US" dirty="0"/>
              <a:t>Ideal situation to create a customer journey from customer data.</a:t>
            </a:r>
          </a:p>
          <a:p>
            <a:endParaRPr lang="en-US" dirty="0"/>
          </a:p>
          <a:p>
            <a:r>
              <a:rPr lang="en-US" dirty="0"/>
              <a:t>How to target for maximum efficiency?</a:t>
            </a:r>
            <a:endParaRPr lang="en-JM" dirty="0"/>
          </a:p>
        </p:txBody>
      </p:sp>
      <p:pic>
        <p:nvPicPr>
          <p:cNvPr id="5" name="Content Placeholder 4">
            <a:extLst>
              <a:ext uri="{FF2B5EF4-FFF2-40B4-BE49-F238E27FC236}">
                <a16:creationId xmlns:a16="http://schemas.microsoft.com/office/drawing/2014/main" id="{ADC78FCF-4D5F-4FDD-98FA-E803ED6DFF95}"/>
              </a:ext>
            </a:extLst>
          </p:cNvPr>
          <p:cNvPicPr>
            <a:picLocks noGrp="1" noChangeAspect="1"/>
          </p:cNvPicPr>
          <p:nvPr>
            <p:ph type="pic" idx="1"/>
          </p:nvPr>
        </p:nvPicPr>
        <p:blipFill>
          <a:blip r:embed="rId2"/>
          <a:srcRect l="1260" r="1260"/>
          <a:stretch>
            <a:fillRect/>
          </a:stretch>
        </p:blipFill>
        <p:spPr>
          <a:xfrm>
            <a:off x="838200" y="685800"/>
            <a:ext cx="6400800" cy="5257800"/>
          </a:xfrm>
        </p:spPr>
      </p:pic>
    </p:spTree>
    <p:extLst>
      <p:ext uri="{BB962C8B-B14F-4D97-AF65-F5344CB8AC3E}">
        <p14:creationId xmlns:p14="http://schemas.microsoft.com/office/powerpoint/2010/main" val="28315489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75232-7513-4F94-9F0A-30F196F46308}"/>
              </a:ext>
            </a:extLst>
          </p:cNvPr>
          <p:cNvSpPr>
            <a:spLocks noGrp="1"/>
          </p:cNvSpPr>
          <p:nvPr>
            <p:ph type="title"/>
          </p:nvPr>
        </p:nvSpPr>
        <p:spPr/>
        <p:txBody>
          <a:bodyPr/>
          <a:lstStyle/>
          <a:p>
            <a:r>
              <a:rPr lang="en-US" dirty="0"/>
              <a:t>Cash Loan</a:t>
            </a:r>
            <a:endParaRPr lang="en-JM" dirty="0"/>
          </a:p>
        </p:txBody>
      </p:sp>
    </p:spTree>
    <p:extLst>
      <p:ext uri="{BB962C8B-B14F-4D97-AF65-F5344CB8AC3E}">
        <p14:creationId xmlns:p14="http://schemas.microsoft.com/office/powerpoint/2010/main" val="2788159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ITY SKETCH 16X9">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23.potx" id="{55B65C5C-2110-41C9-9432-67D739EC5CFC}" vid="{FDE12540-4521-4F30-863D-D54DD2EE1C3B}"/>
    </a:ext>
  </a:extLst>
</a:theme>
</file>

<file path=ppt/theme/theme2.xml><?xml version="1.0" encoding="utf-8"?>
<a:theme xmlns:a="http://schemas.openxmlformats.org/drawingml/2006/main" name="Office Theme">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{9EFC4915-EF7B-4CA8-AD2D-7DAA3D9CC1EF}tf03031010_win32</Template>
  <TotalTime>7430</TotalTime>
  <Words>834</Words>
  <Application>Microsoft Office PowerPoint</Application>
  <PresentationFormat>Widescreen</PresentationFormat>
  <Paragraphs>54</Paragraphs>
  <Slides>14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Century Schoolbook</vt:lpstr>
      <vt:lpstr>CITY SKETCH 16X9</vt:lpstr>
      <vt:lpstr>The Campaign Analysis Dashboard</vt:lpstr>
      <vt:lpstr>Hire Purchase</vt:lpstr>
      <vt:lpstr>Executive Summary</vt:lpstr>
      <vt:lpstr>Campaign Budget Optimization</vt:lpstr>
      <vt:lpstr>Product Recommendation Engine</vt:lpstr>
      <vt:lpstr>A science of a combination</vt:lpstr>
      <vt:lpstr>Present text blast marketing strategy</vt:lpstr>
      <vt:lpstr>Customer Journey Mapping</vt:lpstr>
      <vt:lpstr>Cash Loan</vt:lpstr>
      <vt:lpstr>Modern Portfolio Theory</vt:lpstr>
      <vt:lpstr>Conventional MVO</vt:lpstr>
      <vt:lpstr>Conventional MVO (cont’d)</vt:lpstr>
      <vt:lpstr>The output from MVO</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Campaign Analysis Dashboard</dc:title>
  <dc:creator>Roy Shaw</dc:creator>
  <cp:lastModifiedBy>Roy Shaw</cp:lastModifiedBy>
  <cp:revision>2</cp:revision>
  <dcterms:created xsi:type="dcterms:W3CDTF">2023-05-01T14:02:04Z</dcterms:created>
  <dcterms:modified xsi:type="dcterms:W3CDTF">2023-05-29T13:21:15Z</dcterms:modified>
</cp:coreProperties>
</file>