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5" r:id="rId3"/>
    <p:sldId id="273" r:id="rId4"/>
    <p:sldId id="272" r:id="rId5"/>
    <p:sldId id="274" r:id="rId6"/>
    <p:sldId id="271" r:id="rId7"/>
    <p:sldId id="257" r:id="rId8"/>
    <p:sldId id="259" r:id="rId9"/>
    <p:sldId id="260" r:id="rId10"/>
    <p:sldId id="262" r:id="rId11"/>
    <p:sldId id="263" r:id="rId12"/>
    <p:sldId id="266" r:id="rId13"/>
    <p:sldId id="267" r:id="rId14"/>
    <p:sldId id="268" r:id="rId15"/>
    <p:sldId id="276" r:id="rId16"/>
    <p:sldId id="269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6E50-5FFA-43A6-8788-EFE02B15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6F28-20DB-40BD-A580-2BD8A780F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997C-2237-4CEA-9137-02A6912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D303-19DC-4A6E-B926-9A1D717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560B-43F4-40D9-A47C-B610D1A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7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6B99-53F9-4445-BBBD-5F831C76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905F1-3336-47A3-BA00-83F03D9DC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13ED-D1C5-44E0-A25C-F258925D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5445-2D26-4DF4-9A69-83E98B8C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35C09-4A91-404F-8DA2-05CD6816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B0E18-E9D5-4DF0-8B47-308AF857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FBDAF-96B4-4B0B-9825-8DCFCE642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49F2-FB58-42C6-B405-2B90C9A1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A85AE-7654-45E2-A4EF-394D7118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FEDE-3481-4852-8524-F3E23B41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0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5C60-0DA8-4103-B54E-5F6F83BF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E45C-166F-4955-9AA9-B4498961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1E39-96DB-436D-B45D-F80A3C4F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0A52-2B43-4787-A074-EFC0D311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6F42-3072-4443-ABE6-E0365B67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4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729C-7E97-422B-804B-D4F3694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AD77-6EBA-435B-8958-EA3AFD4C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B8DA-0A6F-46B0-92F7-8C023103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8FCE-EB23-4ACC-A94E-846F6E64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464C-5D4C-4156-8C26-72B30C9C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5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413-66D6-4C34-BD09-72218D99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5D62-102D-45C5-813F-7AB04124D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5B44-A418-40CD-A045-0D16488A7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147E2-07F9-4ACB-AB4E-B7A59B9A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50A2-0EEC-44DE-8ECE-73777A81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BCEB-59A4-40E7-85F7-BB9FCA7A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6B56-F26C-43B3-8975-C4865F7C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E434-F121-4CBB-9581-CE113AC8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311AB-54FC-4968-B2FF-1575735B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BCF35-A852-46CD-9956-AE3657F9F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59F21-25CA-43E3-9C99-8218866A0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21040-48BD-47A4-998A-AB13A9DF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B74CF-87EC-49B7-BE3E-93B92B5E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0C8CD-5A28-46CC-909D-32BBA30A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4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F596-7DC1-4E83-A97A-6FEBFAE5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9CCD9-BC37-4E9E-8866-45A620E4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DD5A7-3739-4323-8BDB-19A01508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033F9-70CD-47DE-BCEE-67155DE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68509-45FD-444B-A374-CE23DA75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DAE85-D631-4BE7-952D-49FB497B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8137D-CF9B-4A9B-A3D2-2318A0E6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05A3-8FE4-445C-84B2-61CF3693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0839-260A-4076-99C5-6C74275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E848-AD2C-46CA-866C-EF910FB6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EA7C-C186-4F51-9173-D8D683D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7CB2B-F557-473D-8F29-110FE80B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E373-7AF4-4F7B-9011-42A0E09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46B-DEC1-4590-B68A-3CB654CD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7AC2D-71FF-4C4E-A55B-376C94C1E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6BA1A-F0AC-444D-9493-8405DEAD6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BAAA-5FC4-4FAF-8E88-93194EEA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B410-60B5-4FEA-BFFD-45B62EFB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D417A-628D-4C96-A29D-117D4DBF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4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08DFC-38BF-4B27-B351-B638952F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E391A-CA5A-42CD-88DA-C81AEB4D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3222-8306-43E0-A1C0-3B986034F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C6BE-142A-4E5D-A280-09D9B59AE041}" type="datetimeFigureOut">
              <a:rPr lang="en-IN" smtClean="0"/>
              <a:t>18-03-2018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F475-8E3C-4CA7-B642-033700E63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82114-59CF-46D4-AA05-F06CE6E1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7A7B-E2A5-4F8E-9D15-3B9A244C5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2301.pdf" TargetMode="External"/><Relationship Id="rId3" Type="http://schemas.openxmlformats.org/officeDocument/2006/relationships/hyperlink" Target="https://arxiv.org/abs/1411.2738" TargetMode="External"/><Relationship Id="rId7" Type="http://schemas.openxmlformats.org/officeDocument/2006/relationships/hyperlink" Target="https://arxiv.org/abs/1506.03340" TargetMode="External"/><Relationship Id="rId2" Type="http://schemas.openxmlformats.org/officeDocument/2006/relationships/hyperlink" Target="http://cs224d.stanford.edu/reports/StrohMathu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4.00177.pdf" TargetMode="External"/><Relationship Id="rId5" Type="http://schemas.openxmlformats.org/officeDocument/2006/relationships/hyperlink" Target="https://papers.nips.cc/paper/5346-sequence-to-sequence-learning-with-neural-networks.pdf" TargetMode="External"/><Relationship Id="rId4" Type="http://schemas.openxmlformats.org/officeDocument/2006/relationships/hyperlink" Target="https://arxiv.org/pdf/1301.3781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char-rn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9E13-BE6A-47F3-AC83-CB8FA219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904E-7428-43BE-8968-A129C332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/>
              <a:t>Literature survey.</a:t>
            </a:r>
          </a:p>
          <a:p>
            <a:r>
              <a:rPr lang="en-IN" dirty="0"/>
              <a:t>Training and validation datasets.</a:t>
            </a:r>
          </a:p>
          <a:p>
            <a:r>
              <a:rPr lang="en-IN" dirty="0"/>
              <a:t>Models we’ve trained and results.</a:t>
            </a:r>
          </a:p>
          <a:p>
            <a:r>
              <a:rPr lang="en-IN" dirty="0"/>
              <a:t>Experimental Analysis using BLEU score.</a:t>
            </a:r>
          </a:p>
        </p:txBody>
      </p:sp>
    </p:spTree>
    <p:extLst>
      <p:ext uri="{BB962C8B-B14F-4D97-AF65-F5344CB8AC3E}">
        <p14:creationId xmlns:p14="http://schemas.microsoft.com/office/powerpoint/2010/main" val="204648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C7E-5A67-40BF-94F3-B9AAB4F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4C798-9550-40E5-A2CD-20AD51540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1498600"/>
            <a:ext cx="5181600" cy="4254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35C7D-32C2-4157-B556-335B91A72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7" y="1498601"/>
            <a:ext cx="5181597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4E9D-5863-43B8-9F79-9B288DEC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8171E-4970-4D76-9F0A-D716F4570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91" y="1559294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19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722D-4DD8-4183-9F81-7FF8BDA2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analysis:</a:t>
            </a:r>
            <a:r>
              <a:rPr lang="en-US" dirty="0"/>
              <a:t>BLEU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057D-522C-474A-B5B2-8A8FF9AF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BLEU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B</a:t>
            </a:r>
            <a:r>
              <a:rPr lang="en-US" dirty="0" err="1"/>
              <a:t>i</a:t>
            </a:r>
            <a:r>
              <a:rPr lang="en-US" dirty="0" err="1">
                <a:solidFill>
                  <a:srgbClr val="C00000"/>
                </a:solidFill>
              </a:rPr>
              <a:t>L</a:t>
            </a:r>
            <a:r>
              <a:rPr lang="en-US" dirty="0" err="1"/>
              <a:t>ingual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valuation </a:t>
            </a:r>
            <a:r>
              <a:rPr lang="en-US" dirty="0">
                <a:solidFill>
                  <a:srgbClr val="C00000"/>
                </a:solidFill>
              </a:rPr>
              <a:t>U</a:t>
            </a:r>
            <a:r>
              <a:rPr lang="en-US" dirty="0"/>
              <a:t>nderstudy</a:t>
            </a:r>
          </a:p>
          <a:p>
            <a:pPr marL="0" indent="0">
              <a:buNone/>
            </a:pPr>
            <a:r>
              <a:rPr lang="en-US" dirty="0"/>
              <a:t>A popular metric for measuring the similarity between two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C22CB-A182-46C3-BAC7-A795FC33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934494"/>
            <a:ext cx="6877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00A4-6DA4-4C59-A575-86D32250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EDF2-67E6-4F9E-B854-4F17BB6A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is better</a:t>
            </a:r>
          </a:p>
          <a:p>
            <a:r>
              <a:rPr lang="en-US" dirty="0"/>
              <a:t>More reference human translations results in better and more accurate scores</a:t>
            </a:r>
          </a:p>
          <a:p>
            <a:r>
              <a:rPr lang="en-US" dirty="0"/>
              <a:t>General interpretability scale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Scores over 30 generally reflect understandable translations</a:t>
            </a:r>
          </a:p>
          <a:p>
            <a:r>
              <a:rPr lang="en-US" dirty="0"/>
              <a:t>Scores over 50 generally reflect good and fluent translations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F2D2E-6119-4C50-9D2D-8AE4388D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59" y="4001294"/>
            <a:ext cx="5429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FB6D-4DA8-41E6-BB44-D35AD6BF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8A27-0071-4358-B582-0765A778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 overlap between machine translation output and reference translation</a:t>
            </a:r>
          </a:p>
          <a:p>
            <a:r>
              <a:rPr lang="en-US" dirty="0"/>
              <a:t>Compute precision for n-grams of size 1 to 4</a:t>
            </a:r>
          </a:p>
          <a:p>
            <a:r>
              <a:rPr lang="en-US" dirty="0"/>
              <a:t>Add brevity penalty(for too short translations)</a:t>
            </a:r>
          </a:p>
          <a:p>
            <a:r>
              <a:rPr lang="en-US" dirty="0"/>
              <a:t>Typically computed over the entire corpus, not single sentences</a:t>
            </a:r>
          </a:p>
        </p:txBody>
      </p:sp>
    </p:spTree>
    <p:extLst>
      <p:ext uri="{BB962C8B-B14F-4D97-AF65-F5344CB8AC3E}">
        <p14:creationId xmlns:p14="http://schemas.microsoft.com/office/powerpoint/2010/main" val="26526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5435-E90A-4BCE-8B09-9A832401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data: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AB5DFD-CD55-4407-9BD6-FC4A89382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1585246"/>
            <a:ext cx="9292899" cy="4769834"/>
          </a:xfrm>
        </p:spPr>
      </p:pic>
    </p:spTree>
    <p:extLst>
      <p:ext uri="{BB962C8B-B14F-4D97-AF65-F5344CB8AC3E}">
        <p14:creationId xmlns:p14="http://schemas.microsoft.com/office/powerpoint/2010/main" val="328956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DC3A-911C-43E4-A35B-9B2E0D54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FF78-6401-4974-ABE9-DCD8DDA4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code example can be seen as below: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nltk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hypothesis = [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‘It’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‘is’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‘a’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‘cat’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‘at’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‘room’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reference = [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‘It’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‘is’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‘a’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‘cat’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‘inside’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‘the’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‘room’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#there may be several references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BLEUscore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nltk.translate.bleu_score.sentence_bleu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([reference], hypothesis)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BLEUscore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Note that the default BLEU score uses n=4 which includes unigrams to 4 grams.</a:t>
            </a:r>
          </a:p>
        </p:txBody>
      </p:sp>
    </p:spTree>
    <p:extLst>
      <p:ext uri="{BB962C8B-B14F-4D97-AF65-F5344CB8AC3E}">
        <p14:creationId xmlns:p14="http://schemas.microsoft.com/office/powerpoint/2010/main" val="313179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9B6B-457A-4D39-9339-3B7E83DA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0AA7-67A6-4258-8DCD-69FDC2F8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your sentence is smaller than 4, you need to reset the N value, otherwise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: Fraction(0, 0) </a:t>
            </a:r>
            <a:r>
              <a:rPr lang="en-US" dirty="0"/>
              <a:t>error will be returned. So, you should reset the weight like this: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nltk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hypothesis =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["open"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"the"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reference = [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"open"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#the maximum is bigram, so assign the weight into 2 half.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BLEUscore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nltk.translate.bleu_score.sentence_bleu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([reference], hypothesis, weights = (0.5, 0.5))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BLEUscore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77B5-E576-4E81-8D4B-E11581CC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score: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FEC3-CAAF-4BF9-BAD7-7D4680B7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BLEU score for model was recorded to be 26.7 for the reference data with the output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6F85D-39A9-42B3-9AE5-780BA45EE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08" y="2667635"/>
            <a:ext cx="7118272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608A-E91A-4299-83BA-70B290F8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Using Deep Learning by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Eylon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Stroh and Priyank Mathur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864B-CEF7-44D3-B8BA-EA8CB045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20 QA tasks, each consisting of several context-question-answer triplets, prepared and released by Facebook.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data set created by Microsoft. Similar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provides information about context, question and answer. Two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 were gathered using slightly different methodology, together consisting of 660 stories with more than 2,000 questions. </a:t>
            </a:r>
          </a:p>
          <a:p>
            <a:pPr lvl="1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baseline models 	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model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Sequence-to-sequence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networks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memory networks</a:t>
            </a:r>
          </a:p>
        </p:txBody>
      </p:sp>
    </p:spTree>
    <p:extLst>
      <p:ext uri="{BB962C8B-B14F-4D97-AF65-F5344CB8AC3E}">
        <p14:creationId xmlns:p14="http://schemas.microsoft.com/office/powerpoint/2010/main" val="410762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1E89-3B4D-42A6-A55C-911E0A7B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88DC29-8254-46A2-A989-A55DB2A59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558486"/>
            <a:ext cx="8024147" cy="4934389"/>
          </a:xfrm>
        </p:spPr>
      </p:pic>
    </p:spTree>
    <p:extLst>
      <p:ext uri="{BB962C8B-B14F-4D97-AF65-F5344CB8AC3E}">
        <p14:creationId xmlns:p14="http://schemas.microsoft.com/office/powerpoint/2010/main" val="128165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B816-E3B4-4036-A0CB-C26CCA35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Efﬁcient Estimation of Word Representations in Vector Space by Tomas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Mikolov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B4AE-6E71-4346-A5B9-633C600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 Architectures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Feedforward Neural Net Language Model(NNLM)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Recurrent Neural Net Language Model(RNNLM)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Parallel Training of Neural Network</a:t>
            </a:r>
          </a:p>
          <a:p>
            <a:r>
              <a:rPr lang="en-IN" dirty="0"/>
              <a:t>New Log-linear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Continuous Bag-of-Words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Continuous Skip-gram Model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45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036A-6CDB-418C-B081-A986C604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290E3-8B6A-4433-B326-2E6C67779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6" y="1690688"/>
            <a:ext cx="5852667" cy="4112892"/>
          </a:xfrm>
        </p:spPr>
      </p:pic>
    </p:spTree>
    <p:extLst>
      <p:ext uri="{BB962C8B-B14F-4D97-AF65-F5344CB8AC3E}">
        <p14:creationId xmlns:p14="http://schemas.microsoft.com/office/powerpoint/2010/main" val="11352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48DB-A97A-497B-9534-82A05474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Parameter Learning Explained by Xin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4379-3EBC-4765-B831-921F6DD4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Bag-of-Word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One-word context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Multi-word context</a:t>
            </a:r>
          </a:p>
          <a:p>
            <a:r>
              <a:rPr lang="en-IN" dirty="0"/>
              <a:t>Skip-Gram Model</a:t>
            </a:r>
          </a:p>
          <a:p>
            <a:r>
              <a:rPr lang="en-IN" dirty="0"/>
              <a:t>Optimizing Computational Eﬃciency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Hierarchical </a:t>
            </a:r>
            <a:r>
              <a:rPr lang="en-IN" dirty="0" err="1"/>
              <a:t>Softmax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Negative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77535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813F-97E1-4D3C-A8E4-F4529777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08C0-940D-4FBB-8207-8DEAAF59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Question Answering Using Deep Learning by </a:t>
            </a:r>
            <a:r>
              <a:rPr lang="en-IN" dirty="0" err="1"/>
              <a:t>Eylon</a:t>
            </a:r>
            <a:r>
              <a:rPr lang="en-IN" dirty="0"/>
              <a:t> Stroh and Priyank Mathur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http://cs224d.stanford.edu/reports/StrohMathur.pdf</a:t>
            </a:r>
            <a:endParaRPr lang="en-IN" dirty="0"/>
          </a:p>
          <a:p>
            <a:r>
              <a:rPr lang="en-IN" dirty="0"/>
              <a:t>word2vec Parameter Learning Explained </a:t>
            </a:r>
          </a:p>
          <a:p>
            <a:pPr marL="457200" lvl="1" indent="0">
              <a:buNone/>
            </a:pPr>
            <a:r>
              <a:rPr lang="en-IN" dirty="0">
                <a:hlinkClick r:id="rId3"/>
              </a:rPr>
              <a:t>https://arxiv.org/abs/1411.2738</a:t>
            </a:r>
            <a:endParaRPr lang="en-IN" dirty="0"/>
          </a:p>
          <a:p>
            <a:r>
              <a:rPr lang="en-IN" dirty="0"/>
              <a:t>Efficient Estimation of Word Representations in Vector Space   </a:t>
            </a:r>
          </a:p>
          <a:p>
            <a:pPr marL="457200" lvl="1" indent="0">
              <a:buNone/>
            </a:pPr>
            <a:r>
              <a:rPr lang="en-IN" dirty="0">
                <a:hlinkClick r:id="rId4"/>
              </a:rPr>
              <a:t>https://arxiv.org/pdf/1301.3781.pdf</a:t>
            </a:r>
            <a:endParaRPr lang="en-IN" dirty="0"/>
          </a:p>
          <a:p>
            <a:r>
              <a:rPr lang="en-IN" dirty="0"/>
              <a:t>Sequence to Sequence Learning with Neural Networks</a:t>
            </a:r>
          </a:p>
          <a:p>
            <a:pPr marL="457200" lvl="1" indent="0">
              <a:buNone/>
            </a:pPr>
            <a:r>
              <a:rPr lang="en-IN" dirty="0">
                <a:hlinkClick r:id="rId5"/>
              </a:rPr>
              <a:t>https://papers.nips.cc/paper/5346-sequence-to-sequence-learning-with-neural-networks.pdf</a:t>
            </a:r>
            <a:endParaRPr lang="en-IN" dirty="0"/>
          </a:p>
          <a:p>
            <a:r>
              <a:rPr lang="en-IN" dirty="0"/>
              <a:t>Sentiment Analysis of Citations Using Word2vec</a:t>
            </a:r>
          </a:p>
          <a:p>
            <a:pPr marL="457200" lvl="1" indent="0">
              <a:buNone/>
            </a:pPr>
            <a:r>
              <a:rPr lang="en-IN" dirty="0">
                <a:hlinkClick r:id="rId6"/>
              </a:rPr>
              <a:t>https://arxiv.org/pdf/1704.00177.pdf</a:t>
            </a:r>
            <a:endParaRPr lang="en-IN" dirty="0"/>
          </a:p>
          <a:p>
            <a:r>
              <a:rPr lang="en-IN" dirty="0"/>
              <a:t>Teaching Machines to Read and Comprehend </a:t>
            </a:r>
          </a:p>
          <a:p>
            <a:pPr marL="457200" lvl="1" indent="0">
              <a:buNone/>
            </a:pPr>
            <a:r>
              <a:rPr lang="en-IN" dirty="0">
                <a:hlinkClick r:id="rId7"/>
              </a:rPr>
              <a:t>https://arxiv.org/abs/1506.03340</a:t>
            </a:r>
            <a:endParaRPr lang="en-IN" dirty="0"/>
          </a:p>
          <a:p>
            <a:r>
              <a:rPr lang="en-IN" dirty="0"/>
              <a:t>THE GOLDILOCKS PRINCIPLE: READING CHILDREN’S BOOKS WITH EXPLICIT MEMORY REPRESENTATIONS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>
                <a:hlinkClick r:id="rId8"/>
              </a:rPr>
              <a:t>https://arxiv.org/pdf/1511.02301.pdf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7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FC0-0710-40AD-9377-569A33E4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Validation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9000-F987-4E3A-9DA9-CC411E9C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have gathered a dataset of textbooks to train the model on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Computer networks by Tanenbaum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Computer networks by Olivier Bonaventure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Computer networks by Kurose and Ross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IP Routing Fundamentals by Cisco publications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 Introduction to Computer Networks by Peter L </a:t>
            </a:r>
            <a:r>
              <a:rPr lang="en-IN" dirty="0" err="1"/>
              <a:t>Dordal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Our model was validated against a dataset of close to 700 networking from various sources</a:t>
            </a:r>
          </a:p>
          <a:p>
            <a:pPr marL="0" indent="0">
              <a:buNone/>
            </a:pPr>
            <a:r>
              <a:rPr lang="en-IN" dirty="0"/>
              <a:t>     https://github.com/R-Suresh/Datsets.git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35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348D-EB62-44C4-98C0-71E8695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we’ve trained the dataset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59C1-BEE7-4FD9-AE36-82F482C0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Multi-layer Recurrent Neural Networks (LSTM, GRU, RNN) for character-level language models in Torch</a:t>
            </a:r>
          </a:p>
          <a:p>
            <a:r>
              <a:rPr lang="en-IN" dirty="0"/>
              <a:t>The model takes one text file as input and trains a Recurrent Neural Network that learns to predict the next character in a sequence. The RNN can then be used to generate text character by character that will look like the original training data. </a:t>
            </a:r>
          </a:p>
          <a:p>
            <a:r>
              <a:rPr lang="en-IN" dirty="0">
                <a:hlinkClick r:id="rId2"/>
              </a:rPr>
              <a:t>https://github.com/karpathy/char-rnn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20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775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Contents:</vt:lpstr>
      <vt:lpstr>Question Answering Using Deep Learning by Eylon Stroh and Priyank Mathur </vt:lpstr>
      <vt:lpstr>Results:</vt:lpstr>
      <vt:lpstr>Efﬁcient Estimation of Word Representations in Vector Space by Tomas Mikolov</vt:lpstr>
      <vt:lpstr>Results:</vt:lpstr>
      <vt:lpstr>word2vec Parameter Learning Explained by Xin Rong</vt:lpstr>
      <vt:lpstr>Literature survey</vt:lpstr>
      <vt:lpstr>Training and Validation datasets</vt:lpstr>
      <vt:lpstr>Models we’ve trained the dataset on:</vt:lpstr>
      <vt:lpstr>Results:</vt:lpstr>
      <vt:lpstr>PowerPoint Presentation</vt:lpstr>
      <vt:lpstr>Experimental analysis:BLEU Score</vt:lpstr>
      <vt:lpstr>BLEU Score</vt:lpstr>
      <vt:lpstr>BLEU Score</vt:lpstr>
      <vt:lpstr>Reference data:</vt:lpstr>
      <vt:lpstr>BLEU Score</vt:lpstr>
      <vt:lpstr>BLEU Score</vt:lpstr>
      <vt:lpstr>Our score: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Presentation</dc:title>
  <dc:creator>RAKSHITH_RAO</dc:creator>
  <cp:lastModifiedBy>RAKSHITH_RAO</cp:lastModifiedBy>
  <cp:revision>19</cp:revision>
  <dcterms:created xsi:type="dcterms:W3CDTF">2018-03-18T13:44:01Z</dcterms:created>
  <dcterms:modified xsi:type="dcterms:W3CDTF">2018-03-18T17:07:45Z</dcterms:modified>
</cp:coreProperties>
</file>