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399" r:id="rId3"/>
    <p:sldId id="4375" r:id="rId4"/>
    <p:sldId id="4397" r:id="rId5"/>
    <p:sldId id="4401" r:id="rId6"/>
    <p:sldId id="4404" r:id="rId7"/>
    <p:sldId id="4407" r:id="rId8"/>
    <p:sldId id="4403" r:id="rId9"/>
    <p:sldId id="4417" r:id="rId10"/>
    <p:sldId id="4418" r:id="rId11"/>
    <p:sldId id="4419" r:id="rId12"/>
    <p:sldId id="4416" r:id="rId13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45" d="100"/>
          <a:sy n="45" d="100"/>
        </p:scale>
        <p:origin x="192" y="67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400" algn="l" defTabSz="914400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165" algn="l" defTabSz="914400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565" algn="l" defTabSz="914400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965" algn="l" defTabSz="914400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365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/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/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  <a:endParaRPr lang="en-US" sz="44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  <a:p>
              <a:pPr algn="ctr"/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sz="1800" b="0" i="0" u="none" strike="noStrike" kern="1200">
                    <a:ln>
                      <a:noFill/>
                    </a:ln>
                    <a:latin typeface="Arial" panose="020B0604020202020204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sz="1800" b="0" i="0" u="none" strike="noStrike" kern="1200">
                    <a:ln>
                      <a:noFill/>
                    </a:ln>
                    <a:latin typeface="Arial" panose="020B0604020202020204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sz="1800" b="0" i="0" u="none" strike="noStrike" kern="1200">
                    <a:ln>
                      <a:noFill/>
                    </a:ln>
                    <a:latin typeface="Arial" panose="020B0604020202020204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sz="1800" b="0" i="0" u="none" strike="noStrike" kern="1200">
                    <a:ln>
                      <a:noFill/>
                    </a:ln>
                    <a:latin typeface="Arial" panose="020B0604020202020204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sz="1800" b="0" i="0" u="none" strike="noStrike" kern="1200">
                    <a:ln>
                      <a:noFill/>
                    </a:ln>
                    <a:latin typeface="Arial" panose="020B0604020202020204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sz="1800" b="0" i="0" u="none" strike="noStrike" kern="1200">
                    <a:ln>
                      <a:noFill/>
                    </a:ln>
                    <a:latin typeface="Arial" panose="020B0604020202020204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sz="1800" b="0" i="0" u="none" strike="noStrike" kern="1200">
                    <a:ln>
                      <a:noFill/>
                    </a:ln>
                    <a:latin typeface="Arial" panose="020B0604020202020204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sz="1800" b="0" i="0" u="none" strike="noStrike" kern="1200">
                    <a:ln>
                      <a:noFill/>
                    </a:ln>
                    <a:latin typeface="Arial" panose="020B0604020202020204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91109" y="5687257"/>
            <a:ext cx="8271523" cy="5349982"/>
            <a:chOff x="2142477" y="1521186"/>
            <a:chExt cx="8271523" cy="5349982"/>
          </a:xfrm>
        </p:grpSpPr>
        <p:sp>
          <p:nvSpPr>
            <p:cNvPr id="11" name="TextBox 10"/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" name="Subtitle 2"/>
            <p:cNvSpPr txBox="1"/>
            <p:nvPr/>
          </p:nvSpPr>
          <p:spPr>
            <a:xfrm>
              <a:off x="2142477" y="4999823"/>
              <a:ext cx="6896015" cy="18713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 pitchFamily="18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 pitchFamily="18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 pitchFamily="18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 pitchFamily="18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300"/>
                </a:lnSpc>
              </a:pPr>
              <a:r>
                <a:rPr lang="en-US" alt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Credit card balance is highest among European nationals and lowest among Australian nationals.</a:t>
              </a:r>
              <a:endParaRPr lang="en-US" alt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6000" b="1" dirty="0"/>
              <a:t>Credit Card Balance by Nationality</a:t>
            </a:r>
            <a:endParaRPr lang="en-US" alt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4035" y="5662295"/>
            <a:ext cx="9026525" cy="5374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35" y="0"/>
            <a:ext cx="2437701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75200" y="5226543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!</a:t>
            </a:r>
            <a:endParaRPr lang="en-US" sz="100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/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528223" y="-13970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/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 smtClean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  <a:endParaRPr lang="en-US" sz="66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  <a:endParaRPr lang="en-US" sz="6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/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/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/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/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  <a:endParaRPr lang="en-US" sz="72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63896" y="2180254"/>
            <a:ext cx="4363357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  <a:endParaRPr lang="en-US" sz="4000" b="1" dirty="0" smtClean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  <a:p>
            <a:pPr algn="ctr"/>
            <a:r>
              <a:rPr lang="en-IN" altLang="en-US" sz="6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3000</a:t>
            </a:r>
            <a:endParaRPr lang="en-IN" altLang="en-US" sz="6000" b="1" dirty="0" smtClean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  <a:endParaRPr lang="en-US" sz="4000" b="1" dirty="0" smtClean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  <a:endParaRPr lang="en-US" sz="6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  <a:endParaRPr lang="en-US" sz="4000" b="1" dirty="0" smtClean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  <a:endParaRPr lang="en-US" sz="6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/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/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/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/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kern="1200">
                <a:ln>
                  <a:noFill/>
                </a:ln>
                <a:latin typeface="Arial" panose="020B0604020202020204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  <a:endParaRPr lang="en-US" sz="4000" b="1" dirty="0" smtClean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  <a:endParaRPr lang="en-US" sz="4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  <a:endParaRPr lang="en-US" sz="4000" b="1" dirty="0" smtClean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  <a:endParaRPr lang="en-US" sz="4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  <a:endParaRPr lang="en-US" sz="4000" b="1" dirty="0" smtClean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$5.17M</a:t>
            </a:r>
            <a:endParaRPr lang="en-US" sz="4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  <a:endParaRPr lang="en-US" sz="80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/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</a:rPr>
                <a:t>$55.5M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</a:rPr>
                <a:t>$60.18M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</a:rPr>
                <a:t>$83.52M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</a:t>
            </a:r>
            <a:r>
              <a:rPr lang="en-US" sz="8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 </a:t>
            </a:r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Numbers</a:t>
            </a:r>
            <a:endParaRPr lang="en-US" sz="80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  <a:endParaRPr lang="en-US" sz="80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/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/>
            <p:cNvSpPr/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52041" y="4042467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  <a:endPara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/>
              <p:cNvSpPr/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5030362" y="4044399"/>
                <a:ext cx="1564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  <a:endPara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  <a:endPara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/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  <a:endParaRPr lang="en-US" sz="12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 smtClean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  <a:endPara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57242" y="5818835"/>
            <a:ext cx="8271523" cy="7555337"/>
            <a:chOff x="2142477" y="1521186"/>
            <a:chExt cx="8271523" cy="7555337"/>
          </a:xfrm>
        </p:grpSpPr>
        <p:sp>
          <p:nvSpPr>
            <p:cNvPr id="11" name="TextBox 10"/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" name="Subtitle 2"/>
            <p:cNvSpPr txBox="1"/>
            <p:nvPr/>
          </p:nvSpPr>
          <p:spPr>
            <a:xfrm>
              <a:off x="2142477" y="4999823"/>
              <a:ext cx="6896015" cy="407670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 pitchFamily="18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 pitchFamily="18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 pitchFamily="18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 pitchFamily="18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300"/>
                </a:lnSpc>
              </a:pPr>
              <a:r>
                <a:rPr lang="en-US" alt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 number of clients availing bank loans is highest among the Mid Income band and lowest among the High Income band, indicating stronger loan-based banking relationships in the Mid Income group.</a:t>
              </a:r>
              <a:endParaRPr lang="en-US" alt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6000" b="1" dirty="0"/>
              <a:t>Clients by Banking Relationship</a:t>
            </a:r>
            <a:endParaRPr lang="en-US" alt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1125" y="4229100"/>
            <a:ext cx="9840595" cy="621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626588" y="3519520"/>
            <a:ext cx="11572038" cy="7114647"/>
            <a:chOff x="2142477" y="1521186"/>
            <a:chExt cx="8271523" cy="7114647"/>
          </a:xfrm>
        </p:grpSpPr>
        <p:sp>
          <p:nvSpPr>
            <p:cNvPr id="11" name="TextBox 10"/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" name="Subtitle 2"/>
            <p:cNvSpPr txBox="1"/>
            <p:nvPr/>
          </p:nvSpPr>
          <p:spPr>
            <a:xfrm>
              <a:off x="2142477" y="4999823"/>
              <a:ext cx="8124469" cy="363601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18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 pitchFamily="18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 pitchFamily="18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 pitchFamily="18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 pitchFamily="18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300"/>
                </a:lnSpc>
                <a:buFont typeface="Arial" panose="020B0604020202020204" pitchFamily="34" charset="0"/>
                <a:buChar char="•"/>
              </a:pPr>
              <a:r>
                <a:rPr lang="en-US" alt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observed among individuals in the Middle Age–High Income group, followed by the Young Age–High Income group. </a:t>
              </a:r>
              <a:endParaRPr lang="en-US" altLang="en-US" sz="36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300"/>
                </a:lnSpc>
                <a:buFont typeface="Arial" panose="020B0604020202020204" pitchFamily="34" charset="0"/>
                <a:buChar char="•"/>
              </a:pPr>
              <a:r>
                <a:rPr lang="en-US" alt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 lowest features are seen in the Senior Age–Low Income group, followed by the Young Age–Low Income group.</a:t>
              </a:r>
              <a:endParaRPr lang="en-US" altLang="en-US" sz="36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6000" b="1" dirty="0"/>
              <a:t>Age vs. Income</a:t>
            </a:r>
            <a:endParaRPr lang="en-US" alt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5446395"/>
            <a:ext cx="11118850" cy="557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1271</Words>
  <Application>WPS Presentation</Application>
  <PresentationFormat>Custom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7" baseType="lpstr">
      <vt:lpstr>Arial</vt:lpstr>
      <vt:lpstr>SimSun</vt:lpstr>
      <vt:lpstr>Wingdings</vt:lpstr>
      <vt:lpstr>Montserrat Light</vt:lpstr>
      <vt:lpstr>Segoe Print</vt:lpstr>
      <vt:lpstr>Montserrat SemiBold</vt:lpstr>
      <vt:lpstr>Roboto Medium</vt:lpstr>
      <vt:lpstr>Lato Light</vt:lpstr>
      <vt:lpstr>Arial</vt:lpstr>
      <vt:lpstr>Arial Unicode MS</vt:lpstr>
      <vt:lpstr>PT Sans</vt:lpstr>
      <vt:lpstr>Yu Gothic UI</vt:lpstr>
      <vt:lpstr>Poppins Medium</vt:lpstr>
      <vt:lpstr>Roboto</vt:lpstr>
      <vt:lpstr>Lato</vt:lpstr>
      <vt:lpstr>Montserrat</vt:lpstr>
      <vt:lpstr>Lato Medium</vt:lpstr>
      <vt:lpstr>Open Sans Light</vt:lpstr>
      <vt:lpstr>Open Sans</vt:lpstr>
      <vt:lpstr>Calibri</vt:lpstr>
      <vt:lpstr>Microsoft YaHei</vt:lpstr>
      <vt:lpstr>Arial Unicode MS</vt:lpstr>
      <vt:lpstr>Calibri Light</vt:lpstr>
      <vt:lpstr>Times New Roman</vt:lpstr>
      <vt:lpstr>Wide Latin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</dc:creator>
  <cp:lastModifiedBy>Tharun Ragu</cp:lastModifiedBy>
  <cp:revision>16434</cp:revision>
  <dcterms:created xsi:type="dcterms:W3CDTF">2014-11-12T21:47:00Z</dcterms:created>
  <dcterms:modified xsi:type="dcterms:W3CDTF">2025-07-06T16:19:04Z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C920608A3B4242ACB18025B8903E4460_12</vt:lpwstr>
  </property>
  <property fmtid="{D5CDD505-2E9C-101B-9397-08002B2CF9AE}" pid="3" name="KSOProductBuildVer">
    <vt:lpwstr>1033-12.2.0.21931</vt:lpwstr>
  </property>
</Properties>
</file>