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5" r:id="rId1"/>
    <p:sldMasterId id="2147483656" r:id="rId2"/>
  </p:sldMasterIdLst>
  <p:notesMasterIdLst>
    <p:notesMasterId r:id="rId19"/>
  </p:notesMasterIdLst>
  <p:sldIdLst>
    <p:sldId id="256" r:id="rId3"/>
    <p:sldId id="257" r:id="rId4"/>
    <p:sldId id="258" r:id="rId5"/>
    <p:sldId id="264" r:id="rId6"/>
    <p:sldId id="259" r:id="rId7"/>
    <p:sldId id="260" r:id="rId8"/>
    <p:sldId id="261" r:id="rId9"/>
    <p:sldId id="262" r:id="rId10"/>
    <p:sldId id="265" r:id="rId11"/>
    <p:sldId id="266" r:id="rId12"/>
    <p:sldId id="269" r:id="rId13"/>
    <p:sldId id="270" r:id="rId14"/>
    <p:sldId id="271" r:id="rId15"/>
    <p:sldId id="267" r:id="rId16"/>
    <p:sldId id="268" r:id="rId17"/>
    <p:sldId id="263" r:id="rId18"/>
  </p:sldIdLst>
  <p:sldSz cx="20104100" cy="11309350"/>
  <p:notesSz cx="20104100" cy="11309350"/>
  <p:embeddedFontLst>
    <p:embeddedFont>
      <p:font typeface="Cambria" panose="02040503050406030204" pitchFamily="18" charset="0"/>
      <p:regular r:id="rId20"/>
      <p:bold r:id="rId21"/>
      <p:italic r:id="rId22"/>
      <p:boldItalic r:id="rId23"/>
    </p:embeddedFont>
    <p:embeddedFont>
      <p:font typeface="Kaushan Script" panose="020B0604020202020204" charset="0"/>
      <p:regular r:id="rId24"/>
    </p:embeddedFont>
    <p:embeddedFont>
      <p:font typeface="Playfair Display" panose="00000500000000000000" pitchFamily="2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E8D8A-A88C-9F95-58E3-7502BCA38366}" v="731" dt="2025-01-20T15:27:53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821" y="48"/>
      </p:cViewPr>
      <p:guideLst>
        <p:guide orient="horz" pos="2880"/>
        <p:guide pos="2160"/>
        <p:guide orient="horz"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5C9FC6CD-13C4-504A-4E88-A4213555F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9E5B4F2D-FD08-5F77-9BFC-BEC1458CED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>
            <a:extLst>
              <a:ext uri="{FF2B5EF4-FFF2-40B4-BE49-F238E27FC236}">
                <a16:creationId xmlns:a16="http://schemas.microsoft.com/office/drawing/2014/main" id="{E7D4AA2B-5B49-39BB-E69A-089D16519F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8685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9987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7460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7709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5F25A8D6-5B6D-2643-ADD6-0DC950668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96C3D75C-A83D-C3F7-A64B-30D3865CD1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>
            <a:extLst>
              <a:ext uri="{FF2B5EF4-FFF2-40B4-BE49-F238E27FC236}">
                <a16:creationId xmlns:a16="http://schemas.microsoft.com/office/drawing/2014/main" id="{62116F16-C756-DC3C-90CA-877526C801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1083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AAD974B3-B1D2-4187-FF9B-31B9EEAA2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4B9C713F-1A34-6543-33D7-F9BECAAA66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>
            <a:extLst>
              <a:ext uri="{FF2B5EF4-FFF2-40B4-BE49-F238E27FC236}">
                <a16:creationId xmlns:a16="http://schemas.microsoft.com/office/drawing/2014/main" id="{15AE263C-1C3F-5D1E-2E9C-FFC3D7D5EA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8036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EED3E3B5-2456-8452-C9D9-0F0128EE8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>
            <a:extLst>
              <a:ext uri="{FF2B5EF4-FFF2-40B4-BE49-F238E27FC236}">
                <a16:creationId xmlns:a16="http://schemas.microsoft.com/office/drawing/2014/main" id="{8F1C23C1-EA86-A9DE-14DF-CA024EDF74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>
            <a:extLst>
              <a:ext uri="{FF2B5EF4-FFF2-40B4-BE49-F238E27FC236}">
                <a16:creationId xmlns:a16="http://schemas.microsoft.com/office/drawing/2014/main" id="{9946BF6E-CB85-85DD-9ADC-B4906964F0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5959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A8FF4208-DD87-FEC0-FE07-7D0BDE21E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B11B3D0B-552F-EBC4-FF25-18F86CDB92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>
            <a:extLst>
              <a:ext uri="{FF2B5EF4-FFF2-40B4-BE49-F238E27FC236}">
                <a16:creationId xmlns:a16="http://schemas.microsoft.com/office/drawing/2014/main" id="{71A00FC0-7650-8F22-40A0-B1E9165DC6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875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ftr" idx="11"/>
          </p:nvPr>
        </p:nvSpPr>
        <p:spPr>
          <a:xfrm>
            <a:off x="6835777" y="10517188"/>
            <a:ext cx="6432549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1004887" y="10517188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4474826" y="10517188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81027" y="407987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2746377" y="2613025"/>
            <a:ext cx="14611350" cy="227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1004887" y="10517188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6835777" y="10517188"/>
            <a:ext cx="6432549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4474826" y="10517188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/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/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/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/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/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/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/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/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81025" y="407988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1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2746375" y="2613025"/>
            <a:ext cx="14611350" cy="2271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6835775" y="10517188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1004888" y="10517188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1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6835775" y="10517188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1004888" y="10517188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581025" y="407988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1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6835775" y="10517188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1004888" y="10517188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581025" y="407988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1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6835775" y="10517188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1004888" y="10517188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6835775" y="10517188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1004888" y="10517188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1027" y="407987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746377" y="2613025"/>
            <a:ext cx="14611350" cy="227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6835777" y="10517188"/>
            <a:ext cx="6432549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1004887" y="10517188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4474826" y="10517188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11296650"/>
            <a:ext cx="20104100" cy="0"/>
          </a:xfrm>
          <a:custGeom>
            <a:avLst/>
            <a:gdLst/>
            <a:ahLst/>
            <a:cxnLst/>
            <a:rect l="l" t="t" r="r" b="b"/>
            <a:pathLst>
              <a:path w="20104100" h="120000" extrusionOk="0">
                <a:moveTo>
                  <a:pt x="0" y="0"/>
                </a:moveTo>
                <a:lnTo>
                  <a:pt x="20104099" y="0"/>
                </a:lnTo>
              </a:path>
            </a:pathLst>
          </a:custGeom>
          <a:noFill/>
          <a:ln w="22850" cap="flat" cmpd="sng">
            <a:solidFill>
              <a:srgbClr val="E76A8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0" y="11274425"/>
            <a:ext cx="20075525" cy="0"/>
          </a:xfrm>
          <a:custGeom>
            <a:avLst/>
            <a:gdLst/>
            <a:ahLst/>
            <a:cxnLst/>
            <a:rect l="l" t="t" r="r" b="b"/>
            <a:pathLst>
              <a:path w="20076160" h="120000" extrusionOk="0">
                <a:moveTo>
                  <a:pt x="0" y="0"/>
                </a:moveTo>
                <a:lnTo>
                  <a:pt x="20076037" y="0"/>
                </a:lnTo>
              </a:path>
            </a:pathLst>
          </a:custGeom>
          <a:noFill/>
          <a:ln w="22850" cap="flat" cmpd="sng">
            <a:solidFill>
              <a:srgbClr val="E76A8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28575" y="47625"/>
            <a:ext cx="0" cy="11214100"/>
          </a:xfrm>
          <a:custGeom>
            <a:avLst/>
            <a:gdLst/>
            <a:ahLst/>
            <a:cxnLst/>
            <a:rect l="l" t="t" r="r" b="b"/>
            <a:pathLst>
              <a:path w="120000" h="11215370" extrusionOk="0">
                <a:moveTo>
                  <a:pt x="0" y="0"/>
                </a:moveTo>
                <a:lnTo>
                  <a:pt x="0" y="11215370"/>
                </a:lnTo>
              </a:path>
            </a:pathLst>
          </a:custGeom>
          <a:noFill/>
          <a:ln w="56200" cap="flat" cmpd="sng">
            <a:solidFill>
              <a:srgbClr val="E76A8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0" y="23813"/>
            <a:ext cx="20104100" cy="0"/>
          </a:xfrm>
          <a:custGeom>
            <a:avLst/>
            <a:gdLst/>
            <a:ahLst/>
            <a:cxnLst/>
            <a:rect l="l" t="t" r="r" b="b"/>
            <a:pathLst>
              <a:path w="20104100" h="120000" extrusionOk="0">
                <a:moveTo>
                  <a:pt x="0" y="0"/>
                </a:moveTo>
                <a:lnTo>
                  <a:pt x="20104099" y="0"/>
                </a:lnTo>
              </a:path>
            </a:pathLst>
          </a:custGeom>
          <a:noFill/>
          <a:ln w="46975" cap="flat" cmpd="sng">
            <a:solidFill>
              <a:srgbClr val="E76A8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20075525" y="11261725"/>
            <a:ext cx="28575" cy="23813"/>
          </a:xfrm>
          <a:custGeom>
            <a:avLst/>
            <a:gdLst/>
            <a:ahLst/>
            <a:cxnLst/>
            <a:rect l="l" t="t" r="r" b="b"/>
            <a:pathLst>
              <a:path w="28575" h="22859" extrusionOk="0">
                <a:moveTo>
                  <a:pt x="0" y="22856"/>
                </a:moveTo>
                <a:lnTo>
                  <a:pt x="28061" y="22856"/>
                </a:lnTo>
                <a:lnTo>
                  <a:pt x="28061" y="0"/>
                </a:lnTo>
                <a:lnTo>
                  <a:pt x="0" y="0"/>
                </a:lnTo>
                <a:lnTo>
                  <a:pt x="0" y="22856"/>
                </a:lnTo>
                <a:close/>
              </a:path>
            </a:pathLst>
          </a:custGeom>
          <a:solidFill>
            <a:srgbClr val="E76A8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20075525" y="47625"/>
            <a:ext cx="0" cy="11214100"/>
          </a:xfrm>
          <a:custGeom>
            <a:avLst/>
            <a:gdLst/>
            <a:ahLst/>
            <a:cxnLst/>
            <a:rect l="l" t="t" r="r" b="b"/>
            <a:pathLst>
              <a:path w="120000" h="11215370" extrusionOk="0">
                <a:moveTo>
                  <a:pt x="0" y="0"/>
                </a:moveTo>
                <a:lnTo>
                  <a:pt x="0" y="11215370"/>
                </a:lnTo>
              </a:path>
            </a:pathLst>
          </a:custGeom>
          <a:noFill/>
          <a:ln w="56175" cap="flat" cmpd="sng">
            <a:solidFill>
              <a:srgbClr val="E76A8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81025" y="407988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2746375" y="2613025"/>
            <a:ext cx="14611350" cy="2271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6835775" y="10517188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1004888" y="10517188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-65088" y="15875"/>
            <a:ext cx="20234275" cy="11309350"/>
          </a:xfrm>
          <a:prstGeom prst="rect">
            <a:avLst/>
          </a:prstGeom>
          <a:solidFill>
            <a:srgbClr val="DAEEF3">
              <a:alpha val="98823"/>
            </a:srgb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 txBox="1"/>
          <p:nvPr/>
        </p:nvSpPr>
        <p:spPr>
          <a:xfrm>
            <a:off x="2508250" y="4249977"/>
            <a:ext cx="18249900" cy="67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R V ABHISHEK</a:t>
            </a:r>
            <a:r>
              <a:rPr lang="en-US"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1BM23CD067</a:t>
            </a:r>
            <a:r>
              <a:rPr lang="en-US"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  </a:t>
            </a:r>
            <a:endParaRPr/>
          </a:p>
          <a:p>
            <a:pPr marL="12700" marR="0" lvl="0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SUSHANTH S</a:t>
            </a:r>
            <a:r>
              <a:rPr lang="en-US"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1BM23CD063</a:t>
            </a:r>
            <a:r>
              <a:rPr lang="en-US"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   </a:t>
            </a:r>
            <a:endParaRPr/>
          </a:p>
          <a:p>
            <a:pPr marL="12700" marR="0" lvl="0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ULLAS N (1BM23CD067</a:t>
            </a:r>
            <a:r>
              <a:rPr lang="en-US"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LAVANYA NAIK</a:t>
            </a:r>
            <a:endParaRPr/>
          </a:p>
          <a:p>
            <a:pPr marL="12700" marR="0" lvl="0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 </a:t>
            </a:r>
            <a:endParaRPr/>
          </a:p>
          <a:p>
            <a:pPr marL="12700" marR="0" lvl="0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CSE(Data Science)</a:t>
            </a:r>
            <a:endParaRPr/>
          </a:p>
          <a:p>
            <a:pPr marL="12700" marR="0" lvl="0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BMSCE, Bengaluru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0" y="56776"/>
            <a:ext cx="8645236" cy="6110979"/>
          </a:xfrm>
          <a:custGeom>
            <a:avLst/>
            <a:gdLst/>
            <a:ahLst/>
            <a:cxnLst/>
            <a:rect l="l" t="t" r="r" b="b"/>
            <a:pathLst>
              <a:path w="7436484" h="5134610" extrusionOk="0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5603875" y="1336675"/>
            <a:ext cx="146050" cy="1476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0"/>
          <p:cNvSpPr txBox="1"/>
          <p:nvPr/>
        </p:nvSpPr>
        <p:spPr>
          <a:xfrm>
            <a:off x="2508250" y="720725"/>
            <a:ext cx="3810000" cy="1231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146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B.M.S. College of </a:t>
            </a:r>
            <a:endParaRPr/>
          </a:p>
          <a:p>
            <a:pPr marL="12700" marR="0" lvl="0" indent="0" algn="l" rtl="0">
              <a:lnSpc>
                <a:spcPct val="114634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Engineering</a:t>
            </a:r>
            <a:endParaRPr sz="41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0"/>
          <p:cNvSpPr txBox="1"/>
          <p:nvPr/>
        </p:nvSpPr>
        <p:spPr>
          <a:xfrm>
            <a:off x="4119563" y="1188663"/>
            <a:ext cx="149796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                   </a:t>
            </a: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Full-Stack Web Development – External Lab Exam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23DC3AEFWD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WEBPAGE FOR SAFFRON SPICE RESTAURANT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</a:t>
            </a:r>
            <a:r>
              <a:rPr lang="en-US" sz="4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14474826" y="10517188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4625" y="348456"/>
            <a:ext cx="215265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49A6910A-100F-4281-EEE6-92C99729F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>
            <a:extLst>
              <a:ext uri="{FF2B5EF4-FFF2-40B4-BE49-F238E27FC236}">
                <a16:creationId xmlns:a16="http://schemas.microsoft.com/office/drawing/2014/main" id="{A8D36F26-4AC9-CDEB-0F53-C059DE60651D}"/>
              </a:ext>
            </a:extLst>
          </p:cNvPr>
          <p:cNvSpPr/>
          <p:nvPr/>
        </p:nvSpPr>
        <p:spPr>
          <a:xfrm>
            <a:off x="0" y="0"/>
            <a:ext cx="20110450" cy="11309350"/>
          </a:xfrm>
          <a:prstGeom prst="rect">
            <a:avLst/>
          </a:prstGeom>
          <a:solidFill>
            <a:schemeClr val="lt1">
              <a:alpha val="98823"/>
            </a:scheme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const formatTimeSlot = (time) =&gt; {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const [hours] = time.split(':');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const hour = parseInt(hours);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return `${hour &gt; 12 ? hour - 12 : hour}:00 ${hour &gt;= 12 ? 'PM' : 'AM'}`;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>
            <a:extLst>
              <a:ext uri="{FF2B5EF4-FFF2-40B4-BE49-F238E27FC236}">
                <a16:creationId xmlns:a16="http://schemas.microsoft.com/office/drawing/2014/main" id="{E9793283-5555-E037-D768-D2F8EF2B1B0D}"/>
              </a:ext>
            </a:extLst>
          </p:cNvPr>
          <p:cNvSpPr txBox="1"/>
          <p:nvPr/>
        </p:nvSpPr>
        <p:spPr>
          <a:xfrm>
            <a:off x="5453135" y="353094"/>
            <a:ext cx="12963380" cy="75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Demonstration</a:t>
            </a:r>
            <a:endParaRPr/>
          </a:p>
        </p:txBody>
      </p:sp>
      <p:sp>
        <p:nvSpPr>
          <p:cNvPr id="136" name="Google Shape;136;p16">
            <a:extLst>
              <a:ext uri="{FF2B5EF4-FFF2-40B4-BE49-F238E27FC236}">
                <a16:creationId xmlns:a16="http://schemas.microsoft.com/office/drawing/2014/main" id="{90904569-48FE-B753-CE49-DACB37EE360B}"/>
              </a:ext>
            </a:extLst>
          </p:cNvPr>
          <p:cNvSpPr/>
          <p:nvPr/>
        </p:nvSpPr>
        <p:spPr>
          <a:xfrm>
            <a:off x="1008063" y="1192213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6">
            <a:extLst>
              <a:ext uri="{FF2B5EF4-FFF2-40B4-BE49-F238E27FC236}">
                <a16:creationId xmlns:a16="http://schemas.microsoft.com/office/drawing/2014/main" id="{713D3A01-11CF-5B19-F132-5E2CB26F1F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735" y="326737"/>
            <a:ext cx="662565" cy="80356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>
            <a:extLst>
              <a:ext uri="{FF2B5EF4-FFF2-40B4-BE49-F238E27FC236}">
                <a16:creationId xmlns:a16="http://schemas.microsoft.com/office/drawing/2014/main" id="{24C1B5F6-F8A6-03B6-585C-E81544CA3807}"/>
              </a:ext>
            </a:extLst>
          </p:cNvPr>
          <p:cNvSpPr txBox="1"/>
          <p:nvPr/>
        </p:nvSpPr>
        <p:spPr>
          <a:xfrm>
            <a:off x="1136650" y="460496"/>
            <a:ext cx="2628901" cy="59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B.M.S. College of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9B6434-F4F1-3B17-0432-6C7B30F7B331}"/>
              </a:ext>
            </a:extLst>
          </p:cNvPr>
          <p:cNvSpPr txBox="1"/>
          <p:nvPr/>
        </p:nvSpPr>
        <p:spPr>
          <a:xfrm>
            <a:off x="986055" y="1437110"/>
            <a:ext cx="18120360" cy="12311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latin typeface="Times New Roman"/>
              </a:rPr>
              <a:t>Key Screenshots:</a:t>
            </a:r>
            <a:br>
              <a:rPr lang="en-US" sz="3400" dirty="0">
                <a:latin typeface="Times New Roman"/>
              </a:rPr>
            </a:br>
            <a:r>
              <a:rPr lang="en-US" sz="3400" b="1" dirty="0">
                <a:latin typeface="Times New Roman"/>
              </a:rPr>
              <a:t>1.</a:t>
            </a:r>
            <a:r>
              <a:rPr lang="en-US" sz="3400" dirty="0">
                <a:latin typeface="Times New Roman"/>
              </a:rPr>
              <a:t>Home Page</a:t>
            </a:r>
            <a:endParaRPr lang="en-IN" sz="3400" dirty="0">
              <a:latin typeface="Times New Roman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B68396-6D53-C121-7FAD-FA6EE090B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25" y="2778677"/>
            <a:ext cx="18390160" cy="76916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8F9578-2D2E-3514-A937-C814312BB666}"/>
              </a:ext>
            </a:extLst>
          </p:cNvPr>
          <p:cNvSpPr txBox="1"/>
          <p:nvPr/>
        </p:nvSpPr>
        <p:spPr>
          <a:xfrm>
            <a:off x="7990243" y="10472236"/>
            <a:ext cx="3944054" cy="6155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400" b="1" dirty="0">
                <a:latin typeface="Times New Roman"/>
              </a:rPr>
              <a:t>Fig 5.1 </a:t>
            </a:r>
            <a:r>
              <a:rPr lang="en-US" sz="3400" dirty="0">
                <a:latin typeface="Times New Roman"/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1566795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>
          <a:xfrm>
            <a:off x="-6350" y="-1135"/>
            <a:ext cx="20110450" cy="11309350"/>
          </a:xfrm>
          <a:prstGeom prst="rect">
            <a:avLst/>
          </a:prstGeom>
          <a:solidFill>
            <a:schemeClr val="lt1">
              <a:alpha val="98823"/>
            </a:scheme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1008063" y="1192213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4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735" y="326737"/>
            <a:ext cx="662565" cy="80356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1"/>
          <p:cNvSpPr txBox="1"/>
          <p:nvPr/>
        </p:nvSpPr>
        <p:spPr>
          <a:xfrm>
            <a:off x="1136650" y="460496"/>
            <a:ext cx="2628901" cy="59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B.M.S. College of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9EE56-A9D5-DFC4-3C98-51770F44BC58}"/>
              </a:ext>
            </a:extLst>
          </p:cNvPr>
          <p:cNvSpPr txBox="1"/>
          <p:nvPr/>
        </p:nvSpPr>
        <p:spPr>
          <a:xfrm>
            <a:off x="7266984" y="236954"/>
            <a:ext cx="554438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>
                <a:solidFill>
                  <a:srgbClr val="002060"/>
                </a:solidFill>
                <a:latin typeface="Times New Roman"/>
              </a:rPr>
              <a:t>DEMONSTRATION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38D5E0-99D8-7026-FA52-35AE678B4F0E}"/>
              </a:ext>
            </a:extLst>
          </p:cNvPr>
          <p:cNvSpPr txBox="1"/>
          <p:nvPr/>
        </p:nvSpPr>
        <p:spPr>
          <a:xfrm>
            <a:off x="1005164" y="1218043"/>
            <a:ext cx="7436818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400" u="sng" dirty="0">
                <a:latin typeface="Times New Roman"/>
              </a:rPr>
              <a:t>LOGIN PAGE</a:t>
            </a:r>
            <a:r>
              <a:rPr lang="en-US" sz="3400" b="1" u="sng" dirty="0">
                <a:latin typeface="Times New Roman"/>
              </a:rPr>
              <a:t>:</a:t>
            </a:r>
            <a:endParaRPr lang="en-US" dirty="0"/>
          </a:p>
        </p:txBody>
      </p:sp>
      <p:pic>
        <p:nvPicPr>
          <p:cNvPr id="8" name="Picture 7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6C627F31-53FB-877A-BF0C-3D8261E32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67" y="2109836"/>
            <a:ext cx="8455114" cy="79768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EF1CE3-C4CF-F299-F139-1F4A0F840828}"/>
              </a:ext>
            </a:extLst>
          </p:cNvPr>
          <p:cNvSpPr txBox="1"/>
          <p:nvPr/>
        </p:nvSpPr>
        <p:spPr>
          <a:xfrm>
            <a:off x="12820554" y="10500301"/>
            <a:ext cx="642369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 dirty="0"/>
              <a:t>USER AUTHENTICATION PROGRAM</a:t>
            </a:r>
            <a:r>
              <a:rPr lang="en-US" sz="2000" b="1" u="sng" dirty="0">
                <a:latin typeface="Arial"/>
                <a:ea typeface="Arial"/>
                <a:cs typeface="Arial"/>
              </a:rPr>
              <a:t>​</a:t>
            </a:r>
            <a:endParaRPr lang="en-US" sz="2000" b="1" u="sng" dirty="0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05D52BE-008F-E417-6FD2-0F0080478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8404" y="2364372"/>
            <a:ext cx="7775931" cy="7377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52B2C9-7B32-E955-F372-A295B70B711D}"/>
              </a:ext>
            </a:extLst>
          </p:cNvPr>
          <p:cNvSpPr txBox="1"/>
          <p:nvPr/>
        </p:nvSpPr>
        <p:spPr>
          <a:xfrm>
            <a:off x="3267351" y="10454035"/>
            <a:ext cx="5941978" cy="53982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imes New Roman"/>
              </a:rPr>
              <a:t>Fig 5.2 </a:t>
            </a:r>
            <a:r>
              <a:rPr lang="en-US" sz="2800" dirty="0">
                <a:latin typeface="Times New Roman"/>
              </a:rPr>
              <a:t>Login Page</a:t>
            </a:r>
          </a:p>
        </p:txBody>
      </p:sp>
    </p:spTree>
    <p:extLst>
      <p:ext uri="{BB962C8B-B14F-4D97-AF65-F5344CB8AC3E}">
        <p14:creationId xmlns:p14="http://schemas.microsoft.com/office/powerpoint/2010/main" val="3373320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>
          <a:xfrm>
            <a:off x="-6350" y="-1135"/>
            <a:ext cx="20110450" cy="11309350"/>
          </a:xfrm>
          <a:prstGeom prst="rect">
            <a:avLst/>
          </a:prstGeom>
          <a:solidFill>
            <a:schemeClr val="lt1">
              <a:alpha val="98823"/>
            </a:scheme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1008063" y="1192213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4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735" y="326737"/>
            <a:ext cx="662565" cy="80356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1"/>
          <p:cNvSpPr txBox="1"/>
          <p:nvPr/>
        </p:nvSpPr>
        <p:spPr>
          <a:xfrm>
            <a:off x="1136650" y="460496"/>
            <a:ext cx="2628901" cy="59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B.M.S. College of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"/>
          <p:cNvSpPr txBox="1"/>
          <p:nvPr/>
        </p:nvSpPr>
        <p:spPr>
          <a:xfrm>
            <a:off x="7079673" y="10829669"/>
            <a:ext cx="1324494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Science Engineering(Data Science)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9EE56-A9D5-DFC4-3C98-51770F44BC58}"/>
              </a:ext>
            </a:extLst>
          </p:cNvPr>
          <p:cNvSpPr txBox="1"/>
          <p:nvPr/>
        </p:nvSpPr>
        <p:spPr>
          <a:xfrm>
            <a:off x="7266984" y="236954"/>
            <a:ext cx="554438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>
                <a:solidFill>
                  <a:srgbClr val="002060"/>
                </a:solidFill>
                <a:latin typeface="Times New Roman"/>
              </a:rPr>
              <a:t>DEMONSTRATION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38D5E0-99D8-7026-FA52-35AE678B4F0E}"/>
              </a:ext>
            </a:extLst>
          </p:cNvPr>
          <p:cNvSpPr txBox="1"/>
          <p:nvPr/>
        </p:nvSpPr>
        <p:spPr>
          <a:xfrm>
            <a:off x="1299658" y="1314438"/>
            <a:ext cx="7436818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400" b="1" u="sng" dirty="0">
                <a:latin typeface="Times New Roman"/>
              </a:rPr>
              <a:t>SIGN UP PAGE: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F1CE3-C4CF-F299-F139-1F4A0F840828}"/>
              </a:ext>
            </a:extLst>
          </p:cNvPr>
          <p:cNvSpPr txBox="1"/>
          <p:nvPr/>
        </p:nvSpPr>
        <p:spPr>
          <a:xfrm>
            <a:off x="12321217" y="10300480"/>
            <a:ext cx="642369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 dirty="0"/>
              <a:t>SIGNUP SCHEMA AND INPUT VALIDATION</a:t>
            </a:r>
            <a:r>
              <a:rPr lang="en-US" sz="2000" b="1" u="sng" dirty="0">
                <a:latin typeface="Arial"/>
                <a:ea typeface="Arial"/>
                <a:cs typeface="Arial"/>
              </a:rPr>
              <a:t>​</a:t>
            </a:r>
            <a:endParaRPr lang="en-US" sz="2000" b="1" u="sng" dirty="0"/>
          </a:p>
        </p:txBody>
      </p:sp>
      <p:pic>
        <p:nvPicPr>
          <p:cNvPr id="5" name="Picture 4" descr="A screenshot of a login form&#10;&#10;Description automatically generated">
            <a:extLst>
              <a:ext uri="{FF2B5EF4-FFF2-40B4-BE49-F238E27FC236}">
                <a16:creationId xmlns:a16="http://schemas.microsoft.com/office/drawing/2014/main" id="{DC66A417-E2FA-C413-AC3C-B3549289A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647" y="1943638"/>
            <a:ext cx="8008840" cy="8202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53AC3F9-2B13-40A2-5C10-F04F5A5A8BF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83" t="153" r="196" b="-5289"/>
          <a:stretch/>
        </p:blipFill>
        <p:spPr>
          <a:xfrm>
            <a:off x="10497620" y="1939250"/>
            <a:ext cx="9041306" cy="4325387"/>
          </a:xfrm>
          <a:prstGeom prst="rect">
            <a:avLst/>
          </a:prstGeom>
        </p:spPr>
      </p:pic>
      <p:pic>
        <p:nvPicPr>
          <p:cNvPr id="9" name="Picture 8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CD84B235-03F2-3890-09C1-8048F733D8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0237" y="6261000"/>
            <a:ext cx="9021514" cy="3670930"/>
          </a:xfrm>
          <a:prstGeom prst="rect">
            <a:avLst/>
          </a:prstGeom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5697A025-2901-187F-1722-15A508162197}"/>
              </a:ext>
            </a:extLst>
          </p:cNvPr>
          <p:cNvSpPr txBox="1"/>
          <p:nvPr/>
        </p:nvSpPr>
        <p:spPr>
          <a:xfrm>
            <a:off x="3503691" y="10331624"/>
            <a:ext cx="6869585" cy="5398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sz="2800" b="1" dirty="0">
                <a:latin typeface="Times New Roman"/>
              </a:rPr>
              <a:t>Fig 5.3 </a:t>
            </a:r>
            <a:r>
              <a:rPr lang="en-US" sz="2800" dirty="0" err="1">
                <a:latin typeface="Times New Roman"/>
              </a:rPr>
              <a:t>SignUp</a:t>
            </a:r>
            <a:r>
              <a:rPr lang="en-US" sz="2800" dirty="0">
                <a:latin typeface="Times New Roman"/>
              </a:rPr>
              <a:t> Page</a:t>
            </a:r>
          </a:p>
        </p:txBody>
      </p:sp>
    </p:spTree>
    <p:extLst>
      <p:ext uri="{BB962C8B-B14F-4D97-AF65-F5344CB8AC3E}">
        <p14:creationId xmlns:p14="http://schemas.microsoft.com/office/powerpoint/2010/main" val="3850408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>
          <a:xfrm>
            <a:off x="-6350" y="-1135"/>
            <a:ext cx="20110450" cy="11309350"/>
          </a:xfrm>
          <a:prstGeom prst="rect">
            <a:avLst/>
          </a:prstGeom>
          <a:solidFill>
            <a:schemeClr val="lt1">
              <a:alpha val="98823"/>
            </a:scheme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1008063" y="1192213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4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735" y="326737"/>
            <a:ext cx="662565" cy="80356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1"/>
          <p:cNvSpPr txBox="1"/>
          <p:nvPr/>
        </p:nvSpPr>
        <p:spPr>
          <a:xfrm>
            <a:off x="1136650" y="460496"/>
            <a:ext cx="2628901" cy="59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B.M.S. College of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"/>
          <p:cNvSpPr txBox="1"/>
          <p:nvPr/>
        </p:nvSpPr>
        <p:spPr>
          <a:xfrm>
            <a:off x="7079673" y="10916549"/>
            <a:ext cx="1324494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Science Engineering(Data Science)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9EE56-A9D5-DFC4-3C98-51770F44BC58}"/>
              </a:ext>
            </a:extLst>
          </p:cNvPr>
          <p:cNvSpPr txBox="1"/>
          <p:nvPr/>
        </p:nvSpPr>
        <p:spPr>
          <a:xfrm>
            <a:off x="7266984" y="236954"/>
            <a:ext cx="554438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>
                <a:solidFill>
                  <a:srgbClr val="002060"/>
                </a:solidFill>
                <a:latin typeface="Times New Roman"/>
              </a:rPr>
              <a:t>DEMONSTRATION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38D5E0-99D8-7026-FA52-35AE678B4F0E}"/>
              </a:ext>
            </a:extLst>
          </p:cNvPr>
          <p:cNvSpPr txBox="1"/>
          <p:nvPr/>
        </p:nvSpPr>
        <p:spPr>
          <a:xfrm>
            <a:off x="1136650" y="1262265"/>
            <a:ext cx="7436818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400" b="1" u="sng" dirty="0">
                <a:latin typeface="Times New Roman"/>
              </a:rPr>
              <a:t>CART MODEL</a:t>
            </a:r>
          </a:p>
        </p:txBody>
      </p:sp>
      <p:pic>
        <p:nvPicPr>
          <p:cNvPr id="4" name="Picture 3" descr="A screenshot of a food order&#10;&#10;Description automatically generated">
            <a:extLst>
              <a:ext uri="{FF2B5EF4-FFF2-40B4-BE49-F238E27FC236}">
                <a16:creationId xmlns:a16="http://schemas.microsoft.com/office/drawing/2014/main" id="{D50AEC66-285E-3633-2AC6-85748D756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672" y="1946802"/>
            <a:ext cx="8707143" cy="4357849"/>
          </a:xfrm>
          <a:prstGeom prst="rect">
            <a:avLst/>
          </a:prstGeom>
        </p:spPr>
      </p:pic>
      <p:pic>
        <p:nvPicPr>
          <p:cNvPr id="8" name="Picture 7" descr="A screenshot of a website&#10;&#10;Description automatically generated">
            <a:extLst>
              <a:ext uri="{FF2B5EF4-FFF2-40B4-BE49-F238E27FC236}">
                <a16:creationId xmlns:a16="http://schemas.microsoft.com/office/drawing/2014/main" id="{C8424BEF-7B59-1E4F-CEF5-DC7189E0EC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378" y="6470954"/>
            <a:ext cx="8724095" cy="4450696"/>
          </a:xfrm>
          <a:prstGeom prst="rect">
            <a:avLst/>
          </a:prstGeom>
        </p:spPr>
      </p:pic>
      <p:pic>
        <p:nvPicPr>
          <p:cNvPr id="10" name="Picture 9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0577C94-0802-44E2-6BB3-8945AC7240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9550" y="3438815"/>
            <a:ext cx="10444337" cy="6058421"/>
          </a:xfrm>
          <a:prstGeom prst="rect">
            <a:avLst/>
          </a:prstGeom>
        </p:spPr>
      </p:pic>
      <p:sp>
        <p:nvSpPr>
          <p:cNvPr id="2" name="TextBox 8">
            <a:extLst>
              <a:ext uri="{FF2B5EF4-FFF2-40B4-BE49-F238E27FC236}">
                <a16:creationId xmlns:a16="http://schemas.microsoft.com/office/drawing/2014/main" id="{5697A025-2901-187F-1722-15A508162197}"/>
              </a:ext>
            </a:extLst>
          </p:cNvPr>
          <p:cNvSpPr txBox="1"/>
          <p:nvPr/>
        </p:nvSpPr>
        <p:spPr>
          <a:xfrm>
            <a:off x="13234515" y="9626683"/>
            <a:ext cx="6869585" cy="53982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sz="2800" b="1" dirty="0">
                <a:latin typeface="Times New Roman"/>
              </a:rPr>
              <a:t>Fig 5.4 </a:t>
            </a:r>
            <a:r>
              <a:rPr lang="en-US" sz="2800" dirty="0">
                <a:latin typeface="Times New Roman"/>
              </a:rPr>
              <a:t>Cart model</a:t>
            </a:r>
          </a:p>
        </p:txBody>
      </p:sp>
    </p:spTree>
    <p:extLst>
      <p:ext uri="{BB962C8B-B14F-4D97-AF65-F5344CB8AC3E}">
        <p14:creationId xmlns:p14="http://schemas.microsoft.com/office/powerpoint/2010/main" val="2117988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13EC923E-7ED6-9702-D721-0A5F0E126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>
            <a:extLst>
              <a:ext uri="{FF2B5EF4-FFF2-40B4-BE49-F238E27FC236}">
                <a16:creationId xmlns:a16="http://schemas.microsoft.com/office/drawing/2014/main" id="{27C80260-1F5C-11AA-AEF1-7190B12B55E1}"/>
              </a:ext>
            </a:extLst>
          </p:cNvPr>
          <p:cNvSpPr/>
          <p:nvPr/>
        </p:nvSpPr>
        <p:spPr>
          <a:xfrm>
            <a:off x="0" y="0"/>
            <a:ext cx="20110450" cy="11309350"/>
          </a:xfrm>
          <a:prstGeom prst="rect">
            <a:avLst/>
          </a:prstGeom>
          <a:solidFill>
            <a:schemeClr val="lt1">
              <a:alpha val="98823"/>
            </a:scheme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return `${hour &gt; 12 ? hour - 12 : hour}:00 ${hour &gt;= 12 ? 'PM' : 'AM'}`;</a:t>
            </a:r>
            <a:endParaRPr lang="en-US"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>
            <a:extLst>
              <a:ext uri="{FF2B5EF4-FFF2-40B4-BE49-F238E27FC236}">
                <a16:creationId xmlns:a16="http://schemas.microsoft.com/office/drawing/2014/main" id="{B8644061-8C97-C6A5-A173-1973BB83186E}"/>
              </a:ext>
            </a:extLst>
          </p:cNvPr>
          <p:cNvSpPr txBox="1"/>
          <p:nvPr/>
        </p:nvSpPr>
        <p:spPr>
          <a:xfrm>
            <a:off x="5453135" y="353094"/>
            <a:ext cx="12963380" cy="75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Demonstration</a:t>
            </a:r>
            <a:endParaRPr/>
          </a:p>
        </p:txBody>
      </p:sp>
      <p:sp>
        <p:nvSpPr>
          <p:cNvPr id="136" name="Google Shape;136;p16">
            <a:extLst>
              <a:ext uri="{FF2B5EF4-FFF2-40B4-BE49-F238E27FC236}">
                <a16:creationId xmlns:a16="http://schemas.microsoft.com/office/drawing/2014/main" id="{FA0BCA2C-E13A-9097-FE67-E04924B8964D}"/>
              </a:ext>
            </a:extLst>
          </p:cNvPr>
          <p:cNvSpPr/>
          <p:nvPr/>
        </p:nvSpPr>
        <p:spPr>
          <a:xfrm>
            <a:off x="1008063" y="1192213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>
            <a:extLst>
              <a:ext uri="{FF2B5EF4-FFF2-40B4-BE49-F238E27FC236}">
                <a16:creationId xmlns:a16="http://schemas.microsoft.com/office/drawing/2014/main" id="{34B00CCE-B502-EC11-1B51-D11A4D5603E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4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6">
            <a:extLst>
              <a:ext uri="{FF2B5EF4-FFF2-40B4-BE49-F238E27FC236}">
                <a16:creationId xmlns:a16="http://schemas.microsoft.com/office/drawing/2014/main" id="{430E7F85-7F24-3C92-B2C2-7CCF0CD771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735" y="326737"/>
            <a:ext cx="662565" cy="80356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>
            <a:extLst>
              <a:ext uri="{FF2B5EF4-FFF2-40B4-BE49-F238E27FC236}">
                <a16:creationId xmlns:a16="http://schemas.microsoft.com/office/drawing/2014/main" id="{79C7840F-48E8-87EF-50FD-62A260B269AA}"/>
              </a:ext>
            </a:extLst>
          </p:cNvPr>
          <p:cNvSpPr txBox="1"/>
          <p:nvPr/>
        </p:nvSpPr>
        <p:spPr>
          <a:xfrm>
            <a:off x="1136650" y="460496"/>
            <a:ext cx="2628901" cy="59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B.M.S. College of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261F63-2AE7-70B9-7696-0DA4FF09F9D3}"/>
              </a:ext>
            </a:extLst>
          </p:cNvPr>
          <p:cNvSpPr txBox="1"/>
          <p:nvPr/>
        </p:nvSpPr>
        <p:spPr>
          <a:xfrm>
            <a:off x="807720" y="1437670"/>
            <a:ext cx="18120360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400" b="1" dirty="0">
                <a:latin typeface="Times New Roman"/>
              </a:rPr>
              <a:t>Reservation Form</a:t>
            </a:r>
            <a:endParaRPr lang="en-IN" sz="3400" b="1" dirty="0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343EBC-B828-ABF5-863F-BDB0D39B9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66" y="1957923"/>
            <a:ext cx="7267312" cy="8162809"/>
          </a:xfrm>
          <a:prstGeom prst="rect">
            <a:avLst/>
          </a:prstGeom>
        </p:spPr>
      </p:pic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162ED213-65AB-6A34-3166-548C4A149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5593" y="1960682"/>
            <a:ext cx="9053143" cy="74919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177445-DA34-1377-B494-EC3E3C782BBB}"/>
              </a:ext>
            </a:extLst>
          </p:cNvPr>
          <p:cNvSpPr txBox="1"/>
          <p:nvPr/>
        </p:nvSpPr>
        <p:spPr>
          <a:xfrm>
            <a:off x="11934825" y="10317133"/>
            <a:ext cx="63555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 dirty="0"/>
              <a:t>DATABASE SCHEMA FOR RESERVATION TABLE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5697A025-2901-187F-1722-15A508162197}"/>
              </a:ext>
            </a:extLst>
          </p:cNvPr>
          <p:cNvSpPr txBox="1"/>
          <p:nvPr/>
        </p:nvSpPr>
        <p:spPr>
          <a:xfrm>
            <a:off x="2834045" y="10222212"/>
            <a:ext cx="6869585" cy="53982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sz="2800" b="1" dirty="0">
                <a:latin typeface="Times New Roman"/>
              </a:rPr>
              <a:t>Fig 5.5 </a:t>
            </a:r>
            <a:r>
              <a:rPr lang="en-US" sz="2800" dirty="0">
                <a:latin typeface="Times New Roman"/>
              </a:rPr>
              <a:t>Reservation Form</a:t>
            </a:r>
          </a:p>
        </p:txBody>
      </p:sp>
    </p:spTree>
    <p:extLst>
      <p:ext uri="{BB962C8B-B14F-4D97-AF65-F5344CB8AC3E}">
        <p14:creationId xmlns:p14="http://schemas.microsoft.com/office/powerpoint/2010/main" val="1083691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8B7AAFBC-2198-6A11-E661-E0F5F502C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>
            <a:extLst>
              <a:ext uri="{FF2B5EF4-FFF2-40B4-BE49-F238E27FC236}">
                <a16:creationId xmlns:a16="http://schemas.microsoft.com/office/drawing/2014/main" id="{E677CE82-BE86-9060-F945-48C8678224F1}"/>
              </a:ext>
            </a:extLst>
          </p:cNvPr>
          <p:cNvSpPr txBox="1"/>
          <p:nvPr/>
        </p:nvSpPr>
        <p:spPr>
          <a:xfrm>
            <a:off x="5636015" y="353094"/>
            <a:ext cx="12963380" cy="75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en-IN" sz="4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Enhancements</a:t>
            </a:r>
            <a:endParaRPr/>
          </a:p>
        </p:txBody>
      </p:sp>
      <p:sp>
        <p:nvSpPr>
          <p:cNvPr id="136" name="Google Shape;136;p16">
            <a:extLst>
              <a:ext uri="{FF2B5EF4-FFF2-40B4-BE49-F238E27FC236}">
                <a16:creationId xmlns:a16="http://schemas.microsoft.com/office/drawing/2014/main" id="{23DF5A19-5DCA-DD45-95CE-2229703882DA}"/>
              </a:ext>
            </a:extLst>
          </p:cNvPr>
          <p:cNvSpPr/>
          <p:nvPr/>
        </p:nvSpPr>
        <p:spPr>
          <a:xfrm>
            <a:off x="1008063" y="1192213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>
            <a:extLst>
              <a:ext uri="{FF2B5EF4-FFF2-40B4-BE49-F238E27FC236}">
                <a16:creationId xmlns:a16="http://schemas.microsoft.com/office/drawing/2014/main" id="{6EEC6FC2-D164-721D-5CB7-E040A9E311E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4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6">
            <a:extLst>
              <a:ext uri="{FF2B5EF4-FFF2-40B4-BE49-F238E27FC236}">
                <a16:creationId xmlns:a16="http://schemas.microsoft.com/office/drawing/2014/main" id="{DAB51464-2259-5D3A-044D-66191ED4D7F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735" y="326737"/>
            <a:ext cx="662565" cy="80356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>
            <a:extLst>
              <a:ext uri="{FF2B5EF4-FFF2-40B4-BE49-F238E27FC236}">
                <a16:creationId xmlns:a16="http://schemas.microsoft.com/office/drawing/2014/main" id="{A2F24CCD-CC3E-8FC1-DCA3-A8532AC5436B}"/>
              </a:ext>
            </a:extLst>
          </p:cNvPr>
          <p:cNvSpPr txBox="1"/>
          <p:nvPr/>
        </p:nvSpPr>
        <p:spPr>
          <a:xfrm>
            <a:off x="1136650" y="460496"/>
            <a:ext cx="2628901" cy="59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B.M.S. College of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>
            <a:extLst>
              <a:ext uri="{FF2B5EF4-FFF2-40B4-BE49-F238E27FC236}">
                <a16:creationId xmlns:a16="http://schemas.microsoft.com/office/drawing/2014/main" id="{FCF97EF1-256C-DD72-8A6E-E6CEECAB6926}"/>
              </a:ext>
            </a:extLst>
          </p:cNvPr>
          <p:cNvSpPr txBox="1"/>
          <p:nvPr/>
        </p:nvSpPr>
        <p:spPr>
          <a:xfrm>
            <a:off x="7079673" y="10492779"/>
            <a:ext cx="1324494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Science Engineering(Data Science)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51F2E91D-611E-3FDD-B33C-BC8222C77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86" y="1316295"/>
            <a:ext cx="18503570" cy="9602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3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</a:rPr>
              <a:t>Payment Integration</a:t>
            </a:r>
            <a:endParaRPr lang="en-US" sz="3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r>
              <a:rPr kumimoji="0" 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</a:rPr>
              <a:t>Enable secure online payment methods (credit/debit cards, digital wallets, etc.) for a seamless user experience.</a:t>
            </a:r>
            <a:endParaRPr lang="en-US" sz="3400" dirty="0">
              <a:solidFill>
                <a:schemeClr val="tx1"/>
              </a:solidFill>
              <a:latin typeface="Times New Roman"/>
            </a:endParaRP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r>
              <a:rPr kumimoji="0" 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</a:rPr>
              <a:t>Ensure PCI compliance and support multiple currencies.</a:t>
            </a:r>
            <a:endParaRPr lang="en-US" sz="3400" dirty="0">
              <a:solidFill>
                <a:schemeClr val="tx1"/>
              </a:solidFill>
              <a:latin typeface="Times New Roman"/>
            </a:endParaRPr>
          </a:p>
          <a:p>
            <a:pPr marL="457200" lvl="0" indent="-457200" algn="l" defTabSz="914400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3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</a:rPr>
              <a:t>Notifications</a:t>
            </a:r>
            <a:endParaRPr lang="en-US" sz="3400" dirty="0">
              <a:solidFill>
                <a:schemeClr val="tx1"/>
              </a:solidFill>
              <a:latin typeface="Times New Roman"/>
            </a:endParaRPr>
          </a:p>
          <a:p>
            <a:pPr marL="457200" lvl="0" indent="-457200" algn="l" defTabSz="914400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</a:rPr>
              <a:t>Implement automated email and SMS confirmations for bookings and orders.</a:t>
            </a:r>
            <a:endParaRPr lang="en-US" sz="3400" dirty="0">
              <a:solidFill>
                <a:schemeClr val="tx1"/>
              </a:solidFill>
              <a:latin typeface="Times New Roman"/>
            </a:endParaRPr>
          </a:p>
          <a:p>
            <a:pPr marL="457200" lvl="0" indent="-457200" algn="l" defTabSz="914400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</a:rPr>
              <a:t>Include reminders, promotional offers, and order status updates.</a:t>
            </a:r>
            <a:endParaRPr lang="en-US" sz="3400" dirty="0">
              <a:solidFill>
                <a:schemeClr val="tx1"/>
              </a:solidFill>
              <a:latin typeface="Times New Roman"/>
            </a:endParaRPr>
          </a:p>
          <a:p>
            <a:pPr marL="457200" indent="-457200">
              <a:buClrTx/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tx1"/>
                </a:solidFill>
                <a:latin typeface="Times New Roman"/>
              </a:rPr>
              <a:t>Functionality</a:t>
            </a:r>
            <a:endParaRPr lang="en-US" sz="3400" dirty="0">
              <a:solidFill>
                <a:schemeClr val="tx1"/>
              </a:solidFill>
              <a:latin typeface="Times New Roman"/>
            </a:endParaRP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  <a:latin typeface="Times New Roman"/>
              </a:rPr>
              <a:t>Change the capacity of each table according to a real-world restaurant and cater to the number and organization of the tables according to the restaurant's needs.</a:t>
            </a:r>
          </a:p>
          <a:p>
            <a:pPr marL="457200" indent="-457200">
              <a:buClrTx/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tx1"/>
                </a:solidFill>
                <a:latin typeface="Times New Roman"/>
              </a:rPr>
              <a:t>Third-Party Sign-Up Integration</a:t>
            </a:r>
            <a:endParaRPr lang="en-US" sz="3400" dirty="0">
              <a:solidFill>
                <a:schemeClr val="tx1"/>
              </a:solidFill>
              <a:latin typeface="Times New Roman"/>
            </a:endParaRP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  <a:latin typeface="Times New Roman"/>
              </a:rPr>
              <a:t>Integrate sign-up and login functionality using popular platforms such as:</a:t>
            </a: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  <a:latin typeface="Times New Roman"/>
              </a:rPr>
              <a:t>Google</a:t>
            </a: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  <a:latin typeface="Times New Roman"/>
              </a:rPr>
              <a:t>Facebook</a:t>
            </a: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  <a:latin typeface="Times New Roman"/>
              </a:rPr>
              <a:t>Apple</a:t>
            </a: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  <a:latin typeface="Times New Roman"/>
              </a:rPr>
              <a:t>Enhance user convenience, streamline registration processes, and improve security.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977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/>
          <p:nvPr/>
        </p:nvSpPr>
        <p:spPr>
          <a:xfrm>
            <a:off x="0" y="0"/>
            <a:ext cx="20110450" cy="11309350"/>
          </a:xfrm>
          <a:prstGeom prst="rect">
            <a:avLst/>
          </a:prstGeom>
          <a:solidFill>
            <a:schemeClr val="lt1">
              <a:alpha val="98823"/>
            </a:scheme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6894008" y="4686301"/>
            <a:ext cx="12963380" cy="112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>
                <a:solidFill>
                  <a:srgbClr val="002060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THANK YOU</a:t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1008063" y="1192213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4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735" y="326737"/>
            <a:ext cx="662565" cy="80356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7"/>
          <p:cNvSpPr txBox="1"/>
          <p:nvPr/>
        </p:nvSpPr>
        <p:spPr>
          <a:xfrm>
            <a:off x="1136650" y="460496"/>
            <a:ext cx="2628901" cy="59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B.M.S. College of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7079673" y="10492779"/>
            <a:ext cx="1324494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Science Engineering(Data Science)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>
          <a:xfrm>
            <a:off x="-6350" y="-18905"/>
            <a:ext cx="20110450" cy="11309350"/>
          </a:xfrm>
          <a:prstGeom prst="rect">
            <a:avLst/>
          </a:prstGeom>
          <a:solidFill>
            <a:schemeClr val="lt1">
              <a:alpha val="98823"/>
            </a:scheme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1"/>
          <p:cNvSpPr txBox="1"/>
          <p:nvPr/>
        </p:nvSpPr>
        <p:spPr>
          <a:xfrm>
            <a:off x="6867525" y="358198"/>
            <a:ext cx="10134600" cy="75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/>
          </a:p>
        </p:txBody>
      </p:sp>
      <p:sp>
        <p:nvSpPr>
          <p:cNvPr id="79" name="Google Shape;79;p11"/>
          <p:cNvSpPr/>
          <p:nvPr/>
        </p:nvSpPr>
        <p:spPr>
          <a:xfrm>
            <a:off x="1008063" y="1192213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4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1"/>
          <p:cNvSpPr txBox="1"/>
          <p:nvPr/>
        </p:nvSpPr>
        <p:spPr>
          <a:xfrm>
            <a:off x="1136650" y="1844675"/>
            <a:ext cx="17962563" cy="64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0" indent="-91440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AutoNum type="arabicPeriod"/>
            </a:pPr>
            <a:r>
              <a:rPr lang="en-US" sz="4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INTRODUCTION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0" indent="-914400" algn="just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AutoNum type="arabicPeriod"/>
            </a:pPr>
            <a:r>
              <a:rPr lang="en-US" sz="4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PROBLEM STATEMENT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0" indent="-914400" algn="just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AutoNum type="arabicPeriod"/>
            </a:pPr>
            <a:r>
              <a:rPr lang="en-US" sz="4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SOFTWARE &amp; HARDWARE REQUIREMENTS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0" indent="-914400" algn="just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AutoNum type="arabicPeriod"/>
            </a:pPr>
            <a:r>
              <a:rPr lang="en-US" sz="4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ER DIAGRAM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0" indent="-914400" algn="just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AutoNum type="arabicPeriod"/>
            </a:pPr>
            <a:r>
              <a:rPr lang="en-US" sz="4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DEMONSTRATION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0" indent="-914400" algn="just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AutoNum type="arabicPeriod"/>
            </a:pPr>
            <a:r>
              <a:rPr lang="en-US" sz="4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FUTURE ENHANCEMENT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735" y="326737"/>
            <a:ext cx="662565" cy="80356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1"/>
          <p:cNvSpPr txBox="1"/>
          <p:nvPr/>
        </p:nvSpPr>
        <p:spPr>
          <a:xfrm>
            <a:off x="1136650" y="460496"/>
            <a:ext cx="2628901" cy="59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B.M.S. College of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"/>
          <p:cNvSpPr txBox="1"/>
          <p:nvPr/>
        </p:nvSpPr>
        <p:spPr>
          <a:xfrm>
            <a:off x="7079673" y="10492779"/>
            <a:ext cx="1324494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Science Engineering(Data Science)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/>
          <p:nvPr/>
        </p:nvSpPr>
        <p:spPr>
          <a:xfrm>
            <a:off x="-6350" y="-18905"/>
            <a:ext cx="20110450" cy="11309350"/>
          </a:xfrm>
          <a:prstGeom prst="rect">
            <a:avLst/>
          </a:prstGeom>
          <a:solidFill>
            <a:schemeClr val="lt1">
              <a:alpha val="98823"/>
            </a:scheme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 txBox="1"/>
          <p:nvPr/>
        </p:nvSpPr>
        <p:spPr>
          <a:xfrm>
            <a:off x="5553075" y="223838"/>
            <a:ext cx="10134600" cy="75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about the project</a:t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008063" y="1192213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4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735" y="326737"/>
            <a:ext cx="662565" cy="80356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2"/>
          <p:cNvSpPr txBox="1"/>
          <p:nvPr/>
        </p:nvSpPr>
        <p:spPr>
          <a:xfrm>
            <a:off x="1136650" y="460496"/>
            <a:ext cx="2628901" cy="59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B.M.S. College of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/>
          <p:cNvSpPr txBox="1"/>
          <p:nvPr/>
        </p:nvSpPr>
        <p:spPr>
          <a:xfrm>
            <a:off x="7079673" y="10492779"/>
            <a:ext cx="1324494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Science Engineering(Data Science)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2"/>
          <p:cNvSpPr txBox="1"/>
          <p:nvPr/>
        </p:nvSpPr>
        <p:spPr>
          <a:xfrm>
            <a:off x="651966" y="1409775"/>
            <a:ext cx="17597700" cy="9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1" u="sng" dirty="0">
                <a:solidFill>
                  <a:schemeClr val="dk1"/>
                </a:solidFill>
                <a:latin typeface="Times New Roman"/>
                <a:ea typeface="Calibri"/>
                <a:cs typeface="Calibri"/>
                <a:sym typeface="Calibri"/>
              </a:rPr>
              <a:t>Project Overview:</a:t>
            </a:r>
            <a:endParaRPr sz="4000" b="1" i="1" u="sng" dirty="0">
              <a:solidFill>
                <a:schemeClr val="dk1"/>
              </a:solidFill>
              <a:latin typeface="Times New Roman"/>
              <a:ea typeface="Calibri"/>
              <a:cs typeface="Calibri"/>
              <a:sym typeface="Calibri"/>
            </a:endParaRPr>
          </a:p>
          <a:p>
            <a:r>
              <a:rPr lang="en-US" sz="3500" dirty="0">
                <a:solidFill>
                  <a:schemeClr val="dk1"/>
                </a:solidFill>
                <a:latin typeface="Times New Roman"/>
                <a:ea typeface="Calibri"/>
                <a:cs typeface="Calibri"/>
                <a:sym typeface="Calibri"/>
              </a:rPr>
              <a:t>The </a:t>
            </a:r>
            <a:r>
              <a:rPr lang="en-US" sz="3500" b="1" dirty="0">
                <a:solidFill>
                  <a:schemeClr val="dk1"/>
                </a:solidFill>
                <a:latin typeface="Times New Roman"/>
                <a:ea typeface="Calibri"/>
                <a:cs typeface="Calibri"/>
                <a:sym typeface="Calibri"/>
              </a:rPr>
              <a:t>Saffron Spice Website</a:t>
            </a:r>
            <a:r>
              <a:rPr lang="en-US" sz="3500" dirty="0">
                <a:solidFill>
                  <a:schemeClr val="dk1"/>
                </a:solidFill>
                <a:latin typeface="Times New Roman"/>
                <a:ea typeface="Calibri"/>
                <a:cs typeface="Calibri"/>
                <a:sym typeface="Calibri"/>
              </a:rPr>
              <a:t> is a comprehensive web application designed to streamline the process of making restaurant reservations and managing custome</a:t>
            </a:r>
            <a:r>
              <a:rPr lang="en-US" sz="3400" dirty="0">
                <a:solidFill>
                  <a:schemeClr val="dk1"/>
                </a:solidFill>
                <a:latin typeface="Times New Roman"/>
                <a:ea typeface="Calibri"/>
                <a:cs typeface="Calibri"/>
                <a:sym typeface="Calibri"/>
              </a:rPr>
              <a:t>r orders. </a:t>
            </a:r>
            <a:endParaRPr sz="3400" dirty="0">
              <a:solidFill>
                <a:schemeClr val="dk1"/>
              </a:solidFill>
              <a:latin typeface="Times New Roman"/>
              <a:ea typeface="Calibri"/>
              <a:cs typeface="Calibri"/>
            </a:endParaRPr>
          </a:p>
          <a:p>
            <a:endParaRPr lang="en-US" sz="4000" b="1" i="1" u="sng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1" u="sng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Architecture Overview:</a:t>
            </a:r>
            <a:br>
              <a:rPr lang="en-US" sz="4400" b="1" dirty="0">
                <a:latin typeface="Calibri"/>
                <a:ea typeface="Calibri"/>
                <a:cs typeface="Calibri"/>
              </a:rPr>
            </a:br>
            <a:r>
              <a:rPr lang="en-US" sz="3600" dirty="0">
                <a:solidFill>
                  <a:schemeClr val="dk1"/>
                </a:solidFill>
                <a:latin typeface="Times New Roman"/>
                <a:ea typeface="Calibri"/>
                <a:cs typeface="Calibri"/>
                <a:sym typeface="Calibri"/>
              </a:rPr>
              <a:t>Project Structure:</a:t>
            </a:r>
            <a:endParaRPr lang="en-US" sz="3600" dirty="0">
              <a:solidFill>
                <a:schemeClr val="dk1"/>
              </a:solidFill>
              <a:latin typeface="Times New Roman"/>
              <a:ea typeface="Calibri"/>
              <a:cs typeface="Calibri"/>
            </a:endParaRP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3400" b="1" dirty="0">
                <a:solidFill>
                  <a:schemeClr val="dk1"/>
                </a:solidFill>
                <a:latin typeface="Times New Roman"/>
                <a:ea typeface="Calibri"/>
                <a:cs typeface="Calibri"/>
                <a:sym typeface="Calibri"/>
              </a:rPr>
              <a:t>Frontend (React.js)</a:t>
            </a:r>
            <a:endParaRPr lang="en-US" sz="3400" b="1" dirty="0">
              <a:solidFill>
                <a:schemeClr val="dk1"/>
              </a:solidFill>
              <a:latin typeface="Times New Roman"/>
              <a:ea typeface="Calibri"/>
              <a:cs typeface="Calibri"/>
            </a:endParaRPr>
          </a:p>
          <a:p>
            <a:r>
              <a:rPr lang="en-US" sz="3400" b="1" dirty="0">
                <a:solidFill>
                  <a:schemeClr val="dk1"/>
                </a:solidFill>
                <a:latin typeface="Times New Roman"/>
                <a:ea typeface="Calibri"/>
                <a:cs typeface="Calibri"/>
                <a:sym typeface="Calibri"/>
              </a:rPr>
              <a:t>	</a:t>
            </a:r>
            <a:r>
              <a:rPr lang="en-IN" sz="3400" dirty="0">
                <a:latin typeface="Times New Roman"/>
              </a:rPr>
              <a:t>- </a:t>
            </a:r>
            <a:r>
              <a:rPr lang="en-IN" sz="3400" dirty="0" err="1">
                <a:latin typeface="Times New Roman"/>
              </a:rPr>
              <a:t>src</a:t>
            </a:r>
            <a:r>
              <a:rPr lang="en-IN" sz="3400" dirty="0">
                <a:latin typeface="Times New Roman"/>
              </a:rPr>
              <a:t>/components: Reusable components like Cart, </a:t>
            </a:r>
            <a:r>
              <a:rPr lang="en-IN" sz="3400" dirty="0" err="1">
                <a:latin typeface="Times New Roman"/>
              </a:rPr>
              <a:t>ReservationForm</a:t>
            </a:r>
            <a:endParaRPr lang="en-IN" sz="3400" dirty="0">
              <a:latin typeface="Times New Roman"/>
            </a:endParaRPr>
          </a:p>
          <a:p>
            <a:r>
              <a:rPr lang="en-IN" sz="3400" dirty="0">
                <a:latin typeface="Times New Roman"/>
              </a:rPr>
              <a:t>	- </a:t>
            </a:r>
            <a:r>
              <a:rPr lang="en-IN" sz="3400" dirty="0" err="1">
                <a:latin typeface="Times New Roman"/>
              </a:rPr>
              <a:t>src</a:t>
            </a:r>
            <a:r>
              <a:rPr lang="en-IN" sz="3400" dirty="0">
                <a:latin typeface="Times New Roman"/>
              </a:rPr>
              <a:t>/pages: Page components like </a:t>
            </a:r>
            <a:r>
              <a:rPr lang="en-IN" sz="3400" dirty="0" err="1">
                <a:latin typeface="Times New Roman"/>
              </a:rPr>
              <a:t>HomePage</a:t>
            </a:r>
            <a:r>
              <a:rPr lang="en-IN" sz="3400" dirty="0">
                <a:latin typeface="Times New Roman"/>
              </a:rPr>
              <a:t>, </a:t>
            </a:r>
            <a:r>
              <a:rPr lang="en-IN" sz="3400" dirty="0" err="1">
                <a:latin typeface="Times New Roman"/>
              </a:rPr>
              <a:t>LoginPage</a:t>
            </a:r>
            <a:endParaRPr lang="en-IN" sz="3400" dirty="0">
              <a:latin typeface="Times New Roman"/>
            </a:endParaRPr>
          </a:p>
          <a:p>
            <a:r>
              <a:rPr lang="en-IN" sz="3400" dirty="0">
                <a:latin typeface="Times New Roman"/>
              </a:rPr>
              <a:t>	- </a:t>
            </a:r>
            <a:r>
              <a:rPr lang="en-IN" sz="3400" dirty="0" err="1">
                <a:latin typeface="Times New Roman"/>
              </a:rPr>
              <a:t>src</a:t>
            </a:r>
            <a:r>
              <a:rPr lang="en-IN" sz="3400" dirty="0">
                <a:latin typeface="Times New Roman"/>
              </a:rPr>
              <a:t>/assets: Images and static assets</a:t>
            </a:r>
          </a:p>
          <a:p>
            <a:endParaRPr lang="en-IN" sz="3400" dirty="0">
              <a:latin typeface="Times New Roman"/>
            </a:endParaRP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3400" b="1" dirty="0">
                <a:solidFill>
                  <a:schemeClr val="dk1"/>
                </a:solidFill>
                <a:latin typeface="Times New Roman"/>
                <a:ea typeface="Calibri"/>
                <a:cs typeface="Calibri"/>
                <a:sym typeface="Calibri"/>
              </a:rPr>
              <a:t>Backend (Node.js)</a:t>
            </a:r>
            <a:endParaRPr lang="en-US" sz="3400" b="1" dirty="0">
              <a:solidFill>
                <a:schemeClr val="dk1"/>
              </a:solidFill>
              <a:latin typeface="Times New Roman"/>
              <a:ea typeface="Calibri"/>
              <a:cs typeface="Calibri"/>
            </a:endParaRPr>
          </a:p>
          <a:p>
            <a:r>
              <a:rPr lang="en-US" sz="3400" dirty="0">
                <a:latin typeface="Times New Roman"/>
              </a:rPr>
              <a:t>   - models: Mongoose models for User, Reservation, Car	t</a:t>
            </a:r>
          </a:p>
          <a:p>
            <a:r>
              <a:rPr lang="en-US" sz="3400" dirty="0">
                <a:latin typeface="Times New Roman"/>
              </a:rPr>
              <a:t>         - routes: Express routes for APIs</a:t>
            </a:r>
          </a:p>
          <a:p>
            <a:r>
              <a:rPr lang="en-US" sz="3400" dirty="0">
                <a:latin typeface="Times New Roman"/>
              </a:rPr>
              <a:t>   - middleware: Authentication and other middleware</a:t>
            </a:r>
          </a:p>
          <a:p>
            <a:r>
              <a:rPr lang="en-US" sz="3400" dirty="0">
                <a:latin typeface="Times New Roman"/>
              </a:rPr>
              <a:t>   - utils: Utility functions like </a:t>
            </a:r>
            <a:r>
              <a:rPr lang="en-US" sz="3400" dirty="0" err="1">
                <a:latin typeface="Times New Roman"/>
              </a:rPr>
              <a:t>checkAvailableSlots</a:t>
            </a:r>
            <a:endParaRPr lang="en-US" sz="3400" dirty="0">
              <a:latin typeface="Times New Roman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br>
              <a:rPr lang="en-US" sz="4300" b="1" dirty="0">
                <a:latin typeface="Calibri"/>
                <a:ea typeface="Calibri"/>
                <a:cs typeface="Calibri"/>
              </a:rPr>
            </a:br>
            <a:endParaRPr sz="43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E6EA3890-730C-015C-9129-ECA01EB16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>
            <a:extLst>
              <a:ext uri="{FF2B5EF4-FFF2-40B4-BE49-F238E27FC236}">
                <a16:creationId xmlns:a16="http://schemas.microsoft.com/office/drawing/2014/main" id="{E4C75182-67D5-FB32-38C0-A1FD6EAEB510}"/>
              </a:ext>
            </a:extLst>
          </p:cNvPr>
          <p:cNvSpPr/>
          <p:nvPr/>
        </p:nvSpPr>
        <p:spPr>
          <a:xfrm>
            <a:off x="0" y="0"/>
            <a:ext cx="20110450" cy="11309350"/>
          </a:xfrm>
          <a:prstGeom prst="rect">
            <a:avLst/>
          </a:prstGeom>
          <a:solidFill>
            <a:schemeClr val="lt1">
              <a:alpha val="98823"/>
            </a:scheme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>
            <a:extLst>
              <a:ext uri="{FF2B5EF4-FFF2-40B4-BE49-F238E27FC236}">
                <a16:creationId xmlns:a16="http://schemas.microsoft.com/office/drawing/2014/main" id="{CB4874F7-7C54-5B27-6E4A-D3F274F3A5EF}"/>
              </a:ext>
            </a:extLst>
          </p:cNvPr>
          <p:cNvSpPr txBox="1"/>
          <p:nvPr/>
        </p:nvSpPr>
        <p:spPr>
          <a:xfrm>
            <a:off x="5553075" y="223838"/>
            <a:ext cx="10134600" cy="75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about the project</a:t>
            </a:r>
            <a:endParaRPr/>
          </a:p>
        </p:txBody>
      </p:sp>
      <p:sp>
        <p:nvSpPr>
          <p:cNvPr id="91" name="Google Shape;91;p12">
            <a:extLst>
              <a:ext uri="{FF2B5EF4-FFF2-40B4-BE49-F238E27FC236}">
                <a16:creationId xmlns:a16="http://schemas.microsoft.com/office/drawing/2014/main" id="{AAADB930-0E91-BD2C-D904-86A2CA9FE22D}"/>
              </a:ext>
            </a:extLst>
          </p:cNvPr>
          <p:cNvSpPr/>
          <p:nvPr/>
        </p:nvSpPr>
        <p:spPr>
          <a:xfrm>
            <a:off x="1008063" y="1192213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>
            <a:extLst>
              <a:ext uri="{FF2B5EF4-FFF2-40B4-BE49-F238E27FC236}">
                <a16:creationId xmlns:a16="http://schemas.microsoft.com/office/drawing/2014/main" id="{C3BBCD39-54B3-7CF2-C3A7-321CEAFA0B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4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2">
            <a:extLst>
              <a:ext uri="{FF2B5EF4-FFF2-40B4-BE49-F238E27FC236}">
                <a16:creationId xmlns:a16="http://schemas.microsoft.com/office/drawing/2014/main" id="{EC2679E9-69AF-67CA-D5BB-AFD3FC075E7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735" y="326737"/>
            <a:ext cx="662565" cy="80356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2">
            <a:extLst>
              <a:ext uri="{FF2B5EF4-FFF2-40B4-BE49-F238E27FC236}">
                <a16:creationId xmlns:a16="http://schemas.microsoft.com/office/drawing/2014/main" id="{A3C3560E-2A30-906B-B750-A7E1848B2A80}"/>
              </a:ext>
            </a:extLst>
          </p:cNvPr>
          <p:cNvSpPr txBox="1"/>
          <p:nvPr/>
        </p:nvSpPr>
        <p:spPr>
          <a:xfrm>
            <a:off x="1136650" y="460496"/>
            <a:ext cx="2628901" cy="59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B.M.S. College of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>
            <a:extLst>
              <a:ext uri="{FF2B5EF4-FFF2-40B4-BE49-F238E27FC236}">
                <a16:creationId xmlns:a16="http://schemas.microsoft.com/office/drawing/2014/main" id="{6290DB6C-2D82-2E95-00C2-F856613A17C2}"/>
              </a:ext>
            </a:extLst>
          </p:cNvPr>
          <p:cNvSpPr txBox="1"/>
          <p:nvPr/>
        </p:nvSpPr>
        <p:spPr>
          <a:xfrm>
            <a:off x="7079673" y="10492779"/>
            <a:ext cx="1324494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Science Engineering(Data Science)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2">
            <a:extLst>
              <a:ext uri="{FF2B5EF4-FFF2-40B4-BE49-F238E27FC236}">
                <a16:creationId xmlns:a16="http://schemas.microsoft.com/office/drawing/2014/main" id="{B55445B6-60AC-1B55-D3D8-D89CCE57F163}"/>
              </a:ext>
            </a:extLst>
          </p:cNvPr>
          <p:cNvSpPr txBox="1"/>
          <p:nvPr/>
        </p:nvSpPr>
        <p:spPr>
          <a:xfrm>
            <a:off x="684050" y="1409775"/>
            <a:ext cx="17597700" cy="993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dk1"/>
                </a:solidFill>
                <a:latin typeface="Times New Roman"/>
                <a:ea typeface="Calibri"/>
                <a:cs typeface="Calibri"/>
                <a:sym typeface="Calibri"/>
              </a:rPr>
              <a:t>Key Features:</a:t>
            </a:r>
          </a:p>
          <a:p>
            <a:br>
              <a:rPr lang="en-US" sz="3400" b="1" dirty="0">
                <a:latin typeface="Calibri"/>
                <a:ea typeface="Calibri"/>
                <a:cs typeface="Calibri"/>
              </a:rPr>
            </a:br>
            <a:endParaRPr sz="3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F1EE32-EEFF-CF33-B739-675FE6A7AC6D}"/>
              </a:ext>
            </a:extLst>
          </p:cNvPr>
          <p:cNvSpPr txBox="1"/>
          <p:nvPr/>
        </p:nvSpPr>
        <p:spPr>
          <a:xfrm>
            <a:off x="1130300" y="2587555"/>
            <a:ext cx="14478000" cy="427809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400" b="1" dirty="0">
                <a:latin typeface="Times New Roman"/>
              </a:rPr>
              <a:t>- </a:t>
            </a:r>
            <a:r>
              <a:rPr lang="en-US" sz="3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login and registration system for users.</a:t>
            </a:r>
          </a:p>
          <a:p>
            <a:r>
              <a:rPr lang="en-US" sz="3400" b="1" dirty="0">
                <a:latin typeface="Times New Roman"/>
              </a:rPr>
              <a:t>- </a:t>
            </a:r>
            <a:r>
              <a:rPr lang="en-US" sz="3400" b="1" u="sng" dirty="0">
                <a:latin typeface="Times New Roman"/>
              </a:rPr>
              <a:t>Reservation Management:</a:t>
            </a:r>
          </a:p>
          <a:p>
            <a:r>
              <a:rPr lang="en-US" sz="3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tables, select time slots, and specify guests.</a:t>
            </a:r>
          </a:p>
          <a:p>
            <a:r>
              <a:rPr lang="en-US" sz="3400" b="1" dirty="0">
                <a:latin typeface="Times New Roman"/>
              </a:rPr>
              <a:t>- </a:t>
            </a:r>
            <a:r>
              <a:rPr lang="en-US" sz="3400" b="1" u="sng" dirty="0">
                <a:latin typeface="Times New Roman"/>
              </a:rPr>
              <a:t>Cart Management: </a:t>
            </a: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menu items to the cart, view details, and update quantities.</a:t>
            </a:r>
          </a:p>
          <a:p>
            <a:r>
              <a:rPr lang="en-US" sz="3400" b="1" dirty="0">
                <a:latin typeface="Times New Roman"/>
              </a:rPr>
              <a:t>- </a:t>
            </a:r>
            <a:r>
              <a:rPr lang="en-US" sz="3400" b="1" u="sng" dirty="0">
                <a:latin typeface="Times New Roman"/>
              </a:rPr>
              <a:t>Integrated Reservation and Cart: </a:t>
            </a:r>
            <a:endParaRPr lang="en-IN" sz="3400" dirty="0">
              <a:latin typeface="Times New Roman"/>
            </a:endParaRPr>
          </a:p>
          <a:p>
            <a:r>
              <a:rPr lang="en-US" sz="3400" dirty="0">
                <a:latin typeface="Times New Roman"/>
              </a:rPr>
              <a:t>Cart items are stored with reservations</a:t>
            </a:r>
            <a:endParaRPr lang="en-IN" sz="34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39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/>
          <p:nvPr/>
        </p:nvSpPr>
        <p:spPr>
          <a:xfrm>
            <a:off x="-6350" y="-18905"/>
            <a:ext cx="20110450" cy="11309350"/>
          </a:xfrm>
          <a:prstGeom prst="rect">
            <a:avLst/>
          </a:prstGeom>
          <a:solidFill>
            <a:schemeClr val="lt1">
              <a:alpha val="98823"/>
            </a:scheme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6652419" y="353094"/>
            <a:ext cx="10134600" cy="75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1008063" y="1192213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4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735" y="326737"/>
            <a:ext cx="662565" cy="80356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/>
          <p:cNvSpPr txBox="1"/>
          <p:nvPr/>
        </p:nvSpPr>
        <p:spPr>
          <a:xfrm>
            <a:off x="1136650" y="460496"/>
            <a:ext cx="2628901" cy="59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B.M.S. College of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7079673" y="10492779"/>
            <a:ext cx="1324494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Science Engineering(Data Science)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95A2EA-D19B-6391-5FE0-A4AB592F9A57}"/>
              </a:ext>
            </a:extLst>
          </p:cNvPr>
          <p:cNvSpPr txBox="1"/>
          <p:nvPr/>
        </p:nvSpPr>
        <p:spPr>
          <a:xfrm>
            <a:off x="1004887" y="1524000"/>
            <a:ext cx="18094326" cy="73866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400" dirty="0">
                <a:latin typeface="Times New Roman"/>
              </a:rPr>
              <a:t>Restaurant reservation systems are often fragmented and lack seamless integration with order management, leading to inefficiencies for both users and restaurant staff.</a:t>
            </a:r>
          </a:p>
          <a:p>
            <a:r>
              <a:rPr lang="en-US" sz="3600" b="1" dirty="0">
                <a:latin typeface="Times New Roman"/>
              </a:rPr>
              <a:t>Key Issues:</a:t>
            </a:r>
            <a:endParaRPr lang="en-US" sz="3600" dirty="0">
              <a:latin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/>
              </a:rPr>
              <a:t>Difficulty in managing table reservations during peak hours.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/>
              </a:rPr>
              <a:t>Lack of real-time updates on table availability.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/>
              </a:rPr>
              <a:t>Inefficient cart and order handling processes.</a:t>
            </a:r>
          </a:p>
          <a:p>
            <a:r>
              <a:rPr lang="en-US" sz="3600" b="1" dirty="0">
                <a:latin typeface="Times New Roman"/>
              </a:rPr>
              <a:t>Impact:</a:t>
            </a:r>
            <a:endParaRPr lang="en-US" sz="3600" dirty="0">
              <a:latin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/>
              </a:rPr>
              <a:t>Reduced customer 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/>
              </a:rPr>
              <a:t>Increased operational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/>
              </a:rPr>
              <a:t>Missed opportunities for restaurants to optimize services.</a:t>
            </a:r>
          </a:p>
          <a:p>
            <a:r>
              <a:rPr lang="en-US" sz="3600" b="1" dirty="0">
                <a:latin typeface="Times New Roman"/>
              </a:rPr>
              <a:t>Why This Project is Needed:</a:t>
            </a:r>
            <a:br>
              <a:rPr lang="en-US" sz="4000" dirty="0">
                <a:latin typeface="Times New Roman"/>
              </a:rPr>
            </a:br>
            <a:r>
              <a:rPr lang="en-US" sz="3400" dirty="0">
                <a:latin typeface="Times New Roman"/>
              </a:rPr>
              <a:t>The </a:t>
            </a:r>
            <a:r>
              <a:rPr lang="en-US" sz="3400" b="1" dirty="0">
                <a:latin typeface="Times New Roman"/>
              </a:rPr>
              <a:t>Saffron Spice Website </a:t>
            </a:r>
            <a:r>
              <a:rPr lang="en-US" sz="3400" dirty="0">
                <a:latin typeface="Times New Roman"/>
              </a:rPr>
              <a:t>bridges these gaps by providing an integrated solution that streamlines reservations, ensures data consistency, and enhances user experience.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/>
          <p:nvPr/>
        </p:nvSpPr>
        <p:spPr>
          <a:xfrm>
            <a:off x="0" y="0"/>
            <a:ext cx="20110450" cy="11309350"/>
          </a:xfrm>
          <a:prstGeom prst="rect">
            <a:avLst/>
          </a:prstGeom>
          <a:solidFill>
            <a:schemeClr val="lt1">
              <a:alpha val="98823"/>
            </a:scheme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5453135" y="353094"/>
            <a:ext cx="12963380" cy="75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&amp; Hardware Requirements</a:t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1008063" y="1192213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4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735" y="326737"/>
            <a:ext cx="662565" cy="80356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/>
        </p:nvSpPr>
        <p:spPr>
          <a:xfrm>
            <a:off x="1136650" y="460496"/>
            <a:ext cx="2628901" cy="59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B.M.S. College of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7079673" y="10492779"/>
            <a:ext cx="1324494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Science Engineering(Data Science)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C4B8BE-0845-4412-B3EB-819BD884CAE5}"/>
              </a:ext>
            </a:extLst>
          </p:cNvPr>
          <p:cNvSpPr txBox="1"/>
          <p:nvPr/>
        </p:nvSpPr>
        <p:spPr>
          <a:xfrm>
            <a:off x="460733" y="1203656"/>
            <a:ext cx="18634743" cy="112030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latin typeface="Times New Roman"/>
              </a:rPr>
              <a:t>Software Requirements:</a:t>
            </a:r>
            <a:br>
              <a:rPr lang="en-US" sz="2400" b="1" dirty="0">
                <a:latin typeface="Times New Roman"/>
              </a:rPr>
            </a:br>
            <a:endParaRPr lang="en-US" sz="2400" b="1" dirty="0">
              <a:latin typeface="Times New Roman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400" b="1" dirty="0">
                <a:latin typeface="Times New Roman"/>
              </a:rPr>
              <a:t>Development Environment:</a:t>
            </a:r>
          </a:p>
          <a:p>
            <a:r>
              <a:rPr lang="en-US" sz="3000" dirty="0">
                <a:latin typeface="Times New Roman"/>
              </a:rPr>
              <a:t>          - Visual Studio Code (Latest Version)</a:t>
            </a:r>
          </a:p>
          <a:p>
            <a:pPr lvl="3"/>
            <a:r>
              <a:rPr lang="en-US" sz="3000" dirty="0">
                <a:latin typeface="Times New Roman"/>
              </a:rPr>
              <a:t>           - Node.js (v14.0.0 or higher)</a:t>
            </a:r>
          </a:p>
          <a:p>
            <a:pPr lvl="3"/>
            <a:r>
              <a:rPr lang="en-US" sz="3000" dirty="0">
                <a:latin typeface="Times New Roman"/>
              </a:rPr>
              <a:t>           - </a:t>
            </a:r>
            <a:r>
              <a:rPr lang="en-US" sz="3000" dirty="0" err="1">
                <a:latin typeface="Times New Roman"/>
              </a:rPr>
              <a:t>npm</a:t>
            </a:r>
            <a:r>
              <a:rPr lang="en-US" sz="3000" dirty="0">
                <a:latin typeface="Times New Roman"/>
              </a:rPr>
              <a:t> (v6.0.0 or higher)</a:t>
            </a:r>
            <a:endParaRPr lang="en-IN" sz="3000" dirty="0">
              <a:latin typeface="Times New Roman"/>
            </a:endParaRPr>
          </a:p>
          <a:p>
            <a:pPr lvl="3"/>
            <a:endParaRPr lang="en-IN" sz="2400" dirty="0">
              <a:latin typeface="Times New Roman"/>
            </a:endParaRPr>
          </a:p>
          <a:p>
            <a:pPr marL="342900" lvl="3" indent="-342900">
              <a:buFont typeface="Wingdings" panose="05000000000000000000" pitchFamily="2" charset="2"/>
              <a:buChar char="Ø"/>
            </a:pPr>
            <a:r>
              <a:rPr lang="en-IN" sz="3400" b="1" dirty="0">
                <a:latin typeface="Times New Roman"/>
              </a:rPr>
              <a:t>Frontend Dependencies:</a:t>
            </a:r>
          </a:p>
          <a:p>
            <a:pPr lvl="3"/>
            <a:r>
              <a:rPr lang="en-IN" sz="3400" b="1" dirty="0">
                <a:latin typeface="Times New Roman"/>
              </a:rPr>
              <a:t>	</a:t>
            </a:r>
            <a:r>
              <a:rPr lang="en-US" sz="3000" dirty="0">
                <a:latin typeface="Times New Roman"/>
              </a:rPr>
              <a:t>{ </a:t>
            </a:r>
          </a:p>
          <a:p>
            <a:pPr lvl="3"/>
            <a:r>
              <a:rPr lang="en-US" sz="3000" dirty="0">
                <a:latin typeface="Times New Roman"/>
              </a:rPr>
              <a:t>	"dependencies": {</a:t>
            </a:r>
          </a:p>
          <a:p>
            <a:pPr lvl="3"/>
            <a:r>
              <a:rPr lang="en-US" sz="3000" dirty="0">
                <a:latin typeface="Times New Roman"/>
              </a:rPr>
              <a:t>   	 "express": "^4.17.1",</a:t>
            </a:r>
          </a:p>
          <a:p>
            <a:pPr lvl="3"/>
            <a:r>
              <a:rPr lang="en-US" sz="3000" dirty="0">
                <a:latin typeface="Times New Roman"/>
              </a:rPr>
              <a:t>    	"mongoose": "^6.0.0",</a:t>
            </a:r>
          </a:p>
          <a:p>
            <a:pPr lvl="3"/>
            <a:r>
              <a:rPr lang="en-US" sz="3000" dirty="0">
                <a:latin typeface="Times New Roman"/>
              </a:rPr>
              <a:t>    	"</a:t>
            </a:r>
            <a:r>
              <a:rPr lang="en-US" sz="3000" dirty="0" err="1">
                <a:latin typeface="Times New Roman"/>
              </a:rPr>
              <a:t>dotenv</a:t>
            </a:r>
            <a:r>
              <a:rPr lang="en-US" sz="3000" dirty="0">
                <a:latin typeface="Times New Roman"/>
              </a:rPr>
              <a:t>": "^10.0.0"</a:t>
            </a:r>
          </a:p>
          <a:p>
            <a:pPr lvl="3"/>
            <a:r>
              <a:rPr lang="en-US" sz="3000" dirty="0">
                <a:latin typeface="Times New Roman"/>
              </a:rPr>
              <a:t>	  }}</a:t>
            </a:r>
          </a:p>
          <a:p>
            <a:pPr marL="342900" lvl="3" indent="-342900">
              <a:buFont typeface="Wingdings" panose="05000000000000000000" pitchFamily="2" charset="2"/>
              <a:buChar char="Ø"/>
            </a:pPr>
            <a:r>
              <a:rPr lang="en-IN" sz="3400" b="1" dirty="0">
                <a:latin typeface="Times New Roman"/>
              </a:rPr>
              <a:t>Backend Dependencies:</a:t>
            </a:r>
          </a:p>
          <a:p>
            <a:pPr lvl="6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 </a:t>
            </a:r>
          </a:p>
          <a:p>
            <a:pPr lvl="6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"dependencies": {</a:t>
            </a:r>
          </a:p>
          <a:p>
            <a:pPr lvl="6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"express": "^4.17.1",</a:t>
            </a:r>
          </a:p>
          <a:p>
            <a:pPr lvl="6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"mongoose": "^6.0.0",</a:t>
            </a:r>
          </a:p>
          <a:p>
            <a:pPr lvl="6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"^10.0.0"</a:t>
            </a:r>
          </a:p>
          <a:p>
            <a:pPr lvl="6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}}</a:t>
            </a:r>
          </a:p>
          <a:p>
            <a:pPr lvl="3"/>
            <a:endParaRPr lang="en-US" sz="3000" dirty="0">
              <a:latin typeface="Times New Roman"/>
              <a:cs typeface="Times New Roman"/>
            </a:endParaRPr>
          </a:p>
          <a:p>
            <a:pPr lvl="3"/>
            <a:endParaRPr lang="en-US" sz="2400" dirty="0">
              <a:latin typeface="Times New Roman"/>
            </a:endParaRPr>
          </a:p>
          <a:p>
            <a:pPr marL="342900" lvl="3" indent="-34290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/>
          <p:nvPr/>
        </p:nvSpPr>
        <p:spPr>
          <a:xfrm>
            <a:off x="-6350" y="-18905"/>
            <a:ext cx="20110450" cy="11309350"/>
          </a:xfrm>
          <a:prstGeom prst="rect">
            <a:avLst/>
          </a:prstGeom>
          <a:solidFill>
            <a:schemeClr val="lt1">
              <a:alpha val="98823"/>
            </a:scheme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7677656" y="332117"/>
            <a:ext cx="10134600" cy="75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 Diagram</a:t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1008063" y="1192213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4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735" y="326737"/>
            <a:ext cx="662565" cy="80356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5"/>
          <p:cNvSpPr txBox="1"/>
          <p:nvPr/>
        </p:nvSpPr>
        <p:spPr>
          <a:xfrm>
            <a:off x="1136650" y="460496"/>
            <a:ext cx="2628901" cy="59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B.M.S. College of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7079673" y="10492779"/>
            <a:ext cx="1324494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Science Engineering(Data Science)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 descr="A diagram of a company&#10;&#10;AI-generated content may be incorrect.">
            <a:extLst>
              <a:ext uri="{FF2B5EF4-FFF2-40B4-BE49-F238E27FC236}">
                <a16:creationId xmlns:a16="http://schemas.microsoft.com/office/drawing/2014/main" id="{7F61268C-8A40-9DC9-2F85-D5056493C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41" y="1272952"/>
            <a:ext cx="19104970" cy="87417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059749-8AA2-23D3-D90A-A02EEE180516}"/>
              </a:ext>
            </a:extLst>
          </p:cNvPr>
          <p:cNvSpPr txBox="1"/>
          <p:nvPr/>
        </p:nvSpPr>
        <p:spPr>
          <a:xfrm>
            <a:off x="3754778" y="10150273"/>
            <a:ext cx="56327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</a:rPr>
              <a:t>Fig.4 ER DIAGRAM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/>
          <p:nvPr/>
        </p:nvSpPr>
        <p:spPr>
          <a:xfrm>
            <a:off x="-8689" y="0"/>
            <a:ext cx="20110450" cy="11309350"/>
          </a:xfrm>
          <a:prstGeom prst="rect">
            <a:avLst/>
          </a:prstGeom>
          <a:solidFill>
            <a:schemeClr val="lt1">
              <a:alpha val="98823"/>
            </a:scheme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// Key Features from ReservationForm.js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Guest count validation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Date selection (with max date limit)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Time slot selection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Table type selection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Multiple table booking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Confirmation popup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5453135" y="353094"/>
            <a:ext cx="12963380" cy="75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Demonstration</a:t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1008063" y="1192213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4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735" y="326737"/>
            <a:ext cx="662565" cy="80356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 txBox="1"/>
          <p:nvPr/>
        </p:nvSpPr>
        <p:spPr>
          <a:xfrm>
            <a:off x="1136650" y="460496"/>
            <a:ext cx="2628901" cy="59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B.M.S. College of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7079673" y="10492779"/>
            <a:ext cx="1324494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Science Engineering(Data Science)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BF9F84-B471-EE49-B554-1906DBD7473E}"/>
              </a:ext>
            </a:extLst>
          </p:cNvPr>
          <p:cNvSpPr txBox="1"/>
          <p:nvPr/>
        </p:nvSpPr>
        <p:spPr>
          <a:xfrm>
            <a:off x="1023302" y="1502756"/>
            <a:ext cx="18527711" cy="24929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b="1" dirty="0">
                <a:latin typeface="Times New Roman"/>
              </a:rPr>
              <a:t>User Flow</a:t>
            </a:r>
            <a:r>
              <a:rPr lang="en-IN" sz="4000" b="1" dirty="0">
                <a:latin typeface="Times New Roman"/>
              </a:rPr>
              <a:t>:</a:t>
            </a:r>
            <a:br>
              <a:rPr lang="en-IN" sz="2400" b="1" dirty="0"/>
            </a:br>
            <a:endParaRPr lang="en-IN" sz="3600" b="1" dirty="0">
              <a:latin typeface="Times New Roman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3600" b="1" u="sng" dirty="0">
                <a:latin typeface="Times New Roman"/>
              </a:rPr>
              <a:t>Homepage to Reservation</a:t>
            </a:r>
          </a:p>
          <a:p>
            <a:br>
              <a:rPr lang="en-IN" sz="2400" b="1" dirty="0"/>
            </a:br>
            <a:endParaRPr lang="en-US" sz="2000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B138571-E061-FB8C-8FC4-D43D6EB3E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956" y="3393731"/>
            <a:ext cx="13544092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</a:rPr>
              <a:t>Navigation</a:t>
            </a:r>
            <a:r>
              <a:rPr kumimoji="0" lang="en-US" alt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</a:rPr>
              <a:t>: Steps from the homepage to the reservation page.</a:t>
            </a:r>
            <a:endParaRPr lang="en-US" altLang="en-US" sz="3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</a:rPr>
              <a:t>Initial Guest Count Selection</a:t>
            </a:r>
            <a:r>
              <a:rPr kumimoji="0" lang="en-US" alt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</a:rPr>
              <a:t>: Interface for entering the number of guests.</a:t>
            </a:r>
            <a:endParaRPr lang="en-US" altLang="en-US" sz="3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</a:rPr>
              <a:t>Date Selection Interface</a:t>
            </a:r>
            <a:r>
              <a:rPr kumimoji="0" lang="en-US" alt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</a:rPr>
              <a:t>: Calendar for choosing a reservation date. </a:t>
            </a:r>
            <a:endParaRPr lang="en-US" altLang="en-US" sz="3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0A635D-AAEA-C480-D52A-36B31709D7CB}"/>
              </a:ext>
            </a:extLst>
          </p:cNvPr>
          <p:cNvSpPr txBox="1"/>
          <p:nvPr/>
        </p:nvSpPr>
        <p:spPr>
          <a:xfrm>
            <a:off x="1004887" y="5332413"/>
            <a:ext cx="1577435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>
                <a:latin typeface="Times New Roman"/>
              </a:rPr>
              <a:t>2. </a:t>
            </a:r>
            <a:r>
              <a:rPr lang="en-US" sz="3600" b="1" u="sng" dirty="0">
                <a:latin typeface="Times New Roman"/>
              </a:rPr>
              <a:t>Reservation Form Features</a:t>
            </a:r>
            <a:endParaRPr lang="en-IN" sz="3600" b="1" u="sng" dirty="0">
              <a:latin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F9F6F-38BF-3929-B118-6B20ED80C692}"/>
              </a:ext>
            </a:extLst>
          </p:cNvPr>
          <p:cNvSpPr txBox="1"/>
          <p:nvPr/>
        </p:nvSpPr>
        <p:spPr>
          <a:xfrm>
            <a:off x="1817243" y="5534093"/>
            <a:ext cx="12310745" cy="375487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IN" sz="3400" dirty="0">
              <a:latin typeface="Times New Roman"/>
            </a:endParaRPr>
          </a:p>
          <a:p>
            <a:r>
              <a:rPr lang="en-IN" sz="3400" dirty="0">
                <a:latin typeface="Times New Roman"/>
              </a:rPr>
              <a:t>- Guest count validation</a:t>
            </a:r>
          </a:p>
          <a:p>
            <a:r>
              <a:rPr lang="en-IN" sz="3400" dirty="0">
                <a:latin typeface="Times New Roman"/>
              </a:rPr>
              <a:t>- Date selection (with max date limit)</a:t>
            </a:r>
          </a:p>
          <a:p>
            <a:r>
              <a:rPr lang="en-IN" sz="3400" dirty="0">
                <a:latin typeface="Times New Roman"/>
              </a:rPr>
              <a:t>- Time slot selection</a:t>
            </a:r>
          </a:p>
          <a:p>
            <a:r>
              <a:rPr lang="en-IN" sz="3400" dirty="0">
                <a:latin typeface="Times New Roman"/>
              </a:rPr>
              <a:t>- Table type selection</a:t>
            </a:r>
          </a:p>
          <a:p>
            <a:r>
              <a:rPr lang="en-IN" sz="3400" dirty="0">
                <a:latin typeface="Times New Roman"/>
              </a:rPr>
              <a:t>- Multiple table booking</a:t>
            </a:r>
          </a:p>
          <a:p>
            <a:r>
              <a:rPr lang="en-IN" sz="3400" dirty="0">
                <a:latin typeface="Times New Roman"/>
              </a:rPr>
              <a:t>- Confirmation popup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23880369-849F-FCCE-E78E-E88ED5666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>
            <a:extLst>
              <a:ext uri="{FF2B5EF4-FFF2-40B4-BE49-F238E27FC236}">
                <a16:creationId xmlns:a16="http://schemas.microsoft.com/office/drawing/2014/main" id="{933CDDD6-0E12-A33C-C7C6-B07EA1C2441E}"/>
              </a:ext>
            </a:extLst>
          </p:cNvPr>
          <p:cNvSpPr/>
          <p:nvPr/>
        </p:nvSpPr>
        <p:spPr>
          <a:xfrm>
            <a:off x="0" y="0"/>
            <a:ext cx="20110450" cy="11309350"/>
          </a:xfrm>
          <a:prstGeom prst="rect">
            <a:avLst/>
          </a:prstGeom>
          <a:solidFill>
            <a:schemeClr val="lt1">
              <a:alpha val="98823"/>
            </a:scheme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const formatTimeSlot = (time) =&gt; {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const [hours] = time.split(':');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const hour = parseInt(hours);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return `${hour &gt; 12 ? hour - 12 : hour}:00 ${hour &gt;= 12 ? 'PM' : 'AM'}`;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>
            <a:extLst>
              <a:ext uri="{FF2B5EF4-FFF2-40B4-BE49-F238E27FC236}">
                <a16:creationId xmlns:a16="http://schemas.microsoft.com/office/drawing/2014/main" id="{76AA1FD1-796A-BAA8-36F2-E3BCFD34101C}"/>
              </a:ext>
            </a:extLst>
          </p:cNvPr>
          <p:cNvSpPr txBox="1"/>
          <p:nvPr/>
        </p:nvSpPr>
        <p:spPr>
          <a:xfrm>
            <a:off x="5453135" y="353094"/>
            <a:ext cx="12963380" cy="75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Demonstration</a:t>
            </a:r>
            <a:endParaRPr/>
          </a:p>
        </p:txBody>
      </p:sp>
      <p:sp>
        <p:nvSpPr>
          <p:cNvPr id="136" name="Google Shape;136;p16">
            <a:extLst>
              <a:ext uri="{FF2B5EF4-FFF2-40B4-BE49-F238E27FC236}">
                <a16:creationId xmlns:a16="http://schemas.microsoft.com/office/drawing/2014/main" id="{089F4F42-5D5D-DB0E-C66F-04BAF83DAE4F}"/>
              </a:ext>
            </a:extLst>
          </p:cNvPr>
          <p:cNvSpPr/>
          <p:nvPr/>
        </p:nvSpPr>
        <p:spPr>
          <a:xfrm>
            <a:off x="1008063" y="1192213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>
            <a:extLst>
              <a:ext uri="{FF2B5EF4-FFF2-40B4-BE49-F238E27FC236}">
                <a16:creationId xmlns:a16="http://schemas.microsoft.com/office/drawing/2014/main" id="{2B7F14B2-CFC2-5378-96EE-A54C7F12D0B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4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6">
            <a:extLst>
              <a:ext uri="{FF2B5EF4-FFF2-40B4-BE49-F238E27FC236}">
                <a16:creationId xmlns:a16="http://schemas.microsoft.com/office/drawing/2014/main" id="{E9FAA2CD-5FD5-0D85-3F1F-80909D17369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735" y="326737"/>
            <a:ext cx="662565" cy="80356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>
            <a:extLst>
              <a:ext uri="{FF2B5EF4-FFF2-40B4-BE49-F238E27FC236}">
                <a16:creationId xmlns:a16="http://schemas.microsoft.com/office/drawing/2014/main" id="{DB99E83E-608A-61CA-F627-600CB61382BB}"/>
              </a:ext>
            </a:extLst>
          </p:cNvPr>
          <p:cNvSpPr txBox="1"/>
          <p:nvPr/>
        </p:nvSpPr>
        <p:spPr>
          <a:xfrm>
            <a:off x="1136650" y="460496"/>
            <a:ext cx="2628901" cy="59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B.M.S. College of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>
            <a:extLst>
              <a:ext uri="{FF2B5EF4-FFF2-40B4-BE49-F238E27FC236}">
                <a16:creationId xmlns:a16="http://schemas.microsoft.com/office/drawing/2014/main" id="{61CA69DD-7E1B-B2E9-6FBF-27CBA2448EEF}"/>
              </a:ext>
            </a:extLst>
          </p:cNvPr>
          <p:cNvSpPr txBox="1"/>
          <p:nvPr/>
        </p:nvSpPr>
        <p:spPr>
          <a:xfrm>
            <a:off x="7079673" y="10492779"/>
            <a:ext cx="1324494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Science Engineering(Data Science)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157375-C10F-ED0E-9B22-13557BF66817}"/>
              </a:ext>
            </a:extLst>
          </p:cNvPr>
          <p:cNvSpPr txBox="1"/>
          <p:nvPr/>
        </p:nvSpPr>
        <p:spPr>
          <a:xfrm>
            <a:off x="1136650" y="1722120"/>
            <a:ext cx="14621510" cy="59708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4000" b="1" dirty="0">
                <a:latin typeface="Times New Roman"/>
              </a:rPr>
              <a:t>Core Functionalities:</a:t>
            </a:r>
            <a:br>
              <a:rPr lang="en-US" sz="3200" b="1" dirty="0"/>
            </a:br>
            <a:endParaRPr lang="en-US" sz="3200" b="1" dirty="0"/>
          </a:p>
          <a:p>
            <a:pPr marL="342900" indent="-342900">
              <a:buFont typeface="+mj-lt"/>
              <a:buAutoNum type="alphaUcPeriod"/>
            </a:pPr>
            <a:r>
              <a:rPr lang="en-US" sz="3600" b="1" dirty="0">
                <a:latin typeface="Times New Roman"/>
              </a:rPr>
              <a:t>Time Slot Formatting</a:t>
            </a:r>
          </a:p>
          <a:p>
            <a:pPr marL="342900" indent="-342900">
              <a:buFont typeface="+mj-lt"/>
              <a:buAutoNum type="alphaUcPeriod"/>
            </a:pPr>
            <a:endParaRPr lang="en-US" sz="3200" b="1" dirty="0"/>
          </a:p>
          <a:p>
            <a:pPr marL="342900" indent="-342900">
              <a:buFont typeface="+mj-lt"/>
              <a:buAutoNum type="alphaUcPeriod"/>
            </a:pPr>
            <a:endParaRPr lang="en-US" sz="3200" b="1" dirty="0"/>
          </a:p>
          <a:p>
            <a:pPr marL="342900" indent="-342900">
              <a:buFont typeface="+mj-lt"/>
              <a:buAutoNum type="alphaUcPeriod"/>
            </a:pPr>
            <a:endParaRPr lang="en-US" sz="3200" b="1" dirty="0"/>
          </a:p>
          <a:p>
            <a:pPr marL="342900" indent="-342900">
              <a:buFont typeface="+mj-lt"/>
              <a:buAutoNum type="alphaUcPeriod"/>
            </a:pPr>
            <a:endParaRPr lang="en-US" sz="3200" b="1" dirty="0"/>
          </a:p>
          <a:p>
            <a:pPr marL="342900" indent="-342900">
              <a:buFont typeface="+mj-lt"/>
              <a:buAutoNum type="alphaUcPeriod"/>
            </a:pPr>
            <a:endParaRPr lang="en-US" sz="3200" b="1" dirty="0"/>
          </a:p>
          <a:p>
            <a:pPr marL="342900" indent="-342900">
              <a:buFont typeface="+mj-lt"/>
              <a:buAutoNum type="alphaUcPeriod"/>
            </a:pPr>
            <a:endParaRPr lang="en-US" sz="3200" b="1" dirty="0"/>
          </a:p>
          <a:p>
            <a:pPr marL="342900" indent="-342900">
              <a:buFont typeface="+mj-lt"/>
              <a:buAutoNum type="alphaUcPeriod"/>
            </a:pPr>
            <a:endParaRPr lang="en-US" sz="3200" b="1" dirty="0"/>
          </a:p>
          <a:p>
            <a:pPr marL="342900" indent="-342900">
              <a:buFont typeface="+mj-lt"/>
              <a:buAutoNum type="alphaUcPeriod"/>
            </a:pPr>
            <a:r>
              <a:rPr lang="en-US" sz="3600" b="1" dirty="0">
                <a:latin typeface="Times New Roman"/>
              </a:rPr>
              <a:t>State management</a:t>
            </a:r>
          </a:p>
          <a:p>
            <a:pPr marL="342900" indent="-342900">
              <a:buFont typeface="+mj-lt"/>
              <a:buAutoNum type="alphaUcPeriod"/>
            </a:pP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2F5F7D-187D-8824-B9CB-58F27CF18A73}"/>
              </a:ext>
            </a:extLst>
          </p:cNvPr>
          <p:cNvSpPr txBox="1"/>
          <p:nvPr/>
        </p:nvSpPr>
        <p:spPr>
          <a:xfrm>
            <a:off x="1989513" y="3411739"/>
            <a:ext cx="13410908" cy="375487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400" dirty="0">
                <a:latin typeface="Times New Roman"/>
              </a:rPr>
              <a:t>const </a:t>
            </a:r>
            <a:r>
              <a:rPr lang="en-US" sz="3400" dirty="0" err="1">
                <a:latin typeface="Times New Roman"/>
              </a:rPr>
              <a:t>filteredSlots</a:t>
            </a:r>
            <a:r>
              <a:rPr lang="en-US" sz="3400" dirty="0">
                <a:latin typeface="Times New Roman"/>
              </a:rPr>
              <a:t> = </a:t>
            </a:r>
            <a:r>
              <a:rPr lang="en-US" sz="3400" dirty="0" err="1">
                <a:latin typeface="Times New Roman"/>
              </a:rPr>
              <a:t>timeSlots.filter</a:t>
            </a:r>
            <a:r>
              <a:rPr lang="en-US" sz="3400" dirty="0">
                <a:latin typeface="Times New Roman"/>
              </a:rPr>
              <a:t>((slot) =&gt; {</a:t>
            </a:r>
          </a:p>
          <a:p>
            <a:r>
              <a:rPr lang="en-US" sz="3400" dirty="0">
                <a:latin typeface="Times New Roman"/>
              </a:rPr>
              <a:t>    const [hours, minutes] = </a:t>
            </a:r>
            <a:r>
              <a:rPr lang="en-US" sz="3400" dirty="0" err="1">
                <a:latin typeface="Times New Roman"/>
              </a:rPr>
              <a:t>slot.split</a:t>
            </a:r>
            <a:r>
              <a:rPr lang="en-US" sz="3400" dirty="0">
                <a:latin typeface="Times New Roman"/>
              </a:rPr>
              <a:t>(':').map(Number);</a:t>
            </a:r>
          </a:p>
          <a:p>
            <a:r>
              <a:rPr lang="en-US" sz="3400" dirty="0">
                <a:latin typeface="Times New Roman"/>
              </a:rPr>
              <a:t>    const </a:t>
            </a:r>
            <a:r>
              <a:rPr lang="en-US" sz="3400" dirty="0" err="1">
                <a:latin typeface="Times New Roman"/>
              </a:rPr>
              <a:t>slotTime</a:t>
            </a:r>
            <a:r>
              <a:rPr lang="en-US" sz="3400" dirty="0">
                <a:latin typeface="Times New Roman"/>
              </a:rPr>
              <a:t> = new Date(</a:t>
            </a:r>
            <a:r>
              <a:rPr lang="en-US" sz="3400" dirty="0" err="1">
                <a:latin typeface="Times New Roman"/>
              </a:rPr>
              <a:t>selectedDate</a:t>
            </a:r>
            <a:r>
              <a:rPr lang="en-US" sz="3400" dirty="0">
                <a:latin typeface="Times New Roman"/>
              </a:rPr>
              <a:t>);</a:t>
            </a:r>
          </a:p>
          <a:p>
            <a:r>
              <a:rPr lang="en-US" sz="3400" dirty="0">
                <a:latin typeface="Times New Roman"/>
              </a:rPr>
              <a:t>    </a:t>
            </a:r>
            <a:r>
              <a:rPr lang="en-US" sz="3400" dirty="0" err="1">
                <a:latin typeface="Times New Roman"/>
              </a:rPr>
              <a:t>slotTime.setHours</a:t>
            </a:r>
            <a:r>
              <a:rPr lang="en-US" sz="3400" dirty="0">
                <a:latin typeface="Times New Roman"/>
              </a:rPr>
              <a:t>(hours, minutes, 0, 0);</a:t>
            </a:r>
          </a:p>
          <a:p>
            <a:r>
              <a:rPr lang="en-US" sz="3400" dirty="0">
                <a:latin typeface="Times New Roman"/>
              </a:rPr>
              <a:t>    return </a:t>
            </a:r>
            <a:r>
              <a:rPr lang="en-US" sz="3400" dirty="0" err="1">
                <a:latin typeface="Times New Roman"/>
              </a:rPr>
              <a:t>slotTime</a:t>
            </a:r>
            <a:r>
              <a:rPr lang="en-US" sz="3400" dirty="0">
                <a:latin typeface="Times New Roman"/>
              </a:rPr>
              <a:t> &gt;= </a:t>
            </a:r>
            <a:r>
              <a:rPr lang="en-US" sz="3400" dirty="0" err="1">
                <a:latin typeface="Times New Roman"/>
              </a:rPr>
              <a:t>minBookingTime</a:t>
            </a:r>
            <a:r>
              <a:rPr lang="en-US" sz="3400" dirty="0">
                <a:latin typeface="Times New Roman"/>
              </a:rPr>
              <a:t>;</a:t>
            </a:r>
          </a:p>
          <a:p>
            <a:r>
              <a:rPr lang="en-US" sz="3400" dirty="0">
                <a:latin typeface="Times New Roman"/>
              </a:rPr>
              <a:t>  });</a:t>
            </a:r>
          </a:p>
          <a:p>
            <a:endParaRPr lang="en-US" sz="3400" dirty="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B41987-C702-5065-F9BD-C8178D8A0C0E}"/>
              </a:ext>
            </a:extLst>
          </p:cNvPr>
          <p:cNvSpPr txBox="1"/>
          <p:nvPr/>
        </p:nvSpPr>
        <p:spPr>
          <a:xfrm>
            <a:off x="1989943" y="7420531"/>
            <a:ext cx="10180320" cy="270843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3400" dirty="0">
                <a:latin typeface="Times New Roman"/>
              </a:rPr>
              <a:t>- Guest Management</a:t>
            </a:r>
          </a:p>
          <a:p>
            <a:r>
              <a:rPr lang="en-IN" sz="3400" dirty="0">
                <a:latin typeface="Times New Roman"/>
              </a:rPr>
              <a:t>- Date Selection</a:t>
            </a:r>
          </a:p>
          <a:p>
            <a:r>
              <a:rPr lang="en-IN" sz="3400" dirty="0">
                <a:latin typeface="Times New Roman"/>
              </a:rPr>
              <a:t>- Time Slot Selection</a:t>
            </a:r>
          </a:p>
          <a:p>
            <a:r>
              <a:rPr lang="en-IN" sz="3400" dirty="0">
                <a:latin typeface="Times New Roman"/>
              </a:rPr>
              <a:t>- Table Type Selection</a:t>
            </a:r>
          </a:p>
          <a:p>
            <a:r>
              <a:rPr lang="en-IN" sz="3400" dirty="0">
                <a:latin typeface="Times New Roman"/>
              </a:rPr>
              <a:t>-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6247595"/>
      </p:ext>
    </p:extLst>
  </p:cSld>
  <p:clrMapOvr>
    <a:masterClrMapping/>
  </p:clrMapOvr>
</p:sld>
</file>

<file path=ppt/theme/theme1.xml><?xml version="1.0" encoding="utf-8"?>
<a:theme xmlns:a="http://schemas.openxmlformats.org/drawingml/2006/main" name="1_RVCE_2020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1237</Words>
  <Application>Microsoft Office PowerPoint</Application>
  <PresentationFormat>Custom</PresentationFormat>
  <Paragraphs>235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Calibri</vt:lpstr>
      <vt:lpstr>Cambria</vt:lpstr>
      <vt:lpstr>Wingdings</vt:lpstr>
      <vt:lpstr>Playfair Display</vt:lpstr>
      <vt:lpstr>Kaushan Script</vt:lpstr>
      <vt:lpstr>Arial</vt:lpstr>
      <vt:lpstr>Times New Roman</vt:lpstr>
      <vt:lpstr>1_RVCE_2020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Ullas N</dc:creator>
  <cp:lastModifiedBy>R V Abhishek</cp:lastModifiedBy>
  <cp:revision>212</cp:revision>
  <dcterms:modified xsi:type="dcterms:W3CDTF">2025-01-20T17:34:03Z</dcterms:modified>
</cp:coreProperties>
</file>