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4"/>
    <p:restoredTop sz="94617"/>
  </p:normalViewPr>
  <p:slideViewPr>
    <p:cSldViewPr snapToGrid="0" snapToObjects="1">
      <p:cViewPr varScale="1">
        <p:scale>
          <a:sx n="83" d="100"/>
          <a:sy n="83" d="100"/>
        </p:scale>
        <p:origin x="20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1E54-2595-BC4F-B174-6897D28C6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37C18-9D47-2A49-AED8-B1AA5A4AB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98729-8668-8E4D-8C6C-58C8C4F6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86A3-3124-594A-B1A4-7CDA10ACB0D3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22E5E-A1FA-8748-92E8-267D03AC1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2F1B0-149B-3544-9B72-F23F352E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0DAF-7BB8-FE44-B695-843E21E9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6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316A-6E7A-9444-9F9C-DC503D6B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EFA0D-5682-7643-8665-BB6F5938D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EE2A3-92E4-B344-AEE7-EDD2E90B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86A3-3124-594A-B1A4-7CDA10ACB0D3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008FE-AA44-A842-B7D2-AEC7896C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C9262-A6C2-9243-9BBC-3BACEB73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0DAF-7BB8-FE44-B695-843E21E9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7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D0530-5CDE-5C40-8953-1CA887D77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04333-1B59-D549-A62B-DB2D26263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A4CB6-F6D5-8648-B0CC-C4C7A82E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86A3-3124-594A-B1A4-7CDA10ACB0D3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4ED2F-A2A4-EA48-8D8D-CA55B185C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1AF83-DAC1-0E40-9134-E3DCFD882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0DAF-7BB8-FE44-B695-843E21E9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5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065B-E085-064B-B838-87836D19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316BA-75C4-F445-AE16-90C6B67B9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8988-07B2-6C4B-86F8-DBD5BD00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86A3-3124-594A-B1A4-7CDA10ACB0D3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49C77-E5A5-DC48-AEB1-B4C31E38D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00050-A884-E440-803B-5DF02845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0DAF-7BB8-FE44-B695-843E21E9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9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CA72-B821-B840-8828-157E5AF96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2A40D-C878-2746-B408-3ABBB8223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1B279-0DDC-E644-87BE-60769711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86A3-3124-594A-B1A4-7CDA10ACB0D3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8CE9-2417-4D47-A264-F1EA754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3FEFB-CDC8-F44A-A614-EBA7C245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0DAF-7BB8-FE44-B695-843E21E9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4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4DAB-BFF9-9C4A-AAEF-7A817788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A44C2-C054-274E-BEA2-3B1D491B5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00843-ECA3-B847-B21C-CDA6CD722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87269-F341-4042-88EF-95592458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86A3-3124-594A-B1A4-7CDA10ACB0D3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11681-C5B6-7D4C-875A-BA83B8FE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643ED-CC65-8544-9F3A-05B4CEF4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0DAF-7BB8-FE44-B695-843E21E9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6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EE1F-4054-C246-AFC1-A2F0232DE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EAAE2-62B1-B146-A714-9A5C00296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6D085-D573-9D48-B04D-B363FB119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F5405-E925-7E47-AEC1-C3BB00A44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BA249-BD8E-1F4E-AC68-029E4F60D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FA7679-576C-A342-9EB4-21EB84DA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86A3-3124-594A-B1A4-7CDA10ACB0D3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A1CD4F-7A9D-D247-BF20-90D9673E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6B133-A4AE-4741-83B5-A9AA39FB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0DAF-7BB8-FE44-B695-843E21E9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7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C81C-70C3-E743-9A63-238E92F3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907A8-EBF1-3D40-821C-A766A475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86A3-3124-594A-B1A4-7CDA10ACB0D3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6C546-C39F-9B49-8227-DF8A0F61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25204-819F-EB42-94A9-91A425EE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0DAF-7BB8-FE44-B695-843E21E9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7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991618-8A63-2241-8494-ABA01A24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86A3-3124-594A-B1A4-7CDA10ACB0D3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9897B-80DC-6445-8C83-E885FE75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FE19E-8A2D-3A41-AA89-7F7A9928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0DAF-7BB8-FE44-B695-843E21E9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6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8E4E-5E78-724B-BF7E-3C710CB3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01A05-2C57-4944-8A45-E87F93A35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2F17C-532C-F145-AC4D-0163BE4C4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BAC9C-515A-6646-B6AE-2C874FC51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86A3-3124-594A-B1A4-7CDA10ACB0D3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6CB67-6A95-1A46-83C1-707E9D1F2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4DE88-8087-4A46-B9FB-D6633BB2F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0DAF-7BB8-FE44-B695-843E21E9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88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F1BE-C374-C24A-81AA-A9623A62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4D1E3-16CD-7E49-843A-8FAE6218B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E7D0D-4163-9345-9554-421DCF5B3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00B25-4D17-F846-8C98-386D8803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86A3-3124-594A-B1A4-7CDA10ACB0D3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1731F-F3AB-C646-B465-C7A1B091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8B0E2-E11E-6E46-9BC5-DD8DC77C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0DAF-7BB8-FE44-B695-843E21E9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3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DBB11-B7AA-E14C-9660-08AF639D7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C8BAB-50AD-764C-9D11-6F04FA2E6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0B389-276D-8048-998A-4D22F745C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E86A3-3124-594A-B1A4-7CDA10ACB0D3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9BE7C-225F-8241-9BE6-1715A1DDF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4E6ED-692E-1C4E-B1FE-EDE354F00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0DAF-7BB8-FE44-B695-843E21E9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4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C9B08DBD-2C1A-3F46-BCC9-C2CB21CB8627}"/>
              </a:ext>
            </a:extLst>
          </p:cNvPr>
          <p:cNvGrpSpPr/>
          <p:nvPr/>
        </p:nvGrpSpPr>
        <p:grpSpPr>
          <a:xfrm>
            <a:off x="191069" y="286603"/>
            <a:ext cx="11998979" cy="5292106"/>
            <a:chOff x="-109182" y="122830"/>
            <a:chExt cx="11998979" cy="529210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8A2B07A-FA9D-0C46-A70E-4B2375841027}"/>
                </a:ext>
              </a:extLst>
            </p:cNvPr>
            <p:cNvSpPr/>
            <p:nvPr/>
          </p:nvSpPr>
          <p:spPr>
            <a:xfrm>
              <a:off x="387655" y="1156575"/>
              <a:ext cx="1800000" cy="61414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Chitin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74940BC-926E-6147-B877-4AFAF9B7F6DF}"/>
                </a:ext>
              </a:extLst>
            </p:cNvPr>
            <p:cNvSpPr/>
            <p:nvPr/>
          </p:nvSpPr>
          <p:spPr>
            <a:xfrm>
              <a:off x="3358773" y="1156575"/>
              <a:ext cx="1800000" cy="614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Chitobiose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4E121B-4BF0-FB46-BBD9-DF154D3ED343}"/>
                </a:ext>
              </a:extLst>
            </p:cNvPr>
            <p:cNvSpPr/>
            <p:nvPr/>
          </p:nvSpPr>
          <p:spPr>
            <a:xfrm>
              <a:off x="6329891" y="1156575"/>
              <a:ext cx="1800000" cy="614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N-acetyl-D-glucosamine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3EF87A-0320-FB43-B810-4B9504898298}"/>
                </a:ext>
              </a:extLst>
            </p:cNvPr>
            <p:cNvSpPr/>
            <p:nvPr/>
          </p:nvSpPr>
          <p:spPr>
            <a:xfrm>
              <a:off x="387655" y="3080868"/>
              <a:ext cx="1800000" cy="614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Chitosan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4CE3CE-18C5-F640-9268-CAE4E8151973}"/>
                </a:ext>
              </a:extLst>
            </p:cNvPr>
            <p:cNvSpPr/>
            <p:nvPr/>
          </p:nvSpPr>
          <p:spPr>
            <a:xfrm>
              <a:off x="3358773" y="3080868"/>
              <a:ext cx="1800000" cy="614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D-</a:t>
              </a:r>
              <a:r>
                <a:rPr lang="en-US" sz="1600" dirty="0" err="1">
                  <a:solidFill>
                    <a:schemeClr val="tx1"/>
                  </a:solidFill>
                </a:rPr>
                <a:t>glucosaminide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AE0502A-4278-B24A-BD1D-B48ABCCF6D6E}"/>
                </a:ext>
              </a:extLst>
            </p:cNvPr>
            <p:cNvSpPr/>
            <p:nvPr/>
          </p:nvSpPr>
          <p:spPr>
            <a:xfrm>
              <a:off x="6329891" y="3080868"/>
              <a:ext cx="1800000" cy="614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D-glucosamine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09DCFDD-7410-6644-80E3-AE931BC02C3F}"/>
                </a:ext>
              </a:extLst>
            </p:cNvPr>
            <p:cNvSpPr/>
            <p:nvPr/>
          </p:nvSpPr>
          <p:spPr>
            <a:xfrm>
              <a:off x="9301009" y="1084874"/>
              <a:ext cx="1800000" cy="685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N-acetyl-D-glucosamine-6-phosphate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7CC869-B2A7-DB4B-8D26-D2BFB405065D}"/>
                </a:ext>
              </a:extLst>
            </p:cNvPr>
            <p:cNvSpPr/>
            <p:nvPr/>
          </p:nvSpPr>
          <p:spPr>
            <a:xfrm>
              <a:off x="9301009" y="3080868"/>
              <a:ext cx="1800000" cy="614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D-glucosamine-6-phosphate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4816361-839E-3640-B5D2-AA08799BA6E3}"/>
                </a:ext>
              </a:extLst>
            </p:cNvPr>
            <p:cNvSpPr/>
            <p:nvPr/>
          </p:nvSpPr>
          <p:spPr>
            <a:xfrm>
              <a:off x="9301009" y="4800787"/>
              <a:ext cx="1800000" cy="614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Fructose-6-phosphate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5F6203A-AEC7-3246-9255-21C3612FB9EF}"/>
                </a:ext>
              </a:extLst>
            </p:cNvPr>
            <p:cNvCxnSpPr>
              <a:stCxn id="4" idx="2"/>
              <a:endCxn id="8" idx="0"/>
            </p:cNvCxnSpPr>
            <p:nvPr/>
          </p:nvCxnSpPr>
          <p:spPr>
            <a:xfrm>
              <a:off x="1287655" y="1770724"/>
              <a:ext cx="0" cy="131014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2129D53-E64A-0445-BDF3-571A025FBC11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2187655" y="1463650"/>
              <a:ext cx="1171118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A59DDFB-A735-B64D-A0BD-9EE06AD84C7B}"/>
                </a:ext>
              </a:extLst>
            </p:cNvPr>
            <p:cNvCxnSpPr>
              <a:cxnSpLocks/>
            </p:cNvCxnSpPr>
            <p:nvPr/>
          </p:nvCxnSpPr>
          <p:spPr>
            <a:xfrm>
              <a:off x="5158773" y="1463648"/>
              <a:ext cx="1171118" cy="0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6AD7514-03D4-3548-88AB-9CC18D9B1477}"/>
                </a:ext>
              </a:extLst>
            </p:cNvPr>
            <p:cNvCxnSpPr>
              <a:cxnSpLocks/>
            </p:cNvCxnSpPr>
            <p:nvPr/>
          </p:nvCxnSpPr>
          <p:spPr>
            <a:xfrm>
              <a:off x="8129891" y="1463648"/>
              <a:ext cx="117111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C57906C-F94B-E540-86D1-7A333935223D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2187655" y="3387943"/>
              <a:ext cx="1171118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D064B22-BB18-3D4D-9329-6BAB3C1C9208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5158773" y="3387943"/>
              <a:ext cx="1171118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2EF2E24-4247-4844-8192-9806C471E902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8129891" y="3387943"/>
              <a:ext cx="117111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BEED389-2701-EC49-B981-2F471C74ABD2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10201009" y="1770724"/>
              <a:ext cx="0" cy="12863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C0C5867-4757-1E4D-93AB-A9521B5B3E6C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7229891" y="1770723"/>
              <a:ext cx="0" cy="131014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8DFC17B-7723-7B48-A866-96DED994A548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10201009" y="3710519"/>
              <a:ext cx="0" cy="10902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6548B32-7AD0-6C48-B63A-3A80DCBF15B2}"/>
                </a:ext>
              </a:extLst>
            </p:cNvPr>
            <p:cNvCxnSpPr>
              <a:stCxn id="4" idx="0"/>
            </p:cNvCxnSpPr>
            <p:nvPr/>
          </p:nvCxnSpPr>
          <p:spPr>
            <a:xfrm flipV="1">
              <a:off x="1287655" y="719847"/>
              <a:ext cx="0" cy="43672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BB8BB1E-842B-3C41-81AC-84BC22148FF7}"/>
                </a:ext>
              </a:extLst>
            </p:cNvPr>
            <p:cNvCxnSpPr>
              <a:cxnSpLocks/>
            </p:cNvCxnSpPr>
            <p:nvPr/>
          </p:nvCxnSpPr>
          <p:spPr>
            <a:xfrm>
              <a:off x="7229891" y="720974"/>
              <a:ext cx="0" cy="4356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85104CC-6489-CF48-8C16-7A88E832EBC2}"/>
                </a:ext>
              </a:extLst>
            </p:cNvPr>
            <p:cNvCxnSpPr>
              <a:cxnSpLocks/>
            </p:cNvCxnSpPr>
            <p:nvPr/>
          </p:nvCxnSpPr>
          <p:spPr>
            <a:xfrm>
              <a:off x="1268200" y="719847"/>
              <a:ext cx="5961691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058D64E-98CA-C443-A1CB-827742FAC610}"/>
                </a:ext>
              </a:extLst>
            </p:cNvPr>
            <p:cNvSpPr/>
            <p:nvPr/>
          </p:nvSpPr>
          <p:spPr>
            <a:xfrm>
              <a:off x="2224903" y="1486489"/>
              <a:ext cx="1133870" cy="7914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92D050"/>
                  </a:solidFill>
                </a:rPr>
                <a:t>K01183</a:t>
              </a:r>
            </a:p>
            <a:p>
              <a:pPr algn="ctr"/>
              <a:r>
                <a:rPr lang="en-US" sz="1600" b="1" dirty="0">
                  <a:solidFill>
                    <a:srgbClr val="92D050"/>
                  </a:solidFill>
                </a:rPr>
                <a:t>Chitinase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FAB63F7-24CC-1042-8667-AFE9540BFB88}"/>
                </a:ext>
              </a:extLst>
            </p:cNvPr>
            <p:cNvSpPr/>
            <p:nvPr/>
          </p:nvSpPr>
          <p:spPr>
            <a:xfrm>
              <a:off x="3358773" y="122830"/>
              <a:ext cx="1800000" cy="5970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92D050"/>
                  </a:solidFill>
                </a:rPr>
                <a:t>K01183</a:t>
              </a:r>
            </a:p>
            <a:p>
              <a:pPr algn="ctr"/>
              <a:r>
                <a:rPr lang="en-US" sz="1600" b="1" dirty="0">
                  <a:solidFill>
                    <a:srgbClr val="92D050"/>
                  </a:solidFill>
                </a:rPr>
                <a:t>Chitinase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448CDEAE-2149-794B-A8BB-571E7DE71B2C}"/>
                    </a:ext>
                  </a:extLst>
                </p:cNvPr>
                <p:cNvSpPr/>
                <p:nvPr/>
              </p:nvSpPr>
              <p:spPr>
                <a:xfrm>
                  <a:off x="4922678" y="1532583"/>
                  <a:ext cx="1673817" cy="123106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K01207</a:t>
                  </a:r>
                </a:p>
                <a:p>
                  <a:pPr algn="ctr"/>
                  <a:r>
                    <a:rPr lang="en-US" sz="1600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K12373</a:t>
                  </a:r>
                  <a:endParaRPr lang="en-GB" sz="1600" b="1" i="0" dirty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</m:oMath>
                  </a14:m>
                  <a:r>
                    <a:rPr lang="en-US" sz="1600" b="1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-N-acetyl-hexosaminidase</a:t>
                  </a:r>
                </a:p>
              </p:txBody>
            </p:sp>
          </mc:Choice>
          <mc:Fallback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448CDEAE-2149-794B-A8BB-571E7DE71B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678" y="1532583"/>
                  <a:ext cx="1673817" cy="123106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E54757D-0E8F-964E-A4E6-03225E04F439}"/>
                </a:ext>
              </a:extLst>
            </p:cNvPr>
            <p:cNvSpPr/>
            <p:nvPr/>
          </p:nvSpPr>
          <p:spPr>
            <a:xfrm>
              <a:off x="-109182" y="2335919"/>
              <a:ext cx="1359589" cy="427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C000"/>
                  </a:solidFill>
                </a:rPr>
                <a:t>K01452</a:t>
              </a:r>
            </a:p>
            <a:p>
              <a:pPr algn="ctr"/>
              <a:r>
                <a:rPr lang="en-US" sz="1600" b="1" dirty="0">
                  <a:solidFill>
                    <a:srgbClr val="FFC000"/>
                  </a:solidFill>
                </a:rPr>
                <a:t>Chitin deacetylase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43FDCA3-60F5-684C-B020-F2A9985AF97A}"/>
                </a:ext>
              </a:extLst>
            </p:cNvPr>
            <p:cNvSpPr/>
            <p:nvPr/>
          </p:nvSpPr>
          <p:spPr>
            <a:xfrm>
              <a:off x="2008997" y="3410781"/>
              <a:ext cx="1472338" cy="7914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K01233, </a:t>
              </a:r>
            </a:p>
            <a:p>
              <a:pPr algn="ct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not present</a:t>
              </a:r>
            </a:p>
            <a:p>
              <a:pPr algn="ctr"/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</a:rPr>
                <a:t>Chitosanase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79DDD52-8B22-C34C-930C-346CD045650A}"/>
                    </a:ext>
                  </a:extLst>
                </p:cNvPr>
                <p:cNvSpPr/>
                <p:nvPr/>
              </p:nvSpPr>
              <p:spPr>
                <a:xfrm>
                  <a:off x="4801138" y="3416204"/>
                  <a:ext cx="1795357" cy="100072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K15855, </a:t>
                  </a:r>
                </a:p>
                <a:p>
                  <a:pPr algn="ctr"/>
                  <a:r>
                    <a:rPr lang="en-US" sz="16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not present</a:t>
                  </a:r>
                </a:p>
                <a:p>
                  <a:pPr algn="ctr"/>
                  <a:r>
                    <a:rPr lang="en-US" sz="1600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Exo-1,4-</a:t>
                  </a:r>
                  <a14:m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</m:oMath>
                  </a14:m>
                  <a:r>
                    <a:rPr lang="en-US" sz="1600" b="1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-D-glucosaminidase</a:t>
                  </a:r>
                </a:p>
              </p:txBody>
            </p:sp>
          </mc:Choice>
          <mc:Fallback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79DDD52-8B22-C34C-930C-346CD04565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1138" y="3416204"/>
                  <a:ext cx="1795357" cy="1000723"/>
                </a:xfrm>
                <a:prstGeom prst="rect">
                  <a:avLst/>
                </a:prstGeom>
                <a:blipFill>
                  <a:blip r:embed="rId3"/>
                  <a:stretch>
                    <a:fillRect t="-5000"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FF3027C-6AA4-B544-B0FB-1E8DC08C11B6}"/>
                </a:ext>
              </a:extLst>
            </p:cNvPr>
            <p:cNvSpPr/>
            <p:nvPr/>
          </p:nvSpPr>
          <p:spPr>
            <a:xfrm>
              <a:off x="7977475" y="1486489"/>
              <a:ext cx="1590137" cy="12771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K00884</a:t>
              </a:r>
            </a:p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N-acetyl- glucosamine kinase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B1842BE-311E-E94C-BABA-98831A044DDA}"/>
                </a:ext>
              </a:extLst>
            </p:cNvPr>
            <p:cNvSpPr/>
            <p:nvPr/>
          </p:nvSpPr>
          <p:spPr>
            <a:xfrm>
              <a:off x="10199057" y="2242710"/>
              <a:ext cx="1690740" cy="427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K01443</a:t>
              </a:r>
            </a:p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N-acetyl-glucosamine-6-phosphate deacetylase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660BF04-C4E9-4A4E-9A2B-B8C2428AB26E}"/>
                </a:ext>
              </a:extLst>
            </p:cNvPr>
            <p:cNvSpPr/>
            <p:nvPr/>
          </p:nvSpPr>
          <p:spPr>
            <a:xfrm>
              <a:off x="7977475" y="3410781"/>
              <a:ext cx="1590137" cy="1535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K00884</a:t>
              </a:r>
            </a:p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K18676</a:t>
              </a:r>
            </a:p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Hexokinase, Glucosamine kinase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20DE09F-C055-5247-A731-E34C6C596978}"/>
                </a:ext>
              </a:extLst>
            </p:cNvPr>
            <p:cNvSpPr/>
            <p:nvPr/>
          </p:nvSpPr>
          <p:spPr>
            <a:xfrm>
              <a:off x="10102246" y="4038687"/>
              <a:ext cx="1692692" cy="6858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K02564</a:t>
              </a:r>
            </a:p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Glucosamine-6-phosphate deaminase</a:t>
              </a:r>
            </a:p>
            <a:p>
              <a:pPr algn="ctr"/>
              <a:endParaRPr lang="en-US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8191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50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Wright, Robyn</dc:creator>
  <cp:lastModifiedBy>Wright, Robyn</cp:lastModifiedBy>
  <cp:revision>64</cp:revision>
  <dcterms:created xsi:type="dcterms:W3CDTF">2018-10-15T21:39:05Z</dcterms:created>
  <dcterms:modified xsi:type="dcterms:W3CDTF">2018-11-14T14:37:41Z</dcterms:modified>
</cp:coreProperties>
</file>