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Fredoka" charset="1" panose="02000000000000000000"/>
      <p:regular r:id="rId19"/>
    </p:embeddedFont>
    <p:embeddedFont>
      <p:font typeface="Codec Pro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embeddings/oleObject1.bin" Type="http://schemas.openxmlformats.org/officeDocument/2006/relationships/oleObjec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20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4689420" y="6172200"/>
            <a:ext cx="3598580" cy="4114800"/>
          </a:xfrm>
          <a:custGeom>
            <a:avLst/>
            <a:gdLst/>
            <a:ahLst/>
            <a:cxnLst/>
            <a:rect r="r" b="b" t="t" l="l"/>
            <a:pathLst>
              <a:path h="4114800" w="3598580">
                <a:moveTo>
                  <a:pt x="3598580" y="0"/>
                </a:moveTo>
                <a:lnTo>
                  <a:pt x="0" y="0"/>
                </a:lnTo>
                <a:lnTo>
                  <a:pt x="0" y="4114800"/>
                </a:lnTo>
                <a:lnTo>
                  <a:pt x="3598580" y="4114800"/>
                </a:lnTo>
                <a:lnTo>
                  <a:pt x="359858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3389" y="2038804"/>
            <a:ext cx="16841223" cy="1807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40"/>
              </a:lnSpc>
            </a:pPr>
            <a:r>
              <a:rPr lang="en-US" sz="10600">
                <a:solidFill>
                  <a:srgbClr val="F0F5F9"/>
                </a:solidFill>
                <a:latin typeface="Fredoka"/>
                <a:ea typeface="Fredoka"/>
                <a:cs typeface="Fredoka"/>
                <a:sym typeface="Fredoka"/>
              </a:rPr>
              <a:t>PHPTRAVELS TICKETS </a:t>
            </a:r>
          </a:p>
        </p:txBody>
      </p:sp>
      <p:sp>
        <p:nvSpPr>
          <p:cNvPr name="Freeform 4" id="4"/>
          <p:cNvSpPr/>
          <p:nvPr/>
        </p:nvSpPr>
        <p:spPr>
          <a:xfrm flipH="false" flipV="true" rot="0">
            <a:off x="0" y="0"/>
            <a:ext cx="3598580" cy="4114800"/>
          </a:xfrm>
          <a:custGeom>
            <a:avLst/>
            <a:gdLst/>
            <a:ahLst/>
            <a:cxnLst/>
            <a:rect r="r" b="b" t="t" l="l"/>
            <a:pathLst>
              <a:path h="4114800" w="3598580">
                <a:moveTo>
                  <a:pt x="0" y="4114800"/>
                </a:moveTo>
                <a:lnTo>
                  <a:pt x="3598580" y="4114800"/>
                </a:lnTo>
                <a:lnTo>
                  <a:pt x="359858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7932836"/>
            <a:ext cx="7315200" cy="2354164"/>
          </a:xfrm>
          <a:custGeom>
            <a:avLst/>
            <a:gdLst/>
            <a:ahLst/>
            <a:cxnLst/>
            <a:rect r="r" b="b" t="t" l="l"/>
            <a:pathLst>
              <a:path h="2354164" w="7315200">
                <a:moveTo>
                  <a:pt x="0" y="0"/>
                </a:moveTo>
                <a:lnTo>
                  <a:pt x="7315200" y="0"/>
                </a:lnTo>
                <a:lnTo>
                  <a:pt x="7315200" y="2354164"/>
                </a:lnTo>
                <a:lnTo>
                  <a:pt x="0" y="23541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0972800" y="0"/>
            <a:ext cx="7315200" cy="2354164"/>
          </a:xfrm>
          <a:custGeom>
            <a:avLst/>
            <a:gdLst/>
            <a:ahLst/>
            <a:cxnLst/>
            <a:rect r="r" b="b" t="t" l="l"/>
            <a:pathLst>
              <a:path h="2354164" w="7315200">
                <a:moveTo>
                  <a:pt x="7315200" y="2354164"/>
                </a:moveTo>
                <a:lnTo>
                  <a:pt x="0" y="2354164"/>
                </a:lnTo>
                <a:lnTo>
                  <a:pt x="0" y="0"/>
                </a:lnTo>
                <a:lnTo>
                  <a:pt x="7315200" y="0"/>
                </a:lnTo>
                <a:lnTo>
                  <a:pt x="7315200" y="235416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495117" y="5057775"/>
            <a:ext cx="13297766" cy="1465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5862"/>
              </a:lnSpc>
              <a:spcBef>
                <a:spcPct val="0"/>
              </a:spcBef>
            </a:pPr>
            <a:r>
              <a:rPr lang="en-US" sz="4187">
                <a:solidFill>
                  <a:srgbClr val="F0F5F9"/>
                </a:solidFill>
                <a:latin typeface="Fredoka"/>
                <a:ea typeface="Fredoka"/>
                <a:cs typeface="Fredoka"/>
                <a:sym typeface="Fredoka"/>
              </a:rPr>
              <a:t>Solving</a:t>
            </a:r>
            <a:r>
              <a:rPr lang="en-US" sz="4187">
                <a:solidFill>
                  <a:srgbClr val="F0F5F9"/>
                </a:solidFill>
                <a:latin typeface="Fredoka"/>
                <a:ea typeface="Fredoka"/>
                <a:cs typeface="Fredoka"/>
                <a:sym typeface="Fredoka"/>
              </a:rPr>
              <a:t> Common Problems with Smart Scalable Solutions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20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41142" y="1503236"/>
            <a:ext cx="12896002" cy="1292071"/>
            <a:chOff x="0" y="0"/>
            <a:chExt cx="3396478" cy="3402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6478" cy="340299"/>
            </a:xfrm>
            <a:custGeom>
              <a:avLst/>
              <a:gdLst/>
              <a:ahLst/>
              <a:cxnLst/>
              <a:rect r="r" b="b" t="t" l="l"/>
              <a:pathLst>
                <a:path h="340299" w="3396478">
                  <a:moveTo>
                    <a:pt x="60033" y="0"/>
                  </a:moveTo>
                  <a:lnTo>
                    <a:pt x="3336444" y="0"/>
                  </a:lnTo>
                  <a:cubicBezTo>
                    <a:pt x="3369600" y="0"/>
                    <a:pt x="3396478" y="26878"/>
                    <a:pt x="3396478" y="60033"/>
                  </a:cubicBezTo>
                  <a:lnTo>
                    <a:pt x="3396478" y="280265"/>
                  </a:lnTo>
                  <a:cubicBezTo>
                    <a:pt x="3396478" y="313421"/>
                    <a:pt x="3369600" y="340299"/>
                    <a:pt x="3336444" y="340299"/>
                  </a:cubicBezTo>
                  <a:lnTo>
                    <a:pt x="60033" y="340299"/>
                  </a:lnTo>
                  <a:cubicBezTo>
                    <a:pt x="26878" y="340299"/>
                    <a:pt x="0" y="313421"/>
                    <a:pt x="0" y="280265"/>
                  </a:cubicBezTo>
                  <a:lnTo>
                    <a:pt x="0" y="60033"/>
                  </a:lnTo>
                  <a:cubicBezTo>
                    <a:pt x="0" y="26878"/>
                    <a:pt x="26878" y="0"/>
                    <a:pt x="60033" y="0"/>
                  </a:cubicBezTo>
                  <a:close/>
                </a:path>
              </a:pathLst>
            </a:custGeom>
            <a:solidFill>
              <a:srgbClr val="F0F5F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396478" cy="426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38650" y="1611929"/>
            <a:ext cx="11610701" cy="96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62"/>
              </a:lnSpc>
            </a:pPr>
            <a:r>
              <a:rPr lang="en-US" sz="5687">
                <a:solidFill>
                  <a:srgbClr val="1E2022"/>
                </a:solidFill>
                <a:latin typeface="Fredoka"/>
                <a:ea typeface="Fredoka"/>
                <a:cs typeface="Fredoka"/>
                <a:sym typeface="Fredoka"/>
              </a:rPr>
              <a:t>System Integration &amp; APIs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58605" y="4142476"/>
            <a:ext cx="13360518" cy="3093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47446" indent="-373723" lvl="1">
              <a:lnSpc>
                <a:spcPts val="4846"/>
              </a:lnSpc>
              <a:spcBef>
                <a:spcPct val="0"/>
              </a:spcBef>
              <a:buFont typeface="Arial"/>
              <a:buChar char="•"/>
            </a:pPr>
            <a:r>
              <a:rPr lang="en-US" sz="3461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Ho</a:t>
            </a:r>
            <a:r>
              <a:rPr lang="en-US" sz="3461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tel API (availability, pricing)</a:t>
            </a:r>
          </a:p>
          <a:p>
            <a:pPr algn="just" marL="747446" indent="-373723" lvl="1">
              <a:lnSpc>
                <a:spcPts val="4846"/>
              </a:lnSpc>
              <a:spcBef>
                <a:spcPct val="0"/>
              </a:spcBef>
              <a:buFont typeface="Arial"/>
              <a:buChar char="•"/>
            </a:pPr>
            <a:r>
              <a:rPr lang="en-US" sz="3461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Flight API (search, book, cancel)</a:t>
            </a:r>
          </a:p>
          <a:p>
            <a:pPr algn="just" marL="747446" indent="-373723" lvl="1">
              <a:lnSpc>
                <a:spcPts val="4846"/>
              </a:lnSpc>
              <a:spcBef>
                <a:spcPct val="0"/>
              </a:spcBef>
              <a:buFont typeface="Arial"/>
              <a:buChar char="•"/>
            </a:pPr>
            <a:r>
              <a:rPr lang="en-US" sz="3461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B</a:t>
            </a:r>
            <a:r>
              <a:rPr lang="en-US" sz="3461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ooking API (create, modify, cancel)</a:t>
            </a:r>
          </a:p>
          <a:p>
            <a:pPr algn="just" marL="747446" indent="-373723" lvl="1">
              <a:lnSpc>
                <a:spcPts val="4846"/>
              </a:lnSpc>
              <a:spcBef>
                <a:spcPct val="0"/>
              </a:spcBef>
              <a:buFont typeface="Arial"/>
              <a:buChar char="•"/>
            </a:pPr>
            <a:r>
              <a:rPr lang="en-US" sz="3461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Full API test coverage</a:t>
            </a:r>
          </a:p>
          <a:p>
            <a:pPr algn="just">
              <a:lnSpc>
                <a:spcPts val="4846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1829216" y="6692105"/>
            <a:ext cx="3196188" cy="3594895"/>
          </a:xfrm>
          <a:custGeom>
            <a:avLst/>
            <a:gdLst/>
            <a:ahLst/>
            <a:cxnLst/>
            <a:rect r="r" b="b" t="t" l="l"/>
            <a:pathLst>
              <a:path h="3594895" w="3196188">
                <a:moveTo>
                  <a:pt x="0" y="0"/>
                </a:moveTo>
                <a:lnTo>
                  <a:pt x="3196189" y="0"/>
                </a:lnTo>
                <a:lnTo>
                  <a:pt x="3196189" y="3594895"/>
                </a:lnTo>
                <a:lnTo>
                  <a:pt x="0" y="3594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6908981" y="0"/>
            <a:ext cx="3196188" cy="3594895"/>
          </a:xfrm>
          <a:custGeom>
            <a:avLst/>
            <a:gdLst/>
            <a:ahLst/>
            <a:cxnLst/>
            <a:rect r="r" b="b" t="t" l="l"/>
            <a:pathLst>
              <a:path h="3594895" w="3196188">
                <a:moveTo>
                  <a:pt x="3196188" y="3594895"/>
                </a:moveTo>
                <a:lnTo>
                  <a:pt x="0" y="3594895"/>
                </a:lnTo>
                <a:lnTo>
                  <a:pt x="0" y="0"/>
                </a:lnTo>
                <a:lnTo>
                  <a:pt x="3196188" y="0"/>
                </a:lnTo>
                <a:lnTo>
                  <a:pt x="3196188" y="359489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20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04856" y="505376"/>
            <a:ext cx="12896002" cy="1292071"/>
            <a:chOff x="0" y="0"/>
            <a:chExt cx="3396478" cy="3402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6478" cy="340299"/>
            </a:xfrm>
            <a:custGeom>
              <a:avLst/>
              <a:gdLst/>
              <a:ahLst/>
              <a:cxnLst/>
              <a:rect r="r" b="b" t="t" l="l"/>
              <a:pathLst>
                <a:path h="340299" w="3396478">
                  <a:moveTo>
                    <a:pt x="60033" y="0"/>
                  </a:moveTo>
                  <a:lnTo>
                    <a:pt x="3336444" y="0"/>
                  </a:lnTo>
                  <a:cubicBezTo>
                    <a:pt x="3369600" y="0"/>
                    <a:pt x="3396478" y="26878"/>
                    <a:pt x="3396478" y="60033"/>
                  </a:cubicBezTo>
                  <a:lnTo>
                    <a:pt x="3396478" y="280265"/>
                  </a:lnTo>
                  <a:cubicBezTo>
                    <a:pt x="3396478" y="313421"/>
                    <a:pt x="3369600" y="340299"/>
                    <a:pt x="3336444" y="340299"/>
                  </a:cubicBezTo>
                  <a:lnTo>
                    <a:pt x="60033" y="340299"/>
                  </a:lnTo>
                  <a:cubicBezTo>
                    <a:pt x="26878" y="340299"/>
                    <a:pt x="0" y="313421"/>
                    <a:pt x="0" y="280265"/>
                  </a:cubicBezTo>
                  <a:lnTo>
                    <a:pt x="0" y="60033"/>
                  </a:lnTo>
                  <a:cubicBezTo>
                    <a:pt x="0" y="26878"/>
                    <a:pt x="26878" y="0"/>
                    <a:pt x="60033" y="0"/>
                  </a:cubicBezTo>
                  <a:close/>
                </a:path>
              </a:pathLst>
            </a:custGeom>
            <a:solidFill>
              <a:srgbClr val="F0F5F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396478" cy="426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02364" y="614069"/>
            <a:ext cx="11610701" cy="96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62"/>
              </a:lnSpc>
            </a:pPr>
            <a:r>
              <a:rPr lang="en-US" sz="5687">
                <a:solidFill>
                  <a:srgbClr val="1E2022"/>
                </a:solidFill>
                <a:latin typeface="Fredoka"/>
                <a:ea typeface="Fredoka"/>
                <a:cs typeface="Fredoka"/>
                <a:sym typeface="Fredoka"/>
              </a:rPr>
              <a:t> Team Roles &amp; Responsibilities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829216" y="6692105"/>
            <a:ext cx="3196188" cy="3594895"/>
          </a:xfrm>
          <a:custGeom>
            <a:avLst/>
            <a:gdLst/>
            <a:ahLst/>
            <a:cxnLst/>
            <a:rect r="r" b="b" t="t" l="l"/>
            <a:pathLst>
              <a:path h="3594895" w="3196188">
                <a:moveTo>
                  <a:pt x="0" y="0"/>
                </a:moveTo>
                <a:lnTo>
                  <a:pt x="3196189" y="0"/>
                </a:lnTo>
                <a:lnTo>
                  <a:pt x="3196189" y="3594895"/>
                </a:lnTo>
                <a:lnTo>
                  <a:pt x="0" y="3594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6908981" y="0"/>
            <a:ext cx="3196188" cy="3594895"/>
          </a:xfrm>
          <a:custGeom>
            <a:avLst/>
            <a:gdLst/>
            <a:ahLst/>
            <a:cxnLst/>
            <a:rect r="r" b="b" t="t" l="l"/>
            <a:pathLst>
              <a:path h="3594895" w="3196188">
                <a:moveTo>
                  <a:pt x="3196188" y="3594895"/>
                </a:moveTo>
                <a:lnTo>
                  <a:pt x="0" y="3594895"/>
                </a:lnTo>
                <a:lnTo>
                  <a:pt x="0" y="0"/>
                </a:lnTo>
                <a:lnTo>
                  <a:pt x="3196188" y="0"/>
                </a:lnTo>
                <a:lnTo>
                  <a:pt x="3196188" y="359489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Object 8" id="8"/>
          <p:cNvGraphicFramePr/>
          <p:nvPr/>
        </p:nvGraphicFramePr>
        <p:xfrm>
          <a:off x="3092298" y="2110066"/>
          <a:ext cx="3771900" cy="2933700"/>
        </p:xfrm>
        <a:graphic>
          <a:graphicData uri="http://schemas.openxmlformats.org/presentationml/2006/ole">
            <p:oleObj imgW="4521200" imgH="3683000" r:id="rId5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  <p:transition spd="slow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20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04856" y="505376"/>
            <a:ext cx="12896002" cy="1292071"/>
            <a:chOff x="0" y="0"/>
            <a:chExt cx="3396478" cy="3402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6478" cy="340299"/>
            </a:xfrm>
            <a:custGeom>
              <a:avLst/>
              <a:gdLst/>
              <a:ahLst/>
              <a:cxnLst/>
              <a:rect r="r" b="b" t="t" l="l"/>
              <a:pathLst>
                <a:path h="340299" w="3396478">
                  <a:moveTo>
                    <a:pt x="60033" y="0"/>
                  </a:moveTo>
                  <a:lnTo>
                    <a:pt x="3336444" y="0"/>
                  </a:lnTo>
                  <a:cubicBezTo>
                    <a:pt x="3369600" y="0"/>
                    <a:pt x="3396478" y="26878"/>
                    <a:pt x="3396478" y="60033"/>
                  </a:cubicBezTo>
                  <a:lnTo>
                    <a:pt x="3396478" y="280265"/>
                  </a:lnTo>
                  <a:cubicBezTo>
                    <a:pt x="3396478" y="313421"/>
                    <a:pt x="3369600" y="340299"/>
                    <a:pt x="3336444" y="340299"/>
                  </a:cubicBezTo>
                  <a:lnTo>
                    <a:pt x="60033" y="340299"/>
                  </a:lnTo>
                  <a:cubicBezTo>
                    <a:pt x="26878" y="340299"/>
                    <a:pt x="0" y="313421"/>
                    <a:pt x="0" y="280265"/>
                  </a:cubicBezTo>
                  <a:lnTo>
                    <a:pt x="0" y="60033"/>
                  </a:lnTo>
                  <a:cubicBezTo>
                    <a:pt x="0" y="26878"/>
                    <a:pt x="26878" y="0"/>
                    <a:pt x="60033" y="0"/>
                  </a:cubicBezTo>
                  <a:close/>
                </a:path>
              </a:pathLst>
            </a:custGeom>
            <a:solidFill>
              <a:srgbClr val="F0F5F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396478" cy="426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02364" y="614069"/>
            <a:ext cx="11610701" cy="96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62"/>
              </a:lnSpc>
            </a:pPr>
            <a:r>
              <a:rPr lang="en-US" sz="5687">
                <a:solidFill>
                  <a:srgbClr val="1E2022"/>
                </a:solidFill>
                <a:latin typeface="Fredoka"/>
                <a:ea typeface="Fredoka"/>
                <a:cs typeface="Fredoka"/>
                <a:sym typeface="Fredoka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87317" y="1951694"/>
            <a:ext cx="14278304" cy="6970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47"/>
              </a:lnSpc>
            </a:pPr>
          </a:p>
          <a:p>
            <a:pPr algn="just" marL="655043" indent="-327522" lvl="1">
              <a:lnSpc>
                <a:spcPts val="4247"/>
              </a:lnSpc>
              <a:buAutoNum type="arabicPeriod" startAt="1"/>
            </a:pPr>
            <a:r>
              <a:rPr lang="en-US" sz="3034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 Extensive manual and automated testing was conducted to ensure:</a:t>
            </a:r>
          </a:p>
          <a:p>
            <a:pPr algn="just" marL="655043" indent="-327522" lvl="1">
              <a:lnSpc>
                <a:spcPts val="4247"/>
              </a:lnSpc>
              <a:spcBef>
                <a:spcPct val="0"/>
              </a:spcBef>
              <a:buFont typeface="Arial"/>
              <a:buChar char="•"/>
            </a:pPr>
            <a:r>
              <a:rPr lang="en-US" sz="3034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High performance and reliability</a:t>
            </a:r>
          </a:p>
          <a:p>
            <a:pPr algn="just" marL="655043" indent="-327522" lvl="1">
              <a:lnSpc>
                <a:spcPts val="4247"/>
              </a:lnSpc>
              <a:spcBef>
                <a:spcPct val="0"/>
              </a:spcBef>
              <a:buFont typeface="Arial"/>
              <a:buChar char="•"/>
            </a:pPr>
            <a:r>
              <a:rPr lang="en-US" sz="3034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User-friendly b</a:t>
            </a:r>
            <a:r>
              <a:rPr lang="en-US" sz="3034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ooking experiences</a:t>
            </a:r>
          </a:p>
          <a:p>
            <a:pPr algn="just" marL="655043" indent="-327522" lvl="1">
              <a:lnSpc>
                <a:spcPts val="4247"/>
              </a:lnSpc>
              <a:spcBef>
                <a:spcPct val="0"/>
              </a:spcBef>
              <a:buFont typeface="Arial"/>
              <a:buChar char="•"/>
            </a:pPr>
            <a:r>
              <a:rPr lang="en-US" sz="3034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Secure transactions across all modules</a:t>
            </a:r>
          </a:p>
          <a:p>
            <a:pPr algn="just" marL="655043" indent="-327522" lvl="1">
              <a:lnSpc>
                <a:spcPts val="4247"/>
              </a:lnSpc>
              <a:buAutoNum type="arabicPeriod" startAt="1"/>
            </a:pPr>
            <a:r>
              <a:rPr lang="en-US" sz="3034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 With tools like Excel for  manual  test  and Selenium + TestNG for automation, we’ve ensured:</a:t>
            </a:r>
          </a:p>
          <a:p>
            <a:pPr algn="just" marL="655043" indent="-327522" lvl="1">
              <a:lnSpc>
                <a:spcPts val="4247"/>
              </a:lnSpc>
              <a:spcBef>
                <a:spcPct val="0"/>
              </a:spcBef>
              <a:buFont typeface="Arial"/>
              <a:buChar char="•"/>
            </a:pPr>
            <a:r>
              <a:rPr lang="en-US" sz="3034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Full test coverage</a:t>
            </a:r>
          </a:p>
          <a:p>
            <a:pPr algn="just" marL="655043" indent="-327522" lvl="1">
              <a:lnSpc>
                <a:spcPts val="4247"/>
              </a:lnSpc>
              <a:spcBef>
                <a:spcPct val="0"/>
              </a:spcBef>
              <a:buFont typeface="Arial"/>
              <a:buChar char="•"/>
            </a:pPr>
            <a:r>
              <a:rPr lang="en-US" sz="3034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Faster release cycles</a:t>
            </a:r>
          </a:p>
          <a:p>
            <a:pPr algn="just" marL="655043" indent="-327522" lvl="1">
              <a:lnSpc>
                <a:spcPts val="4247"/>
              </a:lnSpc>
              <a:spcBef>
                <a:spcPct val="0"/>
              </a:spcBef>
              <a:buFont typeface="Arial"/>
              <a:buChar char="•"/>
            </a:pPr>
            <a:r>
              <a:rPr lang="en-US" sz="3034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Confidence in system stability</a:t>
            </a:r>
          </a:p>
          <a:p>
            <a:pPr algn="just">
              <a:lnSpc>
                <a:spcPts val="4247"/>
              </a:lnSpc>
            </a:pPr>
            <a:r>
              <a:rPr lang="en-US" sz="3034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 The platform is now ready for real users with strong foundations in quality, scalability, and usability.</a:t>
            </a:r>
          </a:p>
          <a:p>
            <a:pPr algn="just">
              <a:lnSpc>
                <a:spcPts val="4247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1829216" y="6692105"/>
            <a:ext cx="3196188" cy="3594895"/>
          </a:xfrm>
          <a:custGeom>
            <a:avLst/>
            <a:gdLst/>
            <a:ahLst/>
            <a:cxnLst/>
            <a:rect r="r" b="b" t="t" l="l"/>
            <a:pathLst>
              <a:path h="3594895" w="3196188">
                <a:moveTo>
                  <a:pt x="0" y="0"/>
                </a:moveTo>
                <a:lnTo>
                  <a:pt x="3196189" y="0"/>
                </a:lnTo>
                <a:lnTo>
                  <a:pt x="3196189" y="3594895"/>
                </a:lnTo>
                <a:lnTo>
                  <a:pt x="0" y="3594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6908981" y="0"/>
            <a:ext cx="3196188" cy="3594895"/>
          </a:xfrm>
          <a:custGeom>
            <a:avLst/>
            <a:gdLst/>
            <a:ahLst/>
            <a:cxnLst/>
            <a:rect r="r" b="b" t="t" l="l"/>
            <a:pathLst>
              <a:path h="3594895" w="3196188">
                <a:moveTo>
                  <a:pt x="3196188" y="3594895"/>
                </a:moveTo>
                <a:lnTo>
                  <a:pt x="0" y="3594895"/>
                </a:lnTo>
                <a:lnTo>
                  <a:pt x="0" y="0"/>
                </a:lnTo>
                <a:lnTo>
                  <a:pt x="3196188" y="0"/>
                </a:lnTo>
                <a:lnTo>
                  <a:pt x="3196188" y="359489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20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4689420" y="6172200"/>
            <a:ext cx="3598580" cy="4114800"/>
          </a:xfrm>
          <a:custGeom>
            <a:avLst/>
            <a:gdLst/>
            <a:ahLst/>
            <a:cxnLst/>
            <a:rect r="r" b="b" t="t" l="l"/>
            <a:pathLst>
              <a:path h="4114800" w="3598580">
                <a:moveTo>
                  <a:pt x="3598580" y="0"/>
                </a:moveTo>
                <a:lnTo>
                  <a:pt x="0" y="0"/>
                </a:lnTo>
                <a:lnTo>
                  <a:pt x="0" y="4114800"/>
                </a:lnTo>
                <a:lnTo>
                  <a:pt x="3598580" y="4114800"/>
                </a:lnTo>
                <a:lnTo>
                  <a:pt x="359858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02464" y="3944938"/>
            <a:ext cx="14283073" cy="214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500"/>
              </a:lnSpc>
            </a:pPr>
            <a:r>
              <a:rPr lang="en-US" sz="12500">
                <a:solidFill>
                  <a:srgbClr val="F0F5F9"/>
                </a:solidFill>
                <a:latin typeface="Fredoka"/>
                <a:ea typeface="Fredoka"/>
                <a:cs typeface="Fredoka"/>
                <a:sym typeface="Fredoka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true" rot="0">
            <a:off x="0" y="0"/>
            <a:ext cx="3598580" cy="4114800"/>
          </a:xfrm>
          <a:custGeom>
            <a:avLst/>
            <a:gdLst/>
            <a:ahLst/>
            <a:cxnLst/>
            <a:rect r="r" b="b" t="t" l="l"/>
            <a:pathLst>
              <a:path h="4114800" w="3598580">
                <a:moveTo>
                  <a:pt x="0" y="4114800"/>
                </a:moveTo>
                <a:lnTo>
                  <a:pt x="3598580" y="4114800"/>
                </a:lnTo>
                <a:lnTo>
                  <a:pt x="359858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7932836"/>
            <a:ext cx="7315200" cy="2354164"/>
          </a:xfrm>
          <a:custGeom>
            <a:avLst/>
            <a:gdLst/>
            <a:ahLst/>
            <a:cxnLst/>
            <a:rect r="r" b="b" t="t" l="l"/>
            <a:pathLst>
              <a:path h="2354164" w="7315200">
                <a:moveTo>
                  <a:pt x="0" y="0"/>
                </a:moveTo>
                <a:lnTo>
                  <a:pt x="7315200" y="0"/>
                </a:lnTo>
                <a:lnTo>
                  <a:pt x="7315200" y="2354164"/>
                </a:lnTo>
                <a:lnTo>
                  <a:pt x="0" y="23541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0972800" y="0"/>
            <a:ext cx="7315200" cy="2354164"/>
          </a:xfrm>
          <a:custGeom>
            <a:avLst/>
            <a:gdLst/>
            <a:ahLst/>
            <a:cxnLst/>
            <a:rect r="r" b="b" t="t" l="l"/>
            <a:pathLst>
              <a:path h="2354164" w="7315200">
                <a:moveTo>
                  <a:pt x="7315200" y="2354164"/>
                </a:moveTo>
                <a:lnTo>
                  <a:pt x="0" y="2354164"/>
                </a:lnTo>
                <a:lnTo>
                  <a:pt x="0" y="0"/>
                </a:lnTo>
                <a:lnTo>
                  <a:pt x="7315200" y="0"/>
                </a:lnTo>
                <a:lnTo>
                  <a:pt x="7315200" y="235416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20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15834" y="992076"/>
            <a:ext cx="12896002" cy="1292071"/>
            <a:chOff x="0" y="0"/>
            <a:chExt cx="3396478" cy="3402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6478" cy="340299"/>
            </a:xfrm>
            <a:custGeom>
              <a:avLst/>
              <a:gdLst/>
              <a:ahLst/>
              <a:cxnLst/>
              <a:rect r="r" b="b" t="t" l="l"/>
              <a:pathLst>
                <a:path h="340299" w="3396478">
                  <a:moveTo>
                    <a:pt x="60033" y="0"/>
                  </a:moveTo>
                  <a:lnTo>
                    <a:pt x="3336444" y="0"/>
                  </a:lnTo>
                  <a:cubicBezTo>
                    <a:pt x="3369600" y="0"/>
                    <a:pt x="3396478" y="26878"/>
                    <a:pt x="3396478" y="60033"/>
                  </a:cubicBezTo>
                  <a:lnTo>
                    <a:pt x="3396478" y="280265"/>
                  </a:lnTo>
                  <a:cubicBezTo>
                    <a:pt x="3396478" y="313421"/>
                    <a:pt x="3369600" y="340299"/>
                    <a:pt x="3336444" y="340299"/>
                  </a:cubicBezTo>
                  <a:lnTo>
                    <a:pt x="60033" y="340299"/>
                  </a:lnTo>
                  <a:cubicBezTo>
                    <a:pt x="26878" y="340299"/>
                    <a:pt x="0" y="313421"/>
                    <a:pt x="0" y="280265"/>
                  </a:cubicBezTo>
                  <a:lnTo>
                    <a:pt x="0" y="60033"/>
                  </a:lnTo>
                  <a:cubicBezTo>
                    <a:pt x="0" y="26878"/>
                    <a:pt x="26878" y="0"/>
                    <a:pt x="60033" y="0"/>
                  </a:cubicBezTo>
                  <a:close/>
                </a:path>
              </a:pathLst>
            </a:custGeom>
            <a:solidFill>
              <a:srgbClr val="F0F5F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396478" cy="426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16572450" y="7010776"/>
            <a:ext cx="1715550" cy="3276224"/>
          </a:xfrm>
          <a:custGeom>
            <a:avLst/>
            <a:gdLst/>
            <a:ahLst/>
            <a:cxnLst/>
            <a:rect r="r" b="b" t="t" l="l"/>
            <a:pathLst>
              <a:path h="3276224" w="1715550">
                <a:moveTo>
                  <a:pt x="1715550" y="0"/>
                </a:moveTo>
                <a:lnTo>
                  <a:pt x="0" y="0"/>
                </a:lnTo>
                <a:lnTo>
                  <a:pt x="0" y="3276224"/>
                </a:lnTo>
                <a:lnTo>
                  <a:pt x="1715550" y="3276224"/>
                </a:lnTo>
                <a:lnTo>
                  <a:pt x="171555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82409" y="658938"/>
            <a:ext cx="11610701" cy="1682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41"/>
              </a:lnSpc>
            </a:pPr>
            <a:r>
              <a:rPr lang="en-US" sz="9886">
                <a:solidFill>
                  <a:srgbClr val="1E2022"/>
                </a:solidFill>
                <a:latin typeface="Fredoka"/>
                <a:ea typeface="Fredoka"/>
                <a:cs typeface="Fredoka"/>
                <a:sym typeface="Fredoka"/>
              </a:rPr>
              <a:t>Problem Summary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84072" y="2666576"/>
            <a:ext cx="13359527" cy="3957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02"/>
              </a:lnSpc>
            </a:pPr>
          </a:p>
          <a:p>
            <a:pPr algn="just" marL="811552" indent="-405776" lvl="1">
              <a:lnSpc>
                <a:spcPts val="5262"/>
              </a:lnSpc>
              <a:buFont typeface="Arial"/>
              <a:buChar char="•"/>
            </a:pPr>
            <a:r>
              <a:rPr lang="en-US" sz="3758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Difficult to start from scratch (time &amp; cost)</a:t>
            </a:r>
          </a:p>
          <a:p>
            <a:pPr algn="just" marL="811552" indent="-405776" lvl="1">
              <a:lnSpc>
                <a:spcPts val="5262"/>
              </a:lnSpc>
              <a:buFont typeface="Arial"/>
              <a:buChar char="•"/>
            </a:pPr>
            <a:r>
              <a:rPr lang="en-US" sz="3758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Market products are often outdated or low quality</a:t>
            </a:r>
          </a:p>
          <a:p>
            <a:pPr algn="just" marL="811552" indent="-405776" lvl="1">
              <a:lnSpc>
                <a:spcPts val="5262"/>
              </a:lnSpc>
              <a:buFont typeface="Arial"/>
              <a:buChar char="•"/>
            </a:pPr>
            <a:r>
              <a:rPr lang="en-US" sz="3758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Developers may not understand travel industry needs</a:t>
            </a:r>
          </a:p>
          <a:p>
            <a:pPr algn="just">
              <a:lnSpc>
                <a:spcPts val="5262"/>
              </a:lnSpc>
            </a:pPr>
          </a:p>
          <a:p>
            <a:pPr algn="just">
              <a:lnSpc>
                <a:spcPts val="5262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false" flipV="true" rot="0">
            <a:off x="0" y="0"/>
            <a:ext cx="1715550" cy="3276224"/>
          </a:xfrm>
          <a:custGeom>
            <a:avLst/>
            <a:gdLst/>
            <a:ahLst/>
            <a:cxnLst/>
            <a:rect r="r" b="b" t="t" l="l"/>
            <a:pathLst>
              <a:path h="3276224" w="1715550">
                <a:moveTo>
                  <a:pt x="0" y="3276224"/>
                </a:moveTo>
                <a:lnTo>
                  <a:pt x="1715550" y="3276224"/>
                </a:lnTo>
                <a:lnTo>
                  <a:pt x="1715550" y="0"/>
                </a:lnTo>
                <a:lnTo>
                  <a:pt x="0" y="0"/>
                </a:lnTo>
                <a:lnTo>
                  <a:pt x="0" y="32762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20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71547" y="1660274"/>
            <a:ext cx="12896002" cy="1292071"/>
            <a:chOff x="0" y="0"/>
            <a:chExt cx="3396478" cy="3402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6478" cy="340299"/>
            </a:xfrm>
            <a:custGeom>
              <a:avLst/>
              <a:gdLst/>
              <a:ahLst/>
              <a:cxnLst/>
              <a:rect r="r" b="b" t="t" l="l"/>
              <a:pathLst>
                <a:path h="340299" w="3396478">
                  <a:moveTo>
                    <a:pt x="60033" y="0"/>
                  </a:moveTo>
                  <a:lnTo>
                    <a:pt x="3336444" y="0"/>
                  </a:lnTo>
                  <a:cubicBezTo>
                    <a:pt x="3369600" y="0"/>
                    <a:pt x="3396478" y="26878"/>
                    <a:pt x="3396478" y="60033"/>
                  </a:cubicBezTo>
                  <a:lnTo>
                    <a:pt x="3396478" y="280265"/>
                  </a:lnTo>
                  <a:cubicBezTo>
                    <a:pt x="3396478" y="313421"/>
                    <a:pt x="3369600" y="340299"/>
                    <a:pt x="3336444" y="340299"/>
                  </a:cubicBezTo>
                  <a:lnTo>
                    <a:pt x="60033" y="340299"/>
                  </a:lnTo>
                  <a:cubicBezTo>
                    <a:pt x="26878" y="340299"/>
                    <a:pt x="0" y="313421"/>
                    <a:pt x="0" y="280265"/>
                  </a:cubicBezTo>
                  <a:lnTo>
                    <a:pt x="0" y="60033"/>
                  </a:lnTo>
                  <a:cubicBezTo>
                    <a:pt x="0" y="26878"/>
                    <a:pt x="26878" y="0"/>
                    <a:pt x="60033" y="0"/>
                  </a:cubicBezTo>
                  <a:close/>
                </a:path>
              </a:pathLst>
            </a:custGeom>
            <a:solidFill>
              <a:srgbClr val="F0F5F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396478" cy="426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829216" y="6692105"/>
            <a:ext cx="3196188" cy="3594895"/>
          </a:xfrm>
          <a:custGeom>
            <a:avLst/>
            <a:gdLst/>
            <a:ahLst/>
            <a:cxnLst/>
            <a:rect r="r" b="b" t="t" l="l"/>
            <a:pathLst>
              <a:path h="3594895" w="3196188">
                <a:moveTo>
                  <a:pt x="0" y="0"/>
                </a:moveTo>
                <a:lnTo>
                  <a:pt x="3196189" y="0"/>
                </a:lnTo>
                <a:lnTo>
                  <a:pt x="3196189" y="3594895"/>
                </a:lnTo>
                <a:lnTo>
                  <a:pt x="0" y="3594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14198" y="1222360"/>
            <a:ext cx="11610701" cy="1796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81"/>
              </a:lnSpc>
            </a:pPr>
            <a:r>
              <a:rPr lang="en-US" sz="10486">
                <a:solidFill>
                  <a:srgbClr val="1E2022"/>
                </a:solidFill>
                <a:latin typeface="Fredoka"/>
                <a:ea typeface="Fredoka"/>
                <a:cs typeface="Fredoka"/>
                <a:sym typeface="Fredoka"/>
              </a:rPr>
              <a:t>Our Solution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05246" y="4144230"/>
            <a:ext cx="13277508" cy="3308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9292" indent="-389646" lvl="1">
              <a:lnSpc>
                <a:spcPts val="5053"/>
              </a:lnSpc>
              <a:buFont typeface="Arial"/>
              <a:buChar char="•"/>
            </a:pPr>
            <a:r>
              <a:rPr lang="en-US" sz="3609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Us</a:t>
            </a:r>
            <a:r>
              <a:rPr lang="en-US" sz="3609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e modular, scalable architecture</a:t>
            </a:r>
          </a:p>
          <a:p>
            <a:pPr algn="just" marL="779292" indent="-389646" lvl="1">
              <a:lnSpc>
                <a:spcPts val="5053"/>
              </a:lnSpc>
              <a:buFont typeface="Arial"/>
              <a:buChar char="•"/>
            </a:pPr>
            <a:r>
              <a:rPr lang="en-US" sz="3609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Integrate reliable APIs (Flights, Hotels, Payments)</a:t>
            </a:r>
          </a:p>
          <a:p>
            <a:pPr algn="just" marL="779292" indent="-389646" lvl="1">
              <a:lnSpc>
                <a:spcPts val="5053"/>
              </a:lnSpc>
              <a:buFont typeface="Arial"/>
              <a:buChar char="•"/>
            </a:pPr>
            <a:r>
              <a:rPr lang="en-US" sz="3609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Follow agile process with domain-focused development</a:t>
            </a:r>
          </a:p>
          <a:p>
            <a:pPr algn="just" marL="887239" indent="-443619" lvl="1">
              <a:lnSpc>
                <a:spcPts val="5753"/>
              </a:lnSpc>
              <a:buFont typeface="Arial"/>
              <a:buChar char="•"/>
            </a:pPr>
            <a:r>
              <a:rPr lang="en-US" sz="4109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Prioritize user experience and reliability</a:t>
            </a:r>
          </a:p>
          <a:p>
            <a:pPr algn="just">
              <a:lnSpc>
                <a:spcPts val="5053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true" flipV="true" rot="0">
            <a:off x="16908981" y="0"/>
            <a:ext cx="3196188" cy="3594895"/>
          </a:xfrm>
          <a:custGeom>
            <a:avLst/>
            <a:gdLst/>
            <a:ahLst/>
            <a:cxnLst/>
            <a:rect r="r" b="b" t="t" l="l"/>
            <a:pathLst>
              <a:path h="3594895" w="3196188">
                <a:moveTo>
                  <a:pt x="3196188" y="3594895"/>
                </a:moveTo>
                <a:lnTo>
                  <a:pt x="0" y="3594895"/>
                </a:lnTo>
                <a:lnTo>
                  <a:pt x="0" y="0"/>
                </a:lnTo>
                <a:lnTo>
                  <a:pt x="3196188" y="0"/>
                </a:lnTo>
                <a:lnTo>
                  <a:pt x="3196188" y="359489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20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71547" y="1660274"/>
            <a:ext cx="12896002" cy="1292071"/>
            <a:chOff x="0" y="0"/>
            <a:chExt cx="3396478" cy="3402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6478" cy="340299"/>
            </a:xfrm>
            <a:custGeom>
              <a:avLst/>
              <a:gdLst/>
              <a:ahLst/>
              <a:cxnLst/>
              <a:rect r="r" b="b" t="t" l="l"/>
              <a:pathLst>
                <a:path h="340299" w="3396478">
                  <a:moveTo>
                    <a:pt x="60033" y="0"/>
                  </a:moveTo>
                  <a:lnTo>
                    <a:pt x="3336444" y="0"/>
                  </a:lnTo>
                  <a:cubicBezTo>
                    <a:pt x="3369600" y="0"/>
                    <a:pt x="3396478" y="26878"/>
                    <a:pt x="3396478" y="60033"/>
                  </a:cubicBezTo>
                  <a:lnTo>
                    <a:pt x="3396478" y="280265"/>
                  </a:lnTo>
                  <a:cubicBezTo>
                    <a:pt x="3396478" y="313421"/>
                    <a:pt x="3369600" y="340299"/>
                    <a:pt x="3336444" y="340299"/>
                  </a:cubicBezTo>
                  <a:lnTo>
                    <a:pt x="60033" y="340299"/>
                  </a:lnTo>
                  <a:cubicBezTo>
                    <a:pt x="26878" y="340299"/>
                    <a:pt x="0" y="313421"/>
                    <a:pt x="0" y="280265"/>
                  </a:cubicBezTo>
                  <a:lnTo>
                    <a:pt x="0" y="60033"/>
                  </a:lnTo>
                  <a:cubicBezTo>
                    <a:pt x="0" y="26878"/>
                    <a:pt x="26878" y="0"/>
                    <a:pt x="60033" y="0"/>
                  </a:cubicBezTo>
                  <a:close/>
                </a:path>
              </a:pathLst>
            </a:custGeom>
            <a:solidFill>
              <a:srgbClr val="F0F5F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396478" cy="426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014198" y="1327135"/>
            <a:ext cx="11610701" cy="3470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81"/>
              </a:lnSpc>
            </a:pPr>
            <a:r>
              <a:rPr lang="en-US" sz="9986">
                <a:solidFill>
                  <a:srgbClr val="1E2022"/>
                </a:solidFill>
                <a:latin typeface="Fredoka"/>
                <a:ea typeface="Fredoka"/>
                <a:cs typeface="Fredoka"/>
                <a:sym typeface="Fredoka"/>
              </a:rPr>
              <a:t>User Management Features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39178" y="4388706"/>
            <a:ext cx="11009645" cy="3201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7702" indent="-378851" lvl="1">
              <a:lnSpc>
                <a:spcPts val="4913"/>
              </a:lnSpc>
              <a:spcBef>
                <a:spcPct val="0"/>
              </a:spcBef>
              <a:buFont typeface="Arial"/>
              <a:buChar char="•"/>
            </a:pPr>
            <a:r>
              <a:rPr lang="en-US" sz="3509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Secu</a:t>
            </a:r>
            <a:r>
              <a:rPr lang="en-US" sz="3509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re login/registration (Email, Social Login)</a:t>
            </a:r>
          </a:p>
          <a:p>
            <a:pPr algn="just" marL="757702" indent="-378851" lvl="1">
              <a:lnSpc>
                <a:spcPts val="4913"/>
              </a:lnSpc>
              <a:spcBef>
                <a:spcPct val="0"/>
              </a:spcBef>
              <a:buFont typeface="Arial"/>
              <a:buChar char="•"/>
            </a:pPr>
            <a:r>
              <a:rPr lang="en-US" sz="3509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Role-based access: Customer, Agent, Admin</a:t>
            </a:r>
          </a:p>
          <a:p>
            <a:pPr algn="just" marL="757702" indent="-378851" lvl="1">
              <a:lnSpc>
                <a:spcPts val="4913"/>
              </a:lnSpc>
              <a:spcBef>
                <a:spcPct val="0"/>
              </a:spcBef>
              <a:buFont typeface="Arial"/>
              <a:buChar char="•"/>
            </a:pPr>
            <a:r>
              <a:rPr lang="en-US" sz="3509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Profile editing, session management</a:t>
            </a:r>
          </a:p>
          <a:p>
            <a:pPr algn="just" marL="757702" indent="-378851" lvl="1">
              <a:lnSpc>
                <a:spcPts val="4913"/>
              </a:lnSpc>
              <a:spcBef>
                <a:spcPct val="0"/>
              </a:spcBef>
              <a:buFont typeface="Arial"/>
              <a:buChar char="•"/>
            </a:pPr>
            <a:r>
              <a:rPr lang="en-US" sz="3509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Password recovery &amp; optional 2FA</a:t>
            </a:r>
          </a:p>
          <a:p>
            <a:pPr algn="just">
              <a:lnSpc>
                <a:spcPts val="5473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true" rot="0">
            <a:off x="0" y="0"/>
            <a:ext cx="2715034" cy="3104509"/>
          </a:xfrm>
          <a:custGeom>
            <a:avLst/>
            <a:gdLst/>
            <a:ahLst/>
            <a:cxnLst/>
            <a:rect r="r" b="b" t="t" l="l"/>
            <a:pathLst>
              <a:path h="3104509" w="2715034">
                <a:moveTo>
                  <a:pt x="0" y="3104509"/>
                </a:moveTo>
                <a:lnTo>
                  <a:pt x="2715034" y="3104509"/>
                </a:lnTo>
                <a:lnTo>
                  <a:pt x="2715034" y="0"/>
                </a:lnTo>
                <a:lnTo>
                  <a:pt x="0" y="0"/>
                </a:lnTo>
                <a:lnTo>
                  <a:pt x="0" y="31045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9115846"/>
            <a:ext cx="3639178" cy="1171154"/>
          </a:xfrm>
          <a:custGeom>
            <a:avLst/>
            <a:gdLst/>
            <a:ahLst/>
            <a:cxnLst/>
            <a:rect r="r" b="b" t="t" l="l"/>
            <a:pathLst>
              <a:path h="1171154" w="3639178">
                <a:moveTo>
                  <a:pt x="0" y="0"/>
                </a:moveTo>
                <a:lnTo>
                  <a:pt x="3639178" y="0"/>
                </a:lnTo>
                <a:lnTo>
                  <a:pt x="3639178" y="1171154"/>
                </a:lnTo>
                <a:lnTo>
                  <a:pt x="0" y="11711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4648822" y="0"/>
            <a:ext cx="3639178" cy="1171154"/>
          </a:xfrm>
          <a:custGeom>
            <a:avLst/>
            <a:gdLst/>
            <a:ahLst/>
            <a:cxnLst/>
            <a:rect r="r" b="b" t="t" l="l"/>
            <a:pathLst>
              <a:path h="1171154" w="3639178">
                <a:moveTo>
                  <a:pt x="3639178" y="1171154"/>
                </a:moveTo>
                <a:lnTo>
                  <a:pt x="0" y="1171154"/>
                </a:lnTo>
                <a:lnTo>
                  <a:pt x="0" y="0"/>
                </a:lnTo>
                <a:lnTo>
                  <a:pt x="3639178" y="0"/>
                </a:lnTo>
                <a:lnTo>
                  <a:pt x="3639178" y="117115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5572966" y="7182491"/>
            <a:ext cx="2715034" cy="3104509"/>
          </a:xfrm>
          <a:custGeom>
            <a:avLst/>
            <a:gdLst/>
            <a:ahLst/>
            <a:cxnLst/>
            <a:rect r="r" b="b" t="t" l="l"/>
            <a:pathLst>
              <a:path h="3104509" w="2715034">
                <a:moveTo>
                  <a:pt x="2715034" y="0"/>
                </a:moveTo>
                <a:lnTo>
                  <a:pt x="0" y="0"/>
                </a:lnTo>
                <a:lnTo>
                  <a:pt x="0" y="3104509"/>
                </a:lnTo>
                <a:lnTo>
                  <a:pt x="2715034" y="3104509"/>
                </a:lnTo>
                <a:lnTo>
                  <a:pt x="271503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20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38581" y="7552086"/>
            <a:ext cx="3734563" cy="4114800"/>
          </a:xfrm>
          <a:custGeom>
            <a:avLst/>
            <a:gdLst/>
            <a:ahLst/>
            <a:cxnLst/>
            <a:rect r="r" b="b" t="t" l="l"/>
            <a:pathLst>
              <a:path h="4114800" w="3734563">
                <a:moveTo>
                  <a:pt x="0" y="0"/>
                </a:moveTo>
                <a:lnTo>
                  <a:pt x="3734562" y="0"/>
                </a:lnTo>
                <a:lnTo>
                  <a:pt x="373456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06153" y="-1645542"/>
            <a:ext cx="3734563" cy="4114800"/>
          </a:xfrm>
          <a:custGeom>
            <a:avLst/>
            <a:gdLst/>
            <a:ahLst/>
            <a:cxnLst/>
            <a:rect r="r" b="b" t="t" l="l"/>
            <a:pathLst>
              <a:path h="4114800" w="3734563">
                <a:moveTo>
                  <a:pt x="0" y="0"/>
                </a:moveTo>
                <a:lnTo>
                  <a:pt x="3734563" y="0"/>
                </a:lnTo>
                <a:lnTo>
                  <a:pt x="37345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371547" y="1660274"/>
            <a:ext cx="12896002" cy="1292071"/>
            <a:chOff x="0" y="0"/>
            <a:chExt cx="3396478" cy="3402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396478" cy="340299"/>
            </a:xfrm>
            <a:custGeom>
              <a:avLst/>
              <a:gdLst/>
              <a:ahLst/>
              <a:cxnLst/>
              <a:rect r="r" b="b" t="t" l="l"/>
              <a:pathLst>
                <a:path h="340299" w="3396478">
                  <a:moveTo>
                    <a:pt x="60033" y="0"/>
                  </a:moveTo>
                  <a:lnTo>
                    <a:pt x="3336444" y="0"/>
                  </a:lnTo>
                  <a:cubicBezTo>
                    <a:pt x="3369600" y="0"/>
                    <a:pt x="3396478" y="26878"/>
                    <a:pt x="3396478" y="60033"/>
                  </a:cubicBezTo>
                  <a:lnTo>
                    <a:pt x="3396478" y="280265"/>
                  </a:lnTo>
                  <a:cubicBezTo>
                    <a:pt x="3396478" y="313421"/>
                    <a:pt x="3369600" y="340299"/>
                    <a:pt x="3336444" y="340299"/>
                  </a:cubicBezTo>
                  <a:lnTo>
                    <a:pt x="60033" y="340299"/>
                  </a:lnTo>
                  <a:cubicBezTo>
                    <a:pt x="26878" y="340299"/>
                    <a:pt x="0" y="313421"/>
                    <a:pt x="0" y="280265"/>
                  </a:cubicBezTo>
                  <a:lnTo>
                    <a:pt x="0" y="60033"/>
                  </a:lnTo>
                  <a:cubicBezTo>
                    <a:pt x="0" y="26878"/>
                    <a:pt x="26878" y="0"/>
                    <a:pt x="60033" y="0"/>
                  </a:cubicBezTo>
                  <a:close/>
                </a:path>
              </a:pathLst>
            </a:custGeom>
            <a:solidFill>
              <a:srgbClr val="F0F5F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3396478" cy="426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014198" y="1308085"/>
            <a:ext cx="11610701" cy="3659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81"/>
              </a:lnSpc>
            </a:pPr>
            <a:r>
              <a:rPr lang="en-US" sz="10486">
                <a:solidFill>
                  <a:srgbClr val="1E2022"/>
                </a:solidFill>
                <a:latin typeface="Fredoka"/>
                <a:ea typeface="Fredoka"/>
                <a:cs typeface="Fredoka"/>
                <a:sym typeface="Fredoka"/>
              </a:rPr>
              <a:t>Hotel Booking Features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39649" y="4276825"/>
            <a:ext cx="12008703" cy="3370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Search h</a:t>
            </a:r>
            <a:r>
              <a:rPr lang="en-US" sz="3799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otels with filters (location, price, rating)</a:t>
            </a:r>
          </a:p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Room availability, hotel images, amenities</a:t>
            </a:r>
          </a:p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Booking process with payment</a:t>
            </a:r>
          </a:p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Cancellation &amp; refund management</a:t>
            </a:r>
          </a:p>
          <a:p>
            <a:pPr algn="l">
              <a:lnSpc>
                <a:spcPts val="5319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6572450" y="7010776"/>
            <a:ext cx="1715550" cy="3276224"/>
          </a:xfrm>
          <a:custGeom>
            <a:avLst/>
            <a:gdLst/>
            <a:ahLst/>
            <a:cxnLst/>
            <a:rect r="r" b="b" t="t" l="l"/>
            <a:pathLst>
              <a:path h="3276224" w="1715550">
                <a:moveTo>
                  <a:pt x="1715550" y="0"/>
                </a:moveTo>
                <a:lnTo>
                  <a:pt x="0" y="0"/>
                </a:lnTo>
                <a:lnTo>
                  <a:pt x="0" y="3276224"/>
                </a:lnTo>
                <a:lnTo>
                  <a:pt x="1715550" y="3276224"/>
                </a:lnTo>
                <a:lnTo>
                  <a:pt x="171555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0">
            <a:off x="0" y="0"/>
            <a:ext cx="1715550" cy="3276224"/>
          </a:xfrm>
          <a:custGeom>
            <a:avLst/>
            <a:gdLst/>
            <a:ahLst/>
            <a:cxnLst/>
            <a:rect r="r" b="b" t="t" l="l"/>
            <a:pathLst>
              <a:path h="3276224" w="1715550">
                <a:moveTo>
                  <a:pt x="0" y="3276224"/>
                </a:moveTo>
                <a:lnTo>
                  <a:pt x="1715550" y="3276224"/>
                </a:lnTo>
                <a:lnTo>
                  <a:pt x="1715550" y="0"/>
                </a:lnTo>
                <a:lnTo>
                  <a:pt x="0" y="0"/>
                </a:lnTo>
                <a:lnTo>
                  <a:pt x="0" y="327622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20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71547" y="1660274"/>
            <a:ext cx="12896002" cy="1292071"/>
            <a:chOff x="0" y="0"/>
            <a:chExt cx="3396478" cy="3402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6478" cy="340299"/>
            </a:xfrm>
            <a:custGeom>
              <a:avLst/>
              <a:gdLst/>
              <a:ahLst/>
              <a:cxnLst/>
              <a:rect r="r" b="b" t="t" l="l"/>
              <a:pathLst>
                <a:path h="340299" w="3396478">
                  <a:moveTo>
                    <a:pt x="60033" y="0"/>
                  </a:moveTo>
                  <a:lnTo>
                    <a:pt x="3336444" y="0"/>
                  </a:lnTo>
                  <a:cubicBezTo>
                    <a:pt x="3369600" y="0"/>
                    <a:pt x="3396478" y="26878"/>
                    <a:pt x="3396478" y="60033"/>
                  </a:cubicBezTo>
                  <a:lnTo>
                    <a:pt x="3396478" y="280265"/>
                  </a:lnTo>
                  <a:cubicBezTo>
                    <a:pt x="3396478" y="313421"/>
                    <a:pt x="3369600" y="340299"/>
                    <a:pt x="3336444" y="340299"/>
                  </a:cubicBezTo>
                  <a:lnTo>
                    <a:pt x="60033" y="340299"/>
                  </a:lnTo>
                  <a:cubicBezTo>
                    <a:pt x="26878" y="340299"/>
                    <a:pt x="0" y="313421"/>
                    <a:pt x="0" y="280265"/>
                  </a:cubicBezTo>
                  <a:lnTo>
                    <a:pt x="0" y="60033"/>
                  </a:lnTo>
                  <a:cubicBezTo>
                    <a:pt x="0" y="26878"/>
                    <a:pt x="26878" y="0"/>
                    <a:pt x="60033" y="0"/>
                  </a:cubicBezTo>
                  <a:close/>
                </a:path>
              </a:pathLst>
            </a:custGeom>
            <a:solidFill>
              <a:srgbClr val="F0F5F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396478" cy="426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014198" y="1698164"/>
            <a:ext cx="11610701" cy="1101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82"/>
              </a:lnSpc>
            </a:pPr>
            <a:r>
              <a:rPr lang="en-US" sz="6487">
                <a:solidFill>
                  <a:srgbClr val="1E2022"/>
                </a:solidFill>
                <a:latin typeface="Fredoka"/>
                <a:ea typeface="Fredoka"/>
                <a:cs typeface="Fredoka"/>
                <a:sym typeface="Fredoka"/>
              </a:rPr>
              <a:t>Additional Booking Modules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15254" y="4314914"/>
            <a:ext cx="11009645" cy="4630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93"/>
              </a:lnSpc>
            </a:pPr>
            <a:r>
              <a:rPr lang="en-US" sz="3709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Car Rentals:</a:t>
            </a:r>
          </a:p>
          <a:p>
            <a:pPr algn="just" marL="800881" indent="-400441" lvl="1">
              <a:lnSpc>
                <a:spcPts val="5193"/>
              </a:lnSpc>
              <a:buFont typeface="Arial"/>
              <a:buChar char="•"/>
            </a:pPr>
            <a:r>
              <a:rPr lang="en-US" sz="3709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Search, compare cars</a:t>
            </a:r>
          </a:p>
          <a:p>
            <a:pPr algn="just" marL="800881" indent="-400441" lvl="1">
              <a:lnSpc>
                <a:spcPts val="5193"/>
              </a:lnSpc>
              <a:buFont typeface="Arial"/>
              <a:buChar char="•"/>
            </a:pPr>
            <a:r>
              <a:rPr lang="en-US" sz="3709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Book and pay by duration</a:t>
            </a:r>
          </a:p>
          <a:p>
            <a:pPr algn="just">
              <a:lnSpc>
                <a:spcPts val="5193"/>
              </a:lnSpc>
            </a:pPr>
            <a:r>
              <a:rPr lang="en-US" sz="3709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Tours &amp; Activities:</a:t>
            </a:r>
          </a:p>
          <a:p>
            <a:pPr algn="just" marL="800881" indent="-400441" lvl="1">
              <a:lnSpc>
                <a:spcPts val="5193"/>
              </a:lnSpc>
              <a:buFont typeface="Arial"/>
              <a:buChar char="•"/>
            </a:pPr>
            <a:r>
              <a:rPr lang="en-US" sz="3709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Filter tours by location, type</a:t>
            </a:r>
          </a:p>
          <a:p>
            <a:pPr algn="just" marL="800881" indent="-400441" lvl="1">
              <a:lnSpc>
                <a:spcPts val="5193"/>
              </a:lnSpc>
              <a:buFont typeface="Arial"/>
              <a:buChar char="•"/>
            </a:pPr>
            <a:r>
              <a:rPr lang="en-US" sz="3709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Book and receive confirmation instantly</a:t>
            </a:r>
          </a:p>
          <a:p>
            <a:pPr algn="just">
              <a:lnSpc>
                <a:spcPts val="5193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1829216" y="6692105"/>
            <a:ext cx="3196188" cy="3594895"/>
          </a:xfrm>
          <a:custGeom>
            <a:avLst/>
            <a:gdLst/>
            <a:ahLst/>
            <a:cxnLst/>
            <a:rect r="r" b="b" t="t" l="l"/>
            <a:pathLst>
              <a:path h="3594895" w="3196188">
                <a:moveTo>
                  <a:pt x="0" y="0"/>
                </a:moveTo>
                <a:lnTo>
                  <a:pt x="3196189" y="0"/>
                </a:lnTo>
                <a:lnTo>
                  <a:pt x="3196189" y="3594895"/>
                </a:lnTo>
                <a:lnTo>
                  <a:pt x="0" y="3594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6908981" y="0"/>
            <a:ext cx="3196188" cy="3594895"/>
          </a:xfrm>
          <a:custGeom>
            <a:avLst/>
            <a:gdLst/>
            <a:ahLst/>
            <a:cxnLst/>
            <a:rect r="r" b="b" t="t" l="l"/>
            <a:pathLst>
              <a:path h="3594895" w="3196188">
                <a:moveTo>
                  <a:pt x="3196188" y="3594895"/>
                </a:moveTo>
                <a:lnTo>
                  <a:pt x="0" y="3594895"/>
                </a:lnTo>
                <a:lnTo>
                  <a:pt x="0" y="0"/>
                </a:lnTo>
                <a:lnTo>
                  <a:pt x="3196188" y="0"/>
                </a:lnTo>
                <a:lnTo>
                  <a:pt x="3196188" y="359489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20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71547" y="1660274"/>
            <a:ext cx="12896002" cy="1292071"/>
            <a:chOff x="0" y="0"/>
            <a:chExt cx="3396478" cy="3402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6478" cy="340299"/>
            </a:xfrm>
            <a:custGeom>
              <a:avLst/>
              <a:gdLst/>
              <a:ahLst/>
              <a:cxnLst/>
              <a:rect r="r" b="b" t="t" l="l"/>
              <a:pathLst>
                <a:path h="340299" w="3396478">
                  <a:moveTo>
                    <a:pt x="60033" y="0"/>
                  </a:moveTo>
                  <a:lnTo>
                    <a:pt x="3336444" y="0"/>
                  </a:lnTo>
                  <a:cubicBezTo>
                    <a:pt x="3369600" y="0"/>
                    <a:pt x="3396478" y="26878"/>
                    <a:pt x="3396478" y="60033"/>
                  </a:cubicBezTo>
                  <a:lnTo>
                    <a:pt x="3396478" y="280265"/>
                  </a:lnTo>
                  <a:cubicBezTo>
                    <a:pt x="3396478" y="313421"/>
                    <a:pt x="3369600" y="340299"/>
                    <a:pt x="3336444" y="340299"/>
                  </a:cubicBezTo>
                  <a:lnTo>
                    <a:pt x="60033" y="340299"/>
                  </a:lnTo>
                  <a:cubicBezTo>
                    <a:pt x="26878" y="340299"/>
                    <a:pt x="0" y="313421"/>
                    <a:pt x="0" y="280265"/>
                  </a:cubicBezTo>
                  <a:lnTo>
                    <a:pt x="0" y="60033"/>
                  </a:lnTo>
                  <a:cubicBezTo>
                    <a:pt x="0" y="26878"/>
                    <a:pt x="26878" y="0"/>
                    <a:pt x="60033" y="0"/>
                  </a:cubicBezTo>
                  <a:close/>
                </a:path>
              </a:pathLst>
            </a:custGeom>
            <a:solidFill>
              <a:srgbClr val="F0F5F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396478" cy="426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014198" y="1308085"/>
            <a:ext cx="11610701" cy="1796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81"/>
              </a:lnSpc>
            </a:pPr>
            <a:r>
              <a:rPr lang="en-US" sz="10486">
                <a:solidFill>
                  <a:srgbClr val="1E2022"/>
                </a:solidFill>
                <a:latin typeface="Fredoka"/>
                <a:ea typeface="Fredoka"/>
                <a:cs typeface="Fredoka"/>
                <a:sym typeface="Fredoka"/>
              </a:rPr>
              <a:t>Payment System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14726" y="4390286"/>
            <a:ext cx="11009645" cy="3315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0881" indent="-400441" lvl="1">
              <a:lnSpc>
                <a:spcPts val="5193"/>
              </a:lnSpc>
              <a:spcBef>
                <a:spcPct val="0"/>
              </a:spcBef>
              <a:buFont typeface="Arial"/>
              <a:buChar char="•"/>
            </a:pPr>
            <a:r>
              <a:rPr lang="en-US" sz="3709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Supp</a:t>
            </a:r>
            <a:r>
              <a:rPr lang="en-US" sz="3709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orts Credit Card, PayPal, Bank Transfer</a:t>
            </a:r>
          </a:p>
          <a:p>
            <a:pPr algn="just" marL="800881" indent="-400441" lvl="1">
              <a:lnSpc>
                <a:spcPts val="5193"/>
              </a:lnSpc>
              <a:spcBef>
                <a:spcPct val="0"/>
              </a:spcBef>
              <a:buFont typeface="Arial"/>
              <a:buChar char="•"/>
            </a:pPr>
            <a:r>
              <a:rPr lang="en-US" sz="3709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Secure payment gateway integration</a:t>
            </a:r>
          </a:p>
          <a:p>
            <a:pPr algn="just" marL="800881" indent="-400441" lvl="1">
              <a:lnSpc>
                <a:spcPts val="5193"/>
              </a:lnSpc>
              <a:spcBef>
                <a:spcPct val="0"/>
              </a:spcBef>
              <a:buFont typeface="Arial"/>
              <a:buChar char="•"/>
            </a:pPr>
            <a:r>
              <a:rPr lang="en-US" sz="3709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Invoice generation &amp; error handling</a:t>
            </a:r>
          </a:p>
          <a:p>
            <a:pPr algn="just" marL="800881" indent="-400441" lvl="1">
              <a:lnSpc>
                <a:spcPts val="5193"/>
              </a:lnSpc>
              <a:spcBef>
                <a:spcPct val="0"/>
              </a:spcBef>
              <a:buFont typeface="Arial"/>
              <a:buChar char="•"/>
            </a:pPr>
            <a:r>
              <a:rPr lang="en-US" sz="3709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Refund support</a:t>
            </a:r>
          </a:p>
          <a:p>
            <a:pPr algn="just">
              <a:lnSpc>
                <a:spcPts val="5193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true" rot="0">
            <a:off x="0" y="0"/>
            <a:ext cx="2715034" cy="3104509"/>
          </a:xfrm>
          <a:custGeom>
            <a:avLst/>
            <a:gdLst/>
            <a:ahLst/>
            <a:cxnLst/>
            <a:rect r="r" b="b" t="t" l="l"/>
            <a:pathLst>
              <a:path h="3104509" w="2715034">
                <a:moveTo>
                  <a:pt x="0" y="3104509"/>
                </a:moveTo>
                <a:lnTo>
                  <a:pt x="2715034" y="3104509"/>
                </a:lnTo>
                <a:lnTo>
                  <a:pt x="2715034" y="0"/>
                </a:lnTo>
                <a:lnTo>
                  <a:pt x="0" y="0"/>
                </a:lnTo>
                <a:lnTo>
                  <a:pt x="0" y="31045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9115846"/>
            <a:ext cx="3639178" cy="1171154"/>
          </a:xfrm>
          <a:custGeom>
            <a:avLst/>
            <a:gdLst/>
            <a:ahLst/>
            <a:cxnLst/>
            <a:rect r="r" b="b" t="t" l="l"/>
            <a:pathLst>
              <a:path h="1171154" w="3639178">
                <a:moveTo>
                  <a:pt x="0" y="0"/>
                </a:moveTo>
                <a:lnTo>
                  <a:pt x="3639178" y="0"/>
                </a:lnTo>
                <a:lnTo>
                  <a:pt x="3639178" y="1171154"/>
                </a:lnTo>
                <a:lnTo>
                  <a:pt x="0" y="11711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4648822" y="0"/>
            <a:ext cx="3639178" cy="1171154"/>
          </a:xfrm>
          <a:custGeom>
            <a:avLst/>
            <a:gdLst/>
            <a:ahLst/>
            <a:cxnLst/>
            <a:rect r="r" b="b" t="t" l="l"/>
            <a:pathLst>
              <a:path h="1171154" w="3639178">
                <a:moveTo>
                  <a:pt x="3639178" y="1171154"/>
                </a:moveTo>
                <a:lnTo>
                  <a:pt x="0" y="1171154"/>
                </a:lnTo>
                <a:lnTo>
                  <a:pt x="0" y="0"/>
                </a:lnTo>
                <a:lnTo>
                  <a:pt x="3639178" y="0"/>
                </a:lnTo>
                <a:lnTo>
                  <a:pt x="3639178" y="117115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5572966" y="7182491"/>
            <a:ext cx="2715034" cy="3104509"/>
          </a:xfrm>
          <a:custGeom>
            <a:avLst/>
            <a:gdLst/>
            <a:ahLst/>
            <a:cxnLst/>
            <a:rect r="r" b="b" t="t" l="l"/>
            <a:pathLst>
              <a:path h="3104509" w="2715034">
                <a:moveTo>
                  <a:pt x="2715034" y="0"/>
                </a:moveTo>
                <a:lnTo>
                  <a:pt x="0" y="0"/>
                </a:lnTo>
                <a:lnTo>
                  <a:pt x="0" y="3104509"/>
                </a:lnTo>
                <a:lnTo>
                  <a:pt x="2715034" y="3104509"/>
                </a:lnTo>
                <a:lnTo>
                  <a:pt x="271503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20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71547" y="1660274"/>
            <a:ext cx="12896002" cy="1292071"/>
            <a:chOff x="0" y="0"/>
            <a:chExt cx="3396478" cy="3402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6478" cy="340299"/>
            </a:xfrm>
            <a:custGeom>
              <a:avLst/>
              <a:gdLst/>
              <a:ahLst/>
              <a:cxnLst/>
              <a:rect r="r" b="b" t="t" l="l"/>
              <a:pathLst>
                <a:path h="340299" w="3396478">
                  <a:moveTo>
                    <a:pt x="60033" y="0"/>
                  </a:moveTo>
                  <a:lnTo>
                    <a:pt x="3336444" y="0"/>
                  </a:lnTo>
                  <a:cubicBezTo>
                    <a:pt x="3369600" y="0"/>
                    <a:pt x="3396478" y="26878"/>
                    <a:pt x="3396478" y="60033"/>
                  </a:cubicBezTo>
                  <a:lnTo>
                    <a:pt x="3396478" y="280265"/>
                  </a:lnTo>
                  <a:cubicBezTo>
                    <a:pt x="3396478" y="313421"/>
                    <a:pt x="3369600" y="340299"/>
                    <a:pt x="3336444" y="340299"/>
                  </a:cubicBezTo>
                  <a:lnTo>
                    <a:pt x="60033" y="340299"/>
                  </a:lnTo>
                  <a:cubicBezTo>
                    <a:pt x="26878" y="340299"/>
                    <a:pt x="0" y="313421"/>
                    <a:pt x="0" y="280265"/>
                  </a:cubicBezTo>
                  <a:lnTo>
                    <a:pt x="0" y="60033"/>
                  </a:lnTo>
                  <a:cubicBezTo>
                    <a:pt x="0" y="26878"/>
                    <a:pt x="26878" y="0"/>
                    <a:pt x="60033" y="0"/>
                  </a:cubicBezTo>
                  <a:close/>
                </a:path>
              </a:pathLst>
            </a:custGeom>
            <a:solidFill>
              <a:srgbClr val="F0F5F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396478" cy="426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014198" y="1250935"/>
            <a:ext cx="11610701" cy="1796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81"/>
              </a:lnSpc>
            </a:pPr>
            <a:r>
              <a:rPr lang="en-US" sz="10486">
                <a:solidFill>
                  <a:srgbClr val="1E2022"/>
                </a:solidFill>
                <a:latin typeface="Fredoka"/>
                <a:ea typeface="Fredoka"/>
                <a:cs typeface="Fredoka"/>
                <a:sym typeface="Fredoka"/>
              </a:rPr>
              <a:t>Admin Panel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39178" y="4398231"/>
            <a:ext cx="11009645" cy="3223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9292" indent="-389646" lvl="1">
              <a:lnSpc>
                <a:spcPts val="5053"/>
              </a:lnSpc>
              <a:spcBef>
                <a:spcPct val="0"/>
              </a:spcBef>
              <a:buFont typeface="Arial"/>
              <a:buChar char="•"/>
            </a:pPr>
            <a:r>
              <a:rPr lang="en-US" sz="3609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Manag</a:t>
            </a:r>
            <a:r>
              <a:rPr lang="en-US" sz="3609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e users &amp; permissions</a:t>
            </a:r>
          </a:p>
          <a:p>
            <a:pPr algn="just" marL="779292" indent="-389646" lvl="1">
              <a:lnSpc>
                <a:spcPts val="5053"/>
              </a:lnSpc>
              <a:spcBef>
                <a:spcPct val="0"/>
              </a:spcBef>
              <a:buFont typeface="Arial"/>
              <a:buChar char="•"/>
            </a:pPr>
            <a:r>
              <a:rPr lang="en-US" sz="3609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Control hotel, flight, car, and tour inventory</a:t>
            </a:r>
          </a:p>
          <a:p>
            <a:pPr algn="just" marL="779292" indent="-389646" lvl="1">
              <a:lnSpc>
                <a:spcPts val="5053"/>
              </a:lnSpc>
              <a:spcBef>
                <a:spcPct val="0"/>
              </a:spcBef>
              <a:buFont typeface="Arial"/>
              <a:buChar char="•"/>
            </a:pPr>
            <a:r>
              <a:rPr lang="en-US" sz="3609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Dynamic pricing &amp; discount rules</a:t>
            </a:r>
          </a:p>
          <a:p>
            <a:pPr algn="just" marL="779292" indent="-389646" lvl="1">
              <a:lnSpc>
                <a:spcPts val="5053"/>
              </a:lnSpc>
              <a:spcBef>
                <a:spcPct val="0"/>
              </a:spcBef>
              <a:buFont typeface="Arial"/>
              <a:buChar char="•"/>
            </a:pPr>
            <a:r>
              <a:rPr lang="en-US" sz="3609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Generate reports: revenue, bookings, trends</a:t>
            </a:r>
          </a:p>
          <a:p>
            <a:pPr algn="just">
              <a:lnSpc>
                <a:spcPts val="5053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true" flipV="false" rot="0">
            <a:off x="16572450" y="7010776"/>
            <a:ext cx="1715550" cy="3276224"/>
          </a:xfrm>
          <a:custGeom>
            <a:avLst/>
            <a:gdLst/>
            <a:ahLst/>
            <a:cxnLst/>
            <a:rect r="r" b="b" t="t" l="l"/>
            <a:pathLst>
              <a:path h="3276224" w="1715550">
                <a:moveTo>
                  <a:pt x="1715550" y="0"/>
                </a:moveTo>
                <a:lnTo>
                  <a:pt x="0" y="0"/>
                </a:lnTo>
                <a:lnTo>
                  <a:pt x="0" y="3276224"/>
                </a:lnTo>
                <a:lnTo>
                  <a:pt x="1715550" y="3276224"/>
                </a:lnTo>
                <a:lnTo>
                  <a:pt x="171555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0" y="0"/>
            <a:ext cx="1715550" cy="3276224"/>
          </a:xfrm>
          <a:custGeom>
            <a:avLst/>
            <a:gdLst/>
            <a:ahLst/>
            <a:cxnLst/>
            <a:rect r="r" b="b" t="t" l="l"/>
            <a:pathLst>
              <a:path h="3276224" w="1715550">
                <a:moveTo>
                  <a:pt x="0" y="3276224"/>
                </a:moveTo>
                <a:lnTo>
                  <a:pt x="1715550" y="3276224"/>
                </a:lnTo>
                <a:lnTo>
                  <a:pt x="1715550" y="0"/>
                </a:lnTo>
                <a:lnTo>
                  <a:pt x="0" y="0"/>
                </a:lnTo>
                <a:lnTo>
                  <a:pt x="0" y="32762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20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95999" y="505376"/>
            <a:ext cx="12896002" cy="1292071"/>
            <a:chOff x="0" y="0"/>
            <a:chExt cx="3396478" cy="3402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6478" cy="340299"/>
            </a:xfrm>
            <a:custGeom>
              <a:avLst/>
              <a:gdLst/>
              <a:ahLst/>
              <a:cxnLst/>
              <a:rect r="r" b="b" t="t" l="l"/>
              <a:pathLst>
                <a:path h="340299" w="3396478">
                  <a:moveTo>
                    <a:pt x="60033" y="0"/>
                  </a:moveTo>
                  <a:lnTo>
                    <a:pt x="3336444" y="0"/>
                  </a:lnTo>
                  <a:cubicBezTo>
                    <a:pt x="3369600" y="0"/>
                    <a:pt x="3396478" y="26878"/>
                    <a:pt x="3396478" y="60033"/>
                  </a:cubicBezTo>
                  <a:lnTo>
                    <a:pt x="3396478" y="280265"/>
                  </a:lnTo>
                  <a:cubicBezTo>
                    <a:pt x="3396478" y="313421"/>
                    <a:pt x="3369600" y="340299"/>
                    <a:pt x="3336444" y="340299"/>
                  </a:cubicBezTo>
                  <a:lnTo>
                    <a:pt x="60033" y="340299"/>
                  </a:lnTo>
                  <a:cubicBezTo>
                    <a:pt x="26878" y="340299"/>
                    <a:pt x="0" y="313421"/>
                    <a:pt x="0" y="280265"/>
                  </a:cubicBezTo>
                  <a:lnTo>
                    <a:pt x="0" y="60033"/>
                  </a:lnTo>
                  <a:cubicBezTo>
                    <a:pt x="0" y="26878"/>
                    <a:pt x="26878" y="0"/>
                    <a:pt x="60033" y="0"/>
                  </a:cubicBezTo>
                  <a:close/>
                </a:path>
              </a:pathLst>
            </a:custGeom>
            <a:solidFill>
              <a:srgbClr val="F0F5F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396478" cy="426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38650" y="614069"/>
            <a:ext cx="11610701" cy="969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62"/>
              </a:lnSpc>
            </a:pPr>
            <a:r>
              <a:rPr lang="en-US" sz="5687">
                <a:solidFill>
                  <a:srgbClr val="1E2022"/>
                </a:solidFill>
                <a:latin typeface="Fredoka"/>
                <a:ea typeface="Fredoka"/>
                <a:cs typeface="Fredoka"/>
                <a:sym typeface="Fredoka"/>
              </a:rPr>
              <a:t>Testing Strategy &amp; Tools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933476" y="1868718"/>
            <a:ext cx="13360518" cy="8417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6"/>
              </a:lnSpc>
              <a:spcBef>
                <a:spcPct val="0"/>
              </a:spcBef>
            </a:pPr>
            <a:r>
              <a:rPr lang="en-US" sz="2362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Man</a:t>
            </a:r>
            <a:r>
              <a:rPr lang="en-US" sz="2362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ual Testing</a:t>
            </a:r>
          </a:p>
          <a:p>
            <a:pPr algn="just" marL="509962" indent="-254981" lvl="1">
              <a:lnSpc>
                <a:spcPts val="3306"/>
              </a:lnSpc>
              <a:spcBef>
                <a:spcPct val="0"/>
              </a:spcBef>
              <a:buFont typeface="Arial"/>
              <a:buChar char="•"/>
            </a:pPr>
            <a:r>
              <a:rPr lang="en-US" sz="2362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Test cases and scenarios are documented in Excel.</a:t>
            </a:r>
          </a:p>
          <a:p>
            <a:pPr algn="just" marL="509962" indent="-254981" lvl="1">
              <a:lnSpc>
                <a:spcPts val="3306"/>
              </a:lnSpc>
              <a:spcBef>
                <a:spcPct val="0"/>
              </a:spcBef>
              <a:buFont typeface="Arial"/>
              <a:buChar char="•"/>
            </a:pPr>
            <a:r>
              <a:rPr lang="en-US" sz="2362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Used for functional testing of booking modules, user authentication, and admin workflows.</a:t>
            </a:r>
          </a:p>
          <a:p>
            <a:pPr algn="just" marL="509962" indent="-254981" lvl="1">
              <a:lnSpc>
                <a:spcPts val="3306"/>
              </a:lnSpc>
              <a:spcBef>
                <a:spcPct val="0"/>
              </a:spcBef>
              <a:buFont typeface="Arial"/>
              <a:buChar char="•"/>
            </a:pPr>
            <a:r>
              <a:rPr lang="en-US" sz="2362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Helps ensure full coverage of business requirements.</a:t>
            </a:r>
          </a:p>
          <a:p>
            <a:pPr algn="just">
              <a:lnSpc>
                <a:spcPts val="3306"/>
              </a:lnSpc>
              <a:spcBef>
                <a:spcPct val="0"/>
              </a:spcBef>
            </a:pPr>
            <a:r>
              <a:rPr lang="en-US" sz="2362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Automated Testing</a:t>
            </a:r>
          </a:p>
          <a:p>
            <a:pPr algn="just" marL="509962" indent="-254981" lvl="1">
              <a:lnSpc>
                <a:spcPts val="3306"/>
              </a:lnSpc>
              <a:spcBef>
                <a:spcPct val="0"/>
              </a:spcBef>
              <a:buFont typeface="Arial"/>
              <a:buChar char="•"/>
            </a:pPr>
            <a:r>
              <a:rPr lang="en-US" sz="2362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We use Selenium for UI automation testing (cross-browser and functional flows).</a:t>
            </a:r>
          </a:p>
          <a:p>
            <a:pPr algn="just" marL="509962" indent="-254981" lvl="1">
              <a:lnSpc>
                <a:spcPts val="3306"/>
              </a:lnSpc>
              <a:spcBef>
                <a:spcPct val="0"/>
              </a:spcBef>
              <a:buFont typeface="Arial"/>
              <a:buChar char="•"/>
            </a:pPr>
            <a:r>
              <a:rPr lang="en-US" sz="2362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TestNG is used as a testing framework for:</a:t>
            </a:r>
          </a:p>
          <a:p>
            <a:pPr algn="just" marL="1019923" indent="-339974" lvl="2">
              <a:lnSpc>
                <a:spcPts val="3306"/>
              </a:lnSpc>
              <a:spcBef>
                <a:spcPct val="0"/>
              </a:spcBef>
              <a:buFont typeface="Arial"/>
              <a:buChar char="⚬"/>
            </a:pPr>
            <a:r>
              <a:rPr lang="en-US" sz="2362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Managing test cases</a:t>
            </a:r>
          </a:p>
          <a:p>
            <a:pPr algn="just" marL="1019923" indent="-339974" lvl="2">
              <a:lnSpc>
                <a:spcPts val="3306"/>
              </a:lnSpc>
              <a:spcBef>
                <a:spcPct val="0"/>
              </a:spcBef>
              <a:buFont typeface="Arial"/>
              <a:buChar char="⚬"/>
            </a:pPr>
            <a:r>
              <a:rPr lang="en-US" sz="2362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Grouping and prioritizing tests</a:t>
            </a:r>
          </a:p>
          <a:p>
            <a:pPr algn="just" marL="1063102" indent="-354367" lvl="2">
              <a:lnSpc>
                <a:spcPts val="3446"/>
              </a:lnSpc>
              <a:spcBef>
                <a:spcPct val="0"/>
              </a:spcBef>
              <a:buFont typeface="Arial"/>
              <a:buChar char="⚬"/>
            </a:pPr>
            <a:r>
              <a:rPr lang="en-US" sz="2462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Generating test reports</a:t>
            </a:r>
          </a:p>
          <a:p>
            <a:pPr algn="just" marL="509962" indent="-254981" lvl="1">
              <a:lnSpc>
                <a:spcPts val="3306"/>
              </a:lnSpc>
              <a:spcBef>
                <a:spcPct val="0"/>
              </a:spcBef>
              <a:buFont typeface="Arial"/>
              <a:buChar char="•"/>
            </a:pPr>
            <a:r>
              <a:rPr lang="en-US" sz="2362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Automated scripts are maintained for:</a:t>
            </a:r>
          </a:p>
          <a:p>
            <a:pPr algn="just" marL="1019923" indent="-339974" lvl="2">
              <a:lnSpc>
                <a:spcPts val="3306"/>
              </a:lnSpc>
              <a:spcBef>
                <a:spcPct val="0"/>
              </a:spcBef>
              <a:buFont typeface="Arial"/>
              <a:buChar char="⚬"/>
            </a:pPr>
            <a:r>
              <a:rPr lang="en-US" sz="2362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Hotel and flight bookings</a:t>
            </a:r>
          </a:p>
          <a:p>
            <a:pPr algn="just" marL="1019923" indent="-339974" lvl="2">
              <a:lnSpc>
                <a:spcPts val="3306"/>
              </a:lnSpc>
              <a:spcBef>
                <a:spcPct val="0"/>
              </a:spcBef>
              <a:buFont typeface="Arial"/>
              <a:buChar char="⚬"/>
            </a:pPr>
            <a:r>
              <a:rPr lang="en-US" sz="2362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Payment flows</a:t>
            </a:r>
          </a:p>
          <a:p>
            <a:pPr algn="just" marL="1019923" indent="-339974" lvl="2">
              <a:lnSpc>
                <a:spcPts val="3306"/>
              </a:lnSpc>
              <a:spcBef>
                <a:spcPct val="0"/>
              </a:spcBef>
              <a:buFont typeface="Arial"/>
              <a:buChar char="⚬"/>
            </a:pPr>
            <a:r>
              <a:rPr lang="en-US" sz="2362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User login and registration</a:t>
            </a:r>
          </a:p>
          <a:p>
            <a:pPr algn="just">
              <a:lnSpc>
                <a:spcPts val="3306"/>
              </a:lnSpc>
              <a:spcBef>
                <a:spcPct val="0"/>
              </a:spcBef>
            </a:pPr>
            <a:r>
              <a:rPr lang="en-US" sz="2362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Benefits</a:t>
            </a:r>
          </a:p>
          <a:p>
            <a:pPr algn="just" marL="509962" indent="-254981" lvl="1">
              <a:lnSpc>
                <a:spcPts val="3306"/>
              </a:lnSpc>
              <a:spcBef>
                <a:spcPct val="0"/>
              </a:spcBef>
              <a:buFont typeface="Arial"/>
              <a:buChar char="•"/>
            </a:pPr>
            <a:r>
              <a:rPr lang="en-US" sz="2362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Early bug detection</a:t>
            </a:r>
          </a:p>
          <a:p>
            <a:pPr algn="just" marL="509962" indent="-254981" lvl="1">
              <a:lnSpc>
                <a:spcPts val="3306"/>
              </a:lnSpc>
              <a:spcBef>
                <a:spcPct val="0"/>
              </a:spcBef>
              <a:buFont typeface="Arial"/>
              <a:buChar char="•"/>
            </a:pPr>
            <a:r>
              <a:rPr lang="en-US" sz="2362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Faster regression testing</a:t>
            </a:r>
          </a:p>
          <a:p>
            <a:pPr algn="just" marL="509962" indent="-254981" lvl="1">
              <a:lnSpc>
                <a:spcPts val="3306"/>
              </a:lnSpc>
              <a:spcBef>
                <a:spcPct val="0"/>
              </a:spcBef>
              <a:buFont typeface="Arial"/>
              <a:buChar char="•"/>
            </a:pPr>
            <a:r>
              <a:rPr lang="en-US" sz="2362">
                <a:solidFill>
                  <a:srgbClr val="F0F5F9"/>
                </a:solidFill>
                <a:latin typeface="Codec Pro"/>
                <a:ea typeface="Codec Pro"/>
                <a:cs typeface="Codec Pro"/>
                <a:sym typeface="Codec Pro"/>
              </a:rPr>
              <a:t>Better coverage and reduced manual effort</a:t>
            </a:r>
          </a:p>
          <a:p>
            <a:pPr algn="just">
              <a:lnSpc>
                <a:spcPts val="3306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1829216" y="6692105"/>
            <a:ext cx="3196188" cy="3594895"/>
          </a:xfrm>
          <a:custGeom>
            <a:avLst/>
            <a:gdLst/>
            <a:ahLst/>
            <a:cxnLst/>
            <a:rect r="r" b="b" t="t" l="l"/>
            <a:pathLst>
              <a:path h="3594895" w="3196188">
                <a:moveTo>
                  <a:pt x="0" y="0"/>
                </a:moveTo>
                <a:lnTo>
                  <a:pt x="3196189" y="0"/>
                </a:lnTo>
                <a:lnTo>
                  <a:pt x="3196189" y="3594895"/>
                </a:lnTo>
                <a:lnTo>
                  <a:pt x="0" y="3594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6908981" y="0"/>
            <a:ext cx="3196188" cy="3594895"/>
          </a:xfrm>
          <a:custGeom>
            <a:avLst/>
            <a:gdLst/>
            <a:ahLst/>
            <a:cxnLst/>
            <a:rect r="r" b="b" t="t" l="l"/>
            <a:pathLst>
              <a:path h="3594895" w="3196188">
                <a:moveTo>
                  <a:pt x="3196188" y="3594895"/>
                </a:moveTo>
                <a:lnTo>
                  <a:pt x="0" y="3594895"/>
                </a:lnTo>
                <a:lnTo>
                  <a:pt x="0" y="0"/>
                </a:lnTo>
                <a:lnTo>
                  <a:pt x="3196188" y="0"/>
                </a:lnTo>
                <a:lnTo>
                  <a:pt x="3196188" y="359489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DAGnXDtj7GE</dc:identifier>
  <dcterms:modified xsi:type="dcterms:W3CDTF">2011-08-01T06:04:30Z</dcterms:modified>
  <cp:revision>1</cp:revision>
  <dc:title>Black Grey Professional Geometric Presentation</dc:title>
</cp:coreProperties>
</file>