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bdbdca7a9_0_2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bbdbdca7a9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off-the-leash.netlify.app/" TargetMode="External"/><Relationship Id="rId4" Type="http://schemas.openxmlformats.org/officeDocument/2006/relationships/hyperlink" Target="https://trello.com/b/113nxQTJ/off-the-leas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8.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Off the leash!</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400"/>
              <a:t>By Bronwyn Carr and Rodney Ditchfield</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2"/>
          <p:cNvSpPr txBox="1"/>
          <p:nvPr>
            <p:ph type="title"/>
          </p:nvPr>
        </p:nvSpPr>
        <p:spPr>
          <a:xfrm>
            <a:off x="808075" y="214225"/>
            <a:ext cx="3085500" cy="892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800"/>
              <a:t>Work process</a:t>
            </a:r>
            <a:endParaRPr sz="1800"/>
          </a:p>
        </p:txBody>
      </p:sp>
      <p:sp>
        <p:nvSpPr>
          <p:cNvPr id="350" name="Google Shape;350;p22"/>
          <p:cNvSpPr txBox="1"/>
          <p:nvPr/>
        </p:nvSpPr>
        <p:spPr>
          <a:xfrm>
            <a:off x="254775" y="1425200"/>
            <a:ext cx="8368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Nunito"/>
                <a:ea typeface="Nunito"/>
                <a:cs typeface="Nunito"/>
                <a:sym typeface="Nunito"/>
              </a:rPr>
              <a:t>Rodney took the backend development and testing to improve his knowledge of database structures and testing practices. Bronwyn took the frontend development because she felt more confident with the React </a:t>
            </a:r>
            <a:r>
              <a:rPr lang="en">
                <a:solidFill>
                  <a:srgbClr val="FFFFFF"/>
                </a:solidFill>
                <a:latin typeface="Nunito"/>
                <a:ea typeface="Nunito"/>
                <a:cs typeface="Nunito"/>
                <a:sym typeface="Nunito"/>
              </a:rPr>
              <a:t>framework</a:t>
            </a:r>
            <a:r>
              <a:rPr lang="en">
                <a:solidFill>
                  <a:srgbClr val="FFFFFF"/>
                </a:solidFill>
                <a:latin typeface="Nunito"/>
                <a:ea typeface="Nunito"/>
                <a:cs typeface="Nunito"/>
                <a:sym typeface="Nunito"/>
              </a:rPr>
              <a:t> and Javascript overall as well as styling.</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We met in person to discuss our initial concept, planning and develop our wireframes. After that we found phone calls and screen sharing on discord to be the most efficient way to communicate large problems/trouble bugs and for standups.</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We held standups over the phone each morning and evening to track our progress, discuss blockers, help troubleshoot and support each other.</a:t>
            </a:r>
            <a:endParaRPr>
              <a:solidFill>
                <a:srgbClr val="FFFFFF"/>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3"/>
          <p:cNvSpPr txBox="1"/>
          <p:nvPr>
            <p:ph type="title"/>
          </p:nvPr>
        </p:nvSpPr>
        <p:spPr>
          <a:xfrm>
            <a:off x="730525"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Thanks! Time for a demo!</a:t>
            </a:r>
            <a:endParaRPr sz="3000"/>
          </a:p>
        </p:txBody>
      </p:sp>
      <p:sp>
        <p:nvSpPr>
          <p:cNvPr id="356" name="Google Shape;356;p23"/>
          <p:cNvSpPr txBox="1"/>
          <p:nvPr/>
        </p:nvSpPr>
        <p:spPr>
          <a:xfrm>
            <a:off x="2563800" y="2969850"/>
            <a:ext cx="3606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Netlify: </a:t>
            </a:r>
            <a:r>
              <a:rPr lang="en" u="sng">
                <a:solidFill>
                  <a:schemeClr val="hlink"/>
                </a:solidFill>
                <a:latin typeface="Nunito"/>
                <a:ea typeface="Nunito"/>
                <a:cs typeface="Nunito"/>
                <a:sym typeface="Nunito"/>
                <a:hlinkClick r:id="rId3"/>
              </a:rPr>
              <a:t>https://off-the-leash.netlify.app/</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Trello: </a:t>
            </a:r>
            <a:r>
              <a:rPr lang="en" u="sng">
                <a:solidFill>
                  <a:schemeClr val="hlink"/>
                </a:solidFill>
                <a:latin typeface="Nunito"/>
                <a:ea typeface="Nunito"/>
                <a:cs typeface="Nunito"/>
                <a:sym typeface="Nunito"/>
                <a:hlinkClick r:id="rId4"/>
              </a:rPr>
              <a:t>https://trello.com/b/113nxQTJ/off-the-leash</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Excel sheet if time: https://docs.google.com/spreadsheets/d/1nBkMOCYczEhUjS3Quj4VdaXcq7aJxRsKv7s7-TjV1_o/edit#gid=0</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425900" y="698850"/>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What’s covered </a:t>
            </a:r>
            <a:endParaRPr/>
          </a:p>
        </p:txBody>
      </p:sp>
      <p:sp>
        <p:nvSpPr>
          <p:cNvPr id="284" name="Google Shape;284;p14"/>
          <p:cNvSpPr txBox="1"/>
          <p:nvPr/>
        </p:nvSpPr>
        <p:spPr>
          <a:xfrm>
            <a:off x="4825025" y="2245275"/>
            <a:ext cx="39174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Purpose</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Features</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Target audience</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Tech stack and brief overview of libraries/gems and APIs</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Trello and task </a:t>
            </a:r>
            <a:r>
              <a:rPr lang="en">
                <a:solidFill>
                  <a:srgbClr val="FFFFFF"/>
                </a:solidFill>
                <a:latin typeface="Maven Pro"/>
                <a:ea typeface="Maven Pro"/>
                <a:cs typeface="Maven Pro"/>
                <a:sym typeface="Maven Pro"/>
              </a:rPr>
              <a:t>delegation</a:t>
            </a:r>
            <a:r>
              <a:rPr lang="en">
                <a:solidFill>
                  <a:srgbClr val="FFFFFF"/>
                </a:solidFill>
                <a:latin typeface="Maven Pro"/>
                <a:ea typeface="Maven Pro"/>
                <a:cs typeface="Maven Pro"/>
                <a:sym typeface="Maven Pro"/>
              </a:rPr>
              <a:t> </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Picture time! </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Live demo</a:t>
            </a:r>
            <a:endParaRPr>
              <a:solidFill>
                <a:srgbClr val="FFFFFF"/>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“Everyone thinks they have the best dog. And none of them are wrong.” – W.R. Purche</a:t>
            </a:r>
            <a:endParaRPr/>
          </a:p>
          <a:p>
            <a:pPr indent="0" lvl="0" marL="0" rtl="0" algn="l">
              <a:spcBef>
                <a:spcPts val="1200"/>
              </a:spcBef>
              <a:spcAft>
                <a:spcPts val="0"/>
              </a:spcAft>
              <a:buNone/>
            </a:pPr>
            <a:r>
              <a:rPr lang="en"/>
              <a:t>Over one third of households in Australia have a pet dog, giving Australia one of the highest rates of pet ownership in the world. That's over 3.6 million households with a dog eagerly waiting at the front door for it's owner, snoozing on the couch in the sun, or chasing a ball around the garden. Dogs are traditionally known as "man's best friend" and many people consider them part of their family. This app is designed to help people include their four legged family member in day-to-day activities in addition to planning outing the whole family can enjoy.</a:t>
            </a:r>
            <a:endParaRPr/>
          </a:p>
          <a:p>
            <a:pPr indent="0" lvl="0" marL="0" rtl="0" algn="l">
              <a:spcBef>
                <a:spcPts val="1200"/>
              </a:spcBef>
              <a:spcAft>
                <a:spcPts val="1200"/>
              </a:spcAft>
              <a:buNone/>
            </a:pPr>
            <a:r>
              <a:rPr lang="en"/>
              <a:t>The app is designed to help people find dog friendly locations to take their four legged friends!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does it work? </a:t>
            </a:r>
            <a:endParaRPr/>
          </a:p>
        </p:txBody>
      </p:sp>
      <p:sp>
        <p:nvSpPr>
          <p:cNvPr id="296" name="Google Shape;296;p16"/>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Off the leash ™  uses a combination of google maps and the geocoder gem to both present a map and present the saved location on the map. Think “google maps” but for dog owners.</a:t>
            </a:r>
            <a:endParaRPr/>
          </a:p>
          <a:p>
            <a:pPr indent="0" lvl="0" marL="0" rtl="0" algn="l">
              <a:spcBef>
                <a:spcPts val="1200"/>
              </a:spcBef>
              <a:spcAft>
                <a:spcPts val="0"/>
              </a:spcAft>
              <a:buNone/>
            </a:pPr>
            <a:r>
              <a:rPr lang="en"/>
              <a:t>Can’t decide on where to go? There’s a find near me function that lists the locations near you!</a:t>
            </a:r>
            <a:endParaRPr/>
          </a:p>
          <a:p>
            <a:pPr indent="0" lvl="0" marL="0" rtl="0" algn="l">
              <a:spcBef>
                <a:spcPts val="1200"/>
              </a:spcBef>
              <a:spcAft>
                <a:spcPts val="1200"/>
              </a:spcAft>
              <a:buNone/>
            </a:pPr>
            <a:r>
              <a:rPr lang="en"/>
              <a:t> </a:t>
            </a:r>
            <a:endParaRPr/>
          </a:p>
        </p:txBody>
      </p:sp>
      <p:sp>
        <p:nvSpPr>
          <p:cNvPr id="297" name="Google Shape;297;p16"/>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Upon signing up the user gets a handy dandy little email which goes over the ground rules for the site for example, this is a family site so no profanity and only the admin account can edit or delete locations since we were really going for the full “Google maps” experience. I.e prove you own this and sure you can edit it seeing as how we have cafes which may not want to be listed they can just ask for it to be taken down with the click of a button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stories </a:t>
            </a:r>
            <a:endParaRPr/>
          </a:p>
        </p:txBody>
      </p:sp>
      <p:sp>
        <p:nvSpPr>
          <p:cNvPr id="303" name="Google Shape;303;p17"/>
          <p:cNvSpPr txBox="1"/>
          <p:nvPr>
            <p:ph idx="1" type="body"/>
          </p:nvPr>
        </p:nvSpPr>
        <p:spPr>
          <a:xfrm>
            <a:off x="826075" y="1273925"/>
            <a:ext cx="7916400" cy="312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user stories for this app were fairly simple and as follows: </a:t>
            </a:r>
            <a:endParaRPr/>
          </a:p>
          <a:p>
            <a:pPr indent="0" lvl="0" marL="0" rtl="0" algn="l">
              <a:spcBef>
                <a:spcPts val="1200"/>
              </a:spcBef>
              <a:spcAft>
                <a:spcPts val="0"/>
              </a:spcAft>
              <a:buNone/>
            </a:pPr>
            <a:r>
              <a:rPr lang="en"/>
              <a:t>As a user I want a convenient way to see what facilities are available so that I know what is available.</a:t>
            </a:r>
            <a:endParaRPr/>
          </a:p>
          <a:p>
            <a:pPr indent="0" lvl="0" marL="0" rtl="0" algn="l">
              <a:spcBef>
                <a:spcPts val="1200"/>
              </a:spcBef>
              <a:spcAft>
                <a:spcPts val="0"/>
              </a:spcAft>
              <a:buNone/>
            </a:pPr>
            <a:r>
              <a:rPr lang="en"/>
              <a:t>- As a user I want to see locations of facilities, so I know where it is.</a:t>
            </a:r>
            <a:endParaRPr/>
          </a:p>
          <a:p>
            <a:pPr indent="0" lvl="0" marL="0" rtl="0" algn="l">
              <a:spcBef>
                <a:spcPts val="1200"/>
              </a:spcBef>
              <a:spcAft>
                <a:spcPts val="0"/>
              </a:spcAft>
              <a:buNone/>
            </a:pPr>
            <a:r>
              <a:rPr lang="en"/>
              <a:t>- As a user I want to see facilities on a map so that I can visualize where they are.</a:t>
            </a:r>
            <a:endParaRPr/>
          </a:p>
          <a:p>
            <a:pPr indent="0" lvl="0" marL="0" rtl="0" algn="l">
              <a:spcBef>
                <a:spcPts val="1200"/>
              </a:spcBef>
              <a:spcAft>
                <a:spcPts val="0"/>
              </a:spcAft>
              <a:buNone/>
            </a:pPr>
            <a:r>
              <a:rPr lang="en"/>
              <a:t>- As a user I want to be able to add facilities so that I can contribute to the database.</a:t>
            </a:r>
            <a:endParaRPr/>
          </a:p>
          <a:p>
            <a:pPr indent="0" lvl="0" marL="0" rtl="0" algn="l">
              <a:spcBef>
                <a:spcPts val="1200"/>
              </a:spcBef>
              <a:spcAft>
                <a:spcPts val="0"/>
              </a:spcAft>
              <a:buNone/>
            </a:pPr>
            <a:r>
              <a:rPr lang="en"/>
              <a:t>- As a user I want to be able to request admin edit or delete places so that information is always up-to-date but protected from malicious behavior.</a:t>
            </a:r>
            <a:endParaRPr/>
          </a:p>
          <a:p>
            <a:pPr indent="0" lvl="0" marL="0" rtl="0" algn="l">
              <a:spcBef>
                <a:spcPts val="1200"/>
              </a:spcBef>
              <a:spcAft>
                <a:spcPts val="1200"/>
              </a:spcAft>
              <a:buNone/>
            </a:pPr>
            <a:r>
              <a:rPr lang="en"/>
              <a:t>- As a user I want to be able to rate and comment on places so that there is more feedback on the location.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311700" y="1249225"/>
            <a:ext cx="8520600" cy="1890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Time for some gems and APIs!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1284000" cy="54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Gems</a:t>
            </a:r>
            <a:endParaRPr/>
          </a:p>
        </p:txBody>
      </p:sp>
      <p:sp>
        <p:nvSpPr>
          <p:cNvPr id="314" name="Google Shape;314;p19"/>
          <p:cNvSpPr txBox="1"/>
          <p:nvPr>
            <p:ph type="title"/>
          </p:nvPr>
        </p:nvSpPr>
        <p:spPr>
          <a:xfrm>
            <a:off x="6114025" y="598575"/>
            <a:ext cx="1284000" cy="54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API’s</a:t>
            </a:r>
            <a:endParaRPr/>
          </a:p>
        </p:txBody>
      </p:sp>
      <p:sp>
        <p:nvSpPr>
          <p:cNvPr id="315" name="Google Shape;315;p19"/>
          <p:cNvSpPr txBox="1"/>
          <p:nvPr/>
        </p:nvSpPr>
        <p:spPr>
          <a:xfrm>
            <a:off x="278675" y="1504825"/>
            <a:ext cx="2683200" cy="366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Authentication Gems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j</a:t>
            </a:r>
            <a:r>
              <a:rPr lang="en" sz="1200">
                <a:latin typeface="Nunito"/>
                <a:ea typeface="Nunito"/>
                <a:cs typeface="Nunito"/>
                <a:sym typeface="Nunito"/>
              </a:rPr>
              <a:t>wt</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knock</a:t>
            </a:r>
            <a:endParaRPr sz="12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Geocoding gem</a:t>
            </a:r>
            <a:endParaRPr>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geocoder</a:t>
            </a:r>
            <a:endParaRPr sz="12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Sendgrid mailer gem</a:t>
            </a:r>
            <a:endParaRPr>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sendgrid-ruby</a:t>
            </a:r>
            <a:endParaRPr sz="1200">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bullet for optimising DB queries</a:t>
            </a:r>
            <a:endParaRPr>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bullet</a:t>
            </a:r>
            <a:endParaRPr sz="1200">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Rubocop for linting</a:t>
            </a:r>
            <a:endParaRPr>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rubocop</a:t>
            </a:r>
            <a:endParaRPr sz="12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Query string gem</a:t>
            </a:r>
            <a:endParaRPr>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rack-reducer</a:t>
            </a:r>
            <a:endParaRPr sz="1200">
              <a:latin typeface="Nunito"/>
              <a:ea typeface="Nunito"/>
              <a:cs typeface="Nunito"/>
              <a:sym typeface="Nunito"/>
            </a:endParaRPr>
          </a:p>
        </p:txBody>
      </p:sp>
      <p:sp>
        <p:nvSpPr>
          <p:cNvPr id="316" name="Google Shape;316;p19"/>
          <p:cNvSpPr txBox="1"/>
          <p:nvPr/>
        </p:nvSpPr>
        <p:spPr>
          <a:xfrm>
            <a:off x="2468250" y="756375"/>
            <a:ext cx="1528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These two guys right here made our authentication possible, we looked into Auth0 but decided against it </a:t>
            </a:r>
            <a:endParaRPr sz="1200">
              <a:latin typeface="Nunito"/>
              <a:ea typeface="Nunito"/>
              <a:cs typeface="Nunito"/>
              <a:sym typeface="Nunito"/>
            </a:endParaRPr>
          </a:p>
        </p:txBody>
      </p:sp>
      <p:cxnSp>
        <p:nvCxnSpPr>
          <p:cNvPr id="317" name="Google Shape;317;p19"/>
          <p:cNvCxnSpPr/>
          <p:nvPr/>
        </p:nvCxnSpPr>
        <p:spPr>
          <a:xfrm flipH="1" rot="10800000">
            <a:off x="1966625" y="1281775"/>
            <a:ext cx="461700" cy="318600"/>
          </a:xfrm>
          <a:prstGeom prst="straightConnector1">
            <a:avLst/>
          </a:prstGeom>
          <a:noFill/>
          <a:ln cap="flat" cmpd="sng" w="9525">
            <a:solidFill>
              <a:schemeClr val="dk2"/>
            </a:solidFill>
            <a:prstDash val="solid"/>
            <a:round/>
            <a:headEnd len="med" w="med" type="none"/>
            <a:tailEnd len="med" w="med" type="none"/>
          </a:ln>
        </p:spPr>
      </p:cxnSp>
      <p:sp>
        <p:nvSpPr>
          <p:cNvPr id="318" name="Google Shape;318;p19"/>
          <p:cNvSpPr txBox="1"/>
          <p:nvPr/>
        </p:nvSpPr>
        <p:spPr>
          <a:xfrm>
            <a:off x="5617375" y="1504825"/>
            <a:ext cx="22773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Authentication apis</a:t>
            </a:r>
            <a:endParaRPr>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JWT decode</a:t>
            </a:r>
            <a:endParaRPr sz="1200">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Geolocation services</a:t>
            </a:r>
            <a:endParaRPr>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Google maps api</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React-map-box api</a:t>
            </a:r>
            <a:endParaRPr sz="12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19" name="Google Shape;319;p19"/>
          <p:cNvSpPr txBox="1"/>
          <p:nvPr/>
        </p:nvSpPr>
        <p:spPr>
          <a:xfrm>
            <a:off x="2834500" y="2380650"/>
            <a:ext cx="1895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The gem on the left geocodes a location, the API’s on the right use the data to display it on a map</a:t>
            </a:r>
            <a:endParaRPr sz="1200">
              <a:latin typeface="Nunito"/>
              <a:ea typeface="Nunito"/>
              <a:cs typeface="Nunito"/>
              <a:sym typeface="Nunito"/>
            </a:endParaRPr>
          </a:p>
        </p:txBody>
      </p:sp>
      <p:cxnSp>
        <p:nvCxnSpPr>
          <p:cNvPr id="320" name="Google Shape;320;p19"/>
          <p:cNvCxnSpPr>
            <a:endCxn id="319" idx="1"/>
          </p:cNvCxnSpPr>
          <p:nvPr/>
        </p:nvCxnSpPr>
        <p:spPr>
          <a:xfrm>
            <a:off x="1823200" y="2707050"/>
            <a:ext cx="1011300" cy="2277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19"/>
          <p:cNvCxnSpPr>
            <a:stCxn id="319" idx="3"/>
            <a:endCxn id="318" idx="1"/>
          </p:cNvCxnSpPr>
          <p:nvPr/>
        </p:nvCxnSpPr>
        <p:spPr>
          <a:xfrm flipH="1" rot="10800000">
            <a:off x="4729600" y="2197650"/>
            <a:ext cx="887700" cy="737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2243325" y="57150"/>
            <a:ext cx="3430500" cy="199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Diagrams</a:t>
            </a:r>
            <a:endParaRPr/>
          </a:p>
        </p:txBody>
      </p:sp>
      <p:pic>
        <p:nvPicPr>
          <p:cNvPr id="327" name="Google Shape;327;p20"/>
          <p:cNvPicPr preferRelativeResize="0"/>
          <p:nvPr/>
        </p:nvPicPr>
        <p:blipFill>
          <a:blip r:embed="rId3">
            <a:alphaModFix/>
          </a:blip>
          <a:stretch>
            <a:fillRect/>
          </a:stretch>
        </p:blipFill>
        <p:spPr>
          <a:xfrm>
            <a:off x="649600" y="669950"/>
            <a:ext cx="7981275" cy="4363676"/>
          </a:xfrm>
          <a:prstGeom prst="rect">
            <a:avLst/>
          </a:prstGeom>
          <a:noFill/>
          <a:ln>
            <a:noFill/>
          </a:ln>
        </p:spPr>
      </p:pic>
      <p:pic>
        <p:nvPicPr>
          <p:cNvPr id="328" name="Google Shape;328;p20"/>
          <p:cNvPicPr preferRelativeResize="0"/>
          <p:nvPr/>
        </p:nvPicPr>
        <p:blipFill>
          <a:blip r:embed="rId4">
            <a:alphaModFix/>
          </a:blip>
          <a:stretch>
            <a:fillRect/>
          </a:stretch>
        </p:blipFill>
        <p:spPr>
          <a:xfrm>
            <a:off x="1568549" y="669950"/>
            <a:ext cx="6364401" cy="4506949"/>
          </a:xfrm>
          <a:prstGeom prst="rect">
            <a:avLst/>
          </a:prstGeom>
          <a:noFill/>
          <a:ln>
            <a:noFill/>
          </a:ln>
        </p:spPr>
      </p:pic>
      <p:pic>
        <p:nvPicPr>
          <p:cNvPr id="329" name="Google Shape;329;p20"/>
          <p:cNvPicPr preferRelativeResize="0"/>
          <p:nvPr/>
        </p:nvPicPr>
        <p:blipFill>
          <a:blip r:embed="rId5">
            <a:alphaModFix/>
          </a:blip>
          <a:stretch>
            <a:fillRect/>
          </a:stretch>
        </p:blipFill>
        <p:spPr>
          <a:xfrm>
            <a:off x="-75988" y="669938"/>
            <a:ext cx="8658326" cy="4206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2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2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idx="4294967295" type="title"/>
          </p:nvPr>
        </p:nvSpPr>
        <p:spPr>
          <a:xfrm>
            <a:off x="654275" y="230275"/>
            <a:ext cx="7596600" cy="761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000000"/>
                </a:solidFill>
              </a:rPr>
              <a:t>Wireframes</a:t>
            </a:r>
            <a:endParaRPr>
              <a:solidFill>
                <a:srgbClr val="000000"/>
              </a:solidFill>
            </a:endParaRPr>
          </a:p>
        </p:txBody>
      </p:sp>
      <p:pic>
        <p:nvPicPr>
          <p:cNvPr id="335" name="Google Shape;335;p21"/>
          <p:cNvPicPr preferRelativeResize="0"/>
          <p:nvPr/>
        </p:nvPicPr>
        <p:blipFill>
          <a:blip r:embed="rId3">
            <a:alphaModFix/>
          </a:blip>
          <a:stretch>
            <a:fillRect/>
          </a:stretch>
        </p:blipFill>
        <p:spPr>
          <a:xfrm>
            <a:off x="439050" y="991975"/>
            <a:ext cx="7920799" cy="3999125"/>
          </a:xfrm>
          <a:prstGeom prst="rect">
            <a:avLst/>
          </a:prstGeom>
          <a:noFill/>
          <a:ln>
            <a:noFill/>
          </a:ln>
        </p:spPr>
      </p:pic>
      <p:pic>
        <p:nvPicPr>
          <p:cNvPr id="336" name="Google Shape;336;p21"/>
          <p:cNvPicPr preferRelativeResize="0"/>
          <p:nvPr/>
        </p:nvPicPr>
        <p:blipFill>
          <a:blip r:embed="rId4">
            <a:alphaModFix/>
          </a:blip>
          <a:stretch>
            <a:fillRect/>
          </a:stretch>
        </p:blipFill>
        <p:spPr>
          <a:xfrm>
            <a:off x="71650" y="952875"/>
            <a:ext cx="9072348" cy="3844343"/>
          </a:xfrm>
          <a:prstGeom prst="rect">
            <a:avLst/>
          </a:prstGeom>
          <a:noFill/>
          <a:ln>
            <a:noFill/>
          </a:ln>
        </p:spPr>
      </p:pic>
      <p:pic>
        <p:nvPicPr>
          <p:cNvPr id="337" name="Google Shape;337;p21"/>
          <p:cNvPicPr preferRelativeResize="0"/>
          <p:nvPr/>
        </p:nvPicPr>
        <p:blipFill>
          <a:blip r:embed="rId5">
            <a:alphaModFix/>
          </a:blip>
          <a:stretch>
            <a:fillRect/>
          </a:stretch>
        </p:blipFill>
        <p:spPr>
          <a:xfrm>
            <a:off x="0" y="433899"/>
            <a:ext cx="9143999" cy="4275701"/>
          </a:xfrm>
          <a:prstGeom prst="rect">
            <a:avLst/>
          </a:prstGeom>
          <a:noFill/>
          <a:ln>
            <a:noFill/>
          </a:ln>
        </p:spPr>
      </p:pic>
      <p:sp>
        <p:nvSpPr>
          <p:cNvPr id="338" name="Google Shape;338;p21"/>
          <p:cNvSpPr txBox="1"/>
          <p:nvPr/>
        </p:nvSpPr>
        <p:spPr>
          <a:xfrm>
            <a:off x="804175" y="207025"/>
            <a:ext cx="174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Modify Location</a:t>
            </a:r>
            <a:endParaRPr>
              <a:latin typeface="Nunito"/>
              <a:ea typeface="Nunito"/>
              <a:cs typeface="Nunito"/>
              <a:sym typeface="Nunito"/>
            </a:endParaRPr>
          </a:p>
        </p:txBody>
      </p:sp>
      <p:pic>
        <p:nvPicPr>
          <p:cNvPr id="339" name="Google Shape;339;p21"/>
          <p:cNvPicPr preferRelativeResize="0"/>
          <p:nvPr/>
        </p:nvPicPr>
        <p:blipFill>
          <a:blip r:embed="rId6">
            <a:alphaModFix/>
          </a:blip>
          <a:stretch>
            <a:fillRect/>
          </a:stretch>
        </p:blipFill>
        <p:spPr>
          <a:xfrm>
            <a:off x="0" y="531878"/>
            <a:ext cx="9143999" cy="4334493"/>
          </a:xfrm>
          <a:prstGeom prst="rect">
            <a:avLst/>
          </a:prstGeom>
          <a:noFill/>
          <a:ln>
            <a:noFill/>
          </a:ln>
        </p:spPr>
      </p:pic>
      <p:sp>
        <p:nvSpPr>
          <p:cNvPr id="340" name="Google Shape;340;p21"/>
          <p:cNvSpPr txBox="1"/>
          <p:nvPr/>
        </p:nvSpPr>
        <p:spPr>
          <a:xfrm>
            <a:off x="2778775" y="254775"/>
            <a:ext cx="179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New location</a:t>
            </a:r>
            <a:endParaRPr>
              <a:latin typeface="Nunito"/>
              <a:ea typeface="Nunito"/>
              <a:cs typeface="Nunito"/>
              <a:sym typeface="Nunito"/>
            </a:endParaRPr>
          </a:p>
        </p:txBody>
      </p:sp>
      <p:pic>
        <p:nvPicPr>
          <p:cNvPr id="341" name="Google Shape;341;p21"/>
          <p:cNvPicPr preferRelativeResize="0"/>
          <p:nvPr/>
        </p:nvPicPr>
        <p:blipFill>
          <a:blip r:embed="rId7">
            <a:alphaModFix/>
          </a:blip>
          <a:stretch>
            <a:fillRect/>
          </a:stretch>
        </p:blipFill>
        <p:spPr>
          <a:xfrm>
            <a:off x="0" y="783775"/>
            <a:ext cx="8821975" cy="3450000"/>
          </a:xfrm>
          <a:prstGeom prst="rect">
            <a:avLst/>
          </a:prstGeom>
          <a:noFill/>
          <a:ln>
            <a:noFill/>
          </a:ln>
        </p:spPr>
      </p:pic>
      <p:sp>
        <p:nvSpPr>
          <p:cNvPr id="342" name="Google Shape;342;p21"/>
          <p:cNvSpPr txBox="1"/>
          <p:nvPr/>
        </p:nvSpPr>
        <p:spPr>
          <a:xfrm>
            <a:off x="5549575" y="207025"/>
            <a:ext cx="140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Results</a:t>
            </a:r>
            <a:endParaRPr>
              <a:latin typeface="Nunito"/>
              <a:ea typeface="Nunito"/>
              <a:cs typeface="Nunito"/>
              <a:sym typeface="Nunito"/>
            </a:endParaRPr>
          </a:p>
        </p:txBody>
      </p:sp>
      <p:pic>
        <p:nvPicPr>
          <p:cNvPr id="343" name="Google Shape;343;p21"/>
          <p:cNvPicPr preferRelativeResize="0"/>
          <p:nvPr/>
        </p:nvPicPr>
        <p:blipFill>
          <a:blip r:embed="rId8">
            <a:alphaModFix/>
          </a:blip>
          <a:stretch>
            <a:fillRect/>
          </a:stretch>
        </p:blipFill>
        <p:spPr>
          <a:xfrm>
            <a:off x="0" y="431904"/>
            <a:ext cx="9144001" cy="4279692"/>
          </a:xfrm>
          <a:prstGeom prst="rect">
            <a:avLst/>
          </a:prstGeom>
          <a:noFill/>
          <a:ln>
            <a:noFill/>
          </a:ln>
        </p:spPr>
      </p:pic>
      <p:sp>
        <p:nvSpPr>
          <p:cNvPr id="344" name="Google Shape;344;p21"/>
          <p:cNvSpPr txBox="1"/>
          <p:nvPr/>
        </p:nvSpPr>
        <p:spPr>
          <a:xfrm>
            <a:off x="3025600" y="71675"/>
            <a:ext cx="151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Review page</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3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3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3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338"/>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2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4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339"/>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4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34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5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