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3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</a:rPr>
              <a:t>T3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Too Simple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61095" y="5615305"/>
            <a:ext cx="147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--LBromine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4505"/>
            <a:ext cx="10515600" cy="569277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asum+bsum=(1);bsum+csum=(2);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csum+dsum=(3);asum+dsum=(4);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于是神奇的事情发生了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我们发现我们只需要求</a:t>
            </a:r>
            <a:r>
              <a:rPr lang="en-US" altLang="zh-CN"/>
              <a:t>asum-csum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2*(asum-csum)=(1)+(4)-(2)-(3);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对于</a:t>
            </a:r>
            <a:r>
              <a:rPr lang="en-US" altLang="zh-CN"/>
              <a:t>ccnt-acnt</a:t>
            </a:r>
            <a:r>
              <a:rPr lang="zh-CN" altLang="en-US"/>
              <a:t>用同样的方法求出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ans=asum-csum+y*(ccnt-acnt)+bsum-dsum+x*(dcnt-bcnt)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0300" y="2766060"/>
            <a:ext cx="3594735" cy="1325880"/>
          </a:xfrm>
        </p:spPr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5450"/>
            <a:ext cx="10515600" cy="5751830"/>
          </a:xfrm>
        </p:spPr>
        <p:txBody>
          <a:bodyPr/>
          <a:p>
            <a:pPr marL="0" indent="0">
              <a:buNone/>
            </a:pPr>
            <a:r>
              <a:rPr lang="zh-CN" altLang="en-US"/>
              <a:t>刚看到这道题认为是道大</a:t>
            </a:r>
            <a:r>
              <a:rPr lang="en-US" altLang="zh-CN"/>
              <a:t>(dai)</a:t>
            </a:r>
            <a:r>
              <a:rPr lang="zh-CN" altLang="en-US"/>
              <a:t>水</a:t>
            </a:r>
            <a:r>
              <a:rPr lang="en-US" altLang="zh-CN"/>
              <a:t>(huo)</a:t>
            </a:r>
            <a:r>
              <a:rPr lang="zh-CN" altLang="en-US"/>
              <a:t>题</a:t>
            </a:r>
            <a:r>
              <a:rPr lang="en-US" altLang="zh-CN"/>
              <a:t>(ti)</a:t>
            </a:r>
            <a:endParaRPr lang="en-US" altLang="zh-CN"/>
          </a:p>
          <a:p>
            <a:pPr marL="0" indent="0">
              <a:buNone/>
            </a:pPr>
            <a:r>
              <a:rPr lang="zh-CN" altLang="zh-CN"/>
              <a:t>然后就得到了长者的蔑视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z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0" y="2211705"/>
            <a:ext cx="5906135" cy="343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5455"/>
            <a:ext cx="10515600" cy="5711825"/>
          </a:xfrm>
        </p:spPr>
        <p:txBody>
          <a:bodyPr/>
          <a:p>
            <a:pPr marL="0" indent="0">
              <a:buNone/>
            </a:pPr>
            <a:r>
              <a:rPr lang="zh-CN" altLang="en-US"/>
              <a:t>先考虑</a:t>
            </a:r>
            <a:r>
              <a:rPr lang="en-US" altLang="zh-CN"/>
              <a:t>40</a:t>
            </a:r>
            <a:r>
              <a:rPr lang="zh-CN" altLang="en-US"/>
              <a:t>分做法：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565910" y="1481455"/>
          <a:ext cx="7428230" cy="512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171950" imgH="2905125" progId="Paint.Picture">
                  <p:embed/>
                </p:oleObj>
              </mc:Choice>
              <mc:Fallback>
                <p:oleObj name="" r:id="rId1" imgW="4171950" imgH="2905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5910" y="1481455"/>
                        <a:ext cx="7428230" cy="5128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205" y="2240915"/>
            <a:ext cx="10515600" cy="2112010"/>
          </a:xfrm>
        </p:spPr>
        <p:txBody>
          <a:bodyPr/>
          <a:p>
            <a:pPr marL="0" indent="0">
              <a:buNone/>
            </a:pPr>
            <a:r>
              <a:rPr lang="zh-CN" altLang="en-US"/>
              <a:t>观察发现对于两个点的距离</a:t>
            </a:r>
            <a:r>
              <a:rPr lang="en-US" altLang="zh-CN"/>
              <a:t>dis(i,j)</a:t>
            </a:r>
            <a:r>
              <a:rPr lang="zh-CN" altLang="en-US"/>
              <a:t>等于</a:t>
            </a:r>
            <a:r>
              <a:rPr lang="en-US" altLang="zh-CN"/>
              <a:t>max(abs(x[i]-x[j]),abs(y[i]-y[j]));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O(NQ)</a:t>
            </a:r>
            <a:r>
              <a:rPr lang="zh-CN" altLang="en-US"/>
              <a:t>暴力枚举可得</a:t>
            </a:r>
            <a:r>
              <a:rPr lang="en-US" altLang="zh-CN"/>
              <a:t>40</a:t>
            </a:r>
            <a:r>
              <a:rPr lang="zh-CN" altLang="en-US"/>
              <a:t>分；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081405" y="426085"/>
          <a:ext cx="9332595" cy="575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34350" imgH="5114925" progId="Paint.Picture">
                  <p:embed/>
                </p:oleObj>
              </mc:Choice>
              <mc:Fallback>
                <p:oleObj name="" r:id="rId1" imgW="8134350" imgH="51149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1405" y="426085"/>
                        <a:ext cx="9332595" cy="575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03375" y="122555"/>
          <a:ext cx="813435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34350" imgH="5114925" progId="Paint.Picture">
                  <p:embed/>
                </p:oleObj>
              </mc:Choice>
              <mc:Fallback>
                <p:oleObj name="" r:id="rId1" imgW="8134350" imgH="51149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3375" y="122555"/>
                        <a:ext cx="8134350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44600" y="4673600"/>
            <a:ext cx="92671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/>
              <a:t>对于</a:t>
            </a:r>
            <a:r>
              <a:rPr lang="en-US" altLang="zh-CN" sz="2800"/>
              <a:t>a</a:t>
            </a:r>
            <a:r>
              <a:rPr lang="zh-CN" altLang="en-US" sz="2800"/>
              <a:t>区域，对答案的贡献就是</a:t>
            </a:r>
            <a:r>
              <a:rPr lang="en-US" altLang="zh-CN" sz="2800"/>
              <a:t>y(a)-y;</a:t>
            </a:r>
            <a:endParaRPr lang="en-US" altLang="zh-CN" sz="2800"/>
          </a:p>
          <a:p>
            <a:r>
              <a:rPr lang="zh-CN" altLang="zh-CN" sz="2800">
                <a:sym typeface="+mn-ea"/>
              </a:rPr>
              <a:t>对于</a:t>
            </a:r>
            <a:r>
              <a:rPr lang="en-US" altLang="zh-CN" sz="2800">
                <a:sym typeface="+mn-ea"/>
              </a:rPr>
              <a:t>b</a:t>
            </a:r>
            <a:r>
              <a:rPr lang="zh-CN" altLang="en-US" sz="2800">
                <a:sym typeface="+mn-ea"/>
              </a:rPr>
              <a:t>区域，对答案的贡献就是</a:t>
            </a:r>
            <a:r>
              <a:rPr lang="en-US" altLang="zh-CN" sz="2800">
                <a:sym typeface="+mn-ea"/>
              </a:rPr>
              <a:t>x(b)-x;</a:t>
            </a:r>
            <a:endParaRPr lang="en-US" altLang="zh-CN" sz="2800"/>
          </a:p>
          <a:p>
            <a:r>
              <a:rPr lang="zh-CN" altLang="zh-CN" sz="2800">
                <a:sym typeface="+mn-ea"/>
              </a:rPr>
              <a:t>对于</a:t>
            </a:r>
            <a:r>
              <a:rPr lang="en-US" altLang="zh-CN" sz="2800">
                <a:sym typeface="+mn-ea"/>
              </a:rPr>
              <a:t>c</a:t>
            </a:r>
            <a:r>
              <a:rPr lang="zh-CN" altLang="en-US" sz="2800">
                <a:sym typeface="+mn-ea"/>
              </a:rPr>
              <a:t>区域，对答案的贡献就是</a:t>
            </a:r>
            <a:r>
              <a:rPr lang="en-US" altLang="zh-CN" sz="2800">
                <a:sym typeface="+mn-ea"/>
              </a:rPr>
              <a:t>y-y(c);</a:t>
            </a:r>
            <a:endParaRPr lang="en-US" altLang="zh-CN" sz="2800"/>
          </a:p>
          <a:p>
            <a:r>
              <a:rPr lang="zh-CN" altLang="zh-CN" sz="2800">
                <a:sym typeface="+mn-ea"/>
              </a:rPr>
              <a:t>对于</a:t>
            </a:r>
            <a:r>
              <a:rPr lang="en-US" altLang="zh-CN" sz="2800">
                <a:sym typeface="+mn-ea"/>
              </a:rPr>
              <a:t>d</a:t>
            </a:r>
            <a:r>
              <a:rPr lang="zh-CN" altLang="en-US" sz="2800">
                <a:sym typeface="+mn-ea"/>
              </a:rPr>
              <a:t>区域，对答案的贡献就是</a:t>
            </a:r>
            <a:r>
              <a:rPr lang="en-US" altLang="zh-CN" sz="2800">
                <a:sym typeface="+mn-ea"/>
              </a:rPr>
              <a:t>x-x(d);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7350"/>
            <a:ext cx="10515600" cy="578993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03375" y="122555"/>
          <a:ext cx="813435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34350" imgH="5114925" progId="Paint.Picture">
                  <p:embed/>
                </p:oleObj>
              </mc:Choice>
              <mc:Fallback>
                <p:oleObj name="" r:id="rId1" imgW="8134350" imgH="51149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3375" y="122555"/>
                        <a:ext cx="8134350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8960" y="4673600"/>
            <a:ext cx="111588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/>
              <a:t>我们整体考虑：设</a:t>
            </a:r>
            <a:r>
              <a:rPr lang="en-US" altLang="zh-CN" sz="2800"/>
              <a:t>a</a:t>
            </a:r>
            <a:r>
              <a:rPr lang="zh-CN" altLang="en-US" sz="2800"/>
              <a:t>区域的点数为</a:t>
            </a:r>
            <a:r>
              <a:rPr lang="en-US" altLang="zh-CN" sz="2800"/>
              <a:t>acnt</a:t>
            </a:r>
            <a:r>
              <a:rPr lang="zh-CN" altLang="en-US" sz="2800"/>
              <a:t>，</a:t>
            </a:r>
            <a:r>
              <a:rPr lang="en-US" altLang="zh-CN" sz="2800"/>
              <a:t>y</a:t>
            </a:r>
            <a:r>
              <a:rPr lang="zh-CN" altLang="en-US" sz="2800"/>
              <a:t>坐标之和为</a:t>
            </a:r>
            <a:r>
              <a:rPr lang="en-US" altLang="zh-CN" sz="2800"/>
              <a:t>asum(</a:t>
            </a:r>
            <a:r>
              <a:rPr lang="zh-CN" altLang="en-US" sz="2800"/>
              <a:t>其他同理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zh-CN" altLang="en-US" sz="2800"/>
              <a:t>于是</a:t>
            </a:r>
            <a:r>
              <a:rPr lang="en-US" altLang="zh-CN" sz="2800"/>
              <a:t>ans=asum-y*acnt+y*ccnt-csum+bsum-x*bcnt+x*dcnt-dsum;</a:t>
            </a:r>
            <a:endParaRPr lang="en-US" altLang="zh-CN" sz="2800"/>
          </a:p>
          <a:p>
            <a:r>
              <a:rPr lang="zh-CN" altLang="zh-CN" sz="2800"/>
              <a:t>整理得</a:t>
            </a:r>
            <a:r>
              <a:rPr lang="en-US" altLang="zh-CN" sz="2800"/>
              <a:t>ans=asum-csum+y*(ccnt-acnt)+bsum-dsum+x*(dcnt-bcnt)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1340"/>
            <a:ext cx="10515600" cy="561594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81405" y="426085"/>
          <a:ext cx="9332595" cy="529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34350" imgH="5114925" progId="Paint.Picture">
                  <p:embed/>
                </p:oleObj>
              </mc:Choice>
              <mc:Fallback>
                <p:oleObj name="" r:id="rId1" imgW="8134350" imgH="51149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1405" y="426085"/>
                        <a:ext cx="9332595" cy="529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7565" y="5417185"/>
            <a:ext cx="108616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将特殊点分别按照</a:t>
            </a:r>
            <a:r>
              <a:rPr lang="en-US" altLang="zh-CN" sz="2800"/>
              <a:t>y-x</a:t>
            </a:r>
            <a:r>
              <a:rPr lang="zh-CN" altLang="en-US" sz="2800"/>
              <a:t>和</a:t>
            </a:r>
            <a:r>
              <a:rPr lang="en-US" altLang="zh-CN" sz="2800"/>
              <a:t>y+x</a:t>
            </a:r>
            <a:r>
              <a:rPr lang="zh-CN" altLang="en-US" sz="2800"/>
              <a:t>排序，并且分别求</a:t>
            </a:r>
            <a:r>
              <a:rPr lang="en-US" altLang="zh-CN" sz="2800"/>
              <a:t>x</a:t>
            </a:r>
            <a:r>
              <a:rPr lang="zh-CN" altLang="en-US" sz="2800"/>
              <a:t>的前缀和与</a:t>
            </a:r>
            <a:r>
              <a:rPr lang="en-US" altLang="zh-CN" sz="2800"/>
              <a:t>y</a:t>
            </a:r>
            <a:r>
              <a:rPr lang="zh-CN" altLang="en-US" sz="2800"/>
              <a:t>的前缀和</a:t>
            </a:r>
            <a:endParaRPr lang="zh-CN" altLang="en-US" sz="2800"/>
          </a:p>
          <a:p>
            <a:r>
              <a:rPr lang="zh-CN" altLang="en-US" sz="2800"/>
              <a:t>再二分找到查询点（</a:t>
            </a:r>
            <a:r>
              <a:rPr lang="en-US" altLang="zh-CN" sz="2800"/>
              <a:t>s</a:t>
            </a:r>
            <a:r>
              <a:rPr lang="zh-CN" altLang="en-US" sz="2800"/>
              <a:t>，</a:t>
            </a:r>
            <a:r>
              <a:rPr lang="en-US" altLang="zh-CN" sz="2800"/>
              <a:t>t</a:t>
            </a:r>
            <a:r>
              <a:rPr lang="zh-CN" altLang="en-US" sz="2800"/>
              <a:t>）的</a:t>
            </a:r>
            <a:r>
              <a:rPr lang="en-US" altLang="zh-CN" sz="2800"/>
              <a:t>t-x</a:t>
            </a:r>
            <a:r>
              <a:rPr lang="zh-CN" altLang="en-US" sz="2800"/>
              <a:t>和</a:t>
            </a:r>
            <a:r>
              <a:rPr lang="en-US" altLang="zh-CN" sz="2800"/>
              <a:t>t+x</a:t>
            </a:r>
            <a:r>
              <a:rPr lang="zh-CN" altLang="en-US" sz="2800"/>
              <a:t>在其中的位置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03375" y="122555"/>
          <a:ext cx="813435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34350" imgH="5114925" progId="Paint.Picture">
                  <p:embed/>
                </p:oleObj>
              </mc:Choice>
              <mc:Fallback>
                <p:oleObj name="" r:id="rId1" imgW="8134350" imgH="51149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3375" y="122555"/>
                        <a:ext cx="8134350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10965"/>
            <a:ext cx="10515600" cy="2266315"/>
          </a:xfrm>
        </p:spPr>
        <p:txBody>
          <a:bodyPr/>
          <a:p>
            <a:pPr marL="0" indent="0">
              <a:buNone/>
            </a:pPr>
            <a:r>
              <a:rPr lang="zh-CN" altLang="en-US"/>
              <a:t>于是分别对于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我们求出了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asum+bsum=(1);bsum+csum=(2);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csum+dsum=(3);asum+dsum=(4);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WPS 演示</Application>
  <PresentationFormat>宽屏</PresentationFormat>
  <Paragraphs>46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2019-11-01T06:24:05Z</dcterms:created>
  <dcterms:modified xsi:type="dcterms:W3CDTF">2019-11-01T07:27:25Z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