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ata"/>
      <p:regular r:id="rId14"/>
    </p:embeddedFont>
    <p:embeddedFont>
      <p:font typeface="Nunito"/>
      <p:regular r:id="rId15"/>
      <p:bold r:id="rId16"/>
      <p:italic r:id="rId17"/>
      <p:boldItalic r:id="rId18"/>
    </p:embeddedFont>
    <p:embeddedFont>
      <p:font typeface="Poppins"/>
      <p:regular r:id="rId19"/>
      <p:bold r:id="rId20"/>
      <p:italic r:id="rId21"/>
      <p:boldItalic r:id="rId22"/>
    </p:embeddedFont>
    <p:embeddedFont>
      <p:font typeface="Exo"/>
      <p:regular r:id="rId23"/>
      <p:bold r:id="rId24"/>
      <p:italic r:id="rId25"/>
      <p:boldItalic r:id="rId26"/>
    </p:embeddedFont>
    <p:embeddedFont>
      <p:font typeface="Barlow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22" Type="http://schemas.openxmlformats.org/officeDocument/2006/relationships/font" Target="fonts/Poppins-boldItalic.fntdata"/><Relationship Id="rId21" Type="http://schemas.openxmlformats.org/officeDocument/2006/relationships/font" Target="fonts/Poppins-italic.fntdata"/><Relationship Id="rId24" Type="http://schemas.openxmlformats.org/officeDocument/2006/relationships/font" Target="fonts/Exo-bold.fntdata"/><Relationship Id="rId23" Type="http://schemas.openxmlformats.org/officeDocument/2006/relationships/font" Target="fonts/Ex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xo-boldItalic.fntdata"/><Relationship Id="rId25" Type="http://schemas.openxmlformats.org/officeDocument/2006/relationships/font" Target="fonts/Exo-italic.fntdata"/><Relationship Id="rId28" Type="http://schemas.openxmlformats.org/officeDocument/2006/relationships/font" Target="fonts/Barlow-bold.fntdata"/><Relationship Id="rId27" Type="http://schemas.openxmlformats.org/officeDocument/2006/relationships/font" Target="fonts/Barl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Barlow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Nunito-regular.fntdata"/><Relationship Id="rId14" Type="http://schemas.openxmlformats.org/officeDocument/2006/relationships/font" Target="fonts/Prata-regular.fntdata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19" Type="http://schemas.openxmlformats.org/officeDocument/2006/relationships/font" Target="fonts/Poppins-regular.fntdata"/><Relationship Id="rId18" Type="http://schemas.openxmlformats.org/officeDocument/2006/relationships/font" Target="fonts/Nuni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ec4d27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ec4d27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very good evening to everyone present here! I’m Ramya and my idea was to implement a virtual hospital receptionist!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us take a look at the progress I’ve made so far!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4a5c8b7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4a5c8b7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a here’s small recap for my review 1. Being a receptionist is a tough job especially when u have to be one in an hospital where every second matters and can make a huge difference between someone </a:t>
            </a:r>
            <a:r>
              <a:rPr lang="en"/>
              <a:t>surviving</a:t>
            </a:r>
            <a:r>
              <a:rPr lang="en"/>
              <a:t> or not. Having a machine replace a typical receptionist means, faster communication, increased productivity and efficiency and most importantly 24/7 service without needing a break. It can also improve the patient’s experience in an hospital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4a5c8b7a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4a5c8b7a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roadmap to my current project state. I started out by planning the database, creating tables and attributes and establishing their relationship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i moved on to writing the python server code and using flask to read and write into the created database.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finally i created all the webpages required from scratch so that it remains original and as customizable as possible . And then here we are at review 2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d6c00e73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d6c00e7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Alright now let us take a look at working model.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313864b49_1_1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313864b49_1_1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you saw earlier that i have finished most of the database managing and the server side code. theres still a bit of work that can turn this working model into a full fledged web application.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3137414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d3137414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some features that can be added to our web application to enhance the user experience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313864b49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d313864b49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99f2f57a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99f2f57a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hope i have given u a clear framework of my idea! And Hopefully it gets more visualisable once i create the website and all the pages! Feel free to ask me any questions and thank you so for having me here!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94075" y="1119250"/>
            <a:ext cx="4371000" cy="24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401375" y="3695341"/>
            <a:ext cx="27564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861625" y="-1200726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hasCustomPrompt="1" type="title"/>
          </p:nvPr>
        </p:nvSpPr>
        <p:spPr>
          <a:xfrm>
            <a:off x="1284000" y="1996913"/>
            <a:ext cx="6576000" cy="9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1284000" y="3096235"/>
            <a:ext cx="6576000" cy="3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2" type="title"/>
          </p:nvPr>
        </p:nvSpPr>
        <p:spPr>
          <a:xfrm>
            <a:off x="2069613" y="163828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069613" y="2176563"/>
            <a:ext cx="2305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3" type="title"/>
          </p:nvPr>
        </p:nvSpPr>
        <p:spPr>
          <a:xfrm>
            <a:off x="5922982" y="163828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13"/>
          <p:cNvSpPr txBox="1"/>
          <p:nvPr>
            <p:ph idx="4" type="subTitle"/>
          </p:nvPr>
        </p:nvSpPr>
        <p:spPr>
          <a:xfrm>
            <a:off x="5922983" y="2176563"/>
            <a:ext cx="2305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5" type="title"/>
          </p:nvPr>
        </p:nvSpPr>
        <p:spPr>
          <a:xfrm>
            <a:off x="2069613" y="3115656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13"/>
          <p:cNvSpPr txBox="1"/>
          <p:nvPr>
            <p:ph idx="6" type="subTitle"/>
          </p:nvPr>
        </p:nvSpPr>
        <p:spPr>
          <a:xfrm>
            <a:off x="2069613" y="3665562"/>
            <a:ext cx="2305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7" type="title"/>
          </p:nvPr>
        </p:nvSpPr>
        <p:spPr>
          <a:xfrm>
            <a:off x="5922982" y="3115656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13"/>
          <p:cNvSpPr txBox="1"/>
          <p:nvPr>
            <p:ph idx="8" type="subTitle"/>
          </p:nvPr>
        </p:nvSpPr>
        <p:spPr>
          <a:xfrm>
            <a:off x="5922983" y="3665562"/>
            <a:ext cx="2305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9" type="title"/>
          </p:nvPr>
        </p:nvSpPr>
        <p:spPr>
          <a:xfrm>
            <a:off x="874125" y="16736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hasCustomPrompt="1" idx="13" type="title"/>
          </p:nvPr>
        </p:nvSpPr>
        <p:spPr>
          <a:xfrm>
            <a:off x="874125" y="31531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/>
          <p:nvPr>
            <p:ph hasCustomPrompt="1" idx="14" type="title"/>
          </p:nvPr>
        </p:nvSpPr>
        <p:spPr>
          <a:xfrm>
            <a:off x="4724300" y="16736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hasCustomPrompt="1" idx="15" type="title"/>
          </p:nvPr>
        </p:nvSpPr>
        <p:spPr>
          <a:xfrm>
            <a:off x="4724300" y="31531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/>
          <p:nvPr/>
        </p:nvSpPr>
        <p:spPr>
          <a:xfrm>
            <a:off x="-861625" y="-1351626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744650" y="45134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3798925" y="3022044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3798925" y="1589556"/>
            <a:ext cx="4784100" cy="12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/>
          <p:nvPr/>
        </p:nvSpPr>
        <p:spPr>
          <a:xfrm>
            <a:off x="7744650" y="36025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8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1309200" y="3487862"/>
            <a:ext cx="65256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5"/>
          <p:cNvSpPr/>
          <p:nvPr/>
        </p:nvSpPr>
        <p:spPr>
          <a:xfrm>
            <a:off x="-617962" y="1327524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7988313" y="1327524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2" type="title"/>
          </p:nvPr>
        </p:nvSpPr>
        <p:spPr>
          <a:xfrm>
            <a:off x="1101175" y="1844141"/>
            <a:ext cx="19860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1101175" y="2269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3" type="title"/>
          </p:nvPr>
        </p:nvSpPr>
        <p:spPr>
          <a:xfrm>
            <a:off x="3578947" y="1844141"/>
            <a:ext cx="19860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16"/>
          <p:cNvSpPr txBox="1"/>
          <p:nvPr>
            <p:ph idx="4" type="subTitle"/>
          </p:nvPr>
        </p:nvSpPr>
        <p:spPr>
          <a:xfrm>
            <a:off x="3578948" y="2269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5" type="title"/>
          </p:nvPr>
        </p:nvSpPr>
        <p:spPr>
          <a:xfrm>
            <a:off x="1101175" y="3506153"/>
            <a:ext cx="19860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6"/>
          <p:cNvSpPr txBox="1"/>
          <p:nvPr>
            <p:ph idx="6" type="subTitle"/>
          </p:nvPr>
        </p:nvSpPr>
        <p:spPr>
          <a:xfrm>
            <a:off x="1101175" y="3931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7" type="title"/>
          </p:nvPr>
        </p:nvSpPr>
        <p:spPr>
          <a:xfrm>
            <a:off x="3578947" y="3506153"/>
            <a:ext cx="19860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16"/>
          <p:cNvSpPr txBox="1"/>
          <p:nvPr>
            <p:ph idx="8" type="subTitle"/>
          </p:nvPr>
        </p:nvSpPr>
        <p:spPr>
          <a:xfrm>
            <a:off x="3578948" y="3931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9" type="title"/>
          </p:nvPr>
        </p:nvSpPr>
        <p:spPr>
          <a:xfrm>
            <a:off x="6056725" y="1844141"/>
            <a:ext cx="19860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16"/>
          <p:cNvSpPr txBox="1"/>
          <p:nvPr>
            <p:ph idx="13" type="subTitle"/>
          </p:nvPr>
        </p:nvSpPr>
        <p:spPr>
          <a:xfrm>
            <a:off x="6056727" y="2269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4" type="title"/>
          </p:nvPr>
        </p:nvSpPr>
        <p:spPr>
          <a:xfrm>
            <a:off x="6056725" y="3506153"/>
            <a:ext cx="19860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6"/>
          <p:cNvSpPr txBox="1"/>
          <p:nvPr>
            <p:ph idx="15" type="subTitle"/>
          </p:nvPr>
        </p:nvSpPr>
        <p:spPr>
          <a:xfrm>
            <a:off x="6056727" y="3931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/>
          <p:nvPr/>
        </p:nvSpPr>
        <p:spPr>
          <a:xfrm>
            <a:off x="-1096898" y="3853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8428278" y="280016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9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4168250" y="2347450"/>
            <a:ext cx="3945300" cy="12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4168250" y="1575350"/>
            <a:ext cx="3945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17"/>
          <p:cNvSpPr/>
          <p:nvPr/>
        </p:nvSpPr>
        <p:spPr>
          <a:xfrm>
            <a:off x="-1086925" y="-1156676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6265625" y="45134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9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720000" y="1427700"/>
            <a:ext cx="5657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720000" y="2214000"/>
            <a:ext cx="51630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5047100" y="1839825"/>
            <a:ext cx="3739200" cy="19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6" name="Google Shape;116;p19"/>
          <p:cNvSpPr txBox="1"/>
          <p:nvPr>
            <p:ph hasCustomPrompt="1" idx="2" type="title"/>
          </p:nvPr>
        </p:nvSpPr>
        <p:spPr>
          <a:xfrm>
            <a:off x="5047100" y="674750"/>
            <a:ext cx="10569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7" name="Google Shape;117;p19"/>
          <p:cNvSpPr txBox="1"/>
          <p:nvPr>
            <p:ph idx="1" type="subTitle"/>
          </p:nvPr>
        </p:nvSpPr>
        <p:spPr>
          <a:xfrm>
            <a:off x="5397362" y="3847650"/>
            <a:ext cx="27378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/>
          <p:nvPr/>
        </p:nvSpPr>
        <p:spPr>
          <a:xfrm>
            <a:off x="8260402" y="6299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20"/>
          <p:cNvSpPr/>
          <p:nvPr/>
        </p:nvSpPr>
        <p:spPr>
          <a:xfrm>
            <a:off x="-825000" y="-586751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7907150" y="3560274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720000" y="1839825"/>
            <a:ext cx="3739200" cy="19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720000" y="674750"/>
            <a:ext cx="10569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20000" y="3755325"/>
            <a:ext cx="3220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" name="Google Shape;16;p3"/>
          <p:cNvGrpSpPr/>
          <p:nvPr/>
        </p:nvGrpSpPr>
        <p:grpSpPr>
          <a:xfrm rot="10800000">
            <a:off x="-962314" y="1220013"/>
            <a:ext cx="3995951" cy="564600"/>
            <a:chOff x="1524913" y="922950"/>
            <a:chExt cx="6094175" cy="564600"/>
          </a:xfrm>
        </p:grpSpPr>
        <p:cxnSp>
          <p:nvCxnSpPr>
            <p:cNvPr id="17" name="Google Shape;17;p3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21"/>
          <p:cNvSpPr/>
          <p:nvPr/>
        </p:nvSpPr>
        <p:spPr>
          <a:xfrm>
            <a:off x="-1164300" y="27979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8576400" y="2285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_1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22"/>
          <p:cNvSpPr/>
          <p:nvPr/>
        </p:nvSpPr>
        <p:spPr>
          <a:xfrm>
            <a:off x="-916400" y="4464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8283777" y="352814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0_1_1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0_1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1217588" y="1862925"/>
            <a:ext cx="270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4"/>
          <p:cNvSpPr/>
          <p:nvPr/>
        </p:nvSpPr>
        <p:spPr>
          <a:xfrm>
            <a:off x="6897300" y="-1337100"/>
            <a:ext cx="1608055" cy="1919299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-977400" y="304800"/>
            <a:ext cx="1608055" cy="2126429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8496225" y="2717475"/>
            <a:ext cx="1701372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25"/>
          <p:cNvSpPr/>
          <p:nvPr/>
        </p:nvSpPr>
        <p:spPr>
          <a:xfrm>
            <a:off x="665802" y="45584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6812003" y="-1074856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44" name="Google Shape;144;p26"/>
          <p:cNvCxnSpPr/>
          <p:nvPr/>
        </p:nvCxnSpPr>
        <p:spPr>
          <a:xfrm>
            <a:off x="2572500" y="4748213"/>
            <a:ext cx="3999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1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11_1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11_1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29"/>
          <p:cNvSpPr/>
          <p:nvPr/>
        </p:nvSpPr>
        <p:spPr>
          <a:xfrm>
            <a:off x="655702" y="-1519601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9"/>
          <p:cNvSpPr/>
          <p:nvPr/>
        </p:nvSpPr>
        <p:spPr>
          <a:xfrm>
            <a:off x="6583403" y="4563944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11_1_1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55" name="Google Shape;155;p30"/>
          <p:cNvCxnSpPr/>
          <p:nvPr/>
        </p:nvCxnSpPr>
        <p:spPr>
          <a:xfrm>
            <a:off x="2572500" y="4563938"/>
            <a:ext cx="3999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30"/>
          <p:cNvSpPr/>
          <p:nvPr/>
        </p:nvSpPr>
        <p:spPr>
          <a:xfrm>
            <a:off x="198502" y="-1519601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"/>
          <p:cNvSpPr/>
          <p:nvPr/>
        </p:nvSpPr>
        <p:spPr>
          <a:xfrm>
            <a:off x="7116803" y="4563944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" name="Google Shape;22;p4"/>
          <p:cNvSpPr/>
          <p:nvPr/>
        </p:nvSpPr>
        <p:spPr>
          <a:xfrm>
            <a:off x="-1258975" y="1017724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6265625" y="45134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3">
  <p:cSld name="CUSTOM_11_1_1_1_1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" name="Google Shape;162;p32"/>
          <p:cNvSpPr txBox="1"/>
          <p:nvPr>
            <p:ph idx="2" type="title"/>
          </p:nvPr>
        </p:nvSpPr>
        <p:spPr>
          <a:xfrm>
            <a:off x="2334825" y="1533138"/>
            <a:ext cx="1871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3" name="Google Shape;163;p32"/>
          <p:cNvSpPr txBox="1"/>
          <p:nvPr>
            <p:ph idx="1" type="subTitle"/>
          </p:nvPr>
        </p:nvSpPr>
        <p:spPr>
          <a:xfrm>
            <a:off x="2334825" y="2026850"/>
            <a:ext cx="207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2"/>
          <p:cNvSpPr txBox="1"/>
          <p:nvPr>
            <p:ph idx="3" type="title"/>
          </p:nvPr>
        </p:nvSpPr>
        <p:spPr>
          <a:xfrm>
            <a:off x="5900425" y="1533138"/>
            <a:ext cx="1871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32"/>
          <p:cNvSpPr txBox="1"/>
          <p:nvPr>
            <p:ph idx="4" type="subTitle"/>
          </p:nvPr>
        </p:nvSpPr>
        <p:spPr>
          <a:xfrm>
            <a:off x="5900475" y="2026850"/>
            <a:ext cx="207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2"/>
          <p:cNvSpPr txBox="1"/>
          <p:nvPr>
            <p:ph idx="5" type="title"/>
          </p:nvPr>
        </p:nvSpPr>
        <p:spPr>
          <a:xfrm>
            <a:off x="2334825" y="2966538"/>
            <a:ext cx="1871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32"/>
          <p:cNvSpPr txBox="1"/>
          <p:nvPr>
            <p:ph idx="6" type="subTitle"/>
          </p:nvPr>
        </p:nvSpPr>
        <p:spPr>
          <a:xfrm>
            <a:off x="2334825" y="3460250"/>
            <a:ext cx="207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2"/>
          <p:cNvSpPr txBox="1"/>
          <p:nvPr>
            <p:ph idx="7" type="title"/>
          </p:nvPr>
        </p:nvSpPr>
        <p:spPr>
          <a:xfrm>
            <a:off x="5900425" y="2966538"/>
            <a:ext cx="1871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" name="Google Shape;169;p32"/>
          <p:cNvSpPr txBox="1"/>
          <p:nvPr>
            <p:ph idx="8" type="subTitle"/>
          </p:nvPr>
        </p:nvSpPr>
        <p:spPr>
          <a:xfrm>
            <a:off x="5900475" y="3460250"/>
            <a:ext cx="207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2"/>
          <p:cNvSpPr/>
          <p:nvPr/>
        </p:nvSpPr>
        <p:spPr>
          <a:xfrm>
            <a:off x="-471590" y="-1385076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2"/>
          <p:cNvSpPr/>
          <p:nvPr/>
        </p:nvSpPr>
        <p:spPr>
          <a:xfrm>
            <a:off x="7874509" y="44850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4" name="Google Shape;174;p33"/>
          <p:cNvSpPr txBox="1"/>
          <p:nvPr>
            <p:ph idx="2" type="title"/>
          </p:nvPr>
        </p:nvSpPr>
        <p:spPr>
          <a:xfrm>
            <a:off x="1194250" y="3052601"/>
            <a:ext cx="2088600" cy="3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5" name="Google Shape;175;p33"/>
          <p:cNvSpPr txBox="1"/>
          <p:nvPr>
            <p:ph idx="1" type="subTitle"/>
          </p:nvPr>
        </p:nvSpPr>
        <p:spPr>
          <a:xfrm>
            <a:off x="1079200" y="3458663"/>
            <a:ext cx="23187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3"/>
          <p:cNvSpPr txBox="1"/>
          <p:nvPr>
            <p:ph idx="3" type="title"/>
          </p:nvPr>
        </p:nvSpPr>
        <p:spPr>
          <a:xfrm>
            <a:off x="3518499" y="3052601"/>
            <a:ext cx="2088600" cy="3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7" name="Google Shape;177;p33"/>
          <p:cNvSpPr txBox="1"/>
          <p:nvPr>
            <p:ph idx="4" type="subTitle"/>
          </p:nvPr>
        </p:nvSpPr>
        <p:spPr>
          <a:xfrm>
            <a:off x="3403449" y="3458663"/>
            <a:ext cx="23187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3"/>
          <p:cNvSpPr txBox="1"/>
          <p:nvPr>
            <p:ph idx="5" type="title"/>
          </p:nvPr>
        </p:nvSpPr>
        <p:spPr>
          <a:xfrm>
            <a:off x="5861150" y="3052601"/>
            <a:ext cx="2088600" cy="3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9" name="Google Shape;179;p33"/>
          <p:cNvSpPr txBox="1"/>
          <p:nvPr>
            <p:ph idx="6" type="subTitle"/>
          </p:nvPr>
        </p:nvSpPr>
        <p:spPr>
          <a:xfrm>
            <a:off x="5746100" y="3458663"/>
            <a:ext cx="23187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3"/>
          <p:cNvSpPr/>
          <p:nvPr/>
        </p:nvSpPr>
        <p:spPr>
          <a:xfrm>
            <a:off x="-1028775" y="2671469"/>
            <a:ext cx="1701372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3"/>
          <p:cNvSpPr/>
          <p:nvPr/>
        </p:nvSpPr>
        <p:spPr>
          <a:xfrm>
            <a:off x="8456830" y="355275"/>
            <a:ext cx="1701372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446811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4" name="Google Shape;184;p34"/>
          <p:cNvSpPr txBox="1"/>
          <p:nvPr>
            <p:ph idx="1" type="subTitle"/>
          </p:nvPr>
        </p:nvSpPr>
        <p:spPr>
          <a:xfrm>
            <a:off x="2020050" y="2890815"/>
            <a:ext cx="214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20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85" name="Google Shape;185;p34"/>
          <p:cNvSpPr txBox="1"/>
          <p:nvPr>
            <p:ph idx="2" type="subTitle"/>
          </p:nvPr>
        </p:nvSpPr>
        <p:spPr>
          <a:xfrm>
            <a:off x="2020050" y="3580715"/>
            <a:ext cx="21489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4"/>
          <p:cNvSpPr txBox="1"/>
          <p:nvPr>
            <p:ph idx="3" type="subTitle"/>
          </p:nvPr>
        </p:nvSpPr>
        <p:spPr>
          <a:xfrm>
            <a:off x="4975050" y="2890824"/>
            <a:ext cx="214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20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87" name="Google Shape;187;p34"/>
          <p:cNvSpPr txBox="1"/>
          <p:nvPr>
            <p:ph idx="4" type="subTitle"/>
          </p:nvPr>
        </p:nvSpPr>
        <p:spPr>
          <a:xfrm>
            <a:off x="4975050" y="3580724"/>
            <a:ext cx="21489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4"/>
          <p:cNvSpPr/>
          <p:nvPr/>
        </p:nvSpPr>
        <p:spPr>
          <a:xfrm>
            <a:off x="-977400" y="304800"/>
            <a:ext cx="1608055" cy="2126429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4"/>
          <p:cNvSpPr/>
          <p:nvPr/>
        </p:nvSpPr>
        <p:spPr>
          <a:xfrm>
            <a:off x="8496225" y="2717475"/>
            <a:ext cx="1701372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8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idx="1" type="subTitle"/>
          </p:nvPr>
        </p:nvSpPr>
        <p:spPr>
          <a:xfrm>
            <a:off x="720000" y="2519225"/>
            <a:ext cx="3419100" cy="9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396336"/>
              </a:buClr>
              <a:buSzPts val="1400"/>
              <a:buFont typeface="Nunito"/>
              <a:buChar char="■"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type="title"/>
          </p:nvPr>
        </p:nvSpPr>
        <p:spPr>
          <a:xfrm>
            <a:off x="719988" y="1670018"/>
            <a:ext cx="295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35"/>
          <p:cNvSpPr/>
          <p:nvPr/>
        </p:nvSpPr>
        <p:spPr>
          <a:xfrm>
            <a:off x="198502" y="-1519601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5"/>
          <p:cNvSpPr/>
          <p:nvPr/>
        </p:nvSpPr>
        <p:spPr>
          <a:xfrm>
            <a:off x="7116803" y="4563944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_1_2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idx="1" type="subTitle"/>
          </p:nvPr>
        </p:nvSpPr>
        <p:spPr>
          <a:xfrm>
            <a:off x="1774350" y="1624138"/>
            <a:ext cx="5595300" cy="2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6"/>
          <p:cNvSpPr txBox="1"/>
          <p:nvPr>
            <p:ph idx="2" type="subTitle"/>
          </p:nvPr>
        </p:nvSpPr>
        <p:spPr>
          <a:xfrm>
            <a:off x="1774350" y="2835563"/>
            <a:ext cx="5595300" cy="2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6"/>
          <p:cNvSpPr txBox="1"/>
          <p:nvPr>
            <p:ph idx="3" type="subTitle"/>
          </p:nvPr>
        </p:nvSpPr>
        <p:spPr>
          <a:xfrm>
            <a:off x="1774350" y="4046988"/>
            <a:ext cx="5595300" cy="2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6"/>
          <p:cNvSpPr txBox="1"/>
          <p:nvPr>
            <p:ph hasCustomPrompt="1" type="title"/>
          </p:nvPr>
        </p:nvSpPr>
        <p:spPr>
          <a:xfrm>
            <a:off x="984750" y="820213"/>
            <a:ext cx="717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0" name="Google Shape;200;p36"/>
          <p:cNvSpPr txBox="1"/>
          <p:nvPr>
            <p:ph hasCustomPrompt="1" idx="4" type="title"/>
          </p:nvPr>
        </p:nvSpPr>
        <p:spPr>
          <a:xfrm>
            <a:off x="984750" y="2031556"/>
            <a:ext cx="717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1" name="Google Shape;201;p36"/>
          <p:cNvSpPr txBox="1"/>
          <p:nvPr>
            <p:ph hasCustomPrompt="1" idx="5" type="title"/>
          </p:nvPr>
        </p:nvSpPr>
        <p:spPr>
          <a:xfrm>
            <a:off x="984750" y="3242900"/>
            <a:ext cx="717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cxnSp>
        <p:nvCxnSpPr>
          <p:cNvPr id="202" name="Google Shape;202;p36"/>
          <p:cNvCxnSpPr/>
          <p:nvPr/>
        </p:nvCxnSpPr>
        <p:spPr>
          <a:xfrm>
            <a:off x="2572500" y="4748213"/>
            <a:ext cx="3999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36"/>
          <p:cNvSpPr/>
          <p:nvPr/>
        </p:nvSpPr>
        <p:spPr>
          <a:xfrm>
            <a:off x="-587965" y="-1342926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4" name="Google Shape;204;p36"/>
          <p:cNvCxnSpPr/>
          <p:nvPr/>
        </p:nvCxnSpPr>
        <p:spPr>
          <a:xfrm>
            <a:off x="2572500" y="374619"/>
            <a:ext cx="3999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36"/>
          <p:cNvSpPr/>
          <p:nvPr/>
        </p:nvSpPr>
        <p:spPr>
          <a:xfrm>
            <a:off x="7811815" y="41710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1797696" y="840599"/>
            <a:ext cx="5548500" cy="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08" name="Google Shape;208;p37"/>
          <p:cNvSpPr txBox="1"/>
          <p:nvPr/>
        </p:nvSpPr>
        <p:spPr>
          <a:xfrm>
            <a:off x="1684975" y="3508775"/>
            <a:ext cx="57741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CREDITS: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Exo"/>
                <a:ea typeface="Exo"/>
                <a:cs typeface="Exo"/>
                <a:sym typeface="Ex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,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Exo"/>
                <a:ea typeface="Exo"/>
                <a:cs typeface="Exo"/>
                <a:sym typeface="Ex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,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Exo"/>
                <a:ea typeface="Exo"/>
                <a:cs typeface="Exo"/>
                <a:sym typeface="Ex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and illustrations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Exo"/>
                <a:ea typeface="Exo"/>
                <a:cs typeface="Exo"/>
                <a:sym typeface="Ex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endParaRPr b="1" sz="11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9" name="Google Shape;209;p37"/>
          <p:cNvSpPr txBox="1"/>
          <p:nvPr>
            <p:ph idx="1" type="subTitle"/>
          </p:nvPr>
        </p:nvSpPr>
        <p:spPr>
          <a:xfrm>
            <a:off x="840025" y="1881475"/>
            <a:ext cx="7464000" cy="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7"/>
          <p:cNvSpPr/>
          <p:nvPr/>
        </p:nvSpPr>
        <p:spPr>
          <a:xfrm>
            <a:off x="-1139515" y="15132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7"/>
          <p:cNvSpPr/>
          <p:nvPr/>
        </p:nvSpPr>
        <p:spPr>
          <a:xfrm>
            <a:off x="8407909" y="15132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32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/>
          <p:nvPr/>
        </p:nvSpPr>
        <p:spPr>
          <a:xfrm>
            <a:off x="-617962" y="43267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38"/>
          <p:cNvGrpSpPr/>
          <p:nvPr/>
        </p:nvGrpSpPr>
        <p:grpSpPr>
          <a:xfrm rot="10800000">
            <a:off x="2574011" y="4162663"/>
            <a:ext cx="3995951" cy="564600"/>
            <a:chOff x="1524913" y="922950"/>
            <a:chExt cx="6094175" cy="564600"/>
          </a:xfrm>
        </p:grpSpPr>
        <p:cxnSp>
          <p:nvCxnSpPr>
            <p:cNvPr id="215" name="Google Shape;215;p38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38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7" name="Google Shape;217;p38"/>
          <p:cNvGrpSpPr/>
          <p:nvPr/>
        </p:nvGrpSpPr>
        <p:grpSpPr>
          <a:xfrm>
            <a:off x="2574011" y="762913"/>
            <a:ext cx="3995951" cy="564600"/>
            <a:chOff x="1524913" y="922950"/>
            <a:chExt cx="6094175" cy="564600"/>
          </a:xfrm>
        </p:grpSpPr>
        <p:cxnSp>
          <p:nvCxnSpPr>
            <p:cNvPr id="218" name="Google Shape;218;p38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38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0" name="Google Shape;220;p38"/>
          <p:cNvSpPr/>
          <p:nvPr/>
        </p:nvSpPr>
        <p:spPr>
          <a:xfrm>
            <a:off x="7988313" y="-1162501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32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/>
          <p:nvPr/>
        </p:nvSpPr>
        <p:spPr>
          <a:xfrm>
            <a:off x="576927" y="412524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9"/>
          <p:cNvSpPr/>
          <p:nvPr/>
        </p:nvSpPr>
        <p:spPr>
          <a:xfrm>
            <a:off x="6812003" y="-1074856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4" name="Google Shape;224;p39"/>
          <p:cNvCxnSpPr/>
          <p:nvPr/>
        </p:nvCxnSpPr>
        <p:spPr>
          <a:xfrm>
            <a:off x="2572500" y="4748213"/>
            <a:ext cx="3999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39"/>
          <p:cNvCxnSpPr/>
          <p:nvPr/>
        </p:nvCxnSpPr>
        <p:spPr>
          <a:xfrm>
            <a:off x="2572500" y="374619"/>
            <a:ext cx="3999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title"/>
          </p:nvPr>
        </p:nvSpPr>
        <p:spPr>
          <a:xfrm>
            <a:off x="1596700" y="2652072"/>
            <a:ext cx="27426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3" type="title"/>
          </p:nvPr>
        </p:nvSpPr>
        <p:spPr>
          <a:xfrm>
            <a:off x="4804747" y="2652072"/>
            <a:ext cx="27426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4803700" y="3215900"/>
            <a:ext cx="2742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" name="Google Shape;29;p5"/>
          <p:cNvSpPr txBox="1"/>
          <p:nvPr>
            <p:ph idx="4" type="subTitle"/>
          </p:nvPr>
        </p:nvSpPr>
        <p:spPr>
          <a:xfrm>
            <a:off x="1596788" y="3215900"/>
            <a:ext cx="2742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30" name="Google Shape;30;p5"/>
          <p:cNvGrpSpPr/>
          <p:nvPr/>
        </p:nvGrpSpPr>
        <p:grpSpPr>
          <a:xfrm flipH="1">
            <a:off x="-2011414" y="4426670"/>
            <a:ext cx="3995951" cy="564600"/>
            <a:chOff x="1524913" y="922950"/>
            <a:chExt cx="6094175" cy="564600"/>
          </a:xfrm>
        </p:grpSpPr>
        <p:cxnSp>
          <p:nvCxnSpPr>
            <p:cNvPr id="31" name="Google Shape;31;p5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5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" name="Google Shape;33;p5"/>
          <p:cNvGrpSpPr/>
          <p:nvPr/>
        </p:nvGrpSpPr>
        <p:grpSpPr>
          <a:xfrm>
            <a:off x="7156896" y="364488"/>
            <a:ext cx="3995951" cy="564600"/>
            <a:chOff x="1524913" y="922950"/>
            <a:chExt cx="6094175" cy="564600"/>
          </a:xfrm>
        </p:grpSpPr>
        <p:cxnSp>
          <p:nvCxnSpPr>
            <p:cNvPr id="34" name="Google Shape;34;p5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5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991650" y="1354713"/>
            <a:ext cx="5183700" cy="17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2147050" y="3014563"/>
            <a:ext cx="48729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-617962" y="43267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7"/>
          <p:cNvGrpSpPr/>
          <p:nvPr/>
        </p:nvGrpSpPr>
        <p:grpSpPr>
          <a:xfrm rot="10800000">
            <a:off x="2574011" y="3989325"/>
            <a:ext cx="3995951" cy="564600"/>
            <a:chOff x="1524913" y="922950"/>
            <a:chExt cx="6094175" cy="564600"/>
          </a:xfrm>
        </p:grpSpPr>
        <p:cxnSp>
          <p:nvCxnSpPr>
            <p:cNvPr id="43" name="Google Shape;43;p7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Google Shape;44;p7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5" name="Google Shape;45;p7"/>
          <p:cNvGrpSpPr/>
          <p:nvPr/>
        </p:nvGrpSpPr>
        <p:grpSpPr>
          <a:xfrm>
            <a:off x="2574011" y="589575"/>
            <a:ext cx="3995951" cy="564600"/>
            <a:chOff x="1524913" y="922950"/>
            <a:chExt cx="6094175" cy="564600"/>
          </a:xfrm>
        </p:grpSpPr>
        <p:cxnSp>
          <p:nvCxnSpPr>
            <p:cNvPr id="46" name="Google Shape;46;p7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7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" name="Google Shape;48;p7"/>
          <p:cNvSpPr/>
          <p:nvPr/>
        </p:nvSpPr>
        <p:spPr>
          <a:xfrm>
            <a:off x="7988313" y="-1162501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91450" y="1307100"/>
            <a:ext cx="7361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1" name="Google Shape;51;p8"/>
          <p:cNvSpPr/>
          <p:nvPr/>
        </p:nvSpPr>
        <p:spPr>
          <a:xfrm>
            <a:off x="3685200" y="-1344326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3685200" y="45134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795938" y="1474613"/>
            <a:ext cx="3898200" cy="15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795950" y="3096788"/>
            <a:ext cx="38982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/>
          <p:nvPr/>
        </p:nvSpPr>
        <p:spPr>
          <a:xfrm>
            <a:off x="8427725" y="-648951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/>
          <p:nvPr/>
        </p:nvSpPr>
        <p:spPr>
          <a:xfrm>
            <a:off x="-1206000" y="138214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8430450" y="36025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5227500" y="1732825"/>
            <a:ext cx="2778900" cy="19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b="1" sz="2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b="1" sz="2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b="1" sz="2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b="1" sz="2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b="1" sz="2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b="1" sz="2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b="1" sz="2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b="1" sz="2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b="1" sz="2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●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○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■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●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○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■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●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○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Exo"/>
              <a:buChar char="■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Relationship Id="rId4" Type="http://schemas.openxmlformats.org/officeDocument/2006/relationships/image" Target="../media/image5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ctrTitle"/>
          </p:nvPr>
        </p:nvSpPr>
        <p:spPr>
          <a:xfrm>
            <a:off x="594075" y="1119250"/>
            <a:ext cx="4371000" cy="24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Virtual</a:t>
            </a:r>
            <a:r>
              <a:rPr b="0" lang="en"/>
              <a:t> 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Hospital </a:t>
            </a:r>
            <a:r>
              <a:rPr b="0" lang="en"/>
              <a:t>Receptionist</a:t>
            </a:r>
            <a:endParaRPr b="0"/>
          </a:p>
        </p:txBody>
      </p:sp>
      <p:sp>
        <p:nvSpPr>
          <p:cNvPr id="231" name="Google Shape;231;p40"/>
          <p:cNvSpPr/>
          <p:nvPr/>
        </p:nvSpPr>
        <p:spPr>
          <a:xfrm>
            <a:off x="777825" y="3724634"/>
            <a:ext cx="4003500" cy="10689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0"/>
          <p:cNvSpPr txBox="1"/>
          <p:nvPr>
            <p:ph idx="1" type="subTitle"/>
          </p:nvPr>
        </p:nvSpPr>
        <p:spPr>
          <a:xfrm>
            <a:off x="1401375" y="3815916"/>
            <a:ext cx="27564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Ramya T 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Domain: Automation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Sub - domain: Healthcare</a:t>
            </a:r>
            <a:endParaRPr sz="1200"/>
          </a:p>
        </p:txBody>
      </p:sp>
      <p:sp>
        <p:nvSpPr>
          <p:cNvPr id="233" name="Google Shape;233;p40"/>
          <p:cNvSpPr/>
          <p:nvPr/>
        </p:nvSpPr>
        <p:spPr>
          <a:xfrm>
            <a:off x="8548675" y="3328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40"/>
          <p:cNvPicPr preferRelativeResize="0"/>
          <p:nvPr/>
        </p:nvPicPr>
        <p:blipFill rotWithShape="1">
          <a:blip r:embed="rId3">
            <a:alphaModFix/>
          </a:blip>
          <a:srcRect b="61860" l="60513" r="16584" t="15763"/>
          <a:stretch/>
        </p:blipFill>
        <p:spPr>
          <a:xfrm>
            <a:off x="4241625" y="332900"/>
            <a:ext cx="1094076" cy="1068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40"/>
          <p:cNvCxnSpPr/>
          <p:nvPr/>
        </p:nvCxnSpPr>
        <p:spPr>
          <a:xfrm>
            <a:off x="780087" y="3529013"/>
            <a:ext cx="3999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6" name="Google Shape;236;p40"/>
          <p:cNvGrpSpPr/>
          <p:nvPr/>
        </p:nvGrpSpPr>
        <p:grpSpPr>
          <a:xfrm>
            <a:off x="781611" y="713513"/>
            <a:ext cx="3995951" cy="564600"/>
            <a:chOff x="1524913" y="922950"/>
            <a:chExt cx="6094175" cy="564600"/>
          </a:xfrm>
        </p:grpSpPr>
        <p:cxnSp>
          <p:nvCxnSpPr>
            <p:cNvPr id="237" name="Google Shape;237;p40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40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39" name="Google Shape;239;p40"/>
          <p:cNvPicPr preferRelativeResize="0"/>
          <p:nvPr/>
        </p:nvPicPr>
        <p:blipFill rotWithShape="1">
          <a:blip r:embed="rId4">
            <a:alphaModFix/>
          </a:blip>
          <a:srcRect b="13688" l="25639" r="25644" t="0"/>
          <a:stretch/>
        </p:blipFill>
        <p:spPr>
          <a:xfrm flipH="1">
            <a:off x="5361388" y="528175"/>
            <a:ext cx="2604950" cy="461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1"/>
          <p:cNvPicPr preferRelativeResize="0"/>
          <p:nvPr/>
        </p:nvPicPr>
        <p:blipFill rotWithShape="1">
          <a:blip r:embed="rId3">
            <a:alphaModFix/>
          </a:blip>
          <a:srcRect b="26234" l="19908" r="52122" t="29118"/>
          <a:stretch/>
        </p:blipFill>
        <p:spPr>
          <a:xfrm>
            <a:off x="5364600" y="1117563"/>
            <a:ext cx="1821886" cy="290837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1"/>
          <p:cNvSpPr txBox="1"/>
          <p:nvPr>
            <p:ph type="title"/>
          </p:nvPr>
        </p:nvSpPr>
        <p:spPr>
          <a:xfrm>
            <a:off x="720000" y="1427700"/>
            <a:ext cx="5657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246" name="Google Shape;246;p41"/>
          <p:cNvSpPr txBox="1"/>
          <p:nvPr>
            <p:ph idx="1" type="body"/>
          </p:nvPr>
        </p:nvSpPr>
        <p:spPr>
          <a:xfrm>
            <a:off x="720000" y="2214000"/>
            <a:ext cx="5126700" cy="20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Implementing a virtual hospital receptionist for faster management and communication, more efficiency and 24/7 service.</a:t>
            </a:r>
            <a:r>
              <a:rPr lang="en">
                <a:latin typeface="Prata"/>
                <a:ea typeface="Prata"/>
                <a:cs typeface="Prata"/>
                <a:sym typeface="Prata"/>
              </a:rPr>
              <a:t> </a:t>
            </a:r>
            <a:endParaRPr>
              <a:latin typeface="Prata"/>
              <a:ea typeface="Prata"/>
              <a:cs typeface="Prata"/>
              <a:sym typeface="Prata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Because faster communication and management is crucial in healthcare.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Relieving the receptionists off their </a:t>
            </a:r>
            <a:r>
              <a:rPr lang="en" sz="1100"/>
              <a:t>sedentary</a:t>
            </a:r>
            <a:r>
              <a:rPr lang="en" sz="1100"/>
              <a:t> job and hiring them as helpers who can help the doctors and nurse can create a hassle-free environment.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Giving the patients instant information about the doctors available and the expected waiting time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1"/>
          <p:cNvSpPr/>
          <p:nvPr/>
        </p:nvSpPr>
        <p:spPr>
          <a:xfrm>
            <a:off x="5214050" y="4473924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8" name="Google Shape;248;p41"/>
          <p:cNvCxnSpPr/>
          <p:nvPr/>
        </p:nvCxnSpPr>
        <p:spPr>
          <a:xfrm>
            <a:off x="618735" y="2057658"/>
            <a:ext cx="2523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9" name="Google Shape;249;p41"/>
          <p:cNvGrpSpPr/>
          <p:nvPr/>
        </p:nvGrpSpPr>
        <p:grpSpPr>
          <a:xfrm>
            <a:off x="618647" y="1067853"/>
            <a:ext cx="2523598" cy="356601"/>
            <a:chOff x="1524913" y="922950"/>
            <a:chExt cx="6094175" cy="564600"/>
          </a:xfrm>
        </p:grpSpPr>
        <p:cxnSp>
          <p:nvCxnSpPr>
            <p:cNvPr id="250" name="Google Shape;250;p41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41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52" name="Google Shape;252;p41"/>
          <p:cNvPicPr preferRelativeResize="0"/>
          <p:nvPr/>
        </p:nvPicPr>
        <p:blipFill rotWithShape="1">
          <a:blip r:embed="rId3">
            <a:alphaModFix/>
          </a:blip>
          <a:srcRect b="26234" l="55191" r="16840" t="29118"/>
          <a:stretch/>
        </p:blipFill>
        <p:spPr>
          <a:xfrm>
            <a:off x="7127113" y="1067850"/>
            <a:ext cx="1821886" cy="290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42"/>
          <p:cNvPicPr preferRelativeResize="0"/>
          <p:nvPr/>
        </p:nvPicPr>
        <p:blipFill rotWithShape="1">
          <a:blip r:embed="rId3">
            <a:alphaModFix/>
          </a:blip>
          <a:srcRect b="61860" l="60513" r="16584" t="15763"/>
          <a:stretch/>
        </p:blipFill>
        <p:spPr>
          <a:xfrm flipH="1">
            <a:off x="1685550" y="1237300"/>
            <a:ext cx="1170100" cy="114323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Progress</a:t>
            </a:r>
            <a:endParaRPr/>
          </a:p>
        </p:txBody>
      </p:sp>
      <p:sp>
        <p:nvSpPr>
          <p:cNvPr id="259" name="Google Shape;259;p42"/>
          <p:cNvSpPr/>
          <p:nvPr/>
        </p:nvSpPr>
        <p:spPr>
          <a:xfrm>
            <a:off x="3779782" y="3124671"/>
            <a:ext cx="674305" cy="700936"/>
          </a:xfrm>
          <a:custGeom>
            <a:rect b="b" l="l" r="r" t="t"/>
            <a:pathLst>
              <a:path extrusionOk="0" h="39928" w="38411">
                <a:moveTo>
                  <a:pt x="28811" y="1"/>
                </a:moveTo>
                <a:cubicBezTo>
                  <a:pt x="28510" y="1"/>
                  <a:pt x="28192" y="334"/>
                  <a:pt x="28373" y="695"/>
                </a:cubicBezTo>
                <a:cubicBezTo>
                  <a:pt x="30445" y="4791"/>
                  <a:pt x="34267" y="7780"/>
                  <a:pt x="36005" y="12078"/>
                </a:cubicBezTo>
                <a:cubicBezTo>
                  <a:pt x="37505" y="15792"/>
                  <a:pt x="36934" y="20150"/>
                  <a:pt x="34636" y="23424"/>
                </a:cubicBezTo>
                <a:cubicBezTo>
                  <a:pt x="34148" y="24115"/>
                  <a:pt x="33576" y="24770"/>
                  <a:pt x="32921" y="25329"/>
                </a:cubicBezTo>
                <a:cubicBezTo>
                  <a:pt x="32838" y="25401"/>
                  <a:pt x="32743" y="25484"/>
                  <a:pt x="32647" y="25556"/>
                </a:cubicBezTo>
                <a:cubicBezTo>
                  <a:pt x="32629" y="25574"/>
                  <a:pt x="32532" y="25649"/>
                  <a:pt x="32528" y="25649"/>
                </a:cubicBezTo>
                <a:cubicBezTo>
                  <a:pt x="32527" y="25649"/>
                  <a:pt x="32533" y="25643"/>
                  <a:pt x="32552" y="25627"/>
                </a:cubicBezTo>
                <a:lnTo>
                  <a:pt x="32552" y="25627"/>
                </a:lnTo>
                <a:cubicBezTo>
                  <a:pt x="32493" y="25675"/>
                  <a:pt x="32421" y="25734"/>
                  <a:pt x="32362" y="25782"/>
                </a:cubicBezTo>
                <a:cubicBezTo>
                  <a:pt x="32124" y="25960"/>
                  <a:pt x="31874" y="26127"/>
                  <a:pt x="31612" y="26294"/>
                </a:cubicBezTo>
                <a:cubicBezTo>
                  <a:pt x="30361" y="27115"/>
                  <a:pt x="29016" y="27818"/>
                  <a:pt x="27671" y="28484"/>
                </a:cubicBezTo>
                <a:cubicBezTo>
                  <a:pt x="23944" y="30306"/>
                  <a:pt x="20051" y="31830"/>
                  <a:pt x="16169" y="33318"/>
                </a:cubicBezTo>
                <a:cubicBezTo>
                  <a:pt x="11538" y="35092"/>
                  <a:pt x="6859" y="36759"/>
                  <a:pt x="2167" y="38414"/>
                </a:cubicBezTo>
                <a:cubicBezTo>
                  <a:pt x="1560" y="38629"/>
                  <a:pt x="965" y="38843"/>
                  <a:pt x="370" y="39069"/>
                </a:cubicBezTo>
                <a:cubicBezTo>
                  <a:pt x="155" y="39152"/>
                  <a:pt x="1" y="39367"/>
                  <a:pt x="72" y="39605"/>
                </a:cubicBezTo>
                <a:cubicBezTo>
                  <a:pt x="122" y="39796"/>
                  <a:pt x="309" y="39928"/>
                  <a:pt x="502" y="39928"/>
                </a:cubicBezTo>
                <a:cubicBezTo>
                  <a:pt x="537" y="39928"/>
                  <a:pt x="573" y="39924"/>
                  <a:pt x="608" y="39914"/>
                </a:cubicBezTo>
                <a:cubicBezTo>
                  <a:pt x="1846" y="39522"/>
                  <a:pt x="3072" y="39069"/>
                  <a:pt x="4299" y="38640"/>
                </a:cubicBezTo>
                <a:cubicBezTo>
                  <a:pt x="5501" y="38224"/>
                  <a:pt x="6704" y="37795"/>
                  <a:pt x="7906" y="37366"/>
                </a:cubicBezTo>
                <a:cubicBezTo>
                  <a:pt x="10288" y="36521"/>
                  <a:pt x="12669" y="35664"/>
                  <a:pt x="15026" y="34783"/>
                </a:cubicBezTo>
                <a:cubicBezTo>
                  <a:pt x="19146" y="33247"/>
                  <a:pt x="23242" y="31640"/>
                  <a:pt x="27206" y="29758"/>
                </a:cubicBezTo>
                <a:cubicBezTo>
                  <a:pt x="28671" y="29068"/>
                  <a:pt x="30123" y="28330"/>
                  <a:pt x="31493" y="27484"/>
                </a:cubicBezTo>
                <a:cubicBezTo>
                  <a:pt x="32647" y="26770"/>
                  <a:pt x="33731" y="25972"/>
                  <a:pt x="34612" y="24948"/>
                </a:cubicBezTo>
                <a:cubicBezTo>
                  <a:pt x="37327" y="21817"/>
                  <a:pt x="38410" y="17340"/>
                  <a:pt x="37362" y="13316"/>
                </a:cubicBezTo>
                <a:cubicBezTo>
                  <a:pt x="36196" y="8792"/>
                  <a:pt x="32493" y="5684"/>
                  <a:pt x="30088" y="1862"/>
                </a:cubicBezTo>
                <a:cubicBezTo>
                  <a:pt x="29754" y="1338"/>
                  <a:pt x="29445" y="791"/>
                  <a:pt x="29159" y="231"/>
                </a:cubicBezTo>
                <a:cubicBezTo>
                  <a:pt x="29078" y="68"/>
                  <a:pt x="28946" y="1"/>
                  <a:pt x="288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2"/>
          <p:cNvSpPr/>
          <p:nvPr/>
        </p:nvSpPr>
        <p:spPr>
          <a:xfrm>
            <a:off x="4592604" y="2849686"/>
            <a:ext cx="1475638" cy="412507"/>
          </a:xfrm>
          <a:custGeom>
            <a:rect b="b" l="l" r="r" t="t"/>
            <a:pathLst>
              <a:path extrusionOk="0" h="23498" w="84058">
                <a:moveTo>
                  <a:pt x="716" y="1"/>
                </a:moveTo>
                <a:cubicBezTo>
                  <a:pt x="0" y="1"/>
                  <a:pt x="7" y="1132"/>
                  <a:pt x="738" y="1156"/>
                </a:cubicBezTo>
                <a:cubicBezTo>
                  <a:pt x="6429" y="1287"/>
                  <a:pt x="12073" y="2490"/>
                  <a:pt x="17514" y="4109"/>
                </a:cubicBezTo>
                <a:cubicBezTo>
                  <a:pt x="22824" y="5680"/>
                  <a:pt x="27992" y="7704"/>
                  <a:pt x="33087" y="9836"/>
                </a:cubicBezTo>
                <a:cubicBezTo>
                  <a:pt x="38255" y="11991"/>
                  <a:pt x="43363" y="14265"/>
                  <a:pt x="48566" y="16325"/>
                </a:cubicBezTo>
                <a:cubicBezTo>
                  <a:pt x="53816" y="18408"/>
                  <a:pt x="59162" y="20277"/>
                  <a:pt x="64663" y="21599"/>
                </a:cubicBezTo>
                <a:cubicBezTo>
                  <a:pt x="69552" y="22773"/>
                  <a:pt x="74565" y="23498"/>
                  <a:pt x="79600" y="23498"/>
                </a:cubicBezTo>
                <a:cubicBezTo>
                  <a:pt x="80181" y="23498"/>
                  <a:pt x="80762" y="23488"/>
                  <a:pt x="81343" y="23468"/>
                </a:cubicBezTo>
                <a:cubicBezTo>
                  <a:pt x="82034" y="23445"/>
                  <a:pt x="82725" y="23409"/>
                  <a:pt x="83415" y="23361"/>
                </a:cubicBezTo>
                <a:cubicBezTo>
                  <a:pt x="84043" y="23315"/>
                  <a:pt x="84058" y="22359"/>
                  <a:pt x="83459" y="22359"/>
                </a:cubicBezTo>
                <a:cubicBezTo>
                  <a:pt x="83445" y="22359"/>
                  <a:pt x="83430" y="22360"/>
                  <a:pt x="83415" y="22361"/>
                </a:cubicBezTo>
                <a:cubicBezTo>
                  <a:pt x="82180" y="22453"/>
                  <a:pt x="80943" y="22497"/>
                  <a:pt x="79708" y="22497"/>
                </a:cubicBezTo>
                <a:cubicBezTo>
                  <a:pt x="75325" y="22497"/>
                  <a:pt x="70954" y="21944"/>
                  <a:pt x="66663" y="21016"/>
                </a:cubicBezTo>
                <a:cubicBezTo>
                  <a:pt x="61150" y="19813"/>
                  <a:pt x="55769" y="18015"/>
                  <a:pt x="50506" y="15967"/>
                </a:cubicBezTo>
                <a:cubicBezTo>
                  <a:pt x="45279" y="13943"/>
                  <a:pt x="40148" y="11657"/>
                  <a:pt x="34992" y="9467"/>
                </a:cubicBezTo>
                <a:cubicBezTo>
                  <a:pt x="29897" y="7312"/>
                  <a:pt x="24765" y="5228"/>
                  <a:pt x="19479" y="3549"/>
                </a:cubicBezTo>
                <a:cubicBezTo>
                  <a:pt x="14109" y="1847"/>
                  <a:pt x="8549" y="525"/>
                  <a:pt x="2917" y="108"/>
                </a:cubicBezTo>
                <a:cubicBezTo>
                  <a:pt x="2191" y="61"/>
                  <a:pt x="1464" y="25"/>
                  <a:pt x="738" y="1"/>
                </a:cubicBezTo>
                <a:cubicBezTo>
                  <a:pt x="731" y="1"/>
                  <a:pt x="723" y="1"/>
                  <a:pt x="7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2"/>
          <p:cNvSpPr/>
          <p:nvPr/>
        </p:nvSpPr>
        <p:spPr>
          <a:xfrm>
            <a:off x="5109113" y="2346883"/>
            <a:ext cx="1170111" cy="577998"/>
          </a:xfrm>
          <a:custGeom>
            <a:rect b="b" l="l" r="r" t="t"/>
            <a:pathLst>
              <a:path extrusionOk="0" h="32925" w="66654">
                <a:moveTo>
                  <a:pt x="798" y="1"/>
                </a:moveTo>
                <a:cubicBezTo>
                  <a:pt x="372" y="1"/>
                  <a:pt x="1" y="537"/>
                  <a:pt x="401" y="891"/>
                </a:cubicBezTo>
                <a:cubicBezTo>
                  <a:pt x="3913" y="3974"/>
                  <a:pt x="7807" y="6606"/>
                  <a:pt x="11903" y="8844"/>
                </a:cubicBezTo>
                <a:cubicBezTo>
                  <a:pt x="15998" y="11094"/>
                  <a:pt x="20296" y="12976"/>
                  <a:pt x="24654" y="14678"/>
                </a:cubicBezTo>
                <a:cubicBezTo>
                  <a:pt x="29059" y="16405"/>
                  <a:pt x="33536" y="17952"/>
                  <a:pt x="38001" y="19524"/>
                </a:cubicBezTo>
                <a:cubicBezTo>
                  <a:pt x="42478" y="21108"/>
                  <a:pt x="46943" y="22703"/>
                  <a:pt x="51324" y="24537"/>
                </a:cubicBezTo>
                <a:cubicBezTo>
                  <a:pt x="53503" y="25441"/>
                  <a:pt x="55646" y="26406"/>
                  <a:pt x="57765" y="27454"/>
                </a:cubicBezTo>
                <a:cubicBezTo>
                  <a:pt x="60004" y="28561"/>
                  <a:pt x="62230" y="29787"/>
                  <a:pt x="64135" y="31430"/>
                </a:cubicBezTo>
                <a:cubicBezTo>
                  <a:pt x="64612" y="31847"/>
                  <a:pt x="65064" y="32287"/>
                  <a:pt x="65493" y="32752"/>
                </a:cubicBezTo>
                <a:cubicBezTo>
                  <a:pt x="65609" y="32874"/>
                  <a:pt x="65740" y="32925"/>
                  <a:pt x="65866" y="32925"/>
                </a:cubicBezTo>
                <a:cubicBezTo>
                  <a:pt x="66284" y="32925"/>
                  <a:pt x="66653" y="32368"/>
                  <a:pt x="66278" y="31966"/>
                </a:cubicBezTo>
                <a:cubicBezTo>
                  <a:pt x="64552" y="30097"/>
                  <a:pt x="62409" y="28656"/>
                  <a:pt x="60182" y="27442"/>
                </a:cubicBezTo>
                <a:cubicBezTo>
                  <a:pt x="58051" y="26275"/>
                  <a:pt x="55849" y="25263"/>
                  <a:pt x="53634" y="24298"/>
                </a:cubicBezTo>
                <a:cubicBezTo>
                  <a:pt x="49276" y="22405"/>
                  <a:pt x="44811" y="20762"/>
                  <a:pt x="40335" y="19179"/>
                </a:cubicBezTo>
                <a:cubicBezTo>
                  <a:pt x="35870" y="17607"/>
                  <a:pt x="31369" y="16083"/>
                  <a:pt x="26940" y="14404"/>
                </a:cubicBezTo>
                <a:cubicBezTo>
                  <a:pt x="22571" y="12761"/>
                  <a:pt x="18260" y="10975"/>
                  <a:pt x="14105" y="8832"/>
                </a:cubicBezTo>
                <a:cubicBezTo>
                  <a:pt x="9998" y="6713"/>
                  <a:pt x="6057" y="4248"/>
                  <a:pt x="2497" y="1284"/>
                </a:cubicBezTo>
                <a:cubicBezTo>
                  <a:pt x="2044" y="915"/>
                  <a:pt x="1592" y="534"/>
                  <a:pt x="1151" y="141"/>
                </a:cubicBezTo>
                <a:cubicBezTo>
                  <a:pt x="1040" y="42"/>
                  <a:pt x="917" y="1"/>
                  <a:pt x="7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2"/>
          <p:cNvSpPr/>
          <p:nvPr/>
        </p:nvSpPr>
        <p:spPr>
          <a:xfrm>
            <a:off x="5302782" y="2003225"/>
            <a:ext cx="1170085" cy="124658"/>
          </a:xfrm>
          <a:custGeom>
            <a:rect b="b" l="l" r="r" t="t"/>
            <a:pathLst>
              <a:path extrusionOk="0" h="7100" w="77425">
                <a:moveTo>
                  <a:pt x="76869" y="0"/>
                </a:moveTo>
                <a:cubicBezTo>
                  <a:pt x="76811" y="0"/>
                  <a:pt x="76750" y="15"/>
                  <a:pt x="76689" y="49"/>
                </a:cubicBezTo>
                <a:cubicBezTo>
                  <a:pt x="72569" y="2299"/>
                  <a:pt x="68116" y="3835"/>
                  <a:pt x="63520" y="4787"/>
                </a:cubicBezTo>
                <a:cubicBezTo>
                  <a:pt x="58913" y="5752"/>
                  <a:pt x="54198" y="6121"/>
                  <a:pt x="49495" y="6145"/>
                </a:cubicBezTo>
                <a:cubicBezTo>
                  <a:pt x="49345" y="6145"/>
                  <a:pt x="49195" y="6146"/>
                  <a:pt x="49045" y="6146"/>
                </a:cubicBezTo>
                <a:cubicBezTo>
                  <a:pt x="44303" y="6146"/>
                  <a:pt x="39583" y="5784"/>
                  <a:pt x="34874" y="5287"/>
                </a:cubicBezTo>
                <a:cubicBezTo>
                  <a:pt x="29492" y="4716"/>
                  <a:pt x="24134" y="3990"/>
                  <a:pt x="18753" y="3442"/>
                </a:cubicBezTo>
                <a:cubicBezTo>
                  <a:pt x="14261" y="2990"/>
                  <a:pt x="9744" y="2656"/>
                  <a:pt x="5216" y="2656"/>
                </a:cubicBezTo>
                <a:cubicBezTo>
                  <a:pt x="4378" y="2656"/>
                  <a:pt x="3541" y="2668"/>
                  <a:pt x="2703" y="2692"/>
                </a:cubicBezTo>
                <a:cubicBezTo>
                  <a:pt x="2036" y="2716"/>
                  <a:pt x="1358" y="2739"/>
                  <a:pt x="691" y="2787"/>
                </a:cubicBezTo>
                <a:cubicBezTo>
                  <a:pt x="12" y="2834"/>
                  <a:pt x="1" y="3859"/>
                  <a:pt x="657" y="3859"/>
                </a:cubicBezTo>
                <a:cubicBezTo>
                  <a:pt x="668" y="3859"/>
                  <a:pt x="680" y="3859"/>
                  <a:pt x="691" y="3859"/>
                </a:cubicBezTo>
                <a:cubicBezTo>
                  <a:pt x="2240" y="3787"/>
                  <a:pt x="3788" y="3754"/>
                  <a:pt x="5334" y="3754"/>
                </a:cubicBezTo>
                <a:cubicBezTo>
                  <a:pt x="9194" y="3754"/>
                  <a:pt x="13044" y="3962"/>
                  <a:pt x="16895" y="4311"/>
                </a:cubicBezTo>
                <a:cubicBezTo>
                  <a:pt x="22301" y="4799"/>
                  <a:pt x="27682" y="5514"/>
                  <a:pt x="33088" y="6097"/>
                </a:cubicBezTo>
                <a:cubicBezTo>
                  <a:pt x="38053" y="6633"/>
                  <a:pt x="43030" y="7061"/>
                  <a:pt x="48042" y="7097"/>
                </a:cubicBezTo>
                <a:cubicBezTo>
                  <a:pt x="48284" y="7099"/>
                  <a:pt x="48526" y="7100"/>
                  <a:pt x="48768" y="7100"/>
                </a:cubicBezTo>
                <a:cubicBezTo>
                  <a:pt x="53278" y="7100"/>
                  <a:pt x="57794" y="6780"/>
                  <a:pt x="62234" y="5966"/>
                </a:cubicBezTo>
                <a:cubicBezTo>
                  <a:pt x="66830" y="5121"/>
                  <a:pt x="71366" y="3704"/>
                  <a:pt x="75522" y="1537"/>
                </a:cubicBezTo>
                <a:cubicBezTo>
                  <a:pt x="76046" y="1263"/>
                  <a:pt x="76558" y="977"/>
                  <a:pt x="77070" y="691"/>
                </a:cubicBezTo>
                <a:cubicBezTo>
                  <a:pt x="77425" y="489"/>
                  <a:pt x="77201" y="0"/>
                  <a:pt x="76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2"/>
          <p:cNvSpPr/>
          <p:nvPr/>
        </p:nvSpPr>
        <p:spPr>
          <a:xfrm>
            <a:off x="5726646" y="2080359"/>
            <a:ext cx="12131" cy="9427"/>
          </a:xfrm>
          <a:custGeom>
            <a:rect b="b" l="l" r="r" t="t"/>
            <a:pathLst>
              <a:path extrusionOk="0" h="537" w="691">
                <a:moveTo>
                  <a:pt x="346" y="0"/>
                </a:moveTo>
                <a:cubicBezTo>
                  <a:pt x="0" y="0"/>
                  <a:pt x="0" y="536"/>
                  <a:pt x="346" y="536"/>
                </a:cubicBezTo>
                <a:cubicBezTo>
                  <a:pt x="691" y="536"/>
                  <a:pt x="691" y="0"/>
                  <a:pt x="34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2"/>
          <p:cNvSpPr txBox="1"/>
          <p:nvPr/>
        </p:nvSpPr>
        <p:spPr>
          <a:xfrm>
            <a:off x="6468669" y="3113375"/>
            <a:ext cx="1485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rPr>
              <a:t>Writing server code</a:t>
            </a:r>
            <a:endParaRPr b="1" sz="1600">
              <a:solidFill>
                <a:schemeClr val="dk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265" name="Google Shape;265;p42"/>
          <p:cNvSpPr txBox="1"/>
          <p:nvPr/>
        </p:nvSpPr>
        <p:spPr>
          <a:xfrm>
            <a:off x="4310219" y="3677125"/>
            <a:ext cx="1485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266" name="Google Shape;266;p42"/>
          <p:cNvSpPr txBox="1"/>
          <p:nvPr/>
        </p:nvSpPr>
        <p:spPr>
          <a:xfrm>
            <a:off x="2540719" y="2600088"/>
            <a:ext cx="1485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rPr>
              <a:t>Creating the web pages</a:t>
            </a:r>
            <a:endParaRPr b="1" sz="1600">
              <a:solidFill>
                <a:schemeClr val="dk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267" name="Google Shape;267;p42"/>
          <p:cNvSpPr txBox="1"/>
          <p:nvPr/>
        </p:nvSpPr>
        <p:spPr>
          <a:xfrm>
            <a:off x="3282994" y="1693434"/>
            <a:ext cx="1485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rPr>
              <a:t>Creating the Database</a:t>
            </a:r>
            <a:endParaRPr b="1" sz="1600">
              <a:solidFill>
                <a:schemeClr val="dk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268" name="Google Shape;268;p42"/>
          <p:cNvSpPr/>
          <p:nvPr/>
        </p:nvSpPr>
        <p:spPr>
          <a:xfrm>
            <a:off x="4168785" y="2737925"/>
            <a:ext cx="376800" cy="32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2"/>
          <p:cNvSpPr/>
          <p:nvPr/>
        </p:nvSpPr>
        <p:spPr>
          <a:xfrm>
            <a:off x="4262004" y="2805042"/>
            <a:ext cx="186900" cy="186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2"/>
          <p:cNvSpPr/>
          <p:nvPr/>
        </p:nvSpPr>
        <p:spPr>
          <a:xfrm>
            <a:off x="6170060" y="2992975"/>
            <a:ext cx="376800" cy="32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2"/>
          <p:cNvSpPr/>
          <p:nvPr/>
        </p:nvSpPr>
        <p:spPr>
          <a:xfrm>
            <a:off x="6263279" y="3060092"/>
            <a:ext cx="186900" cy="186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2"/>
          <p:cNvSpPr/>
          <p:nvPr/>
        </p:nvSpPr>
        <p:spPr>
          <a:xfrm>
            <a:off x="4909460" y="1957700"/>
            <a:ext cx="376800" cy="32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2"/>
          <p:cNvSpPr/>
          <p:nvPr/>
        </p:nvSpPr>
        <p:spPr>
          <a:xfrm>
            <a:off x="5002679" y="2024817"/>
            <a:ext cx="186900" cy="186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2"/>
          <p:cNvSpPr txBox="1"/>
          <p:nvPr/>
        </p:nvSpPr>
        <p:spPr>
          <a:xfrm>
            <a:off x="2996506" y="2106384"/>
            <a:ext cx="17721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Planned out the ER diagram and relationships &amp; Created the tables.</a:t>
            </a:r>
            <a:endParaRPr sz="9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75" name="Google Shape;275;p42"/>
          <p:cNvSpPr txBox="1"/>
          <p:nvPr/>
        </p:nvSpPr>
        <p:spPr>
          <a:xfrm>
            <a:off x="2255306" y="3041327"/>
            <a:ext cx="17721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Created the web pages from </a:t>
            </a:r>
            <a:r>
              <a:rPr lang="en" sz="9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scratch</a:t>
            </a:r>
            <a:r>
              <a:rPr lang="en" sz="9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using html and css</a:t>
            </a:r>
            <a:endParaRPr sz="9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76" name="Google Shape;276;p42"/>
          <p:cNvSpPr txBox="1"/>
          <p:nvPr/>
        </p:nvSpPr>
        <p:spPr>
          <a:xfrm>
            <a:off x="6411668" y="3624631"/>
            <a:ext cx="15996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Wrote the server side python and flask code for the minimum viable product</a:t>
            </a:r>
            <a:endParaRPr sz="9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77" name="Google Shape;277;p42"/>
          <p:cNvSpPr txBox="1"/>
          <p:nvPr/>
        </p:nvSpPr>
        <p:spPr>
          <a:xfrm>
            <a:off x="6450175" y="1171875"/>
            <a:ext cx="12858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rPr>
              <a:t>  START 27 NOV</a:t>
            </a:r>
            <a:endParaRPr sz="9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0% implementation</a:t>
            </a:r>
            <a:endParaRPr sz="9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78" name="Google Shape;278;p42"/>
          <p:cNvSpPr txBox="1"/>
          <p:nvPr/>
        </p:nvSpPr>
        <p:spPr>
          <a:xfrm>
            <a:off x="2498450" y="3725025"/>
            <a:ext cx="14196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rPr>
              <a:t>  NOW</a:t>
            </a:r>
            <a:r>
              <a:rPr b="1" lang="en" sz="22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rPr>
              <a:t> 28 NOV</a:t>
            </a:r>
            <a:endParaRPr sz="9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70% implementation and a working model</a:t>
            </a:r>
            <a:endParaRPr b="1" sz="2200">
              <a:solidFill>
                <a:schemeClr val="dk1"/>
              </a:solidFill>
              <a:latin typeface="Prata"/>
              <a:ea typeface="Prata"/>
              <a:cs typeface="Prata"/>
              <a:sym typeface="Prat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Enough waiting!</a:t>
            </a:r>
            <a:endParaRPr/>
          </a:p>
        </p:txBody>
      </p:sp>
      <p:sp>
        <p:nvSpPr>
          <p:cNvPr id="284" name="Google Shape;284;p43"/>
          <p:cNvSpPr txBox="1"/>
          <p:nvPr>
            <p:ph idx="1" type="subTitle"/>
          </p:nvPr>
        </p:nvSpPr>
        <p:spPr>
          <a:xfrm>
            <a:off x="1309200" y="3769137"/>
            <a:ext cx="65256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LET’S TAKE A LOOK AT THE WEB APP!</a:t>
            </a:r>
            <a:endParaRPr sz="1700"/>
          </a:p>
        </p:txBody>
      </p:sp>
      <p:pic>
        <p:nvPicPr>
          <p:cNvPr id="285" name="Google Shape;285;p43"/>
          <p:cNvPicPr preferRelativeResize="0"/>
          <p:nvPr/>
        </p:nvPicPr>
        <p:blipFill rotWithShape="1">
          <a:blip r:embed="rId3">
            <a:alphaModFix/>
          </a:blip>
          <a:srcRect b="24213" l="0" r="0" t="30399"/>
          <a:stretch/>
        </p:blipFill>
        <p:spPr>
          <a:xfrm>
            <a:off x="2133350" y="1145950"/>
            <a:ext cx="4877300" cy="221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/>
          <p:nvPr/>
        </p:nvSpPr>
        <p:spPr>
          <a:xfrm>
            <a:off x="6419569" y="1819068"/>
            <a:ext cx="1017000" cy="1048200"/>
          </a:xfrm>
          <a:prstGeom prst="roundRect">
            <a:avLst>
              <a:gd fmla="val 3338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4"/>
          <p:cNvSpPr/>
          <p:nvPr/>
        </p:nvSpPr>
        <p:spPr>
          <a:xfrm>
            <a:off x="4029720" y="1819068"/>
            <a:ext cx="1017000" cy="1048200"/>
          </a:xfrm>
          <a:prstGeom prst="roundRect">
            <a:avLst>
              <a:gd fmla="val 3338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4"/>
          <p:cNvSpPr/>
          <p:nvPr/>
        </p:nvSpPr>
        <p:spPr>
          <a:xfrm>
            <a:off x="1725363" y="1819068"/>
            <a:ext cx="1017000" cy="1048200"/>
          </a:xfrm>
          <a:prstGeom prst="roundRect">
            <a:avLst>
              <a:gd fmla="val 3338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remaining 30%</a:t>
            </a:r>
            <a:endParaRPr/>
          </a:p>
        </p:txBody>
      </p:sp>
      <p:sp>
        <p:nvSpPr>
          <p:cNvPr id="294" name="Google Shape;294;p44"/>
          <p:cNvSpPr txBox="1"/>
          <p:nvPr>
            <p:ph idx="2" type="title"/>
          </p:nvPr>
        </p:nvSpPr>
        <p:spPr>
          <a:xfrm>
            <a:off x="1194250" y="3052601"/>
            <a:ext cx="2088600" cy="3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Sessions Management</a:t>
            </a:r>
            <a:endParaRPr/>
          </a:p>
        </p:txBody>
      </p:sp>
      <p:sp>
        <p:nvSpPr>
          <p:cNvPr id="295" name="Google Shape;295;p44"/>
          <p:cNvSpPr txBox="1"/>
          <p:nvPr>
            <p:ph idx="1" type="subTitle"/>
          </p:nvPr>
        </p:nvSpPr>
        <p:spPr>
          <a:xfrm>
            <a:off x="1060800" y="3526098"/>
            <a:ext cx="2318700" cy="9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Creating sessions when the users log in and controlling the access permissions of different users using flask </a:t>
            </a:r>
            <a:endParaRPr sz="1000"/>
          </a:p>
        </p:txBody>
      </p:sp>
      <p:sp>
        <p:nvSpPr>
          <p:cNvPr id="296" name="Google Shape;296;p44"/>
          <p:cNvSpPr txBox="1"/>
          <p:nvPr>
            <p:ph idx="3" type="title"/>
          </p:nvPr>
        </p:nvSpPr>
        <p:spPr>
          <a:xfrm>
            <a:off x="3518499" y="3052601"/>
            <a:ext cx="2088600" cy="3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52E47"/>
                </a:solidFill>
              </a:rPr>
              <a:t>Handling Emergencies</a:t>
            </a:r>
            <a:endParaRPr/>
          </a:p>
        </p:txBody>
      </p:sp>
      <p:sp>
        <p:nvSpPr>
          <p:cNvPr id="297" name="Google Shape;297;p44"/>
          <p:cNvSpPr txBox="1"/>
          <p:nvPr>
            <p:ph idx="4" type="subTitle"/>
          </p:nvPr>
        </p:nvSpPr>
        <p:spPr>
          <a:xfrm>
            <a:off x="3403450" y="3519299"/>
            <a:ext cx="2318700" cy="9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2E47"/>
                </a:solidFill>
              </a:rPr>
              <a:t>Creating algorithms that will handle multiple emergencies and contact the doctors accordingly</a:t>
            </a:r>
            <a:endParaRPr sz="1000"/>
          </a:p>
        </p:txBody>
      </p:sp>
      <p:sp>
        <p:nvSpPr>
          <p:cNvPr id="298" name="Google Shape;298;p44"/>
          <p:cNvSpPr txBox="1"/>
          <p:nvPr>
            <p:ph idx="5" type="title"/>
          </p:nvPr>
        </p:nvSpPr>
        <p:spPr>
          <a:xfrm>
            <a:off x="5861150" y="3052601"/>
            <a:ext cx="2088600" cy="3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52E47"/>
                </a:solidFill>
              </a:rPr>
              <a:t>Optimising the waiting list</a:t>
            </a:r>
            <a:endParaRPr/>
          </a:p>
        </p:txBody>
      </p:sp>
      <p:sp>
        <p:nvSpPr>
          <p:cNvPr id="299" name="Google Shape;299;p44"/>
          <p:cNvSpPr txBox="1"/>
          <p:nvPr>
            <p:ph idx="6" type="subTitle"/>
          </p:nvPr>
        </p:nvSpPr>
        <p:spPr>
          <a:xfrm>
            <a:off x="5746100" y="3458689"/>
            <a:ext cx="2318700" cy="10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Sorting the waiting patients by the doctors, priority etc</a:t>
            </a:r>
            <a:endParaRPr sz="1000"/>
          </a:p>
        </p:txBody>
      </p:sp>
      <p:cxnSp>
        <p:nvCxnSpPr>
          <p:cNvPr id="300" name="Google Shape;300;p44"/>
          <p:cNvCxnSpPr/>
          <p:nvPr/>
        </p:nvCxnSpPr>
        <p:spPr>
          <a:xfrm>
            <a:off x="1725558" y="4513496"/>
            <a:ext cx="5677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1" name="Google Shape;301;p44"/>
          <p:cNvGrpSpPr/>
          <p:nvPr/>
        </p:nvGrpSpPr>
        <p:grpSpPr>
          <a:xfrm>
            <a:off x="1725400" y="1251601"/>
            <a:ext cx="5676724" cy="334356"/>
            <a:chOff x="1524913" y="922950"/>
            <a:chExt cx="6094175" cy="564600"/>
          </a:xfrm>
        </p:grpSpPr>
        <p:cxnSp>
          <p:nvCxnSpPr>
            <p:cNvPr id="302" name="Google Shape;302;p44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44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4" name="Google Shape;304;p44"/>
          <p:cNvGrpSpPr/>
          <p:nvPr/>
        </p:nvGrpSpPr>
        <p:grpSpPr>
          <a:xfrm>
            <a:off x="1982076" y="2169537"/>
            <a:ext cx="476139" cy="488107"/>
            <a:chOff x="5049725" y="2635825"/>
            <a:chExt cx="481825" cy="451700"/>
          </a:xfrm>
        </p:grpSpPr>
        <p:sp>
          <p:nvSpPr>
            <p:cNvPr id="305" name="Google Shape;305;p44"/>
            <p:cNvSpPr/>
            <p:nvPr/>
          </p:nvSpPr>
          <p:spPr>
            <a:xfrm>
              <a:off x="5135325" y="3031050"/>
              <a:ext cx="310550" cy="56475"/>
            </a:xfrm>
            <a:custGeom>
              <a:rect b="b" l="l" r="r" t="t"/>
              <a:pathLst>
                <a:path extrusionOk="0" h="2259" w="12422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6" name="Google Shape;306;p44"/>
            <p:cNvSpPr/>
            <p:nvPr/>
          </p:nvSpPr>
          <p:spPr>
            <a:xfrm>
              <a:off x="5049725" y="2946350"/>
              <a:ext cx="481825" cy="56500"/>
            </a:xfrm>
            <a:custGeom>
              <a:rect b="b" l="l" r="r" t="t"/>
              <a:pathLst>
                <a:path extrusionOk="0" h="2260" w="19273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7" name="Google Shape;307;p44"/>
            <p:cNvSpPr/>
            <p:nvPr/>
          </p:nvSpPr>
          <p:spPr>
            <a:xfrm>
              <a:off x="5049725" y="2635825"/>
              <a:ext cx="481825" cy="282325"/>
            </a:xfrm>
            <a:custGeom>
              <a:rect b="b" l="l" r="r" t="t"/>
              <a:pathLst>
                <a:path extrusionOk="0" h="11293" w="19273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8" name="Google Shape;308;p44"/>
          <p:cNvGrpSpPr/>
          <p:nvPr/>
        </p:nvGrpSpPr>
        <p:grpSpPr>
          <a:xfrm>
            <a:off x="4342894" y="2109039"/>
            <a:ext cx="476145" cy="420474"/>
            <a:chOff x="-23615075" y="3148525"/>
            <a:chExt cx="295375" cy="296150"/>
          </a:xfrm>
        </p:grpSpPr>
        <p:sp>
          <p:nvSpPr>
            <p:cNvPr id="309" name="Google Shape;309;p44"/>
            <p:cNvSpPr/>
            <p:nvPr/>
          </p:nvSpPr>
          <p:spPr>
            <a:xfrm>
              <a:off x="-23493775" y="3183950"/>
              <a:ext cx="52775" cy="53600"/>
            </a:xfrm>
            <a:custGeom>
              <a:rect b="b" l="l" r="r" t="t"/>
              <a:pathLst>
                <a:path extrusionOk="0" h="2144" w="2111">
                  <a:moveTo>
                    <a:pt x="1040" y="1"/>
                  </a:moveTo>
                  <a:cubicBezTo>
                    <a:pt x="851" y="1"/>
                    <a:pt x="693" y="158"/>
                    <a:pt x="693" y="347"/>
                  </a:cubicBezTo>
                  <a:lnTo>
                    <a:pt x="693" y="725"/>
                  </a:lnTo>
                  <a:lnTo>
                    <a:pt x="347" y="725"/>
                  </a:lnTo>
                  <a:cubicBezTo>
                    <a:pt x="158" y="725"/>
                    <a:pt x="0" y="883"/>
                    <a:pt x="0" y="1072"/>
                  </a:cubicBezTo>
                  <a:cubicBezTo>
                    <a:pt x="0" y="1261"/>
                    <a:pt x="158" y="1418"/>
                    <a:pt x="347" y="1418"/>
                  </a:cubicBezTo>
                  <a:lnTo>
                    <a:pt x="693" y="1418"/>
                  </a:lnTo>
                  <a:lnTo>
                    <a:pt x="693" y="1765"/>
                  </a:lnTo>
                  <a:cubicBezTo>
                    <a:pt x="693" y="1986"/>
                    <a:pt x="851" y="2143"/>
                    <a:pt x="1040" y="2143"/>
                  </a:cubicBezTo>
                  <a:cubicBezTo>
                    <a:pt x="1260" y="2143"/>
                    <a:pt x="1418" y="1986"/>
                    <a:pt x="1418" y="1765"/>
                  </a:cubicBezTo>
                  <a:lnTo>
                    <a:pt x="1418" y="1418"/>
                  </a:lnTo>
                  <a:lnTo>
                    <a:pt x="1764" y="1418"/>
                  </a:lnTo>
                  <a:cubicBezTo>
                    <a:pt x="1953" y="1418"/>
                    <a:pt x="2111" y="1261"/>
                    <a:pt x="2111" y="1072"/>
                  </a:cubicBezTo>
                  <a:cubicBezTo>
                    <a:pt x="2111" y="883"/>
                    <a:pt x="1953" y="725"/>
                    <a:pt x="1764" y="725"/>
                  </a:cubicBezTo>
                  <a:lnTo>
                    <a:pt x="1418" y="725"/>
                  </a:lnTo>
                  <a:lnTo>
                    <a:pt x="1418" y="347"/>
                  </a:lnTo>
                  <a:cubicBezTo>
                    <a:pt x="1418" y="158"/>
                    <a:pt x="1260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4"/>
            <p:cNvSpPr/>
            <p:nvPr/>
          </p:nvSpPr>
          <p:spPr>
            <a:xfrm>
              <a:off x="-23615075" y="3268225"/>
              <a:ext cx="34675" cy="173300"/>
            </a:xfrm>
            <a:custGeom>
              <a:rect b="b" l="l" r="r" t="t"/>
              <a:pathLst>
                <a:path extrusionOk="0" h="6932" w="1387">
                  <a:moveTo>
                    <a:pt x="1008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6585"/>
                  </a:lnTo>
                  <a:cubicBezTo>
                    <a:pt x="0" y="6774"/>
                    <a:pt x="158" y="6932"/>
                    <a:pt x="347" y="6932"/>
                  </a:cubicBezTo>
                  <a:lnTo>
                    <a:pt x="1386" y="6932"/>
                  </a:lnTo>
                  <a:lnTo>
                    <a:pt x="1386" y="4285"/>
                  </a:lnTo>
                  <a:lnTo>
                    <a:pt x="662" y="4285"/>
                  </a:lnTo>
                  <a:lnTo>
                    <a:pt x="662" y="3561"/>
                  </a:lnTo>
                  <a:lnTo>
                    <a:pt x="1386" y="3561"/>
                  </a:lnTo>
                  <a:lnTo>
                    <a:pt x="1386" y="2868"/>
                  </a:lnTo>
                  <a:lnTo>
                    <a:pt x="662" y="2868"/>
                  </a:lnTo>
                  <a:lnTo>
                    <a:pt x="662" y="2143"/>
                  </a:lnTo>
                  <a:lnTo>
                    <a:pt x="1386" y="2143"/>
                  </a:lnTo>
                  <a:lnTo>
                    <a:pt x="1386" y="1418"/>
                  </a:lnTo>
                  <a:lnTo>
                    <a:pt x="662" y="1418"/>
                  </a:lnTo>
                  <a:lnTo>
                    <a:pt x="662" y="1072"/>
                  </a:lnTo>
                  <a:cubicBezTo>
                    <a:pt x="662" y="883"/>
                    <a:pt x="819" y="725"/>
                    <a:pt x="1008" y="725"/>
                  </a:cubicBezTo>
                  <a:lnTo>
                    <a:pt x="1386" y="725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4"/>
            <p:cNvSpPr/>
            <p:nvPr/>
          </p:nvSpPr>
          <p:spPr>
            <a:xfrm>
              <a:off x="-23354375" y="3270600"/>
              <a:ext cx="34675" cy="173300"/>
            </a:xfrm>
            <a:custGeom>
              <a:rect b="b" l="l" r="r" t="t"/>
              <a:pathLst>
                <a:path extrusionOk="0" h="6932" w="1387">
                  <a:moveTo>
                    <a:pt x="0" y="0"/>
                  </a:moveTo>
                  <a:lnTo>
                    <a:pt x="0" y="725"/>
                  </a:lnTo>
                  <a:lnTo>
                    <a:pt x="347" y="725"/>
                  </a:lnTo>
                  <a:cubicBezTo>
                    <a:pt x="568" y="725"/>
                    <a:pt x="725" y="882"/>
                    <a:pt x="725" y="1071"/>
                  </a:cubicBezTo>
                  <a:lnTo>
                    <a:pt x="725" y="1418"/>
                  </a:lnTo>
                  <a:lnTo>
                    <a:pt x="0" y="1418"/>
                  </a:lnTo>
                  <a:lnTo>
                    <a:pt x="0" y="2143"/>
                  </a:lnTo>
                  <a:lnTo>
                    <a:pt x="725" y="2143"/>
                  </a:lnTo>
                  <a:lnTo>
                    <a:pt x="725" y="2836"/>
                  </a:lnTo>
                  <a:lnTo>
                    <a:pt x="0" y="2836"/>
                  </a:lnTo>
                  <a:lnTo>
                    <a:pt x="0" y="3560"/>
                  </a:lnTo>
                  <a:lnTo>
                    <a:pt x="725" y="3560"/>
                  </a:lnTo>
                  <a:lnTo>
                    <a:pt x="725" y="4253"/>
                  </a:lnTo>
                  <a:lnTo>
                    <a:pt x="0" y="4253"/>
                  </a:lnTo>
                  <a:lnTo>
                    <a:pt x="0" y="6931"/>
                  </a:lnTo>
                  <a:lnTo>
                    <a:pt x="1040" y="6931"/>
                  </a:lnTo>
                  <a:cubicBezTo>
                    <a:pt x="1229" y="6931"/>
                    <a:pt x="1387" y="6774"/>
                    <a:pt x="1387" y="6585"/>
                  </a:cubicBezTo>
                  <a:lnTo>
                    <a:pt x="1387" y="1040"/>
                  </a:lnTo>
                  <a:cubicBezTo>
                    <a:pt x="1387" y="441"/>
                    <a:pt x="914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4"/>
            <p:cNvSpPr/>
            <p:nvPr/>
          </p:nvSpPr>
          <p:spPr>
            <a:xfrm>
              <a:off x="-23562300" y="3148525"/>
              <a:ext cx="191400" cy="296150"/>
            </a:xfrm>
            <a:custGeom>
              <a:rect b="b" l="l" r="r" t="t"/>
              <a:pathLst>
                <a:path extrusionOk="0" h="11846" w="7656">
                  <a:moveTo>
                    <a:pt x="5545" y="662"/>
                  </a:moveTo>
                  <a:lnTo>
                    <a:pt x="5545" y="1764"/>
                  </a:lnTo>
                  <a:lnTo>
                    <a:pt x="5545" y="4222"/>
                  </a:lnTo>
                  <a:lnTo>
                    <a:pt x="2079" y="4222"/>
                  </a:lnTo>
                  <a:lnTo>
                    <a:pt x="2079" y="1764"/>
                  </a:lnTo>
                  <a:lnTo>
                    <a:pt x="2079" y="662"/>
                  </a:lnTo>
                  <a:close/>
                  <a:moveTo>
                    <a:pt x="3434" y="4883"/>
                  </a:moveTo>
                  <a:lnTo>
                    <a:pt x="3434" y="5608"/>
                  </a:lnTo>
                  <a:lnTo>
                    <a:pt x="2079" y="5608"/>
                  </a:lnTo>
                  <a:lnTo>
                    <a:pt x="2079" y="4883"/>
                  </a:lnTo>
                  <a:close/>
                  <a:moveTo>
                    <a:pt x="5513" y="4883"/>
                  </a:moveTo>
                  <a:lnTo>
                    <a:pt x="5513" y="5608"/>
                  </a:lnTo>
                  <a:lnTo>
                    <a:pt x="4159" y="5608"/>
                  </a:lnTo>
                  <a:lnTo>
                    <a:pt x="4159" y="4883"/>
                  </a:lnTo>
                  <a:close/>
                  <a:moveTo>
                    <a:pt x="3434" y="6301"/>
                  </a:moveTo>
                  <a:lnTo>
                    <a:pt x="3434" y="7026"/>
                  </a:lnTo>
                  <a:lnTo>
                    <a:pt x="2079" y="7026"/>
                  </a:lnTo>
                  <a:lnTo>
                    <a:pt x="2079" y="6301"/>
                  </a:lnTo>
                  <a:close/>
                  <a:moveTo>
                    <a:pt x="5513" y="6301"/>
                  </a:moveTo>
                  <a:lnTo>
                    <a:pt x="5513" y="7026"/>
                  </a:lnTo>
                  <a:lnTo>
                    <a:pt x="4159" y="7026"/>
                  </a:lnTo>
                  <a:lnTo>
                    <a:pt x="4159" y="6301"/>
                  </a:lnTo>
                  <a:close/>
                  <a:moveTo>
                    <a:pt x="3434" y="7687"/>
                  </a:moveTo>
                  <a:lnTo>
                    <a:pt x="3434" y="8380"/>
                  </a:lnTo>
                  <a:lnTo>
                    <a:pt x="2079" y="8380"/>
                  </a:lnTo>
                  <a:lnTo>
                    <a:pt x="2079" y="7687"/>
                  </a:lnTo>
                  <a:close/>
                  <a:moveTo>
                    <a:pt x="5513" y="7687"/>
                  </a:moveTo>
                  <a:lnTo>
                    <a:pt x="5513" y="8380"/>
                  </a:lnTo>
                  <a:lnTo>
                    <a:pt x="4159" y="8380"/>
                  </a:lnTo>
                  <a:lnTo>
                    <a:pt x="4159" y="7687"/>
                  </a:lnTo>
                  <a:close/>
                  <a:moveTo>
                    <a:pt x="1733" y="0"/>
                  </a:moveTo>
                  <a:cubicBezTo>
                    <a:pt x="1544" y="0"/>
                    <a:pt x="1386" y="158"/>
                    <a:pt x="1386" y="347"/>
                  </a:cubicBezTo>
                  <a:lnTo>
                    <a:pt x="1386" y="1449"/>
                  </a:lnTo>
                  <a:lnTo>
                    <a:pt x="1040" y="1449"/>
                  </a:lnTo>
                  <a:cubicBezTo>
                    <a:pt x="441" y="1449"/>
                    <a:pt x="0" y="1922"/>
                    <a:pt x="0" y="2489"/>
                  </a:cubicBezTo>
                  <a:lnTo>
                    <a:pt x="0" y="11846"/>
                  </a:lnTo>
                  <a:lnTo>
                    <a:pt x="2804" y="11846"/>
                  </a:lnTo>
                  <a:lnTo>
                    <a:pt x="2804" y="10491"/>
                  </a:lnTo>
                  <a:lnTo>
                    <a:pt x="4883" y="10491"/>
                  </a:lnTo>
                  <a:cubicBezTo>
                    <a:pt x="4852" y="10586"/>
                    <a:pt x="4852" y="11688"/>
                    <a:pt x="4852" y="11846"/>
                  </a:cubicBezTo>
                  <a:lnTo>
                    <a:pt x="7656" y="11846"/>
                  </a:lnTo>
                  <a:lnTo>
                    <a:pt x="7656" y="2489"/>
                  </a:lnTo>
                  <a:cubicBezTo>
                    <a:pt x="7656" y="1890"/>
                    <a:pt x="7183" y="1449"/>
                    <a:pt x="6616" y="1449"/>
                  </a:cubicBezTo>
                  <a:lnTo>
                    <a:pt x="6270" y="1449"/>
                  </a:lnTo>
                  <a:lnTo>
                    <a:pt x="6270" y="347"/>
                  </a:lnTo>
                  <a:cubicBezTo>
                    <a:pt x="6270" y="158"/>
                    <a:pt x="6112" y="0"/>
                    <a:pt x="5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44"/>
          <p:cNvGrpSpPr/>
          <p:nvPr/>
        </p:nvGrpSpPr>
        <p:grpSpPr>
          <a:xfrm>
            <a:off x="6707522" y="2110927"/>
            <a:ext cx="441093" cy="416689"/>
            <a:chOff x="3497300" y="3227275"/>
            <a:chExt cx="296175" cy="296175"/>
          </a:xfrm>
        </p:grpSpPr>
        <p:sp>
          <p:nvSpPr>
            <p:cNvPr id="314" name="Google Shape;314;p44"/>
            <p:cNvSpPr/>
            <p:nvPr/>
          </p:nvSpPr>
          <p:spPr>
            <a:xfrm>
              <a:off x="3609925" y="3339900"/>
              <a:ext cx="69350" cy="68550"/>
            </a:xfrm>
            <a:custGeom>
              <a:rect b="b" l="l" r="r" t="t"/>
              <a:pathLst>
                <a:path extrusionOk="0" h="2742" w="2774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4"/>
            <p:cNvSpPr/>
            <p:nvPr/>
          </p:nvSpPr>
          <p:spPr>
            <a:xfrm>
              <a:off x="3531175" y="3227275"/>
              <a:ext cx="86650" cy="86675"/>
            </a:xfrm>
            <a:custGeom>
              <a:rect b="b" l="l" r="r" t="t"/>
              <a:pathLst>
                <a:path extrusionOk="0" h="3467" w="3466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4"/>
            <p:cNvSpPr/>
            <p:nvPr/>
          </p:nvSpPr>
          <p:spPr>
            <a:xfrm>
              <a:off x="3670575" y="3227275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4"/>
            <p:cNvSpPr/>
            <p:nvPr/>
          </p:nvSpPr>
          <p:spPr>
            <a:xfrm>
              <a:off x="3622525" y="3421825"/>
              <a:ext cx="41775" cy="25225"/>
            </a:xfrm>
            <a:custGeom>
              <a:rect b="b" l="l" r="r" t="t"/>
              <a:pathLst>
                <a:path extrusionOk="0" h="1009" w="1671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4"/>
            <p:cNvSpPr/>
            <p:nvPr/>
          </p:nvSpPr>
          <p:spPr>
            <a:xfrm>
              <a:off x="3566600" y="34163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4"/>
            <p:cNvSpPr/>
            <p:nvPr/>
          </p:nvSpPr>
          <p:spPr>
            <a:xfrm>
              <a:off x="3653250" y="34171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4"/>
            <p:cNvSpPr/>
            <p:nvPr/>
          </p:nvSpPr>
          <p:spPr>
            <a:xfrm>
              <a:off x="3655625" y="3310775"/>
              <a:ext cx="137850" cy="108700"/>
            </a:xfrm>
            <a:custGeom>
              <a:rect b="b" l="l" r="r" t="t"/>
              <a:pathLst>
                <a:path extrusionOk="0" h="4348" w="5514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4"/>
            <p:cNvSpPr/>
            <p:nvPr/>
          </p:nvSpPr>
          <p:spPr>
            <a:xfrm>
              <a:off x="3497300" y="3309975"/>
              <a:ext cx="136275" cy="108725"/>
            </a:xfrm>
            <a:custGeom>
              <a:rect b="b" l="l" r="r" t="t"/>
              <a:pathLst>
                <a:path extrusionOk="0" h="4349" w="5451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"/>
          <p:cNvSpPr txBox="1"/>
          <p:nvPr>
            <p:ph type="title"/>
          </p:nvPr>
        </p:nvSpPr>
        <p:spPr>
          <a:xfrm>
            <a:off x="720000" y="208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Features</a:t>
            </a:r>
            <a:endParaRPr sz="2700"/>
          </a:p>
        </p:txBody>
      </p:sp>
      <p:sp>
        <p:nvSpPr>
          <p:cNvPr id="327" name="Google Shape;327;p45"/>
          <p:cNvSpPr txBox="1"/>
          <p:nvPr>
            <p:ph idx="2" type="title"/>
          </p:nvPr>
        </p:nvSpPr>
        <p:spPr>
          <a:xfrm>
            <a:off x="1101175" y="1562841"/>
            <a:ext cx="19860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Patient History</a:t>
            </a:r>
            <a:endParaRPr sz="1500"/>
          </a:p>
        </p:txBody>
      </p:sp>
      <p:sp>
        <p:nvSpPr>
          <p:cNvPr id="328" name="Google Shape;328;p45"/>
          <p:cNvSpPr txBox="1"/>
          <p:nvPr>
            <p:ph idx="1" type="subTitle"/>
          </p:nvPr>
        </p:nvSpPr>
        <p:spPr>
          <a:xfrm>
            <a:off x="1101175" y="20480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Allowing the doctor to view patient’s history and update it</a:t>
            </a:r>
            <a:endParaRPr sz="1200"/>
          </a:p>
        </p:txBody>
      </p:sp>
      <p:sp>
        <p:nvSpPr>
          <p:cNvPr id="329" name="Google Shape;329;p45"/>
          <p:cNvSpPr txBox="1"/>
          <p:nvPr>
            <p:ph idx="3" type="title"/>
          </p:nvPr>
        </p:nvSpPr>
        <p:spPr>
          <a:xfrm>
            <a:off x="3325200" y="1562850"/>
            <a:ext cx="26421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Expected waiting time</a:t>
            </a:r>
            <a:endParaRPr sz="1600"/>
          </a:p>
        </p:txBody>
      </p:sp>
      <p:sp>
        <p:nvSpPr>
          <p:cNvPr id="330" name="Google Shape;330;p45"/>
          <p:cNvSpPr txBox="1"/>
          <p:nvPr>
            <p:ph idx="4" type="subTitle"/>
          </p:nvPr>
        </p:nvSpPr>
        <p:spPr>
          <a:xfrm>
            <a:off x="3325200" y="1988075"/>
            <a:ext cx="2491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Letting the doctor enter approx waiting time and displaying it to the queue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31" name="Google Shape;331;p45"/>
          <p:cNvSpPr txBox="1"/>
          <p:nvPr>
            <p:ph idx="5" type="title"/>
          </p:nvPr>
        </p:nvSpPr>
        <p:spPr>
          <a:xfrm>
            <a:off x="1101175" y="3224853"/>
            <a:ext cx="19860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Patient’s Note</a:t>
            </a:r>
            <a:endParaRPr sz="1700"/>
          </a:p>
        </p:txBody>
      </p:sp>
      <p:sp>
        <p:nvSpPr>
          <p:cNvPr id="332" name="Google Shape;332;p45"/>
          <p:cNvSpPr txBox="1"/>
          <p:nvPr>
            <p:ph idx="6" type="subTitle"/>
          </p:nvPr>
        </p:nvSpPr>
        <p:spPr>
          <a:xfrm>
            <a:off x="984500" y="3650075"/>
            <a:ext cx="2280600" cy="9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While enrolling, patients can enter their symptoms which will be displayed to the Dr, who in turn can decide who to admit first</a:t>
            </a:r>
            <a:endParaRPr sz="1100"/>
          </a:p>
        </p:txBody>
      </p:sp>
      <p:sp>
        <p:nvSpPr>
          <p:cNvPr id="333" name="Google Shape;333;p45"/>
          <p:cNvSpPr txBox="1"/>
          <p:nvPr>
            <p:ph idx="7" type="title"/>
          </p:nvPr>
        </p:nvSpPr>
        <p:spPr>
          <a:xfrm>
            <a:off x="3351337" y="3224850"/>
            <a:ext cx="24654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Concurrency</a:t>
            </a:r>
            <a:endParaRPr sz="1400"/>
          </a:p>
        </p:txBody>
      </p:sp>
      <p:sp>
        <p:nvSpPr>
          <p:cNvPr id="334" name="Google Shape;334;p45"/>
          <p:cNvSpPr txBox="1"/>
          <p:nvPr>
            <p:ph idx="8" type="subTitle"/>
          </p:nvPr>
        </p:nvSpPr>
        <p:spPr>
          <a:xfrm>
            <a:off x="3578950" y="3650075"/>
            <a:ext cx="1986000" cy="9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52E47"/>
                </a:solidFill>
              </a:rPr>
              <a:t>Improving the server side code to allow multiple hospitals to use the web app at the same time</a:t>
            </a:r>
            <a:endParaRPr sz="1100"/>
          </a:p>
        </p:txBody>
      </p:sp>
      <p:sp>
        <p:nvSpPr>
          <p:cNvPr id="335" name="Google Shape;335;p45"/>
          <p:cNvSpPr txBox="1"/>
          <p:nvPr>
            <p:ph idx="9" type="title"/>
          </p:nvPr>
        </p:nvSpPr>
        <p:spPr>
          <a:xfrm>
            <a:off x="6056725" y="1562841"/>
            <a:ext cx="19860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Themes</a:t>
            </a:r>
            <a:endParaRPr sz="1700"/>
          </a:p>
        </p:txBody>
      </p:sp>
      <p:sp>
        <p:nvSpPr>
          <p:cNvPr id="336" name="Google Shape;336;p45"/>
          <p:cNvSpPr txBox="1"/>
          <p:nvPr>
            <p:ph idx="13" type="subTitle"/>
          </p:nvPr>
        </p:nvSpPr>
        <p:spPr>
          <a:xfrm>
            <a:off x="6056727" y="19880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Allowing the hospitals to choose a suitable theme for the web app</a:t>
            </a:r>
            <a:endParaRPr sz="1100"/>
          </a:p>
        </p:txBody>
      </p:sp>
      <p:sp>
        <p:nvSpPr>
          <p:cNvPr id="337" name="Google Shape;337;p45"/>
          <p:cNvSpPr txBox="1"/>
          <p:nvPr>
            <p:ph idx="14" type="title"/>
          </p:nvPr>
        </p:nvSpPr>
        <p:spPr>
          <a:xfrm>
            <a:off x="6056725" y="3224848"/>
            <a:ext cx="1986000" cy="6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52E47"/>
                </a:solidFill>
              </a:rPr>
              <a:t>Automated ID generation</a:t>
            </a:r>
            <a:endParaRPr sz="1400"/>
          </a:p>
        </p:txBody>
      </p:sp>
      <p:sp>
        <p:nvSpPr>
          <p:cNvPr id="338" name="Google Shape;338;p45"/>
          <p:cNvSpPr txBox="1"/>
          <p:nvPr>
            <p:ph idx="15" type="subTitle"/>
          </p:nvPr>
        </p:nvSpPr>
        <p:spPr>
          <a:xfrm>
            <a:off x="6056725" y="3770750"/>
            <a:ext cx="19860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Instead of </a:t>
            </a:r>
            <a:r>
              <a:rPr lang="en" sz="1000"/>
              <a:t>prompting</a:t>
            </a:r>
            <a:r>
              <a:rPr lang="en" sz="1000"/>
              <a:t> the hospitals to create ID, we can generate an ID and display it to them to encourage uniformity</a:t>
            </a:r>
            <a:endParaRPr sz="1000"/>
          </a:p>
        </p:txBody>
      </p:sp>
      <p:grpSp>
        <p:nvGrpSpPr>
          <p:cNvPr id="339" name="Google Shape;339;p45"/>
          <p:cNvGrpSpPr/>
          <p:nvPr/>
        </p:nvGrpSpPr>
        <p:grpSpPr>
          <a:xfrm>
            <a:off x="1952137" y="2736787"/>
            <a:ext cx="299344" cy="351880"/>
            <a:chOff x="-27691025" y="3175300"/>
            <a:chExt cx="251275" cy="295375"/>
          </a:xfrm>
        </p:grpSpPr>
        <p:sp>
          <p:nvSpPr>
            <p:cNvPr id="340" name="Google Shape;340;p45"/>
            <p:cNvSpPr/>
            <p:nvPr/>
          </p:nvSpPr>
          <p:spPr>
            <a:xfrm>
              <a:off x="-27492550" y="3298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99" y="663"/>
                    <a:pt x="725" y="505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5"/>
            <p:cNvSpPr/>
            <p:nvPr/>
          </p:nvSpPr>
          <p:spPr>
            <a:xfrm>
              <a:off x="-27613050" y="3175300"/>
              <a:ext cx="60650" cy="105550"/>
            </a:xfrm>
            <a:custGeom>
              <a:rect b="b" l="l" r="r" t="t"/>
              <a:pathLst>
                <a:path extrusionOk="0" h="4222" w="2426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32" y="1922"/>
                    <a:pt x="158" y="2080"/>
                    <a:pt x="347" y="2080"/>
                  </a:cubicBezTo>
                  <a:cubicBezTo>
                    <a:pt x="536" y="2080"/>
                    <a:pt x="693" y="1922"/>
                    <a:pt x="693" y="1733"/>
                  </a:cubicBezTo>
                  <a:lnTo>
                    <a:pt x="693" y="1386"/>
                  </a:lnTo>
                  <a:lnTo>
                    <a:pt x="1040" y="1386"/>
                  </a:lnTo>
                  <a:cubicBezTo>
                    <a:pt x="1260" y="1386"/>
                    <a:pt x="1418" y="1544"/>
                    <a:pt x="1418" y="1733"/>
                  </a:cubicBezTo>
                  <a:lnTo>
                    <a:pt x="1418" y="2899"/>
                  </a:lnTo>
                  <a:cubicBezTo>
                    <a:pt x="1197" y="3025"/>
                    <a:pt x="1040" y="3277"/>
                    <a:pt x="1040" y="3497"/>
                  </a:cubicBezTo>
                  <a:lnTo>
                    <a:pt x="1040" y="4222"/>
                  </a:lnTo>
                  <a:lnTo>
                    <a:pt x="2426" y="4222"/>
                  </a:lnTo>
                  <a:lnTo>
                    <a:pt x="2426" y="3497"/>
                  </a:lnTo>
                  <a:cubicBezTo>
                    <a:pt x="2426" y="3214"/>
                    <a:pt x="2268" y="3025"/>
                    <a:pt x="2079" y="2899"/>
                  </a:cubicBezTo>
                  <a:lnTo>
                    <a:pt x="2079" y="1733"/>
                  </a:lnTo>
                  <a:cubicBezTo>
                    <a:pt x="2079" y="1134"/>
                    <a:pt x="1607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5"/>
            <p:cNvSpPr/>
            <p:nvPr/>
          </p:nvSpPr>
          <p:spPr>
            <a:xfrm>
              <a:off x="-27691025" y="3175300"/>
              <a:ext cx="60650" cy="105550"/>
            </a:xfrm>
            <a:custGeom>
              <a:rect b="b" l="l" r="r" t="t"/>
              <a:pathLst>
                <a:path extrusionOk="0" h="4222" w="2426">
                  <a:moveTo>
                    <a:pt x="2079" y="0"/>
                  </a:moveTo>
                  <a:cubicBezTo>
                    <a:pt x="1890" y="0"/>
                    <a:pt x="1733" y="158"/>
                    <a:pt x="1733" y="347"/>
                  </a:cubicBezTo>
                  <a:lnTo>
                    <a:pt x="1733" y="693"/>
                  </a:lnTo>
                  <a:lnTo>
                    <a:pt x="1386" y="693"/>
                  </a:lnTo>
                  <a:cubicBezTo>
                    <a:pt x="788" y="693"/>
                    <a:pt x="347" y="1166"/>
                    <a:pt x="347" y="1733"/>
                  </a:cubicBezTo>
                  <a:lnTo>
                    <a:pt x="347" y="2899"/>
                  </a:lnTo>
                  <a:cubicBezTo>
                    <a:pt x="158" y="3025"/>
                    <a:pt x="0" y="3277"/>
                    <a:pt x="0" y="3497"/>
                  </a:cubicBezTo>
                  <a:lnTo>
                    <a:pt x="0" y="4222"/>
                  </a:lnTo>
                  <a:lnTo>
                    <a:pt x="1386" y="4222"/>
                  </a:lnTo>
                  <a:lnTo>
                    <a:pt x="1386" y="3497"/>
                  </a:lnTo>
                  <a:cubicBezTo>
                    <a:pt x="1386" y="3214"/>
                    <a:pt x="1229" y="3025"/>
                    <a:pt x="1008" y="2899"/>
                  </a:cubicBezTo>
                  <a:lnTo>
                    <a:pt x="1008" y="1733"/>
                  </a:lnTo>
                  <a:cubicBezTo>
                    <a:pt x="1008" y="1544"/>
                    <a:pt x="1166" y="1386"/>
                    <a:pt x="1386" y="1386"/>
                  </a:cubicBezTo>
                  <a:lnTo>
                    <a:pt x="1733" y="1386"/>
                  </a:lnTo>
                  <a:lnTo>
                    <a:pt x="1733" y="1733"/>
                  </a:lnTo>
                  <a:cubicBezTo>
                    <a:pt x="1733" y="1922"/>
                    <a:pt x="1890" y="2080"/>
                    <a:pt x="2079" y="2080"/>
                  </a:cubicBezTo>
                  <a:cubicBezTo>
                    <a:pt x="2268" y="2080"/>
                    <a:pt x="2426" y="1922"/>
                    <a:pt x="2426" y="1733"/>
                  </a:cubicBezTo>
                  <a:lnTo>
                    <a:pt x="2426" y="347"/>
                  </a:lnTo>
                  <a:cubicBezTo>
                    <a:pt x="2426" y="158"/>
                    <a:pt x="2268" y="0"/>
                    <a:pt x="2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5"/>
            <p:cNvSpPr/>
            <p:nvPr/>
          </p:nvSpPr>
          <p:spPr>
            <a:xfrm>
              <a:off x="-27691025" y="3263500"/>
              <a:ext cx="251275" cy="207175"/>
            </a:xfrm>
            <a:custGeom>
              <a:rect b="b" l="l" r="r" t="t"/>
              <a:pathLst>
                <a:path extrusionOk="0" h="8287" w="10051">
                  <a:moveTo>
                    <a:pt x="8317" y="725"/>
                  </a:moveTo>
                  <a:cubicBezTo>
                    <a:pt x="8885" y="725"/>
                    <a:pt x="9326" y="1198"/>
                    <a:pt x="9326" y="1733"/>
                  </a:cubicBezTo>
                  <a:cubicBezTo>
                    <a:pt x="9326" y="2332"/>
                    <a:pt x="8853" y="2773"/>
                    <a:pt x="8317" y="2773"/>
                  </a:cubicBezTo>
                  <a:cubicBezTo>
                    <a:pt x="7750" y="2773"/>
                    <a:pt x="7278" y="2301"/>
                    <a:pt x="7278" y="1733"/>
                  </a:cubicBezTo>
                  <a:cubicBezTo>
                    <a:pt x="7278" y="1166"/>
                    <a:pt x="7750" y="725"/>
                    <a:pt x="8317" y="725"/>
                  </a:cubicBezTo>
                  <a:close/>
                  <a:moveTo>
                    <a:pt x="8317" y="1"/>
                  </a:moveTo>
                  <a:cubicBezTo>
                    <a:pt x="7372" y="1"/>
                    <a:pt x="6585" y="788"/>
                    <a:pt x="6585" y="1733"/>
                  </a:cubicBezTo>
                  <a:cubicBezTo>
                    <a:pt x="6585" y="2584"/>
                    <a:pt x="7152" y="3277"/>
                    <a:pt x="7939" y="3435"/>
                  </a:cubicBezTo>
                  <a:lnTo>
                    <a:pt x="7939" y="5199"/>
                  </a:lnTo>
                  <a:cubicBezTo>
                    <a:pt x="7939" y="6554"/>
                    <a:pt x="6837" y="7656"/>
                    <a:pt x="5513" y="7656"/>
                  </a:cubicBezTo>
                  <a:cubicBezTo>
                    <a:pt x="4190" y="7656"/>
                    <a:pt x="3088" y="6554"/>
                    <a:pt x="3088" y="5199"/>
                  </a:cubicBezTo>
                  <a:lnTo>
                    <a:pt x="3088" y="4506"/>
                  </a:lnTo>
                  <a:lnTo>
                    <a:pt x="3088" y="4443"/>
                  </a:lnTo>
                  <a:cubicBezTo>
                    <a:pt x="4316" y="4317"/>
                    <a:pt x="5324" y="3309"/>
                    <a:pt x="5482" y="2049"/>
                  </a:cubicBezTo>
                  <a:cubicBezTo>
                    <a:pt x="5513" y="1797"/>
                    <a:pt x="5513" y="1891"/>
                    <a:pt x="5513" y="1355"/>
                  </a:cubicBezTo>
                  <a:lnTo>
                    <a:pt x="4127" y="1355"/>
                  </a:lnTo>
                  <a:cubicBezTo>
                    <a:pt x="4127" y="1607"/>
                    <a:pt x="4127" y="1765"/>
                    <a:pt x="4096" y="2049"/>
                  </a:cubicBezTo>
                  <a:cubicBezTo>
                    <a:pt x="3938" y="2710"/>
                    <a:pt x="3340" y="3088"/>
                    <a:pt x="2741" y="3088"/>
                  </a:cubicBezTo>
                  <a:cubicBezTo>
                    <a:pt x="2174" y="3088"/>
                    <a:pt x="1575" y="2773"/>
                    <a:pt x="1418" y="2049"/>
                  </a:cubicBezTo>
                  <a:cubicBezTo>
                    <a:pt x="1386" y="1828"/>
                    <a:pt x="1386" y="1607"/>
                    <a:pt x="1386" y="1355"/>
                  </a:cubicBezTo>
                  <a:lnTo>
                    <a:pt x="0" y="1355"/>
                  </a:lnTo>
                  <a:cubicBezTo>
                    <a:pt x="0" y="1670"/>
                    <a:pt x="0" y="1733"/>
                    <a:pt x="32" y="2049"/>
                  </a:cubicBezTo>
                  <a:cubicBezTo>
                    <a:pt x="221" y="3277"/>
                    <a:pt x="1166" y="4317"/>
                    <a:pt x="2426" y="4474"/>
                  </a:cubicBezTo>
                  <a:lnTo>
                    <a:pt x="2426" y="5168"/>
                  </a:lnTo>
                  <a:cubicBezTo>
                    <a:pt x="2426" y="5672"/>
                    <a:pt x="2552" y="6144"/>
                    <a:pt x="2804" y="6585"/>
                  </a:cubicBezTo>
                  <a:cubicBezTo>
                    <a:pt x="3308" y="7625"/>
                    <a:pt x="4379" y="8286"/>
                    <a:pt x="5545" y="8286"/>
                  </a:cubicBezTo>
                  <a:cubicBezTo>
                    <a:pt x="7278" y="8286"/>
                    <a:pt x="8664" y="6869"/>
                    <a:pt x="8664" y="5168"/>
                  </a:cubicBezTo>
                  <a:lnTo>
                    <a:pt x="8664" y="3435"/>
                  </a:lnTo>
                  <a:cubicBezTo>
                    <a:pt x="9452" y="3277"/>
                    <a:pt x="10050" y="2584"/>
                    <a:pt x="10050" y="1733"/>
                  </a:cubicBezTo>
                  <a:cubicBezTo>
                    <a:pt x="10050" y="788"/>
                    <a:pt x="9263" y="1"/>
                    <a:pt x="8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45"/>
          <p:cNvGrpSpPr/>
          <p:nvPr/>
        </p:nvGrpSpPr>
        <p:grpSpPr>
          <a:xfrm>
            <a:off x="1979690" y="1068445"/>
            <a:ext cx="228968" cy="350987"/>
            <a:chOff x="-23930925" y="3149300"/>
            <a:chExt cx="192200" cy="294625"/>
          </a:xfrm>
        </p:grpSpPr>
        <p:sp>
          <p:nvSpPr>
            <p:cNvPr id="345" name="Google Shape;345;p45"/>
            <p:cNvSpPr/>
            <p:nvPr/>
          </p:nvSpPr>
          <p:spPr>
            <a:xfrm>
              <a:off x="-23930125" y="3149300"/>
              <a:ext cx="191400" cy="35475"/>
            </a:xfrm>
            <a:custGeom>
              <a:rect b="b" l="l" r="r" t="t"/>
              <a:pathLst>
                <a:path extrusionOk="0" h="1419" w="7656">
                  <a:moveTo>
                    <a:pt x="1040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1418"/>
                  </a:lnTo>
                  <a:lnTo>
                    <a:pt x="7656" y="1418"/>
                  </a:lnTo>
                  <a:lnTo>
                    <a:pt x="7656" y="1040"/>
                  </a:lnTo>
                  <a:lnTo>
                    <a:pt x="7593" y="1040"/>
                  </a:lnTo>
                  <a:cubicBezTo>
                    <a:pt x="7593" y="442"/>
                    <a:pt x="7120" y="1"/>
                    <a:pt x="6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5"/>
            <p:cNvSpPr/>
            <p:nvPr/>
          </p:nvSpPr>
          <p:spPr>
            <a:xfrm>
              <a:off x="-23878925" y="3237525"/>
              <a:ext cx="86650" cy="86650"/>
            </a:xfrm>
            <a:custGeom>
              <a:rect b="b" l="l" r="r" t="t"/>
              <a:pathLst>
                <a:path extrusionOk="0" h="3466" w="3466">
                  <a:moveTo>
                    <a:pt x="1386" y="0"/>
                  </a:moveTo>
                  <a:lnTo>
                    <a:pt x="1386" y="1008"/>
                  </a:lnTo>
                  <a:cubicBezTo>
                    <a:pt x="1386" y="1197"/>
                    <a:pt x="1229" y="1355"/>
                    <a:pt x="1008" y="1355"/>
                  </a:cubicBezTo>
                  <a:lnTo>
                    <a:pt x="0" y="1355"/>
                  </a:lnTo>
                  <a:lnTo>
                    <a:pt x="0" y="2079"/>
                  </a:lnTo>
                  <a:lnTo>
                    <a:pt x="1008" y="2079"/>
                  </a:lnTo>
                  <a:cubicBezTo>
                    <a:pt x="1229" y="2079"/>
                    <a:pt x="1386" y="2237"/>
                    <a:pt x="1386" y="2426"/>
                  </a:cubicBezTo>
                  <a:lnTo>
                    <a:pt x="1386" y="3466"/>
                  </a:lnTo>
                  <a:lnTo>
                    <a:pt x="2079" y="3466"/>
                  </a:lnTo>
                  <a:lnTo>
                    <a:pt x="2079" y="2426"/>
                  </a:lnTo>
                  <a:cubicBezTo>
                    <a:pt x="2079" y="2237"/>
                    <a:pt x="2237" y="2079"/>
                    <a:pt x="2426" y="2079"/>
                  </a:cubicBezTo>
                  <a:lnTo>
                    <a:pt x="3466" y="2079"/>
                  </a:lnTo>
                  <a:lnTo>
                    <a:pt x="3466" y="1355"/>
                  </a:lnTo>
                  <a:lnTo>
                    <a:pt x="2426" y="1355"/>
                  </a:lnTo>
                  <a:cubicBezTo>
                    <a:pt x="2237" y="1355"/>
                    <a:pt x="2079" y="1197"/>
                    <a:pt x="2079" y="1008"/>
                  </a:cubicBezTo>
                  <a:lnTo>
                    <a:pt x="20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5"/>
            <p:cNvSpPr/>
            <p:nvPr/>
          </p:nvSpPr>
          <p:spPr>
            <a:xfrm>
              <a:off x="-23930925" y="3375350"/>
              <a:ext cx="190625" cy="68575"/>
            </a:xfrm>
            <a:custGeom>
              <a:rect b="b" l="l" r="r" t="t"/>
              <a:pathLst>
                <a:path extrusionOk="0" h="2743" w="7625">
                  <a:moveTo>
                    <a:pt x="4159" y="694"/>
                  </a:moveTo>
                  <a:cubicBezTo>
                    <a:pt x="4348" y="694"/>
                    <a:pt x="4506" y="851"/>
                    <a:pt x="4506" y="1040"/>
                  </a:cubicBezTo>
                  <a:cubicBezTo>
                    <a:pt x="4506" y="1261"/>
                    <a:pt x="4348" y="1418"/>
                    <a:pt x="4159" y="1418"/>
                  </a:cubicBezTo>
                  <a:lnTo>
                    <a:pt x="3466" y="1418"/>
                  </a:lnTo>
                  <a:cubicBezTo>
                    <a:pt x="3246" y="1418"/>
                    <a:pt x="3088" y="1261"/>
                    <a:pt x="3088" y="1040"/>
                  </a:cubicBezTo>
                  <a:cubicBezTo>
                    <a:pt x="3088" y="851"/>
                    <a:pt x="3246" y="694"/>
                    <a:pt x="3466" y="694"/>
                  </a:cubicBezTo>
                  <a:close/>
                  <a:moveTo>
                    <a:pt x="1" y="0"/>
                  </a:moveTo>
                  <a:lnTo>
                    <a:pt x="1" y="1733"/>
                  </a:lnTo>
                  <a:cubicBezTo>
                    <a:pt x="1" y="2300"/>
                    <a:pt x="473" y="2741"/>
                    <a:pt x="1009" y="2741"/>
                  </a:cubicBezTo>
                  <a:lnTo>
                    <a:pt x="6554" y="2741"/>
                  </a:lnTo>
                  <a:cubicBezTo>
                    <a:pt x="6573" y="2742"/>
                    <a:pt x="6592" y="2743"/>
                    <a:pt x="6610" y="2743"/>
                  </a:cubicBezTo>
                  <a:cubicBezTo>
                    <a:pt x="7182" y="2743"/>
                    <a:pt x="7625" y="2282"/>
                    <a:pt x="7625" y="1733"/>
                  </a:cubicBezTo>
                  <a:lnTo>
                    <a:pt x="76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5"/>
            <p:cNvSpPr/>
            <p:nvPr/>
          </p:nvSpPr>
          <p:spPr>
            <a:xfrm>
              <a:off x="-23930925" y="3202075"/>
              <a:ext cx="190625" cy="155975"/>
            </a:xfrm>
            <a:custGeom>
              <a:rect b="b" l="l" r="r" t="t"/>
              <a:pathLst>
                <a:path extrusionOk="0" h="6239" w="7625">
                  <a:moveTo>
                    <a:pt x="4506" y="693"/>
                  </a:moveTo>
                  <a:cubicBezTo>
                    <a:pt x="4727" y="693"/>
                    <a:pt x="4884" y="851"/>
                    <a:pt x="4884" y="1040"/>
                  </a:cubicBezTo>
                  <a:lnTo>
                    <a:pt x="4884" y="2080"/>
                  </a:lnTo>
                  <a:lnTo>
                    <a:pt x="5892" y="2080"/>
                  </a:lnTo>
                  <a:cubicBezTo>
                    <a:pt x="6081" y="2080"/>
                    <a:pt x="6239" y="2237"/>
                    <a:pt x="6239" y="2426"/>
                  </a:cubicBezTo>
                  <a:lnTo>
                    <a:pt x="6239" y="3812"/>
                  </a:lnTo>
                  <a:cubicBezTo>
                    <a:pt x="6239" y="4001"/>
                    <a:pt x="6081" y="4159"/>
                    <a:pt x="5892" y="4159"/>
                  </a:cubicBezTo>
                  <a:lnTo>
                    <a:pt x="4884" y="4159"/>
                  </a:lnTo>
                  <a:lnTo>
                    <a:pt x="4884" y="5199"/>
                  </a:lnTo>
                  <a:cubicBezTo>
                    <a:pt x="4884" y="5388"/>
                    <a:pt x="4727" y="5545"/>
                    <a:pt x="4506" y="5545"/>
                  </a:cubicBezTo>
                  <a:lnTo>
                    <a:pt x="3151" y="5545"/>
                  </a:lnTo>
                  <a:cubicBezTo>
                    <a:pt x="2931" y="5545"/>
                    <a:pt x="2773" y="5388"/>
                    <a:pt x="2773" y="5199"/>
                  </a:cubicBezTo>
                  <a:lnTo>
                    <a:pt x="2773" y="4159"/>
                  </a:lnTo>
                  <a:lnTo>
                    <a:pt x="1765" y="4159"/>
                  </a:lnTo>
                  <a:cubicBezTo>
                    <a:pt x="1576" y="4159"/>
                    <a:pt x="1419" y="4001"/>
                    <a:pt x="1419" y="3812"/>
                  </a:cubicBezTo>
                  <a:lnTo>
                    <a:pt x="1419" y="2426"/>
                  </a:lnTo>
                  <a:cubicBezTo>
                    <a:pt x="1419" y="2237"/>
                    <a:pt x="1576" y="2080"/>
                    <a:pt x="1765" y="2080"/>
                  </a:cubicBezTo>
                  <a:lnTo>
                    <a:pt x="2773" y="2080"/>
                  </a:lnTo>
                  <a:lnTo>
                    <a:pt x="2773" y="1040"/>
                  </a:lnTo>
                  <a:cubicBezTo>
                    <a:pt x="2773" y="851"/>
                    <a:pt x="2931" y="693"/>
                    <a:pt x="3151" y="693"/>
                  </a:cubicBezTo>
                  <a:close/>
                  <a:moveTo>
                    <a:pt x="1" y="0"/>
                  </a:moveTo>
                  <a:lnTo>
                    <a:pt x="1" y="6238"/>
                  </a:lnTo>
                  <a:lnTo>
                    <a:pt x="7625" y="6238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45"/>
          <p:cNvGrpSpPr/>
          <p:nvPr/>
        </p:nvGrpSpPr>
        <p:grpSpPr>
          <a:xfrm>
            <a:off x="4355855" y="1074307"/>
            <a:ext cx="339253" cy="339253"/>
            <a:chOff x="3271200" y="1435075"/>
            <a:chExt cx="481825" cy="481825"/>
          </a:xfrm>
        </p:grpSpPr>
        <p:sp>
          <p:nvSpPr>
            <p:cNvPr id="350" name="Google Shape;350;p45"/>
            <p:cNvSpPr/>
            <p:nvPr/>
          </p:nvSpPr>
          <p:spPr>
            <a:xfrm>
              <a:off x="3271200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1" name="Google Shape;351;p45"/>
            <p:cNvSpPr/>
            <p:nvPr/>
          </p:nvSpPr>
          <p:spPr>
            <a:xfrm>
              <a:off x="3356575" y="1520525"/>
              <a:ext cx="311000" cy="311025"/>
            </a:xfrm>
            <a:custGeom>
              <a:rect b="b" l="l" r="r" t="t"/>
              <a:pathLst>
                <a:path extrusionOk="0" h="12441" w="1244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52" name="Google Shape;352;p45"/>
          <p:cNvGrpSpPr/>
          <p:nvPr/>
        </p:nvGrpSpPr>
        <p:grpSpPr>
          <a:xfrm>
            <a:off x="6872102" y="1066307"/>
            <a:ext cx="355258" cy="355258"/>
            <a:chOff x="-48630025" y="3569100"/>
            <a:chExt cx="300100" cy="300100"/>
          </a:xfrm>
        </p:grpSpPr>
        <p:sp>
          <p:nvSpPr>
            <p:cNvPr id="353" name="Google Shape;353;p45"/>
            <p:cNvSpPr/>
            <p:nvPr/>
          </p:nvSpPr>
          <p:spPr>
            <a:xfrm>
              <a:off x="-48400825" y="37108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5"/>
            <p:cNvSpPr/>
            <p:nvPr/>
          </p:nvSpPr>
          <p:spPr>
            <a:xfrm>
              <a:off x="-48400825" y="378175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5"/>
            <p:cNvSpPr/>
            <p:nvPr/>
          </p:nvSpPr>
          <p:spPr>
            <a:xfrm>
              <a:off x="-48488250" y="37108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5"/>
            <p:cNvSpPr/>
            <p:nvPr/>
          </p:nvSpPr>
          <p:spPr>
            <a:xfrm>
              <a:off x="-48488250" y="36400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5"/>
            <p:cNvSpPr/>
            <p:nvPr/>
          </p:nvSpPr>
          <p:spPr>
            <a:xfrm>
              <a:off x="-48400825" y="36400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5"/>
            <p:cNvSpPr/>
            <p:nvPr/>
          </p:nvSpPr>
          <p:spPr>
            <a:xfrm>
              <a:off x="-48541800" y="3569100"/>
              <a:ext cx="211875" cy="300100"/>
            </a:xfrm>
            <a:custGeom>
              <a:rect b="b" l="l" r="r" t="t"/>
              <a:pathLst>
                <a:path extrusionOk="0" h="12004" w="8475">
                  <a:moveTo>
                    <a:pt x="2489" y="2080"/>
                  </a:moveTo>
                  <a:cubicBezTo>
                    <a:pt x="3088" y="2080"/>
                    <a:pt x="3560" y="2552"/>
                    <a:pt x="3560" y="3151"/>
                  </a:cubicBezTo>
                  <a:cubicBezTo>
                    <a:pt x="3560" y="3750"/>
                    <a:pt x="3088" y="4222"/>
                    <a:pt x="2489" y="4222"/>
                  </a:cubicBezTo>
                  <a:cubicBezTo>
                    <a:pt x="1891" y="4222"/>
                    <a:pt x="1418" y="3750"/>
                    <a:pt x="1418" y="3151"/>
                  </a:cubicBezTo>
                  <a:cubicBezTo>
                    <a:pt x="1418" y="2552"/>
                    <a:pt x="1891" y="2080"/>
                    <a:pt x="2489" y="2080"/>
                  </a:cubicBezTo>
                  <a:close/>
                  <a:moveTo>
                    <a:pt x="6018" y="2080"/>
                  </a:moveTo>
                  <a:cubicBezTo>
                    <a:pt x="6585" y="2080"/>
                    <a:pt x="7057" y="2552"/>
                    <a:pt x="7057" y="3151"/>
                  </a:cubicBezTo>
                  <a:cubicBezTo>
                    <a:pt x="7057" y="3750"/>
                    <a:pt x="6585" y="4222"/>
                    <a:pt x="6018" y="4222"/>
                  </a:cubicBezTo>
                  <a:cubicBezTo>
                    <a:pt x="5419" y="4222"/>
                    <a:pt x="4947" y="3750"/>
                    <a:pt x="4947" y="3151"/>
                  </a:cubicBezTo>
                  <a:cubicBezTo>
                    <a:pt x="4947" y="2552"/>
                    <a:pt x="5419" y="2080"/>
                    <a:pt x="6018" y="2080"/>
                  </a:cubicBezTo>
                  <a:close/>
                  <a:moveTo>
                    <a:pt x="2489" y="4915"/>
                  </a:moveTo>
                  <a:cubicBezTo>
                    <a:pt x="3088" y="4915"/>
                    <a:pt x="3560" y="5388"/>
                    <a:pt x="3560" y="5987"/>
                  </a:cubicBezTo>
                  <a:cubicBezTo>
                    <a:pt x="3560" y="6585"/>
                    <a:pt x="3088" y="7058"/>
                    <a:pt x="2489" y="7058"/>
                  </a:cubicBezTo>
                  <a:cubicBezTo>
                    <a:pt x="1891" y="7058"/>
                    <a:pt x="1418" y="6585"/>
                    <a:pt x="1418" y="5987"/>
                  </a:cubicBezTo>
                  <a:cubicBezTo>
                    <a:pt x="1418" y="5388"/>
                    <a:pt x="1891" y="4915"/>
                    <a:pt x="2489" y="4915"/>
                  </a:cubicBezTo>
                  <a:close/>
                  <a:moveTo>
                    <a:pt x="6018" y="4915"/>
                  </a:moveTo>
                  <a:cubicBezTo>
                    <a:pt x="6585" y="4915"/>
                    <a:pt x="7057" y="5388"/>
                    <a:pt x="7057" y="5987"/>
                  </a:cubicBezTo>
                  <a:cubicBezTo>
                    <a:pt x="7057" y="6585"/>
                    <a:pt x="6585" y="7058"/>
                    <a:pt x="6018" y="7058"/>
                  </a:cubicBezTo>
                  <a:cubicBezTo>
                    <a:pt x="5419" y="7058"/>
                    <a:pt x="4947" y="6585"/>
                    <a:pt x="4947" y="5987"/>
                  </a:cubicBezTo>
                  <a:cubicBezTo>
                    <a:pt x="4947" y="5388"/>
                    <a:pt x="5419" y="4915"/>
                    <a:pt x="6018" y="4915"/>
                  </a:cubicBezTo>
                  <a:close/>
                  <a:moveTo>
                    <a:pt x="2489" y="7751"/>
                  </a:moveTo>
                  <a:cubicBezTo>
                    <a:pt x="3088" y="7751"/>
                    <a:pt x="3560" y="8223"/>
                    <a:pt x="3560" y="8822"/>
                  </a:cubicBezTo>
                  <a:cubicBezTo>
                    <a:pt x="3560" y="9421"/>
                    <a:pt x="3088" y="9862"/>
                    <a:pt x="2489" y="9862"/>
                  </a:cubicBezTo>
                  <a:cubicBezTo>
                    <a:pt x="1891" y="9862"/>
                    <a:pt x="1418" y="9421"/>
                    <a:pt x="1418" y="8822"/>
                  </a:cubicBezTo>
                  <a:cubicBezTo>
                    <a:pt x="1418" y="8223"/>
                    <a:pt x="1891" y="7751"/>
                    <a:pt x="2489" y="7751"/>
                  </a:cubicBezTo>
                  <a:close/>
                  <a:moveTo>
                    <a:pt x="6018" y="7751"/>
                  </a:moveTo>
                  <a:cubicBezTo>
                    <a:pt x="6585" y="7751"/>
                    <a:pt x="7057" y="8223"/>
                    <a:pt x="7057" y="8822"/>
                  </a:cubicBezTo>
                  <a:cubicBezTo>
                    <a:pt x="7057" y="9421"/>
                    <a:pt x="6585" y="9862"/>
                    <a:pt x="6018" y="9862"/>
                  </a:cubicBezTo>
                  <a:cubicBezTo>
                    <a:pt x="5419" y="9862"/>
                    <a:pt x="4947" y="9421"/>
                    <a:pt x="4947" y="8822"/>
                  </a:cubicBezTo>
                  <a:cubicBezTo>
                    <a:pt x="4947" y="8223"/>
                    <a:pt x="5419" y="7751"/>
                    <a:pt x="6018" y="7751"/>
                  </a:cubicBezTo>
                  <a:close/>
                  <a:moveTo>
                    <a:pt x="1796" y="1"/>
                  </a:moveTo>
                  <a:cubicBezTo>
                    <a:pt x="788" y="1"/>
                    <a:pt x="0" y="788"/>
                    <a:pt x="0" y="1765"/>
                  </a:cubicBezTo>
                  <a:lnTo>
                    <a:pt x="0" y="10240"/>
                  </a:lnTo>
                  <a:cubicBezTo>
                    <a:pt x="0" y="11216"/>
                    <a:pt x="788" y="12004"/>
                    <a:pt x="1796" y="12004"/>
                  </a:cubicBezTo>
                  <a:lnTo>
                    <a:pt x="6711" y="12004"/>
                  </a:lnTo>
                  <a:cubicBezTo>
                    <a:pt x="7687" y="12004"/>
                    <a:pt x="8475" y="11216"/>
                    <a:pt x="8475" y="10240"/>
                  </a:cubicBezTo>
                  <a:lnTo>
                    <a:pt x="8475" y="1765"/>
                  </a:lnTo>
                  <a:cubicBezTo>
                    <a:pt x="8475" y="788"/>
                    <a:pt x="7687" y="1"/>
                    <a:pt x="6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5"/>
            <p:cNvSpPr/>
            <p:nvPr/>
          </p:nvSpPr>
          <p:spPr>
            <a:xfrm>
              <a:off x="-48488250" y="378175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725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5"/>
            <p:cNvSpPr/>
            <p:nvPr/>
          </p:nvSpPr>
          <p:spPr>
            <a:xfrm>
              <a:off x="-48630025" y="3569900"/>
              <a:ext cx="71700" cy="87450"/>
            </a:xfrm>
            <a:custGeom>
              <a:rect b="b" l="l" r="r" t="t"/>
              <a:pathLst>
                <a:path extrusionOk="0" h="3498" w="2868">
                  <a:moveTo>
                    <a:pt x="2490" y="0"/>
                  </a:moveTo>
                  <a:cubicBezTo>
                    <a:pt x="1765" y="0"/>
                    <a:pt x="1229" y="32"/>
                    <a:pt x="631" y="630"/>
                  </a:cubicBezTo>
                  <a:cubicBezTo>
                    <a:pt x="221" y="1040"/>
                    <a:pt x="1" y="1575"/>
                    <a:pt x="1" y="2142"/>
                  </a:cubicBezTo>
                  <a:cubicBezTo>
                    <a:pt x="1" y="2867"/>
                    <a:pt x="631" y="3497"/>
                    <a:pt x="1418" y="3497"/>
                  </a:cubicBezTo>
                  <a:cubicBezTo>
                    <a:pt x="2017" y="3497"/>
                    <a:pt x="2553" y="3119"/>
                    <a:pt x="2742" y="2552"/>
                  </a:cubicBezTo>
                  <a:cubicBezTo>
                    <a:pt x="2868" y="2237"/>
                    <a:pt x="2805" y="1922"/>
                    <a:pt x="2584" y="1701"/>
                  </a:cubicBezTo>
                  <a:cubicBezTo>
                    <a:pt x="2395" y="1449"/>
                    <a:pt x="2269" y="1134"/>
                    <a:pt x="2742" y="567"/>
                  </a:cubicBezTo>
                  <a:cubicBezTo>
                    <a:pt x="2836" y="441"/>
                    <a:pt x="2868" y="315"/>
                    <a:pt x="2805" y="189"/>
                  </a:cubicBezTo>
                  <a:cubicBezTo>
                    <a:pt x="2742" y="95"/>
                    <a:pt x="2584" y="0"/>
                    <a:pt x="2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5"/>
            <p:cNvSpPr/>
            <p:nvPr/>
          </p:nvSpPr>
          <p:spPr>
            <a:xfrm>
              <a:off x="-48626875" y="3668350"/>
              <a:ext cx="64625" cy="42550"/>
            </a:xfrm>
            <a:custGeom>
              <a:rect b="b" l="l" r="r" t="t"/>
              <a:pathLst>
                <a:path extrusionOk="0" h="1702" w="2585">
                  <a:moveTo>
                    <a:pt x="316" y="0"/>
                  </a:moveTo>
                  <a:cubicBezTo>
                    <a:pt x="158" y="473"/>
                    <a:pt x="32" y="1103"/>
                    <a:pt x="1" y="1701"/>
                  </a:cubicBezTo>
                  <a:lnTo>
                    <a:pt x="2584" y="1701"/>
                  </a:lnTo>
                  <a:cubicBezTo>
                    <a:pt x="2521" y="1103"/>
                    <a:pt x="2427" y="504"/>
                    <a:pt x="2269" y="0"/>
                  </a:cubicBezTo>
                  <a:cubicBezTo>
                    <a:pt x="1954" y="158"/>
                    <a:pt x="1639" y="252"/>
                    <a:pt x="1292" y="252"/>
                  </a:cubicBezTo>
                  <a:cubicBezTo>
                    <a:pt x="946" y="252"/>
                    <a:pt x="631" y="158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5"/>
            <p:cNvSpPr/>
            <p:nvPr/>
          </p:nvSpPr>
          <p:spPr>
            <a:xfrm>
              <a:off x="-48630025" y="3727425"/>
              <a:ext cx="70925" cy="141775"/>
            </a:xfrm>
            <a:custGeom>
              <a:rect b="b" l="l" r="r" t="t"/>
              <a:pathLst>
                <a:path extrusionOk="0" h="5671" w="2837">
                  <a:moveTo>
                    <a:pt x="32" y="0"/>
                  </a:moveTo>
                  <a:cubicBezTo>
                    <a:pt x="1" y="347"/>
                    <a:pt x="1" y="756"/>
                    <a:pt x="1" y="1071"/>
                  </a:cubicBezTo>
                  <a:cubicBezTo>
                    <a:pt x="1" y="2741"/>
                    <a:pt x="316" y="5671"/>
                    <a:pt x="1418" y="5671"/>
                  </a:cubicBezTo>
                  <a:cubicBezTo>
                    <a:pt x="2521" y="5671"/>
                    <a:pt x="2836" y="2804"/>
                    <a:pt x="2836" y="1071"/>
                  </a:cubicBezTo>
                  <a:cubicBezTo>
                    <a:pt x="2836" y="756"/>
                    <a:pt x="2836" y="378"/>
                    <a:pt x="2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Google Shape;363;p45"/>
          <p:cNvGrpSpPr/>
          <p:nvPr/>
        </p:nvGrpSpPr>
        <p:grpSpPr>
          <a:xfrm>
            <a:off x="4301036" y="2739986"/>
            <a:ext cx="541138" cy="416693"/>
            <a:chOff x="4456875" y="2635825"/>
            <a:chExt cx="481825" cy="451700"/>
          </a:xfrm>
        </p:grpSpPr>
        <p:sp>
          <p:nvSpPr>
            <p:cNvPr id="364" name="Google Shape;364;p45"/>
            <p:cNvSpPr/>
            <p:nvPr/>
          </p:nvSpPr>
          <p:spPr>
            <a:xfrm>
              <a:off x="4542475" y="3031050"/>
              <a:ext cx="189725" cy="56475"/>
            </a:xfrm>
            <a:custGeom>
              <a:rect b="b" l="l" r="r" t="t"/>
              <a:pathLst>
                <a:path extrusionOk="0" h="2259" w="7589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5" name="Google Shape;365;p45"/>
            <p:cNvSpPr/>
            <p:nvPr/>
          </p:nvSpPr>
          <p:spPr>
            <a:xfrm>
              <a:off x="4456875" y="2946350"/>
              <a:ext cx="256125" cy="56500"/>
            </a:xfrm>
            <a:custGeom>
              <a:rect b="b" l="l" r="r" t="t"/>
              <a:pathLst>
                <a:path extrusionOk="0" h="2260" w="10245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6" name="Google Shape;366;p45"/>
            <p:cNvSpPr/>
            <p:nvPr/>
          </p:nvSpPr>
          <p:spPr>
            <a:xfrm>
              <a:off x="4741225" y="2861675"/>
              <a:ext cx="169400" cy="141175"/>
            </a:xfrm>
            <a:custGeom>
              <a:rect b="b" l="l" r="r" t="t"/>
              <a:pathLst>
                <a:path extrusionOk="0" h="5647" w="6776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7" name="Google Shape;367;p45"/>
            <p:cNvSpPr/>
            <p:nvPr/>
          </p:nvSpPr>
          <p:spPr>
            <a:xfrm>
              <a:off x="4741225" y="3031050"/>
              <a:ext cx="169400" cy="42400"/>
            </a:xfrm>
            <a:custGeom>
              <a:rect b="b" l="l" r="r" t="t"/>
              <a:pathLst>
                <a:path extrusionOk="0" h="1696" w="6776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8" name="Google Shape;368;p45"/>
            <p:cNvSpPr/>
            <p:nvPr/>
          </p:nvSpPr>
          <p:spPr>
            <a:xfrm>
              <a:off x="4456875" y="2635825"/>
              <a:ext cx="481825" cy="282325"/>
            </a:xfrm>
            <a:custGeom>
              <a:rect b="b" l="l" r="r" t="t"/>
              <a:pathLst>
                <a:path extrusionOk="0" h="11293" w="19273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9" name="Google Shape;369;p45"/>
            <p:cNvSpPr/>
            <p:nvPr/>
          </p:nvSpPr>
          <p:spPr>
            <a:xfrm>
              <a:off x="4741225" y="2791125"/>
              <a:ext cx="169400" cy="42325"/>
            </a:xfrm>
            <a:custGeom>
              <a:rect b="b" l="l" r="r" t="t"/>
              <a:pathLst>
                <a:path extrusionOk="0" h="1693" w="6776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70" name="Google Shape;370;p45"/>
          <p:cNvSpPr/>
          <p:nvPr/>
        </p:nvSpPr>
        <p:spPr>
          <a:xfrm>
            <a:off x="6707738" y="2704250"/>
            <a:ext cx="519619" cy="488140"/>
          </a:xfrm>
          <a:custGeom>
            <a:rect b="b" l="l" r="r" t="t"/>
            <a:pathLst>
              <a:path extrusionOk="0" h="12761" w="1276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6"/>
          <p:cNvSpPr/>
          <p:nvPr/>
        </p:nvSpPr>
        <p:spPr>
          <a:xfrm>
            <a:off x="1215826" y="1017726"/>
            <a:ext cx="1309200" cy="1305600"/>
          </a:xfrm>
          <a:prstGeom prst="roundRect">
            <a:avLst>
              <a:gd fmla="val 3338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6"/>
          <p:cNvSpPr/>
          <p:nvPr/>
        </p:nvSpPr>
        <p:spPr>
          <a:xfrm>
            <a:off x="3809825" y="1017726"/>
            <a:ext cx="1309200" cy="1305600"/>
          </a:xfrm>
          <a:prstGeom prst="roundRect">
            <a:avLst>
              <a:gd fmla="val 3338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6"/>
          <p:cNvSpPr/>
          <p:nvPr/>
        </p:nvSpPr>
        <p:spPr>
          <a:xfrm>
            <a:off x="6403807" y="1017726"/>
            <a:ext cx="1309200" cy="1305600"/>
          </a:xfrm>
          <a:prstGeom prst="roundRect">
            <a:avLst>
              <a:gd fmla="val 3338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Outcomes</a:t>
            </a:r>
            <a:endParaRPr/>
          </a:p>
        </p:txBody>
      </p:sp>
      <p:sp>
        <p:nvSpPr>
          <p:cNvPr id="379" name="Google Shape;379;p46"/>
          <p:cNvSpPr txBox="1"/>
          <p:nvPr/>
        </p:nvSpPr>
        <p:spPr>
          <a:xfrm>
            <a:off x="431975" y="3277534"/>
            <a:ext cx="2884200" cy="14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Hiring the virtual receptionist can increase the productivity and efficiency</a:t>
            </a:r>
            <a:endParaRPr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80" name="Google Shape;380;p46"/>
          <p:cNvSpPr txBox="1"/>
          <p:nvPr/>
        </p:nvSpPr>
        <p:spPr>
          <a:xfrm>
            <a:off x="535441" y="2686471"/>
            <a:ext cx="2509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rPr>
              <a:t>Faster Management</a:t>
            </a:r>
            <a:endParaRPr b="1" sz="1600">
              <a:solidFill>
                <a:schemeClr val="dk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381" name="Google Shape;381;p46"/>
          <p:cNvSpPr txBox="1"/>
          <p:nvPr/>
        </p:nvSpPr>
        <p:spPr>
          <a:xfrm>
            <a:off x="3376151" y="3101044"/>
            <a:ext cx="2176500" cy="14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In medical industry, every second matters</a:t>
            </a:r>
            <a:endParaRPr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82" name="Google Shape;382;p46"/>
          <p:cNvSpPr txBox="1"/>
          <p:nvPr/>
        </p:nvSpPr>
        <p:spPr>
          <a:xfrm>
            <a:off x="3376134" y="2686455"/>
            <a:ext cx="21765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rPr>
              <a:t>Faster Communication</a:t>
            </a:r>
            <a:endParaRPr b="1" sz="1500">
              <a:solidFill>
                <a:schemeClr val="dk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383" name="Google Shape;383;p46"/>
          <p:cNvSpPr txBox="1"/>
          <p:nvPr/>
        </p:nvSpPr>
        <p:spPr>
          <a:xfrm>
            <a:off x="5970149" y="3277535"/>
            <a:ext cx="2176500" cy="14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Making the patients’ experience in the hospital more pleasant</a:t>
            </a:r>
            <a:endParaRPr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84" name="Google Shape;384;p46"/>
          <p:cNvSpPr txBox="1"/>
          <p:nvPr/>
        </p:nvSpPr>
        <p:spPr>
          <a:xfrm>
            <a:off x="5970151" y="2686471"/>
            <a:ext cx="2453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rPr>
              <a:t>Improved patient experience</a:t>
            </a:r>
            <a:endParaRPr b="1" sz="1500">
              <a:solidFill>
                <a:schemeClr val="dk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385" name="Google Shape;385;p46"/>
          <p:cNvSpPr txBox="1"/>
          <p:nvPr/>
        </p:nvSpPr>
        <p:spPr>
          <a:xfrm>
            <a:off x="6749213" y="3414513"/>
            <a:ext cx="1690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86" name="Google Shape;386;p46"/>
          <p:cNvSpPr txBox="1"/>
          <p:nvPr/>
        </p:nvSpPr>
        <p:spPr>
          <a:xfrm>
            <a:off x="6749213" y="3081688"/>
            <a:ext cx="1690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grpSp>
        <p:nvGrpSpPr>
          <p:cNvPr id="387" name="Google Shape;387;p46"/>
          <p:cNvGrpSpPr/>
          <p:nvPr/>
        </p:nvGrpSpPr>
        <p:grpSpPr>
          <a:xfrm>
            <a:off x="1588350" y="1422676"/>
            <a:ext cx="542987" cy="572706"/>
            <a:chOff x="-40745125" y="3632900"/>
            <a:chExt cx="318225" cy="289875"/>
          </a:xfrm>
        </p:grpSpPr>
        <p:sp>
          <p:nvSpPr>
            <p:cNvPr id="388" name="Google Shape;388;p46"/>
            <p:cNvSpPr/>
            <p:nvPr/>
          </p:nvSpPr>
          <p:spPr>
            <a:xfrm>
              <a:off x="-40745125" y="3632900"/>
              <a:ext cx="300125" cy="82725"/>
            </a:xfrm>
            <a:custGeom>
              <a:rect b="b" l="l" r="r" t="t"/>
              <a:pathLst>
                <a:path extrusionOk="0" h="3309" w="12005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6"/>
            <p:cNvSpPr/>
            <p:nvPr/>
          </p:nvSpPr>
          <p:spPr>
            <a:xfrm>
              <a:off x="-40508050" y="3736075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6"/>
            <p:cNvSpPr/>
            <p:nvPr/>
          </p:nvSpPr>
          <p:spPr>
            <a:xfrm>
              <a:off x="-40466300" y="3736875"/>
              <a:ext cx="39400" cy="82725"/>
            </a:xfrm>
            <a:custGeom>
              <a:rect b="b" l="l" r="r" t="t"/>
              <a:pathLst>
                <a:path extrusionOk="0" h="3309" w="1576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6"/>
            <p:cNvSpPr/>
            <p:nvPr/>
          </p:nvSpPr>
          <p:spPr>
            <a:xfrm>
              <a:off x="-40723050" y="3736075"/>
              <a:ext cx="194550" cy="82725"/>
            </a:xfrm>
            <a:custGeom>
              <a:rect b="b" l="l" r="r" t="t"/>
              <a:pathLst>
                <a:path extrusionOk="0" h="3309" w="7782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6"/>
            <p:cNvSpPr/>
            <p:nvPr/>
          </p:nvSpPr>
          <p:spPr>
            <a:xfrm>
              <a:off x="-40681325" y="3839250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6"/>
            <p:cNvSpPr/>
            <p:nvPr/>
          </p:nvSpPr>
          <p:spPr>
            <a:xfrm>
              <a:off x="-40639575" y="3840825"/>
              <a:ext cx="190625" cy="81950"/>
            </a:xfrm>
            <a:custGeom>
              <a:rect b="b" l="l" r="r" t="t"/>
              <a:pathLst>
                <a:path extrusionOk="0" h="3278" w="7625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6"/>
            <p:cNvSpPr/>
            <p:nvPr/>
          </p:nvSpPr>
          <p:spPr>
            <a:xfrm>
              <a:off x="-40745125" y="3840050"/>
              <a:ext cx="43350" cy="82725"/>
            </a:xfrm>
            <a:custGeom>
              <a:rect b="b" l="l" r="r" t="t"/>
              <a:pathLst>
                <a:path extrusionOk="0" h="3309" w="1734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46"/>
          <p:cNvGrpSpPr/>
          <p:nvPr/>
        </p:nvGrpSpPr>
        <p:grpSpPr>
          <a:xfrm>
            <a:off x="4148025" y="1422676"/>
            <a:ext cx="632785" cy="572691"/>
            <a:chOff x="-34408675" y="3263175"/>
            <a:chExt cx="235525" cy="230775"/>
          </a:xfrm>
        </p:grpSpPr>
        <p:sp>
          <p:nvSpPr>
            <p:cNvPr id="396" name="Google Shape;396;p46"/>
            <p:cNvSpPr/>
            <p:nvPr/>
          </p:nvSpPr>
          <p:spPr>
            <a:xfrm>
              <a:off x="-34378750" y="3263175"/>
              <a:ext cx="76425" cy="73600"/>
            </a:xfrm>
            <a:custGeom>
              <a:rect b="b" l="l" r="r" t="t"/>
              <a:pathLst>
                <a:path extrusionOk="0" h="2944" w="3057">
                  <a:moveTo>
                    <a:pt x="970" y="1"/>
                  </a:moveTo>
                  <a:cubicBezTo>
                    <a:pt x="685" y="1"/>
                    <a:pt x="405" y="114"/>
                    <a:pt x="221" y="297"/>
                  </a:cubicBezTo>
                  <a:lnTo>
                    <a:pt x="1" y="549"/>
                  </a:lnTo>
                  <a:lnTo>
                    <a:pt x="2395" y="2944"/>
                  </a:lnTo>
                  <a:lnTo>
                    <a:pt x="2678" y="2755"/>
                  </a:lnTo>
                  <a:cubicBezTo>
                    <a:pt x="3056" y="2345"/>
                    <a:pt x="3056" y="1683"/>
                    <a:pt x="2678" y="1274"/>
                  </a:cubicBezTo>
                  <a:lnTo>
                    <a:pt x="1670" y="297"/>
                  </a:lnTo>
                  <a:cubicBezTo>
                    <a:pt x="1478" y="90"/>
                    <a:pt x="1222" y="1"/>
                    <a:pt x="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6"/>
            <p:cNvSpPr/>
            <p:nvPr/>
          </p:nvSpPr>
          <p:spPr>
            <a:xfrm>
              <a:off x="-34250375" y="3392300"/>
              <a:ext cx="77225" cy="74425"/>
            </a:xfrm>
            <a:custGeom>
              <a:rect b="b" l="l" r="r" t="t"/>
              <a:pathLst>
                <a:path extrusionOk="0" h="2977" w="3089">
                  <a:moveTo>
                    <a:pt x="999" y="0"/>
                  </a:moveTo>
                  <a:cubicBezTo>
                    <a:pt x="787" y="0"/>
                    <a:pt x="577" y="66"/>
                    <a:pt x="410" y="205"/>
                  </a:cubicBezTo>
                  <a:cubicBezTo>
                    <a:pt x="379" y="205"/>
                    <a:pt x="316" y="268"/>
                    <a:pt x="284" y="299"/>
                  </a:cubicBezTo>
                  <a:lnTo>
                    <a:pt x="1" y="583"/>
                  </a:lnTo>
                  <a:lnTo>
                    <a:pt x="2427" y="2977"/>
                  </a:lnTo>
                  <a:lnTo>
                    <a:pt x="2679" y="2693"/>
                  </a:lnTo>
                  <a:cubicBezTo>
                    <a:pt x="3088" y="2315"/>
                    <a:pt x="3088" y="1622"/>
                    <a:pt x="2679" y="1244"/>
                  </a:cubicBezTo>
                  <a:lnTo>
                    <a:pt x="1734" y="299"/>
                  </a:lnTo>
                  <a:cubicBezTo>
                    <a:pt x="1540" y="105"/>
                    <a:pt x="1267" y="0"/>
                    <a:pt x="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6"/>
            <p:cNvSpPr/>
            <p:nvPr/>
          </p:nvSpPr>
          <p:spPr>
            <a:xfrm>
              <a:off x="-34408675" y="3290275"/>
              <a:ext cx="207150" cy="203675"/>
            </a:xfrm>
            <a:custGeom>
              <a:rect b="b" l="l" r="r" t="t"/>
              <a:pathLst>
                <a:path extrusionOk="0" h="8147" w="8286">
                  <a:moveTo>
                    <a:pt x="725" y="1"/>
                  </a:moveTo>
                  <a:cubicBezTo>
                    <a:pt x="95" y="631"/>
                    <a:pt x="0" y="1387"/>
                    <a:pt x="284" y="2017"/>
                  </a:cubicBezTo>
                  <a:cubicBezTo>
                    <a:pt x="1387" y="4223"/>
                    <a:pt x="3938" y="6774"/>
                    <a:pt x="6270" y="7972"/>
                  </a:cubicBezTo>
                  <a:cubicBezTo>
                    <a:pt x="6499" y="8086"/>
                    <a:pt x="6745" y="8147"/>
                    <a:pt x="6996" y="8147"/>
                  </a:cubicBezTo>
                  <a:cubicBezTo>
                    <a:pt x="7434" y="8147"/>
                    <a:pt x="7886" y="7963"/>
                    <a:pt x="8286" y="7562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46"/>
          <p:cNvGrpSpPr/>
          <p:nvPr/>
        </p:nvGrpSpPr>
        <p:grpSpPr>
          <a:xfrm>
            <a:off x="6797828" y="1407833"/>
            <a:ext cx="542984" cy="572714"/>
            <a:chOff x="4645650" y="3962900"/>
            <a:chExt cx="259950" cy="296175"/>
          </a:xfrm>
        </p:grpSpPr>
        <p:sp>
          <p:nvSpPr>
            <p:cNvPr id="400" name="Google Shape;400;p46"/>
            <p:cNvSpPr/>
            <p:nvPr/>
          </p:nvSpPr>
          <p:spPr>
            <a:xfrm>
              <a:off x="4853600" y="4155100"/>
              <a:ext cx="52000" cy="103975"/>
            </a:xfrm>
            <a:custGeom>
              <a:rect b="b" l="l" r="r" t="t"/>
              <a:pathLst>
                <a:path extrusionOk="0" h="4159" w="2080">
                  <a:moveTo>
                    <a:pt x="0" y="0"/>
                  </a:moveTo>
                  <a:lnTo>
                    <a:pt x="0" y="4159"/>
                  </a:lnTo>
                  <a:lnTo>
                    <a:pt x="1733" y="4159"/>
                  </a:lnTo>
                  <a:cubicBezTo>
                    <a:pt x="1922" y="4159"/>
                    <a:pt x="2079" y="4001"/>
                    <a:pt x="2079" y="3812"/>
                  </a:cubicBezTo>
                  <a:lnTo>
                    <a:pt x="2079" y="1733"/>
                  </a:lnTo>
                  <a:cubicBezTo>
                    <a:pt x="2079" y="788"/>
                    <a:pt x="1292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6"/>
            <p:cNvSpPr/>
            <p:nvPr/>
          </p:nvSpPr>
          <p:spPr>
            <a:xfrm>
              <a:off x="4714975" y="4155100"/>
              <a:ext cx="121300" cy="50625"/>
            </a:xfrm>
            <a:custGeom>
              <a:rect b="b" l="l" r="r" t="t"/>
              <a:pathLst>
                <a:path extrusionOk="0" h="2025" w="4852">
                  <a:moveTo>
                    <a:pt x="0" y="0"/>
                  </a:moveTo>
                  <a:lnTo>
                    <a:pt x="0" y="1481"/>
                  </a:lnTo>
                  <a:cubicBezTo>
                    <a:pt x="772" y="1843"/>
                    <a:pt x="1599" y="2024"/>
                    <a:pt x="2426" y="2024"/>
                  </a:cubicBezTo>
                  <a:cubicBezTo>
                    <a:pt x="3253" y="2024"/>
                    <a:pt x="4080" y="1843"/>
                    <a:pt x="4852" y="1481"/>
                  </a:cubicBezTo>
                  <a:lnTo>
                    <a:pt x="4852" y="0"/>
                  </a:lnTo>
                  <a:lnTo>
                    <a:pt x="4789" y="0"/>
                  </a:lnTo>
                  <a:cubicBezTo>
                    <a:pt x="4348" y="410"/>
                    <a:pt x="3781" y="693"/>
                    <a:pt x="3119" y="693"/>
                  </a:cubicBezTo>
                  <a:lnTo>
                    <a:pt x="1733" y="693"/>
                  </a:lnTo>
                  <a:cubicBezTo>
                    <a:pt x="1071" y="693"/>
                    <a:pt x="473" y="41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6"/>
            <p:cNvSpPr/>
            <p:nvPr/>
          </p:nvSpPr>
          <p:spPr>
            <a:xfrm>
              <a:off x="4714975" y="4211025"/>
              <a:ext cx="121300" cy="48050"/>
            </a:xfrm>
            <a:custGeom>
              <a:rect b="b" l="l" r="r" t="t"/>
              <a:pathLst>
                <a:path extrusionOk="0" h="1922" w="4852">
                  <a:moveTo>
                    <a:pt x="0" y="0"/>
                  </a:moveTo>
                  <a:lnTo>
                    <a:pt x="0" y="1922"/>
                  </a:lnTo>
                  <a:lnTo>
                    <a:pt x="4852" y="1922"/>
                  </a:lnTo>
                  <a:lnTo>
                    <a:pt x="4852" y="0"/>
                  </a:lnTo>
                  <a:cubicBezTo>
                    <a:pt x="4080" y="315"/>
                    <a:pt x="3253" y="473"/>
                    <a:pt x="2426" y="473"/>
                  </a:cubicBezTo>
                  <a:cubicBezTo>
                    <a:pt x="1599" y="473"/>
                    <a:pt x="772" y="31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6"/>
            <p:cNvSpPr/>
            <p:nvPr/>
          </p:nvSpPr>
          <p:spPr>
            <a:xfrm>
              <a:off x="4645650" y="4154300"/>
              <a:ext cx="52025" cy="104775"/>
            </a:xfrm>
            <a:custGeom>
              <a:rect b="b" l="l" r="r" t="t"/>
              <a:pathLst>
                <a:path extrusionOk="0" h="4191" w="2081">
                  <a:moveTo>
                    <a:pt x="1734" y="1"/>
                  </a:moveTo>
                  <a:cubicBezTo>
                    <a:pt x="757" y="32"/>
                    <a:pt x="1" y="757"/>
                    <a:pt x="1" y="1765"/>
                  </a:cubicBezTo>
                  <a:lnTo>
                    <a:pt x="1" y="3844"/>
                  </a:lnTo>
                  <a:cubicBezTo>
                    <a:pt x="1" y="4033"/>
                    <a:pt x="158" y="4191"/>
                    <a:pt x="379" y="4191"/>
                  </a:cubicBezTo>
                  <a:lnTo>
                    <a:pt x="2080" y="4191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6"/>
            <p:cNvSpPr/>
            <p:nvPr/>
          </p:nvSpPr>
          <p:spPr>
            <a:xfrm>
              <a:off x="4722850" y="4049550"/>
              <a:ext cx="103975" cy="105575"/>
            </a:xfrm>
            <a:custGeom>
              <a:rect b="b" l="l" r="r" t="t"/>
              <a:pathLst>
                <a:path extrusionOk="0" h="4223" w="4159">
                  <a:moveTo>
                    <a:pt x="2080" y="1"/>
                  </a:moveTo>
                  <a:cubicBezTo>
                    <a:pt x="1765" y="442"/>
                    <a:pt x="1260" y="694"/>
                    <a:pt x="693" y="694"/>
                  </a:cubicBezTo>
                  <a:lnTo>
                    <a:pt x="0" y="694"/>
                  </a:lnTo>
                  <a:lnTo>
                    <a:pt x="0" y="3498"/>
                  </a:lnTo>
                  <a:cubicBezTo>
                    <a:pt x="347" y="3939"/>
                    <a:pt x="851" y="4222"/>
                    <a:pt x="1418" y="4222"/>
                  </a:cubicBezTo>
                  <a:lnTo>
                    <a:pt x="2804" y="4222"/>
                  </a:lnTo>
                  <a:cubicBezTo>
                    <a:pt x="3340" y="4222"/>
                    <a:pt x="3844" y="3939"/>
                    <a:pt x="4159" y="3498"/>
                  </a:cubicBezTo>
                  <a:lnTo>
                    <a:pt x="4159" y="694"/>
                  </a:lnTo>
                  <a:lnTo>
                    <a:pt x="3466" y="694"/>
                  </a:lnTo>
                  <a:cubicBezTo>
                    <a:pt x="2899" y="694"/>
                    <a:pt x="2395" y="442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6"/>
            <p:cNvSpPr/>
            <p:nvPr/>
          </p:nvSpPr>
          <p:spPr>
            <a:xfrm>
              <a:off x="4678725" y="3962900"/>
              <a:ext cx="190650" cy="174100"/>
            </a:xfrm>
            <a:custGeom>
              <a:rect b="b" l="l" r="r" t="t"/>
              <a:pathLst>
                <a:path extrusionOk="0" h="6964" w="7626">
                  <a:moveTo>
                    <a:pt x="3813" y="1"/>
                  </a:moveTo>
                  <a:cubicBezTo>
                    <a:pt x="1734" y="1"/>
                    <a:pt x="1" y="1702"/>
                    <a:pt x="1" y="3813"/>
                  </a:cubicBezTo>
                  <a:lnTo>
                    <a:pt x="1" y="5955"/>
                  </a:lnTo>
                  <a:lnTo>
                    <a:pt x="64" y="5955"/>
                  </a:lnTo>
                  <a:cubicBezTo>
                    <a:pt x="64" y="6522"/>
                    <a:pt x="537" y="6964"/>
                    <a:pt x="1104" y="6964"/>
                  </a:cubicBezTo>
                  <a:lnTo>
                    <a:pt x="1104" y="3813"/>
                  </a:lnTo>
                  <a:cubicBezTo>
                    <a:pt x="1104" y="3624"/>
                    <a:pt x="1261" y="3467"/>
                    <a:pt x="1450" y="3467"/>
                  </a:cubicBezTo>
                  <a:lnTo>
                    <a:pt x="2458" y="3467"/>
                  </a:lnTo>
                  <a:cubicBezTo>
                    <a:pt x="3057" y="3467"/>
                    <a:pt x="3498" y="2994"/>
                    <a:pt x="3498" y="2427"/>
                  </a:cubicBezTo>
                  <a:lnTo>
                    <a:pt x="3498" y="1734"/>
                  </a:lnTo>
                  <a:cubicBezTo>
                    <a:pt x="3498" y="1545"/>
                    <a:pt x="3656" y="1387"/>
                    <a:pt x="3845" y="1387"/>
                  </a:cubicBezTo>
                  <a:cubicBezTo>
                    <a:pt x="4034" y="1387"/>
                    <a:pt x="4191" y="1545"/>
                    <a:pt x="4191" y="1734"/>
                  </a:cubicBezTo>
                  <a:lnTo>
                    <a:pt x="4191" y="2427"/>
                  </a:lnTo>
                  <a:cubicBezTo>
                    <a:pt x="4191" y="3025"/>
                    <a:pt x="4664" y="3467"/>
                    <a:pt x="5231" y="3467"/>
                  </a:cubicBezTo>
                  <a:lnTo>
                    <a:pt x="6239" y="3467"/>
                  </a:lnTo>
                  <a:cubicBezTo>
                    <a:pt x="6459" y="3467"/>
                    <a:pt x="6617" y="3624"/>
                    <a:pt x="6617" y="3813"/>
                  </a:cubicBezTo>
                  <a:lnTo>
                    <a:pt x="6617" y="6964"/>
                  </a:lnTo>
                  <a:cubicBezTo>
                    <a:pt x="7184" y="6964"/>
                    <a:pt x="7625" y="6491"/>
                    <a:pt x="7625" y="5955"/>
                  </a:cubicBezTo>
                  <a:lnTo>
                    <a:pt x="7625" y="3813"/>
                  </a:lnTo>
                  <a:cubicBezTo>
                    <a:pt x="7625" y="1734"/>
                    <a:pt x="5924" y="1"/>
                    <a:pt x="38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7"/>
          <p:cNvSpPr txBox="1"/>
          <p:nvPr>
            <p:ph type="title"/>
          </p:nvPr>
        </p:nvSpPr>
        <p:spPr>
          <a:xfrm>
            <a:off x="780075" y="2050800"/>
            <a:ext cx="3739200" cy="15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Thank you!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411" name="Google Shape;411;p47"/>
          <p:cNvSpPr txBox="1"/>
          <p:nvPr>
            <p:ph idx="1" type="subTitle"/>
          </p:nvPr>
        </p:nvSpPr>
        <p:spPr>
          <a:xfrm>
            <a:off x="251575" y="4430100"/>
            <a:ext cx="5919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Credits: This presentation template was created </a:t>
            </a:r>
            <a:r>
              <a:rPr lang="en" sz="1000"/>
              <a:t>slidesgo, including icons by Flaticons, infographics &amp; images by freepik, illustrations by storyset</a:t>
            </a:r>
            <a:endParaRPr sz="1000"/>
          </a:p>
        </p:txBody>
      </p:sp>
      <p:sp>
        <p:nvSpPr>
          <p:cNvPr id="412" name="Google Shape;412;p47"/>
          <p:cNvSpPr/>
          <p:nvPr/>
        </p:nvSpPr>
        <p:spPr>
          <a:xfrm>
            <a:off x="8042675" y="2442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3" name="Google Shape;413;p47"/>
          <p:cNvCxnSpPr/>
          <p:nvPr/>
        </p:nvCxnSpPr>
        <p:spPr>
          <a:xfrm>
            <a:off x="780087" y="3679913"/>
            <a:ext cx="2137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47"/>
          <p:cNvSpPr txBox="1"/>
          <p:nvPr/>
        </p:nvSpPr>
        <p:spPr>
          <a:xfrm>
            <a:off x="251575" y="307500"/>
            <a:ext cx="4207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Prata"/>
              <a:ea typeface="Prata"/>
              <a:cs typeface="Prata"/>
              <a:sym typeface="Prata"/>
            </a:endParaRPr>
          </a:p>
        </p:txBody>
      </p:sp>
      <p:pic>
        <p:nvPicPr>
          <p:cNvPr id="415" name="Google Shape;415;p47"/>
          <p:cNvPicPr preferRelativeResize="0"/>
          <p:nvPr/>
        </p:nvPicPr>
        <p:blipFill rotWithShape="1">
          <a:blip r:embed="rId3">
            <a:alphaModFix/>
          </a:blip>
          <a:srcRect b="24821" l="48187" r="19360" t="29110"/>
          <a:stretch/>
        </p:blipFill>
        <p:spPr>
          <a:xfrm>
            <a:off x="5451600" y="426950"/>
            <a:ext cx="3187874" cy="452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imated Healthcare Center by Slidesgo">
  <a:themeElements>
    <a:clrScheme name="Simple Light">
      <a:dk1>
        <a:srgbClr val="252E47"/>
      </a:dk1>
      <a:lt1>
        <a:srgbClr val="FFFFFF"/>
      </a:lt1>
      <a:dk2>
        <a:srgbClr val="F8F5EC"/>
      </a:dk2>
      <a:lt2>
        <a:srgbClr val="ECE9E1"/>
      </a:lt2>
      <a:accent1>
        <a:srgbClr val="DADACE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2E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