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3" d="100"/>
          <a:sy n="83"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BA38-6DAC-E091-746F-5E8BEED74E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6631AC-4E5C-736E-5619-CA911C5EB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212D3E-F36E-7BED-03B2-25F8E72DDD00}"/>
              </a:ext>
            </a:extLst>
          </p:cNvPr>
          <p:cNvSpPr>
            <a:spLocks noGrp="1"/>
          </p:cNvSpPr>
          <p:nvPr>
            <p:ph type="dt" sz="half" idx="10"/>
          </p:nvPr>
        </p:nvSpPr>
        <p:spPr/>
        <p:txBody>
          <a:bodyPr/>
          <a:lstStyle/>
          <a:p>
            <a:fld id="{72345051-2045-45DA-935E-2E3CA1A69ADC}" type="datetimeFigureOut">
              <a:rPr lang="en-US" smtClean="0"/>
              <a:t>2/8/2025</a:t>
            </a:fld>
            <a:endParaRPr lang="en-US" dirty="0"/>
          </a:p>
        </p:txBody>
      </p:sp>
      <p:sp>
        <p:nvSpPr>
          <p:cNvPr id="5" name="Footer Placeholder 4">
            <a:extLst>
              <a:ext uri="{FF2B5EF4-FFF2-40B4-BE49-F238E27FC236}">
                <a16:creationId xmlns:a16="http://schemas.microsoft.com/office/drawing/2014/main" id="{2696E968-6F45-1DE8-0E1C-DBF847240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C926E-1A5A-4C51-0088-DF44026AD80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1845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1868-FA62-8688-6C63-020F9341E6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513D4B-363C-15C7-0874-3F814BCCE1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4A144E-1542-1E04-AA33-0BACF52654FA}"/>
              </a:ext>
            </a:extLst>
          </p:cNvPr>
          <p:cNvSpPr>
            <a:spLocks noGrp="1"/>
          </p:cNvSpPr>
          <p:nvPr>
            <p:ph type="dt" sz="half" idx="10"/>
          </p:nvPr>
        </p:nvSpPr>
        <p:spPr/>
        <p:txBody>
          <a:bodyPr/>
          <a:lstStyle/>
          <a:p>
            <a:fld id="{72345051-2045-45DA-935E-2E3CA1A69ADC}" type="datetimeFigureOut">
              <a:rPr lang="en-US" smtClean="0"/>
              <a:t>2/8/2025</a:t>
            </a:fld>
            <a:endParaRPr lang="en-US"/>
          </a:p>
        </p:txBody>
      </p:sp>
      <p:sp>
        <p:nvSpPr>
          <p:cNvPr id="5" name="Footer Placeholder 4">
            <a:extLst>
              <a:ext uri="{FF2B5EF4-FFF2-40B4-BE49-F238E27FC236}">
                <a16:creationId xmlns:a16="http://schemas.microsoft.com/office/drawing/2014/main" id="{C5756776-B879-055E-057D-DCF50CEA5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1EB11-A92F-06FE-389A-4166EB1628A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609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D2E6E1-B956-6872-6ECF-8ECA9CD728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49E46B-7BFD-E9C2-454A-89FFA7E96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CA9F59-A5C4-7236-935B-E89548906F59}"/>
              </a:ext>
            </a:extLst>
          </p:cNvPr>
          <p:cNvSpPr>
            <a:spLocks noGrp="1"/>
          </p:cNvSpPr>
          <p:nvPr>
            <p:ph type="dt" sz="half" idx="10"/>
          </p:nvPr>
        </p:nvSpPr>
        <p:spPr/>
        <p:txBody>
          <a:bodyPr/>
          <a:lstStyle/>
          <a:p>
            <a:fld id="{72345051-2045-45DA-935E-2E3CA1A69ADC}" type="datetimeFigureOut">
              <a:rPr lang="en-US" smtClean="0"/>
              <a:t>2/8/2025</a:t>
            </a:fld>
            <a:endParaRPr lang="en-US"/>
          </a:p>
        </p:txBody>
      </p:sp>
      <p:sp>
        <p:nvSpPr>
          <p:cNvPr id="5" name="Footer Placeholder 4">
            <a:extLst>
              <a:ext uri="{FF2B5EF4-FFF2-40B4-BE49-F238E27FC236}">
                <a16:creationId xmlns:a16="http://schemas.microsoft.com/office/drawing/2014/main" id="{00669AF0-61EB-96B3-AC68-2B7BFB9DD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B6EA7-ED6D-FDF1-F1B8-A41A3799169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5933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B726-5853-8DE3-7FEB-2BB700E4F3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1428F5-1163-877F-E4DA-2F04BC2D8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DAD95D-3406-C291-0A55-56F6C829BF4A}"/>
              </a:ext>
            </a:extLst>
          </p:cNvPr>
          <p:cNvSpPr>
            <a:spLocks noGrp="1"/>
          </p:cNvSpPr>
          <p:nvPr>
            <p:ph type="dt" sz="half" idx="10"/>
          </p:nvPr>
        </p:nvSpPr>
        <p:spPr/>
        <p:txBody>
          <a:bodyPr/>
          <a:lstStyle/>
          <a:p>
            <a:fld id="{72345051-2045-45DA-935E-2E3CA1A69ADC}" type="datetimeFigureOut">
              <a:rPr lang="en-US" smtClean="0"/>
              <a:t>2/8/2025</a:t>
            </a:fld>
            <a:endParaRPr lang="en-US"/>
          </a:p>
        </p:txBody>
      </p:sp>
      <p:sp>
        <p:nvSpPr>
          <p:cNvPr id="5" name="Footer Placeholder 4">
            <a:extLst>
              <a:ext uri="{FF2B5EF4-FFF2-40B4-BE49-F238E27FC236}">
                <a16:creationId xmlns:a16="http://schemas.microsoft.com/office/drawing/2014/main" id="{DDDD0744-B06C-67A1-61F3-0C3B4C313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729EB-328E-7DDD-44BE-A6DE31EDA17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9831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1AB2-E5B1-0B07-027F-4C32A39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E7D280-7B64-71D0-C685-DCDB762EF7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EE7C2-74CA-009B-3245-DAE86562ED76}"/>
              </a:ext>
            </a:extLst>
          </p:cNvPr>
          <p:cNvSpPr>
            <a:spLocks noGrp="1"/>
          </p:cNvSpPr>
          <p:nvPr>
            <p:ph type="dt" sz="half" idx="10"/>
          </p:nvPr>
        </p:nvSpPr>
        <p:spPr/>
        <p:txBody>
          <a:bodyPr/>
          <a:lstStyle/>
          <a:p>
            <a:fld id="{72345051-2045-45DA-935E-2E3CA1A69ADC}" type="datetimeFigureOut">
              <a:rPr lang="en-US" smtClean="0"/>
              <a:t>2/8/2025</a:t>
            </a:fld>
            <a:endParaRPr lang="en-US"/>
          </a:p>
        </p:txBody>
      </p:sp>
      <p:sp>
        <p:nvSpPr>
          <p:cNvPr id="5" name="Footer Placeholder 4">
            <a:extLst>
              <a:ext uri="{FF2B5EF4-FFF2-40B4-BE49-F238E27FC236}">
                <a16:creationId xmlns:a16="http://schemas.microsoft.com/office/drawing/2014/main" id="{0D7F0D91-5806-82C5-C390-215614CCC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4C3B2-4BF5-67B9-24F9-2866130B507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9610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137D-B2B4-7A75-2E12-365AEDCE1F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68358C-8B71-D86F-331F-2396B92F83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8BB11B-FD6E-7C4D-5613-A79CF3D4AB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BA36E3-72ED-E74F-DACE-8669999A84C6}"/>
              </a:ext>
            </a:extLst>
          </p:cNvPr>
          <p:cNvSpPr>
            <a:spLocks noGrp="1"/>
          </p:cNvSpPr>
          <p:nvPr>
            <p:ph type="dt" sz="half" idx="10"/>
          </p:nvPr>
        </p:nvSpPr>
        <p:spPr/>
        <p:txBody>
          <a:bodyPr/>
          <a:lstStyle/>
          <a:p>
            <a:fld id="{72345051-2045-45DA-935E-2E3CA1A69ADC}" type="datetimeFigureOut">
              <a:rPr lang="en-US" smtClean="0"/>
              <a:t>2/8/2025</a:t>
            </a:fld>
            <a:endParaRPr lang="en-US"/>
          </a:p>
        </p:txBody>
      </p:sp>
      <p:sp>
        <p:nvSpPr>
          <p:cNvPr id="6" name="Footer Placeholder 5">
            <a:extLst>
              <a:ext uri="{FF2B5EF4-FFF2-40B4-BE49-F238E27FC236}">
                <a16:creationId xmlns:a16="http://schemas.microsoft.com/office/drawing/2014/main" id="{1D06179D-D128-53AA-8626-AD5EE3E3A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71D00-117E-AA4E-6E37-56AB1A27CF56}"/>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8257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5552-C3D4-DB1E-FD08-67C6C9D8CB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B659BF-D121-3F89-5735-BDE896D40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23BC4-4707-4C54-5115-E81B71F6F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10FBB9-0A6A-2164-A7A0-FA25252D9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19A70E-6A80-C6FC-D626-99C92C8FCB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018F31-08B6-1819-8D95-E5A089E92E34}"/>
              </a:ext>
            </a:extLst>
          </p:cNvPr>
          <p:cNvSpPr>
            <a:spLocks noGrp="1"/>
          </p:cNvSpPr>
          <p:nvPr>
            <p:ph type="dt" sz="half" idx="10"/>
          </p:nvPr>
        </p:nvSpPr>
        <p:spPr/>
        <p:txBody>
          <a:bodyPr/>
          <a:lstStyle/>
          <a:p>
            <a:fld id="{72345051-2045-45DA-935E-2E3CA1A69ADC}" type="datetimeFigureOut">
              <a:rPr lang="en-US" smtClean="0"/>
              <a:t>2/8/2025</a:t>
            </a:fld>
            <a:endParaRPr lang="en-US"/>
          </a:p>
        </p:txBody>
      </p:sp>
      <p:sp>
        <p:nvSpPr>
          <p:cNvPr id="8" name="Footer Placeholder 7">
            <a:extLst>
              <a:ext uri="{FF2B5EF4-FFF2-40B4-BE49-F238E27FC236}">
                <a16:creationId xmlns:a16="http://schemas.microsoft.com/office/drawing/2014/main" id="{9A1F3A2D-87C0-0285-744C-7727899965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6243C5-A4A2-B2A1-930F-A3E753A7C50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18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94CB-34B3-0F66-E770-FB82E46106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D8B0B4-4906-45A4-16DB-76C8604A49D2}"/>
              </a:ext>
            </a:extLst>
          </p:cNvPr>
          <p:cNvSpPr>
            <a:spLocks noGrp="1"/>
          </p:cNvSpPr>
          <p:nvPr>
            <p:ph type="dt" sz="half" idx="10"/>
          </p:nvPr>
        </p:nvSpPr>
        <p:spPr/>
        <p:txBody>
          <a:bodyPr/>
          <a:lstStyle/>
          <a:p>
            <a:fld id="{72345051-2045-45DA-935E-2E3CA1A69ADC}" type="datetimeFigureOut">
              <a:rPr lang="en-US" smtClean="0"/>
              <a:t>2/8/2025</a:t>
            </a:fld>
            <a:endParaRPr lang="en-US"/>
          </a:p>
        </p:txBody>
      </p:sp>
      <p:sp>
        <p:nvSpPr>
          <p:cNvPr id="4" name="Footer Placeholder 3">
            <a:extLst>
              <a:ext uri="{FF2B5EF4-FFF2-40B4-BE49-F238E27FC236}">
                <a16:creationId xmlns:a16="http://schemas.microsoft.com/office/drawing/2014/main" id="{886AB008-C519-68EA-84C7-0F760C90E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377CCF-40F1-CE22-B38D-528B07978DDD}"/>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1911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FD3326-F40A-4AF5-1E34-E8BAE1105A17}"/>
              </a:ext>
            </a:extLst>
          </p:cNvPr>
          <p:cNvSpPr>
            <a:spLocks noGrp="1"/>
          </p:cNvSpPr>
          <p:nvPr>
            <p:ph type="dt" sz="half" idx="10"/>
          </p:nvPr>
        </p:nvSpPr>
        <p:spPr/>
        <p:txBody>
          <a:bodyPr/>
          <a:lstStyle/>
          <a:p>
            <a:fld id="{72345051-2045-45DA-935E-2E3CA1A69ADC}" type="datetimeFigureOut">
              <a:rPr lang="en-US" smtClean="0"/>
              <a:t>2/8/2025</a:t>
            </a:fld>
            <a:endParaRPr lang="en-US"/>
          </a:p>
        </p:txBody>
      </p:sp>
      <p:sp>
        <p:nvSpPr>
          <p:cNvPr id="3" name="Footer Placeholder 2">
            <a:extLst>
              <a:ext uri="{FF2B5EF4-FFF2-40B4-BE49-F238E27FC236}">
                <a16:creationId xmlns:a16="http://schemas.microsoft.com/office/drawing/2014/main" id="{66244E3C-1120-E5AB-246C-456752FD2A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8D2F16-234F-34A2-70B2-E6261FFA5C8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1094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C83E-D7EF-08E4-4A67-AC8EE0A51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2FF21B-735E-2A2A-2B99-9FE19E620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F75BD9-2C43-E849-EFB0-4B1FC2CD4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E0D4E-16D6-FB95-F75E-9038173A8DCD}"/>
              </a:ext>
            </a:extLst>
          </p:cNvPr>
          <p:cNvSpPr>
            <a:spLocks noGrp="1"/>
          </p:cNvSpPr>
          <p:nvPr>
            <p:ph type="dt" sz="half" idx="10"/>
          </p:nvPr>
        </p:nvSpPr>
        <p:spPr/>
        <p:txBody>
          <a:bodyPr/>
          <a:lstStyle/>
          <a:p>
            <a:fld id="{72345051-2045-45DA-935E-2E3CA1A69ADC}" type="datetimeFigureOut">
              <a:rPr lang="en-US" smtClean="0"/>
              <a:t>2/8/2025</a:t>
            </a:fld>
            <a:endParaRPr lang="en-US"/>
          </a:p>
        </p:txBody>
      </p:sp>
      <p:sp>
        <p:nvSpPr>
          <p:cNvPr id="6" name="Footer Placeholder 5">
            <a:extLst>
              <a:ext uri="{FF2B5EF4-FFF2-40B4-BE49-F238E27FC236}">
                <a16:creationId xmlns:a16="http://schemas.microsoft.com/office/drawing/2014/main" id="{07E6D0D4-348B-B2E3-EF13-79BDEB44D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C715F-EE00-32F7-5B41-C247A71A53F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4876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B4B1-11D4-3CC6-F5EF-9B7D5F84A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C2E74C-447D-F7DD-5D42-E131ABF5EE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6B5AD8-480D-AB70-96CA-7A48F6DF5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73DC5-ADB4-3CEC-21CA-10BE942924EF}"/>
              </a:ext>
            </a:extLst>
          </p:cNvPr>
          <p:cNvSpPr>
            <a:spLocks noGrp="1"/>
          </p:cNvSpPr>
          <p:nvPr>
            <p:ph type="dt" sz="half" idx="10"/>
          </p:nvPr>
        </p:nvSpPr>
        <p:spPr/>
        <p:txBody>
          <a:bodyPr/>
          <a:lstStyle/>
          <a:p>
            <a:fld id="{72345051-2045-45DA-935E-2E3CA1A69ADC}" type="datetimeFigureOut">
              <a:rPr lang="en-US" smtClean="0"/>
              <a:t>2/8/2025</a:t>
            </a:fld>
            <a:endParaRPr lang="en-US"/>
          </a:p>
        </p:txBody>
      </p:sp>
      <p:sp>
        <p:nvSpPr>
          <p:cNvPr id="6" name="Footer Placeholder 5">
            <a:extLst>
              <a:ext uri="{FF2B5EF4-FFF2-40B4-BE49-F238E27FC236}">
                <a16:creationId xmlns:a16="http://schemas.microsoft.com/office/drawing/2014/main" id="{477B3AB7-8E42-D574-76DD-F1B1F5D77D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017BE6-E0B9-75F2-9798-EE8EE8799DD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348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28117-ACCD-3C74-EAC0-D63574349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5B9B4A-2B45-5C98-9AA5-FE8BE09C9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AEA72-07B4-20DA-CB64-FABC2890F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345051-2045-45DA-935E-2E3CA1A69ADC}" type="datetimeFigureOut">
              <a:rPr lang="en-US" smtClean="0"/>
              <a:t>2/8/2025</a:t>
            </a:fld>
            <a:endParaRPr lang="en-US" dirty="0"/>
          </a:p>
        </p:txBody>
      </p:sp>
      <p:sp>
        <p:nvSpPr>
          <p:cNvPr id="5" name="Footer Placeholder 4">
            <a:extLst>
              <a:ext uri="{FF2B5EF4-FFF2-40B4-BE49-F238E27FC236}">
                <a16:creationId xmlns:a16="http://schemas.microsoft.com/office/drawing/2014/main" id="{38F4DEFB-B046-4988-5918-13D96C39F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670E8DF-7B6D-C63F-C16D-E68CC29EA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167987154"/>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4F42-38F5-8B2A-19BF-0428E567D1AA}"/>
              </a:ext>
            </a:extLst>
          </p:cNvPr>
          <p:cNvSpPr>
            <a:spLocks noGrp="1"/>
          </p:cNvSpPr>
          <p:nvPr>
            <p:ph type="ctrTitle"/>
          </p:nvPr>
        </p:nvSpPr>
        <p:spPr>
          <a:xfrm>
            <a:off x="641604" y="477520"/>
            <a:ext cx="5271516" cy="2418678"/>
          </a:xfrm>
        </p:spPr>
        <p:txBody>
          <a:bodyPr>
            <a:normAutofit fontScale="90000"/>
          </a:bodyPr>
          <a:lstStyle/>
          <a:p>
            <a:r>
              <a:rPr lang="en-US" sz="6000" b="1" dirty="0"/>
              <a:t>Coupon Acceptance Analysis</a:t>
            </a:r>
            <a:endParaRPr lang="en-IN" sz="6000" dirty="0"/>
          </a:p>
        </p:txBody>
      </p:sp>
      <p:sp>
        <p:nvSpPr>
          <p:cNvPr id="3" name="Subtitle 2">
            <a:extLst>
              <a:ext uri="{FF2B5EF4-FFF2-40B4-BE49-F238E27FC236}">
                <a16:creationId xmlns:a16="http://schemas.microsoft.com/office/drawing/2014/main" id="{EA1B4838-1E6D-F66C-4DF4-02FFD095A2EA}"/>
              </a:ext>
            </a:extLst>
          </p:cNvPr>
          <p:cNvSpPr>
            <a:spLocks noGrp="1"/>
          </p:cNvSpPr>
          <p:nvPr>
            <p:ph type="subTitle" idx="1"/>
          </p:nvPr>
        </p:nvSpPr>
        <p:spPr>
          <a:xfrm>
            <a:off x="233680" y="3429000"/>
            <a:ext cx="5537200" cy="2681654"/>
          </a:xfrm>
        </p:spPr>
        <p:txBody>
          <a:bodyPr>
            <a:noAutofit/>
          </a:bodyPr>
          <a:lstStyle/>
          <a:p>
            <a:pPr algn="just"/>
            <a:r>
              <a:rPr lang="en-US" sz="2000" dirty="0">
                <a:latin typeface="+mj-lt"/>
                <a:cs typeface="Arial" panose="020B0604020202020204" pitchFamily="34" charset="0"/>
              </a:rPr>
              <a:t>This project analyzes customer behavior in coupon redemption using demographic data, purchase history, and coupon details. After preprocessing the data, machine learning models were applied to predict coupon acceptance based on factors like age, income, past purchases, and coupon type. The insights aim to optimize promotional strategies and improve targeting.</a:t>
            </a:r>
          </a:p>
          <a:p>
            <a:pPr algn="just"/>
            <a:endParaRPr lang="en-IN" sz="2000" dirty="0">
              <a:latin typeface="+mj-lt"/>
              <a:cs typeface="Arial" panose="020B0604020202020204" pitchFamily="34" charset="0"/>
            </a:endParaRPr>
          </a:p>
        </p:txBody>
      </p:sp>
      <p:pic>
        <p:nvPicPr>
          <p:cNvPr id="6" name="Picture 5" descr="A yellow note with black text and red and white text on a wooden surface&#10;&#10;Description automatically generated">
            <a:extLst>
              <a:ext uri="{FF2B5EF4-FFF2-40B4-BE49-F238E27FC236}">
                <a16:creationId xmlns:a16="http://schemas.microsoft.com/office/drawing/2014/main" id="{A7CF93CB-A6C8-B226-561B-1F2E2B7208B8}"/>
              </a:ext>
            </a:extLst>
          </p:cNvPr>
          <p:cNvPicPr>
            <a:picLocks noChangeAspect="1"/>
          </p:cNvPicPr>
          <p:nvPr/>
        </p:nvPicPr>
        <p:blipFill>
          <a:blip r:embed="rId2">
            <a:extLst>
              <a:ext uri="{28A0092B-C50C-407E-A947-70E740481C1C}">
                <a14:useLocalDpi xmlns:a14="http://schemas.microsoft.com/office/drawing/2010/main" val="0"/>
              </a:ext>
            </a:extLst>
          </a:blip>
          <a:srcRect b="17168"/>
          <a:stretch/>
        </p:blipFill>
        <p:spPr>
          <a:xfrm>
            <a:off x="6088379" y="-11506"/>
            <a:ext cx="6103621" cy="3364362"/>
          </a:xfrm>
          <a:prstGeom prst="rect">
            <a:avLst/>
          </a:prstGeom>
        </p:spPr>
      </p:pic>
      <p:pic>
        <p:nvPicPr>
          <p:cNvPr id="8" name="Picture 7" descr="Several coupons with numbers and text&#10;&#10;Description automatically generated">
            <a:extLst>
              <a:ext uri="{FF2B5EF4-FFF2-40B4-BE49-F238E27FC236}">
                <a16:creationId xmlns:a16="http://schemas.microsoft.com/office/drawing/2014/main" id="{C2E47372-0728-9634-2957-84AFD5F67607}"/>
              </a:ext>
            </a:extLst>
          </p:cNvPr>
          <p:cNvPicPr>
            <a:picLocks noChangeAspect="1"/>
          </p:cNvPicPr>
          <p:nvPr/>
        </p:nvPicPr>
        <p:blipFill>
          <a:blip r:embed="rId3">
            <a:extLst>
              <a:ext uri="{28A0092B-C50C-407E-A947-70E740481C1C}">
                <a14:useLocalDpi xmlns:a14="http://schemas.microsoft.com/office/drawing/2010/main" val="0"/>
              </a:ext>
            </a:extLst>
          </a:blip>
          <a:srcRect l="14197" r="9028" b="1"/>
          <a:stretch/>
        </p:blipFill>
        <p:spPr>
          <a:xfrm>
            <a:off x="6096000" y="3495598"/>
            <a:ext cx="6096000" cy="3362402"/>
          </a:xfrm>
          <a:prstGeom prst="rect">
            <a:avLst/>
          </a:prstGeom>
        </p:spPr>
      </p:pic>
    </p:spTree>
    <p:extLst>
      <p:ext uri="{BB962C8B-B14F-4D97-AF65-F5344CB8AC3E}">
        <p14:creationId xmlns:p14="http://schemas.microsoft.com/office/powerpoint/2010/main" val="341837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ight Triangle 16">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bouquet of roses and a note&#10;&#10;Description automatically generated">
            <a:extLst>
              <a:ext uri="{FF2B5EF4-FFF2-40B4-BE49-F238E27FC236}">
                <a16:creationId xmlns:a16="http://schemas.microsoft.com/office/drawing/2014/main" id="{DF7C3B75-7D26-4D31-DF0B-D685E24D0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15" y="918546"/>
            <a:ext cx="7482605" cy="4979334"/>
          </a:xfrm>
          <a:prstGeom prst="rect">
            <a:avLst/>
          </a:prstGeom>
        </p:spPr>
      </p:pic>
    </p:spTree>
    <p:extLst>
      <p:ext uri="{BB962C8B-B14F-4D97-AF65-F5344CB8AC3E}">
        <p14:creationId xmlns:p14="http://schemas.microsoft.com/office/powerpoint/2010/main" val="178981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person touching a screen with icons&#10;&#10;Description automatically generated">
            <a:extLst>
              <a:ext uri="{FF2B5EF4-FFF2-40B4-BE49-F238E27FC236}">
                <a16:creationId xmlns:a16="http://schemas.microsoft.com/office/drawing/2014/main" id="{A88938C3-1755-BF2F-EA6C-6ACEF5F914C7}"/>
              </a:ext>
            </a:extLst>
          </p:cNvPr>
          <p:cNvPicPr>
            <a:picLocks noChangeAspect="1"/>
          </p:cNvPicPr>
          <p:nvPr/>
        </p:nvPicPr>
        <p:blipFill>
          <a:blip r:embed="rId2">
            <a:extLst>
              <a:ext uri="{28A0092B-C50C-407E-A947-70E740481C1C}">
                <a14:useLocalDpi xmlns:a14="http://schemas.microsoft.com/office/drawing/2010/main" val="0"/>
              </a:ext>
            </a:extLst>
          </a:blip>
          <a:srcRect l="4795" t="9091" r="13621" b="1"/>
          <a:stretch/>
        </p:blipFill>
        <p:spPr>
          <a:xfrm>
            <a:off x="4794772" y="0"/>
            <a:ext cx="7397227" cy="6857990"/>
          </a:xfrm>
          <a:prstGeom prst="rect">
            <a:avLst/>
          </a:prstGeom>
        </p:spPr>
      </p:pic>
      <p:sp>
        <p:nvSpPr>
          <p:cNvPr id="48" name="Rectangle 4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8D3664-D8CB-5F07-BE58-1041667B2560}"/>
              </a:ext>
            </a:extLst>
          </p:cNvPr>
          <p:cNvSpPr>
            <a:spLocks noGrp="1"/>
          </p:cNvSpPr>
          <p:nvPr>
            <p:ph type="title"/>
          </p:nvPr>
        </p:nvSpPr>
        <p:spPr>
          <a:xfrm>
            <a:off x="1088087" y="323089"/>
            <a:ext cx="4901232" cy="925515"/>
          </a:xfrm>
        </p:spPr>
        <p:txBody>
          <a:bodyPr vert="horz" lIns="91440" tIns="45720" rIns="91440" bIns="45720" rtlCol="0" anchor="b">
            <a:noAutofit/>
          </a:bodyPr>
          <a:lstStyle/>
          <a:p>
            <a:r>
              <a:rPr lang="en-US" dirty="0"/>
              <a:t>Data overview </a:t>
            </a:r>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8DE3CDA3-0D96-E35E-85C6-2288AE27002C}"/>
              </a:ext>
            </a:extLst>
          </p:cNvPr>
          <p:cNvSpPr txBox="1"/>
          <p:nvPr/>
        </p:nvSpPr>
        <p:spPr>
          <a:xfrm>
            <a:off x="1386840" y="1486603"/>
            <a:ext cx="5501640" cy="2554545"/>
          </a:xfrm>
          <a:prstGeom prst="rect">
            <a:avLst/>
          </a:prstGeom>
          <a:noFill/>
        </p:spPr>
        <p:txBody>
          <a:bodyPr wrap="square" rtlCol="0">
            <a:spAutoFit/>
          </a:bodyPr>
          <a:lstStyle/>
          <a:p>
            <a:r>
              <a:rPr lang="en-IN" sz="2000" dirty="0"/>
              <a:t>Data Size </a:t>
            </a:r>
          </a:p>
          <a:p>
            <a:r>
              <a:rPr lang="en-US" sz="2000" dirty="0"/>
              <a:t>The dataset contains </a:t>
            </a:r>
            <a:r>
              <a:rPr lang="en-US" sz="2000" b="1" dirty="0"/>
              <a:t>12,684 rows</a:t>
            </a:r>
            <a:r>
              <a:rPr lang="en-US" sz="2000" dirty="0"/>
              <a:t> and </a:t>
            </a:r>
            <a:r>
              <a:rPr lang="en-US" sz="2000" b="1" dirty="0"/>
              <a:t>25 columns</a:t>
            </a:r>
            <a:r>
              <a:rPr lang="en-US" sz="2000" dirty="0"/>
              <a:t>, with </a:t>
            </a:r>
            <a:r>
              <a:rPr lang="en-US" sz="2000" b="1" dirty="0"/>
              <a:t>24 independent features</a:t>
            </a:r>
            <a:r>
              <a:rPr lang="en-US" sz="2000" dirty="0"/>
              <a:t> and </a:t>
            </a:r>
            <a:r>
              <a:rPr lang="en-US" sz="2000" b="1" dirty="0"/>
              <a:t>1 dependent variable</a:t>
            </a:r>
            <a:r>
              <a:rPr lang="en-US" sz="2000" dirty="0"/>
              <a:t>.</a:t>
            </a:r>
            <a:endParaRPr lang="en-IN" sz="2000" dirty="0"/>
          </a:p>
          <a:p>
            <a:endParaRPr lang="en-IN" sz="2000" dirty="0"/>
          </a:p>
          <a:p>
            <a:r>
              <a:rPr lang="en-US" sz="2000" dirty="0"/>
              <a:t>Key features influencing the target variable include </a:t>
            </a:r>
            <a:r>
              <a:rPr lang="en-US" sz="2000" b="1" dirty="0"/>
              <a:t>expiration, weather, coupon, passenger, destination, income, and age</a:t>
            </a:r>
            <a:r>
              <a:rPr lang="en-US" sz="2000" dirty="0"/>
              <a:t>.</a:t>
            </a:r>
            <a:endParaRPr lang="en-IN" sz="2000" dirty="0"/>
          </a:p>
        </p:txBody>
      </p:sp>
      <p:sp>
        <p:nvSpPr>
          <p:cNvPr id="47" name="Shape 1">
            <a:extLst>
              <a:ext uri="{FF2B5EF4-FFF2-40B4-BE49-F238E27FC236}">
                <a16:creationId xmlns:a16="http://schemas.microsoft.com/office/drawing/2014/main" id="{8F726C5E-BB21-3170-FFE6-88C4455CB174}"/>
              </a:ext>
            </a:extLst>
          </p:cNvPr>
          <p:cNvSpPr/>
          <p:nvPr/>
        </p:nvSpPr>
        <p:spPr>
          <a:xfrm>
            <a:off x="458407" y="3013291"/>
            <a:ext cx="629681" cy="499855"/>
          </a:xfrm>
          <a:prstGeom prst="roundRect">
            <a:avLst>
              <a:gd name="adj" fmla="val 18669"/>
            </a:avLst>
          </a:prstGeom>
          <a:solidFill>
            <a:srgbClr val="DFECE9"/>
          </a:solidFill>
          <a:ln w="15240">
            <a:solidFill>
              <a:srgbClr val="C5D2CF"/>
            </a:solidFill>
            <a:prstDash val="solid"/>
          </a:ln>
        </p:spPr>
        <p:txBody>
          <a:bodyPr/>
          <a:lstStyle/>
          <a:p>
            <a:pPr algn="ctr"/>
            <a:r>
              <a:rPr lang="en-IN" dirty="0"/>
              <a:t>2</a:t>
            </a:r>
          </a:p>
        </p:txBody>
      </p:sp>
      <p:sp>
        <p:nvSpPr>
          <p:cNvPr id="49" name="Shape 1">
            <a:extLst>
              <a:ext uri="{FF2B5EF4-FFF2-40B4-BE49-F238E27FC236}">
                <a16:creationId xmlns:a16="http://schemas.microsoft.com/office/drawing/2014/main" id="{24D80FC3-36D0-3507-4131-79F52BBD4BB8}"/>
              </a:ext>
            </a:extLst>
          </p:cNvPr>
          <p:cNvSpPr/>
          <p:nvPr/>
        </p:nvSpPr>
        <p:spPr>
          <a:xfrm>
            <a:off x="481028" y="4835543"/>
            <a:ext cx="607059" cy="499855"/>
          </a:xfrm>
          <a:prstGeom prst="roundRect">
            <a:avLst>
              <a:gd name="adj" fmla="val 18669"/>
            </a:avLst>
          </a:prstGeom>
          <a:solidFill>
            <a:srgbClr val="DFECE9"/>
          </a:solidFill>
          <a:ln w="15240">
            <a:solidFill>
              <a:srgbClr val="C5D2CF"/>
            </a:solidFill>
            <a:prstDash val="solid"/>
          </a:ln>
        </p:spPr>
        <p:txBody>
          <a:bodyPr/>
          <a:lstStyle/>
          <a:p>
            <a:pPr algn="ctr"/>
            <a:r>
              <a:rPr lang="en-IN" dirty="0"/>
              <a:t>3</a:t>
            </a:r>
          </a:p>
        </p:txBody>
      </p:sp>
      <p:sp>
        <p:nvSpPr>
          <p:cNvPr id="51" name="Shape 1">
            <a:extLst>
              <a:ext uri="{FF2B5EF4-FFF2-40B4-BE49-F238E27FC236}">
                <a16:creationId xmlns:a16="http://schemas.microsoft.com/office/drawing/2014/main" id="{EB561A5F-2EF5-28FC-4FFA-07DA6CFBA198}"/>
              </a:ext>
            </a:extLst>
          </p:cNvPr>
          <p:cNvSpPr/>
          <p:nvPr/>
        </p:nvSpPr>
        <p:spPr>
          <a:xfrm>
            <a:off x="458407" y="1605279"/>
            <a:ext cx="629680" cy="499855"/>
          </a:xfrm>
          <a:prstGeom prst="roundRect">
            <a:avLst>
              <a:gd name="adj" fmla="val 18669"/>
            </a:avLst>
          </a:prstGeom>
          <a:solidFill>
            <a:srgbClr val="DFECE9"/>
          </a:solidFill>
          <a:ln w="15240">
            <a:solidFill>
              <a:srgbClr val="C5D2CF"/>
            </a:solidFill>
            <a:prstDash val="solid"/>
          </a:ln>
        </p:spPr>
        <p:txBody>
          <a:bodyPr/>
          <a:lstStyle/>
          <a:p>
            <a:r>
              <a:rPr lang="en-IN" dirty="0"/>
              <a:t>   1</a:t>
            </a:r>
          </a:p>
        </p:txBody>
      </p:sp>
      <p:sp>
        <p:nvSpPr>
          <p:cNvPr id="55" name="TextBox 54">
            <a:extLst>
              <a:ext uri="{FF2B5EF4-FFF2-40B4-BE49-F238E27FC236}">
                <a16:creationId xmlns:a16="http://schemas.microsoft.com/office/drawing/2014/main" id="{2C2049B8-895A-12DE-997C-199F2A7FD87A}"/>
              </a:ext>
            </a:extLst>
          </p:cNvPr>
          <p:cNvSpPr txBox="1"/>
          <p:nvPr/>
        </p:nvSpPr>
        <p:spPr>
          <a:xfrm>
            <a:off x="1317072" y="4803207"/>
            <a:ext cx="5441868" cy="1015663"/>
          </a:xfrm>
          <a:prstGeom prst="rect">
            <a:avLst/>
          </a:prstGeom>
          <a:noFill/>
        </p:spPr>
        <p:txBody>
          <a:bodyPr wrap="square" rtlCol="0">
            <a:spAutoFit/>
          </a:bodyPr>
          <a:lstStyle/>
          <a:p>
            <a:r>
              <a:rPr lang="en-US" sz="2000" dirty="0"/>
              <a:t>The target variable indicates </a:t>
            </a:r>
            <a:r>
              <a:rPr lang="en-US" sz="2000" b="1" dirty="0"/>
              <a:t>whether a coupon was accepted or not</a:t>
            </a:r>
            <a:r>
              <a:rPr lang="en-US" sz="2000" dirty="0"/>
              <a:t>, represented by the column </a:t>
            </a:r>
            <a:r>
              <a:rPr lang="en-US" sz="2000" b="1" dirty="0"/>
              <a:t>"Accept (Y/N)"</a:t>
            </a:r>
            <a:r>
              <a:rPr lang="en-US" sz="2000" dirty="0"/>
              <a:t>.</a:t>
            </a:r>
            <a:endParaRPr lang="en-IN" sz="2000" dirty="0"/>
          </a:p>
        </p:txBody>
      </p:sp>
    </p:spTree>
    <p:extLst>
      <p:ext uri="{BB962C8B-B14F-4D97-AF65-F5344CB8AC3E}">
        <p14:creationId xmlns:p14="http://schemas.microsoft.com/office/powerpoint/2010/main" val="107991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6FFF-2702-B333-E7A9-70616C8C03D6}"/>
              </a:ext>
            </a:extLst>
          </p:cNvPr>
          <p:cNvSpPr>
            <a:spLocks noGrp="1"/>
          </p:cNvSpPr>
          <p:nvPr>
            <p:ph type="ctrTitle"/>
          </p:nvPr>
        </p:nvSpPr>
        <p:spPr>
          <a:xfrm>
            <a:off x="138224" y="244549"/>
            <a:ext cx="5957776" cy="757774"/>
          </a:xfrm>
        </p:spPr>
        <p:txBody>
          <a:bodyPr>
            <a:noAutofit/>
          </a:bodyPr>
          <a:lstStyle/>
          <a:p>
            <a:br>
              <a:rPr lang="en-IN" sz="4400" dirty="0"/>
            </a:br>
            <a:r>
              <a:rPr lang="en-IN" sz="4400" dirty="0"/>
              <a:t>Data preprocessing</a:t>
            </a:r>
          </a:p>
        </p:txBody>
      </p:sp>
      <p:sp>
        <p:nvSpPr>
          <p:cNvPr id="13" name="Rectangle 4">
            <a:extLst>
              <a:ext uri="{FF2B5EF4-FFF2-40B4-BE49-F238E27FC236}">
                <a16:creationId xmlns:a16="http://schemas.microsoft.com/office/drawing/2014/main" id="{D9FCE1FB-2684-511A-6191-203A87FE62AF}"/>
              </a:ext>
            </a:extLst>
          </p:cNvPr>
          <p:cNvSpPr>
            <a:spLocks noGrp="1" noChangeArrowheads="1"/>
          </p:cNvSpPr>
          <p:nvPr>
            <p:ph type="subTitle" idx="1"/>
          </p:nvPr>
        </p:nvSpPr>
        <p:spPr bwMode="auto">
          <a:xfrm>
            <a:off x="330200" y="1439871"/>
            <a:ext cx="657033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mj-lt"/>
              </a:rPr>
              <a:t>Data Cleaning</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Handle missing values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Remove duplicates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Detect and treat outliers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Data Transformation</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Normalize/Standardize numerical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Encode categorical variables (One-Hot, Label Encoding)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Feature Engineering</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Select relevant features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Data Splitting</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Split data into training and test sets (e.g., 80/20)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pic>
        <p:nvPicPr>
          <p:cNvPr id="4" name="Picture 3" descr="A group of blue rectangular bars&#10;&#10;Description automatically generated with medium confidence">
            <a:extLst>
              <a:ext uri="{FF2B5EF4-FFF2-40B4-BE49-F238E27FC236}">
                <a16:creationId xmlns:a16="http://schemas.microsoft.com/office/drawing/2014/main" id="{676B89BE-4404-CBD3-83B0-C070E1774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337" y="3794361"/>
            <a:ext cx="5633721" cy="2697485"/>
          </a:xfrm>
          <a:prstGeom prst="rect">
            <a:avLst/>
          </a:prstGeom>
        </p:spPr>
      </p:pic>
      <p:pic>
        <p:nvPicPr>
          <p:cNvPr id="5" name="Picture 4" descr="A graph with numbers and a bar chart&#10;&#10;AI-generated content may be incorrect.">
            <a:extLst>
              <a:ext uri="{FF2B5EF4-FFF2-40B4-BE49-F238E27FC236}">
                <a16:creationId xmlns:a16="http://schemas.microsoft.com/office/drawing/2014/main" id="{8C9E07E6-66D1-8B98-E52B-17B5493D6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8" y="709148"/>
            <a:ext cx="5750560" cy="2918052"/>
          </a:xfrm>
          <a:prstGeom prst="rect">
            <a:avLst/>
          </a:prstGeom>
        </p:spPr>
      </p:pic>
    </p:spTree>
    <p:extLst>
      <p:ext uri="{BB962C8B-B14F-4D97-AF65-F5344CB8AC3E}">
        <p14:creationId xmlns:p14="http://schemas.microsoft.com/office/powerpoint/2010/main" val="69435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4C13-BBC5-4160-2F28-8F54B566CA9D}"/>
              </a:ext>
            </a:extLst>
          </p:cNvPr>
          <p:cNvSpPr>
            <a:spLocks noGrp="1"/>
          </p:cNvSpPr>
          <p:nvPr>
            <p:ph type="title"/>
          </p:nvPr>
        </p:nvSpPr>
        <p:spPr>
          <a:xfrm>
            <a:off x="2875280" y="213360"/>
            <a:ext cx="6441440" cy="762001"/>
          </a:xfrm>
        </p:spPr>
        <p:txBody>
          <a:bodyPr>
            <a:normAutofit/>
          </a:bodyPr>
          <a:lstStyle/>
          <a:p>
            <a:r>
              <a:rPr lang="en-IN" dirty="0"/>
              <a:t>   Exploratory data Analysis</a:t>
            </a:r>
          </a:p>
        </p:txBody>
      </p:sp>
      <p:pic>
        <p:nvPicPr>
          <p:cNvPr id="5" name="Content Placeholder 4" descr="A graph of a heatmap&#10;&#10;Description automatically generated">
            <a:extLst>
              <a:ext uri="{FF2B5EF4-FFF2-40B4-BE49-F238E27FC236}">
                <a16:creationId xmlns:a16="http://schemas.microsoft.com/office/drawing/2014/main" id="{1821A0DC-ECA7-0EF2-C4AA-6251E8139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97" y="1148080"/>
            <a:ext cx="3812244" cy="2885332"/>
          </a:xfrm>
        </p:spPr>
      </p:pic>
      <p:pic>
        <p:nvPicPr>
          <p:cNvPr id="8" name="Picture 7" descr="A graph with blue and green lines&#10;&#10;Description automatically generated">
            <a:extLst>
              <a:ext uri="{FF2B5EF4-FFF2-40B4-BE49-F238E27FC236}">
                <a16:creationId xmlns:a16="http://schemas.microsoft.com/office/drawing/2014/main" id="{C0BEDD64-D3F8-C5CF-417A-32AFDA20A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077" y="1064890"/>
            <a:ext cx="3484271" cy="3241040"/>
          </a:xfrm>
          <a:prstGeom prst="rect">
            <a:avLst/>
          </a:prstGeom>
        </p:spPr>
      </p:pic>
      <p:sp>
        <p:nvSpPr>
          <p:cNvPr id="9" name="TextBox 8">
            <a:extLst>
              <a:ext uri="{FF2B5EF4-FFF2-40B4-BE49-F238E27FC236}">
                <a16:creationId xmlns:a16="http://schemas.microsoft.com/office/drawing/2014/main" id="{07C19B54-82F3-3186-D352-C4D2939B0638}"/>
              </a:ext>
            </a:extLst>
          </p:cNvPr>
          <p:cNvSpPr txBox="1"/>
          <p:nvPr/>
        </p:nvSpPr>
        <p:spPr>
          <a:xfrm>
            <a:off x="89195" y="4305930"/>
            <a:ext cx="11952037"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 Matrix</a:t>
            </a:r>
            <a:r>
              <a:rPr kumimoji="0" lang="en-US" altLang="en-US" sz="1800" b="0" i="0" u="none" strike="noStrike" cap="none" normalizeH="0" baseline="0" dirty="0">
                <a:ln>
                  <a:noFill/>
                </a:ln>
                <a:solidFill>
                  <a:schemeClr val="tx1"/>
                </a:solidFill>
                <a:effectLst/>
                <a:latin typeface="Arial" panose="020B0604020202020204" pitchFamily="34" charset="0"/>
              </a:rPr>
              <a:t>: Displays the relationships between different features in the dataset. Strong correlations can provide insight into how features interact, helping identify important variables for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Variance</a:t>
            </a:r>
            <a:r>
              <a:rPr kumimoji="0" lang="en-US" altLang="en-US" sz="1800" b="0" i="0" u="none" strike="noStrike" cap="none" normalizeH="0" baseline="0" dirty="0">
                <a:ln>
                  <a:noFill/>
                </a:ln>
                <a:solidFill>
                  <a:schemeClr val="tx1"/>
                </a:solidFill>
                <a:effectLst/>
                <a:latin typeface="Arial" panose="020B0604020202020204" pitchFamily="34" charset="0"/>
              </a:rPr>
              <a:t>: Shows the distribution of feature values. Features with high variance may carry more information, while features with low variance could be less impactful or redundant.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Pairplot</a:t>
            </a:r>
            <a:r>
              <a:rPr kumimoji="0" lang="en-US" altLang="en-US" sz="1800" b="0" i="0" u="none" strike="noStrike" cap="none" normalizeH="0" baseline="0" dirty="0">
                <a:ln>
                  <a:noFill/>
                </a:ln>
                <a:solidFill>
                  <a:schemeClr val="tx1"/>
                </a:solidFill>
                <a:effectLst/>
                <a:latin typeface="Arial" panose="020B0604020202020204" pitchFamily="34" charset="0"/>
              </a:rPr>
              <a:t>: Visualizes the pairwise relationships between all numerical features, allowing us to spot patterns, trends, and potential outliers, which are crucial for understanding the data before building a model.</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graph of different sizes of graphs&#10;&#10;AI-generated content may be incorrect.">
            <a:extLst>
              <a:ext uri="{FF2B5EF4-FFF2-40B4-BE49-F238E27FC236}">
                <a16:creationId xmlns:a16="http://schemas.microsoft.com/office/drawing/2014/main" id="{57867B49-F7D5-C0D3-D1E2-7B9000F69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323" y="914401"/>
            <a:ext cx="3807255" cy="3139321"/>
          </a:xfrm>
          <a:prstGeom prst="rect">
            <a:avLst/>
          </a:prstGeom>
        </p:spPr>
      </p:pic>
    </p:spTree>
    <p:extLst>
      <p:ext uri="{BB962C8B-B14F-4D97-AF65-F5344CB8AC3E}">
        <p14:creationId xmlns:p14="http://schemas.microsoft.com/office/powerpoint/2010/main" val="33307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C24C-D378-CDFC-04AF-0F08E3B53636}"/>
              </a:ext>
            </a:extLst>
          </p:cNvPr>
          <p:cNvSpPr>
            <a:spLocks noGrp="1"/>
          </p:cNvSpPr>
          <p:nvPr>
            <p:ph type="ctrTitle"/>
          </p:nvPr>
        </p:nvSpPr>
        <p:spPr>
          <a:xfrm>
            <a:off x="624254" y="105508"/>
            <a:ext cx="7391986" cy="1846384"/>
          </a:xfrm>
        </p:spPr>
        <p:txBody>
          <a:bodyPr anchor="b">
            <a:noAutofit/>
          </a:bodyPr>
          <a:lstStyle/>
          <a:p>
            <a:br>
              <a:rPr lang="en-IN" sz="4400" dirty="0"/>
            </a:br>
            <a:r>
              <a:rPr lang="en-IN" sz="4400" dirty="0"/>
              <a:t> </a:t>
            </a:r>
            <a:br>
              <a:rPr lang="en-IN" sz="4400" dirty="0"/>
            </a:br>
            <a:r>
              <a:rPr lang="en-IN" sz="4400" dirty="0"/>
              <a:t> </a:t>
            </a:r>
            <a:br>
              <a:rPr lang="en-IN" sz="4400" dirty="0"/>
            </a:br>
            <a:br>
              <a:rPr lang="en-IN" sz="4400" dirty="0"/>
            </a:br>
            <a:br>
              <a:rPr lang="en-IN" sz="4400" dirty="0"/>
            </a:br>
            <a:br>
              <a:rPr lang="en-IN" sz="4400" dirty="0"/>
            </a:br>
            <a:r>
              <a:rPr lang="en-IN" sz="4400" dirty="0"/>
              <a:t> Model selection for classification problem </a:t>
            </a:r>
            <a:br>
              <a:rPr lang="en-IN" sz="4400" dirty="0"/>
            </a:br>
            <a:endParaRPr lang="en-IN" sz="4400" dirty="0"/>
          </a:p>
        </p:txBody>
      </p:sp>
      <p:sp>
        <p:nvSpPr>
          <p:cNvPr id="7" name="Subtitle 6">
            <a:extLst>
              <a:ext uri="{FF2B5EF4-FFF2-40B4-BE49-F238E27FC236}">
                <a16:creationId xmlns:a16="http://schemas.microsoft.com/office/drawing/2014/main" id="{39EED511-07F8-0DAF-036C-83C2DF84AFAC}"/>
              </a:ext>
            </a:extLst>
          </p:cNvPr>
          <p:cNvSpPr>
            <a:spLocks noGrp="1"/>
          </p:cNvSpPr>
          <p:nvPr>
            <p:ph type="subTitle" idx="1"/>
          </p:nvPr>
        </p:nvSpPr>
        <p:spPr>
          <a:xfrm>
            <a:off x="114300" y="1409700"/>
            <a:ext cx="8338820" cy="5342792"/>
          </a:xfrm>
        </p:spPr>
        <p:txBody>
          <a:bodyPr>
            <a:noAutofit/>
          </a:bodyPr>
          <a:lstStyle/>
          <a:p>
            <a:pPr algn="l"/>
            <a:r>
              <a:rPr lang="en-US" sz="2000" b="1" dirty="0"/>
              <a:t>Logistic Regression</a:t>
            </a:r>
            <a:r>
              <a:rPr lang="en-US" sz="2000" dirty="0"/>
              <a:t> – A simple yet effective classification  model that estimates the probability of coupon acceptance based on customer features.</a:t>
            </a:r>
          </a:p>
          <a:p>
            <a:pPr algn="l"/>
            <a:r>
              <a:rPr lang="en-IN" sz="2000" b="1" dirty="0"/>
              <a:t>Random Forest</a:t>
            </a:r>
            <a:r>
              <a:rPr lang="en-US" sz="2000" dirty="0"/>
              <a:t>-A powerful ensemble method for capturing complex, non-linear relationships in data.</a:t>
            </a:r>
          </a:p>
          <a:p>
            <a:pPr algn="l"/>
            <a:r>
              <a:rPr lang="en-US" sz="2000" b="1" dirty="0"/>
              <a:t>Support Vector Classifier (SVC)</a:t>
            </a:r>
            <a:r>
              <a:rPr lang="en-US" sz="2000" dirty="0"/>
              <a:t> – A model that finds the optimal boundary to classify whether a customer will accept the coupon, even in high-dimensional spaces.</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err="1">
                <a:ln>
                  <a:noFill/>
                </a:ln>
                <a:solidFill>
                  <a:schemeClr val="tx1"/>
                </a:solidFill>
                <a:effectLst/>
                <a:latin typeface="+mj-lt"/>
              </a:rPr>
              <a:t>XGBoost</a:t>
            </a:r>
            <a:r>
              <a:rPr kumimoji="0" lang="en-US" altLang="en-US" sz="2000" b="1" i="0" u="none" strike="noStrike" cap="none" normalizeH="0" baseline="0" dirty="0">
                <a:ln>
                  <a:noFill/>
                </a:ln>
                <a:solidFill>
                  <a:schemeClr val="tx1"/>
                </a:solidFill>
                <a:effectLst/>
                <a:latin typeface="+mj-lt"/>
              </a:rPr>
              <a:t> Classifier</a:t>
            </a:r>
            <a:r>
              <a:rPr kumimoji="0" lang="en-US" altLang="en-US" sz="2000" b="0" i="0" u="none" strike="noStrike" cap="none" normalizeH="0" baseline="0" dirty="0">
                <a:ln>
                  <a:noFill/>
                </a:ln>
                <a:solidFill>
                  <a:schemeClr val="tx1"/>
                </a:solidFill>
                <a:effectLst/>
                <a:latin typeface="+mj-lt"/>
              </a:rPr>
              <a:t>: Achieved the highest accuracy, effectively capturing complex patterns for better coupon acceptance prediction.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mj-lt"/>
              </a:rPr>
              <a:t>Gradient Boosting Classifier</a:t>
            </a:r>
            <a:r>
              <a:rPr kumimoji="0" lang="en-US" altLang="en-US" sz="2000" b="0" i="0" u="none" strike="noStrike" cap="none" normalizeH="0" baseline="0" dirty="0">
                <a:ln>
                  <a:noFill/>
                </a:ln>
                <a:solidFill>
                  <a:schemeClr val="tx1"/>
                </a:solidFill>
                <a:effectLst/>
                <a:latin typeface="+mj-lt"/>
              </a:rPr>
              <a:t>: Delivered strong performance by sequentially improving weak models, enhancing prediction accuracy. </a:t>
            </a:r>
            <a:endParaRPr lang="en-US" sz="2000" dirty="0"/>
          </a:p>
          <a:p>
            <a:pPr algn="l"/>
            <a:r>
              <a:rPr lang="en-US" sz="2000" b="1" dirty="0"/>
              <a:t>GridSearchCV- </a:t>
            </a:r>
            <a:r>
              <a:rPr lang="en-US" sz="2000" dirty="0"/>
              <a:t>Used to fine-tune hyperparameters and optimize model performance by exhaustively searching the best parameter combinations.</a:t>
            </a:r>
            <a:endParaRPr lang="en-IN" sz="2000" dirty="0"/>
          </a:p>
        </p:txBody>
      </p:sp>
      <p:pic>
        <p:nvPicPr>
          <p:cNvPr id="6" name="Picture 5">
            <a:extLst>
              <a:ext uri="{FF2B5EF4-FFF2-40B4-BE49-F238E27FC236}">
                <a16:creationId xmlns:a16="http://schemas.microsoft.com/office/drawing/2014/main" id="{DA3B1517-B058-B995-86E8-6BB014083652}"/>
              </a:ext>
            </a:extLst>
          </p:cNvPr>
          <p:cNvPicPr>
            <a:picLocks noChangeAspect="1"/>
          </p:cNvPicPr>
          <p:nvPr/>
        </p:nvPicPr>
        <p:blipFill>
          <a:blip r:embed="rId2"/>
          <a:stretch>
            <a:fillRect/>
          </a:stretch>
        </p:blipFill>
        <p:spPr>
          <a:xfrm>
            <a:off x="8534401" y="0"/>
            <a:ext cx="3657600" cy="6858000"/>
          </a:xfrm>
          <a:prstGeom prst="rect">
            <a:avLst/>
          </a:prstGeom>
        </p:spPr>
      </p:pic>
    </p:spTree>
    <p:extLst>
      <p:ext uri="{BB962C8B-B14F-4D97-AF65-F5344CB8AC3E}">
        <p14:creationId xmlns:p14="http://schemas.microsoft.com/office/powerpoint/2010/main" val="408023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3DA3-7DDB-E9A7-B058-675A0FF63DA9}"/>
              </a:ext>
            </a:extLst>
          </p:cNvPr>
          <p:cNvSpPr>
            <a:spLocks noGrp="1"/>
          </p:cNvSpPr>
          <p:nvPr>
            <p:ph type="title"/>
          </p:nvPr>
        </p:nvSpPr>
        <p:spPr>
          <a:xfrm>
            <a:off x="2250830" y="365126"/>
            <a:ext cx="9102969" cy="920142"/>
          </a:xfrm>
        </p:spPr>
        <p:txBody>
          <a:bodyPr>
            <a:normAutofit/>
          </a:bodyPr>
          <a:lstStyle/>
          <a:p>
            <a:r>
              <a:rPr lang="en-IN" sz="4400" b="1" dirty="0"/>
              <a:t>Model training and evaluation</a:t>
            </a:r>
          </a:p>
        </p:txBody>
      </p:sp>
      <p:pic>
        <p:nvPicPr>
          <p:cNvPr id="5" name="Content Placeholder 4" descr="A diagram of a model&#10;&#10;Description automatically generated">
            <a:extLst>
              <a:ext uri="{FF2B5EF4-FFF2-40B4-BE49-F238E27FC236}">
                <a16:creationId xmlns:a16="http://schemas.microsoft.com/office/drawing/2014/main" id="{BF9F7B7A-8D1C-2D47-49A5-3FD204BD11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8425" y="1505803"/>
            <a:ext cx="2995598" cy="3103939"/>
          </a:xfrm>
        </p:spPr>
      </p:pic>
      <p:sp>
        <p:nvSpPr>
          <p:cNvPr id="6" name="Subtitle 5">
            <a:extLst>
              <a:ext uri="{FF2B5EF4-FFF2-40B4-BE49-F238E27FC236}">
                <a16:creationId xmlns:a16="http://schemas.microsoft.com/office/drawing/2014/main" id="{953B8464-1AA4-1C8A-F995-F74C39095D14}"/>
              </a:ext>
            </a:extLst>
          </p:cNvPr>
          <p:cNvSpPr>
            <a:spLocks noGrp="1"/>
          </p:cNvSpPr>
          <p:nvPr>
            <p:ph sz="half" idx="2"/>
          </p:nvPr>
        </p:nvSpPr>
        <p:spPr>
          <a:xfrm>
            <a:off x="178426" y="4923691"/>
            <a:ext cx="3599687" cy="1253271"/>
          </a:xfrm>
        </p:spPr>
        <p:txBody>
          <a:bodyPr>
            <a:noAutofit/>
          </a:bodyPr>
          <a:lstStyle/>
          <a:p>
            <a:pPr marL="0" indent="0" algn="just">
              <a:buNone/>
            </a:pPr>
            <a:r>
              <a:rPr lang="en-US" sz="2000" dirty="0"/>
              <a:t>1.The model evaluation is       done using an 80% training and 20% testing split.</a:t>
            </a:r>
            <a:endParaRPr lang="en-IN" sz="2000" dirty="0"/>
          </a:p>
          <a:p>
            <a:pPr algn="l"/>
            <a:endParaRPr lang="en-IN" sz="2000" dirty="0"/>
          </a:p>
        </p:txBody>
      </p:sp>
      <p:cxnSp>
        <p:nvCxnSpPr>
          <p:cNvPr id="9" name="Straight Arrow Connector 8">
            <a:extLst>
              <a:ext uri="{FF2B5EF4-FFF2-40B4-BE49-F238E27FC236}">
                <a16:creationId xmlns:a16="http://schemas.microsoft.com/office/drawing/2014/main" id="{13264CA8-575E-44A5-D0D1-D830B88540EF}"/>
              </a:ext>
            </a:extLst>
          </p:cNvPr>
          <p:cNvCxnSpPr>
            <a:cxnSpLocks/>
          </p:cNvCxnSpPr>
          <p:nvPr/>
        </p:nvCxnSpPr>
        <p:spPr>
          <a:xfrm>
            <a:off x="3420209" y="2611315"/>
            <a:ext cx="5275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Picture 13" descr="A diagram of a model performance&#10;&#10;Description automatically generated">
            <a:extLst>
              <a:ext uri="{FF2B5EF4-FFF2-40B4-BE49-F238E27FC236}">
                <a16:creationId xmlns:a16="http://schemas.microsoft.com/office/drawing/2014/main" id="{8A4A8E5C-DE28-ED5F-B09A-F93DA5EF2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1" y="1369286"/>
            <a:ext cx="2901461" cy="3103938"/>
          </a:xfrm>
          <a:prstGeom prst="rect">
            <a:avLst/>
          </a:prstGeom>
        </p:spPr>
      </p:pic>
      <p:cxnSp>
        <p:nvCxnSpPr>
          <p:cNvPr id="17" name="Straight Arrow Connector 16">
            <a:extLst>
              <a:ext uri="{FF2B5EF4-FFF2-40B4-BE49-F238E27FC236}">
                <a16:creationId xmlns:a16="http://schemas.microsoft.com/office/drawing/2014/main" id="{6898257E-6C7C-C782-87E5-89FF884632FB}"/>
              </a:ext>
            </a:extLst>
          </p:cNvPr>
          <p:cNvCxnSpPr>
            <a:cxnSpLocks/>
          </p:cNvCxnSpPr>
          <p:nvPr/>
        </p:nvCxnSpPr>
        <p:spPr>
          <a:xfrm>
            <a:off x="7438293" y="2708031"/>
            <a:ext cx="6242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5" name="Picture 24" descr="A diagram of negative and negative&#10;&#10;Description automatically generated">
            <a:extLst>
              <a:ext uri="{FF2B5EF4-FFF2-40B4-BE49-F238E27FC236}">
                <a16:creationId xmlns:a16="http://schemas.microsoft.com/office/drawing/2014/main" id="{AE69676C-84E1-FD97-A73A-1D461C0EC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6997" y="1369281"/>
            <a:ext cx="3409889" cy="3103939"/>
          </a:xfrm>
          <a:prstGeom prst="rect">
            <a:avLst/>
          </a:prstGeom>
        </p:spPr>
      </p:pic>
      <p:sp>
        <p:nvSpPr>
          <p:cNvPr id="27" name="TextBox 26">
            <a:extLst>
              <a:ext uri="{FF2B5EF4-FFF2-40B4-BE49-F238E27FC236}">
                <a16:creationId xmlns:a16="http://schemas.microsoft.com/office/drawing/2014/main" id="{74539428-7909-703C-37A4-4056E9E23CAC}"/>
              </a:ext>
            </a:extLst>
          </p:cNvPr>
          <p:cNvSpPr txBox="1"/>
          <p:nvPr/>
        </p:nvSpPr>
        <p:spPr>
          <a:xfrm>
            <a:off x="4448908" y="4882836"/>
            <a:ext cx="2787161" cy="1323439"/>
          </a:xfrm>
          <a:prstGeom prst="rect">
            <a:avLst/>
          </a:prstGeom>
          <a:noFill/>
        </p:spPr>
        <p:txBody>
          <a:bodyPr wrap="square" rtlCol="0">
            <a:spAutoFit/>
          </a:bodyPr>
          <a:lstStyle/>
          <a:p>
            <a:r>
              <a:rPr lang="en-US" sz="2000" dirty="0"/>
              <a:t>2.GridSearchCV was        utilized for hyperparameter tuning of the model.</a:t>
            </a:r>
            <a:endParaRPr lang="en-IN" sz="2000" dirty="0"/>
          </a:p>
        </p:txBody>
      </p:sp>
      <p:sp>
        <p:nvSpPr>
          <p:cNvPr id="3" name="Subtitle 5">
            <a:extLst>
              <a:ext uri="{FF2B5EF4-FFF2-40B4-BE49-F238E27FC236}">
                <a16:creationId xmlns:a16="http://schemas.microsoft.com/office/drawing/2014/main" id="{C8090BE3-F63A-8EAC-3B9F-76C0A9F3E02D}"/>
              </a:ext>
            </a:extLst>
          </p:cNvPr>
          <p:cNvSpPr txBox="1">
            <a:spLocks/>
          </p:cNvSpPr>
          <p:nvPr/>
        </p:nvSpPr>
        <p:spPr>
          <a:xfrm>
            <a:off x="8062546" y="4882837"/>
            <a:ext cx="3745523" cy="14465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mj-lt"/>
              </a:rPr>
              <a:t>3.Model evaluation is based on precision, recall, F1-score, and the confusion matrix to measure classification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mj-lt"/>
            </a:endParaRPr>
          </a:p>
          <a:p>
            <a:pPr marL="0" indent="0">
              <a:buNone/>
            </a:pPr>
            <a:endParaRPr lang="en-IN" sz="2000" dirty="0">
              <a:latin typeface="+mj-lt"/>
            </a:endParaRPr>
          </a:p>
          <a:p>
            <a:endParaRPr lang="en-IN" sz="2000" dirty="0">
              <a:latin typeface="+mj-lt"/>
            </a:endParaRPr>
          </a:p>
          <a:p>
            <a:endParaRPr lang="en-IN" sz="2000" dirty="0">
              <a:latin typeface="+mj-lt"/>
            </a:endParaRPr>
          </a:p>
        </p:txBody>
      </p:sp>
    </p:spTree>
    <p:extLst>
      <p:ext uri="{BB962C8B-B14F-4D97-AF65-F5344CB8AC3E}">
        <p14:creationId xmlns:p14="http://schemas.microsoft.com/office/powerpoint/2010/main" val="318049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D2111C0-D2AD-8926-389B-68A346D26787}"/>
              </a:ext>
            </a:extLst>
          </p:cNvPr>
          <p:cNvSpPr>
            <a:spLocks noGrp="1"/>
          </p:cNvSpPr>
          <p:nvPr>
            <p:ph sz="half" idx="2"/>
          </p:nvPr>
        </p:nvSpPr>
        <p:spPr>
          <a:xfrm>
            <a:off x="422032" y="4378569"/>
            <a:ext cx="3719146" cy="2114306"/>
          </a:xfrm>
        </p:spPr>
        <p:txBody>
          <a:bodyPr>
            <a:normAutofit/>
          </a:bodyPr>
          <a:lstStyle/>
          <a:p>
            <a:pPr marL="0" indent="0">
              <a:buNone/>
            </a:pPr>
            <a:r>
              <a:rPr lang="en-IN" sz="2000" b="1" dirty="0"/>
              <a:t>Best performer</a:t>
            </a:r>
          </a:p>
          <a:p>
            <a:pPr marL="0" indent="0">
              <a:buNone/>
            </a:pPr>
            <a:r>
              <a:rPr lang="en-US" sz="2000" b="1" dirty="0"/>
              <a:t>GridSearchCV: </a:t>
            </a:r>
            <a:r>
              <a:rPr lang="en-US" sz="2000" dirty="0"/>
              <a:t>Achieved the highest accuracy of 75.97% by optimizing hyperparameters, leading to improved model performance</a:t>
            </a:r>
            <a:r>
              <a:rPr lang="en-US" sz="1400" dirty="0"/>
              <a:t>.</a:t>
            </a:r>
            <a:endParaRPr lang="en-IN" sz="2000" dirty="0"/>
          </a:p>
        </p:txBody>
      </p:sp>
      <p:sp>
        <p:nvSpPr>
          <p:cNvPr id="14" name="Content Placeholder 3">
            <a:extLst>
              <a:ext uri="{FF2B5EF4-FFF2-40B4-BE49-F238E27FC236}">
                <a16:creationId xmlns:a16="http://schemas.microsoft.com/office/drawing/2014/main" id="{781FFAC4-CFBD-54B1-D8F2-31964095F97C}"/>
              </a:ext>
            </a:extLst>
          </p:cNvPr>
          <p:cNvSpPr txBox="1">
            <a:spLocks/>
          </p:cNvSpPr>
          <p:nvPr/>
        </p:nvSpPr>
        <p:spPr>
          <a:xfrm>
            <a:off x="8291146" y="4290646"/>
            <a:ext cx="2915920" cy="2202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dirty="0"/>
              <a:t>Baseline model</a:t>
            </a:r>
          </a:p>
          <a:p>
            <a:pPr marL="0" indent="0">
              <a:buFont typeface="Arial" panose="020B0604020202020204" pitchFamily="34" charset="0"/>
              <a:buNone/>
            </a:pPr>
            <a:r>
              <a:rPr lang="en-US" sz="2000" b="1" dirty="0"/>
              <a:t>Logistic Regression</a:t>
            </a:r>
            <a:r>
              <a:rPr lang="en-US" sz="2000" dirty="0"/>
              <a:t>: Performed with an accuracy of </a:t>
            </a:r>
            <a:r>
              <a:rPr lang="en-US" sz="2000" b="1" dirty="0"/>
              <a:t>60.03%</a:t>
            </a:r>
            <a:r>
              <a:rPr lang="en-US" sz="2000" dirty="0"/>
              <a:t>, offering a good baseline model for comparison</a:t>
            </a:r>
            <a:r>
              <a:rPr lang="en-IN" sz="2000" dirty="0"/>
              <a:t>                           </a:t>
            </a:r>
          </a:p>
        </p:txBody>
      </p:sp>
      <p:sp>
        <p:nvSpPr>
          <p:cNvPr id="19" name="Content Placeholder 3">
            <a:extLst>
              <a:ext uri="{FF2B5EF4-FFF2-40B4-BE49-F238E27FC236}">
                <a16:creationId xmlns:a16="http://schemas.microsoft.com/office/drawing/2014/main" id="{38B9CE7F-B66F-2736-B925-4E8CB582B55B}"/>
              </a:ext>
            </a:extLst>
          </p:cNvPr>
          <p:cNvSpPr txBox="1">
            <a:spLocks/>
          </p:cNvSpPr>
          <p:nvPr/>
        </p:nvSpPr>
        <p:spPr>
          <a:xfrm>
            <a:off x="4413738" y="4290646"/>
            <a:ext cx="3288323" cy="2294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b="1" dirty="0"/>
              <a:t>Runner-up</a:t>
            </a:r>
          </a:p>
          <a:p>
            <a:pPr marL="0" indent="0">
              <a:buNone/>
            </a:pPr>
            <a:r>
              <a:rPr lang="en-US" sz="2000" b="1" dirty="0" err="1">
                <a:latin typeface="+mj-lt"/>
              </a:rPr>
              <a:t>XGBoost</a:t>
            </a:r>
            <a:r>
              <a:rPr lang="en-US" sz="2000" b="1" dirty="0">
                <a:latin typeface="+mj-lt"/>
              </a:rPr>
              <a:t> Classifier: </a:t>
            </a:r>
            <a:r>
              <a:rPr lang="en-US" sz="2000" dirty="0">
                <a:latin typeface="+mj-lt"/>
              </a:rPr>
              <a:t>Achieved the highest accuracy of </a:t>
            </a:r>
            <a:r>
              <a:rPr lang="en-US" sz="2000" b="1" dirty="0">
                <a:latin typeface="+mj-lt"/>
              </a:rPr>
              <a:t>73.42%, </a:t>
            </a:r>
            <a:r>
              <a:rPr lang="en-US" sz="2000" dirty="0">
                <a:latin typeface="+mj-lt"/>
              </a:rPr>
              <a:t>effectively handling complex relationships in the data.</a:t>
            </a:r>
            <a:endParaRPr lang="en-IN" sz="2000" dirty="0">
              <a:latin typeface="+mj-lt"/>
            </a:endParaRPr>
          </a:p>
        </p:txBody>
      </p:sp>
      <p:pic>
        <p:nvPicPr>
          <p:cNvPr id="7" name="Picture 6" descr="A graph of different colored rectangular shapes&#10;&#10;AI-generated content may be incorrect.">
            <a:extLst>
              <a:ext uri="{FF2B5EF4-FFF2-40B4-BE49-F238E27FC236}">
                <a16:creationId xmlns:a16="http://schemas.microsoft.com/office/drawing/2014/main" id="{B5D5883C-50EB-0216-9FED-1F2728508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272562"/>
            <a:ext cx="11429999" cy="3893038"/>
          </a:xfrm>
          <a:prstGeom prst="rect">
            <a:avLst/>
          </a:prstGeom>
        </p:spPr>
      </p:pic>
    </p:spTree>
    <p:extLst>
      <p:ext uri="{BB962C8B-B14F-4D97-AF65-F5344CB8AC3E}">
        <p14:creationId xmlns:p14="http://schemas.microsoft.com/office/powerpoint/2010/main" val="311450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2FED28-ADE8-552D-D4E5-FAD4D861CF30}"/>
              </a:ext>
            </a:extLst>
          </p:cNvPr>
          <p:cNvSpPr>
            <a:spLocks noGrp="1"/>
          </p:cNvSpPr>
          <p:nvPr>
            <p:ph sz="half" idx="2"/>
          </p:nvPr>
        </p:nvSpPr>
        <p:spPr>
          <a:xfrm>
            <a:off x="8270240" y="1198881"/>
            <a:ext cx="3677920" cy="4978082"/>
          </a:xfrm>
        </p:spPr>
        <p:txBody>
          <a:bodyPr>
            <a:normAutofit/>
          </a:bodyPr>
          <a:lstStyle/>
          <a:p>
            <a:pPr marL="0" indent="0">
              <a:buNone/>
            </a:pPr>
            <a:r>
              <a:rPr lang="en-IN" sz="2000" b="1" dirty="0"/>
              <a:t>Coupon</a:t>
            </a:r>
            <a:r>
              <a:rPr lang="en-IN" sz="2000" dirty="0"/>
              <a:t> </a:t>
            </a:r>
          </a:p>
          <a:p>
            <a:pPr marL="0" indent="0">
              <a:buNone/>
            </a:pPr>
            <a:r>
              <a:rPr lang="en-IN" sz="2000" dirty="0"/>
              <a:t>Important feature which holds 15.12% </a:t>
            </a:r>
          </a:p>
          <a:p>
            <a:pPr marL="0" indent="0">
              <a:buNone/>
            </a:pPr>
            <a:r>
              <a:rPr lang="en-IN" sz="2000" b="1" dirty="0"/>
              <a:t>Occupation</a:t>
            </a:r>
          </a:p>
          <a:p>
            <a:pPr marL="0" indent="0">
              <a:buNone/>
            </a:pPr>
            <a:r>
              <a:rPr lang="en-IN" sz="2000" dirty="0"/>
              <a:t>It holds 8.96% of importance </a:t>
            </a:r>
          </a:p>
          <a:p>
            <a:endParaRPr lang="en-IN" sz="2000" dirty="0"/>
          </a:p>
          <a:p>
            <a:pPr marL="0" indent="0">
              <a:buNone/>
            </a:pPr>
            <a:r>
              <a:rPr lang="en-IN" sz="2000" b="1" dirty="0"/>
              <a:t>Income</a:t>
            </a:r>
            <a:r>
              <a:rPr lang="en-IN" sz="2000" dirty="0"/>
              <a:t> </a:t>
            </a:r>
          </a:p>
          <a:p>
            <a:pPr marL="0" indent="0">
              <a:buNone/>
            </a:pPr>
            <a:r>
              <a:rPr lang="en-IN" sz="2000" dirty="0"/>
              <a:t>It holds 7.57% of important features</a:t>
            </a:r>
          </a:p>
          <a:p>
            <a:pPr marL="0" indent="0">
              <a:buNone/>
            </a:pPr>
            <a:endParaRPr lang="en-IN" sz="2000" dirty="0"/>
          </a:p>
          <a:p>
            <a:pPr marL="0" indent="0">
              <a:buNone/>
            </a:pPr>
            <a:r>
              <a:rPr lang="en-IN" sz="2000" dirty="0"/>
              <a:t>Followed by age , coffeehouse , passenger etc</a:t>
            </a:r>
          </a:p>
        </p:txBody>
      </p:sp>
      <p:pic>
        <p:nvPicPr>
          <p:cNvPr id="10" name="Content Placeholder 9" descr="A graph with numbers and a bar&#10;&#10;Description automatically generated">
            <a:extLst>
              <a:ext uri="{FF2B5EF4-FFF2-40B4-BE49-F238E27FC236}">
                <a16:creationId xmlns:a16="http://schemas.microsoft.com/office/drawing/2014/main" id="{F6421E85-7FDE-1537-74DA-033E7BAA10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0571" y="967154"/>
            <a:ext cx="7199239" cy="5565725"/>
          </a:xfrm>
        </p:spPr>
      </p:pic>
      <p:sp>
        <p:nvSpPr>
          <p:cNvPr id="11" name="Content Placeholder 3">
            <a:extLst>
              <a:ext uri="{FF2B5EF4-FFF2-40B4-BE49-F238E27FC236}">
                <a16:creationId xmlns:a16="http://schemas.microsoft.com/office/drawing/2014/main" id="{78EEB6C1-6877-E6CA-05B7-4D3F23CCC0D2}"/>
              </a:ext>
            </a:extLst>
          </p:cNvPr>
          <p:cNvSpPr txBox="1">
            <a:spLocks/>
          </p:cNvSpPr>
          <p:nvPr/>
        </p:nvSpPr>
        <p:spPr>
          <a:xfrm>
            <a:off x="2127738" y="325121"/>
            <a:ext cx="9378462" cy="873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"Top Features Contributing to the Model"</a:t>
            </a:r>
            <a:r>
              <a:rPr lang="en-IN" sz="3200" b="1" dirty="0"/>
              <a:t>  </a:t>
            </a:r>
          </a:p>
        </p:txBody>
      </p:sp>
      <p:sp>
        <p:nvSpPr>
          <p:cNvPr id="14" name="Arrow: Down 13">
            <a:extLst>
              <a:ext uri="{FF2B5EF4-FFF2-40B4-BE49-F238E27FC236}">
                <a16:creationId xmlns:a16="http://schemas.microsoft.com/office/drawing/2014/main" id="{89D7EE62-5436-7FC5-3B0B-218F99E67173}"/>
              </a:ext>
            </a:extLst>
          </p:cNvPr>
          <p:cNvSpPr/>
          <p:nvPr/>
        </p:nvSpPr>
        <p:spPr>
          <a:xfrm>
            <a:off x="7577709" y="1379220"/>
            <a:ext cx="484632" cy="525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6BF18AA6-4C23-1873-DF97-31C6836D4045}"/>
              </a:ext>
            </a:extLst>
          </p:cNvPr>
          <p:cNvSpPr/>
          <p:nvPr/>
        </p:nvSpPr>
        <p:spPr>
          <a:xfrm>
            <a:off x="7591837" y="2529839"/>
            <a:ext cx="460947" cy="525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B91EB670-C5C2-0266-BBB2-B61B05FC3EB3}"/>
              </a:ext>
            </a:extLst>
          </p:cNvPr>
          <p:cNvSpPr/>
          <p:nvPr/>
        </p:nvSpPr>
        <p:spPr>
          <a:xfrm>
            <a:off x="7601394" y="3680459"/>
            <a:ext cx="508317" cy="60960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8974D0CF-5203-BDA4-D303-F4C3518C2AC5}"/>
              </a:ext>
            </a:extLst>
          </p:cNvPr>
          <p:cNvSpPr/>
          <p:nvPr/>
        </p:nvSpPr>
        <p:spPr>
          <a:xfrm>
            <a:off x="7608570" y="5113020"/>
            <a:ext cx="484632" cy="609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724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E832CB8C-836C-F1EA-FD3B-44CD43DA1300}"/>
              </a:ext>
            </a:extLst>
          </p:cNvPr>
          <p:cNvSpPr/>
          <p:nvPr/>
        </p:nvSpPr>
        <p:spPr>
          <a:xfrm>
            <a:off x="2391508" y="208836"/>
            <a:ext cx="9343947" cy="77152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6050"/>
              </a:lnSpc>
              <a:buNone/>
            </a:pPr>
            <a:r>
              <a:rPr lang="en-US" sz="2400" b="1" dirty="0"/>
              <a:t>"Summary of Key Discoveries in the Coupon Acceptance Project"</a:t>
            </a:r>
          </a:p>
        </p:txBody>
      </p:sp>
      <p:sp>
        <p:nvSpPr>
          <p:cNvPr id="8" name="Text 2">
            <a:extLst>
              <a:ext uri="{FF2B5EF4-FFF2-40B4-BE49-F238E27FC236}">
                <a16:creationId xmlns:a16="http://schemas.microsoft.com/office/drawing/2014/main" id="{CF4243B7-4FD9-015A-A29F-DFDEAE58F0AA}"/>
              </a:ext>
            </a:extLst>
          </p:cNvPr>
          <p:cNvSpPr/>
          <p:nvPr/>
        </p:nvSpPr>
        <p:spPr>
          <a:xfrm flipH="1">
            <a:off x="4610929" y="1227060"/>
            <a:ext cx="555427" cy="37028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900"/>
              </a:lnSpc>
              <a:buNone/>
            </a:pPr>
            <a:endParaRPr lang="en-US" sz="2900" dirty="0"/>
          </a:p>
        </p:txBody>
      </p:sp>
      <p:sp>
        <p:nvSpPr>
          <p:cNvPr id="9" name="Text 3">
            <a:extLst>
              <a:ext uri="{FF2B5EF4-FFF2-40B4-BE49-F238E27FC236}">
                <a16:creationId xmlns:a16="http://schemas.microsoft.com/office/drawing/2014/main" id="{C8644CB0-5621-3F08-0A39-20AF04812785}"/>
              </a:ext>
            </a:extLst>
          </p:cNvPr>
          <p:cNvSpPr/>
          <p:nvPr/>
        </p:nvSpPr>
        <p:spPr>
          <a:xfrm>
            <a:off x="4035670" y="1070015"/>
            <a:ext cx="1900490" cy="44422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000"/>
              </a:lnSpc>
              <a:buNone/>
            </a:pPr>
            <a:r>
              <a:rPr lang="en-US" sz="2400" b="1" dirty="0">
                <a:solidFill>
                  <a:srgbClr val="2C3249"/>
                </a:solidFill>
                <a:latin typeface="Kanit Light" pitchFamily="34" charset="0"/>
                <a:ea typeface="Kanit Light" pitchFamily="34" charset="-122"/>
                <a:cs typeface="Kanit Light" pitchFamily="34" charset="-120"/>
              </a:rPr>
              <a:t>Best Model</a:t>
            </a:r>
            <a:endParaRPr lang="en-US" sz="2400" b="1" dirty="0"/>
          </a:p>
        </p:txBody>
      </p:sp>
      <p:sp>
        <p:nvSpPr>
          <p:cNvPr id="10" name="Text 4">
            <a:extLst>
              <a:ext uri="{FF2B5EF4-FFF2-40B4-BE49-F238E27FC236}">
                <a16:creationId xmlns:a16="http://schemas.microsoft.com/office/drawing/2014/main" id="{A485C31C-DF46-3516-D710-9806E4AE7ABE}"/>
              </a:ext>
            </a:extLst>
          </p:cNvPr>
          <p:cNvSpPr/>
          <p:nvPr/>
        </p:nvSpPr>
        <p:spPr>
          <a:xfrm>
            <a:off x="4035669" y="1471077"/>
            <a:ext cx="7770323" cy="1663361"/>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100"/>
              </a:lnSpc>
              <a:buNone/>
            </a:pPr>
            <a:r>
              <a:rPr lang="en-US" sz="2000" dirty="0"/>
              <a:t>"</a:t>
            </a:r>
            <a:r>
              <a:rPr lang="en-US" sz="2000" dirty="0" err="1"/>
              <a:t>XGBoost</a:t>
            </a:r>
            <a:r>
              <a:rPr lang="en-US" sz="2000" dirty="0"/>
              <a:t> Classifier outperformed other models in predicting coupon acceptance, demonstrating higher accuracy and robustness in classifying whether a coupon will be accepted or not."</a:t>
            </a:r>
          </a:p>
        </p:txBody>
      </p:sp>
      <p:sp>
        <p:nvSpPr>
          <p:cNvPr id="13" name="Text 7">
            <a:extLst>
              <a:ext uri="{FF2B5EF4-FFF2-40B4-BE49-F238E27FC236}">
                <a16:creationId xmlns:a16="http://schemas.microsoft.com/office/drawing/2014/main" id="{8F7AAF17-A767-4C5E-1236-8B4FB6C99A39}"/>
              </a:ext>
            </a:extLst>
          </p:cNvPr>
          <p:cNvSpPr/>
          <p:nvPr/>
        </p:nvSpPr>
        <p:spPr>
          <a:xfrm>
            <a:off x="4114800" y="2892669"/>
            <a:ext cx="3525715" cy="44422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000"/>
              </a:lnSpc>
              <a:buNone/>
            </a:pPr>
            <a:r>
              <a:rPr lang="en-US" sz="2400" b="1" dirty="0">
                <a:solidFill>
                  <a:srgbClr val="2C3249"/>
                </a:solidFill>
                <a:latin typeface="Kanit Light" pitchFamily="34" charset="0"/>
                <a:ea typeface="Kanit Light" pitchFamily="34" charset="-122"/>
                <a:cs typeface="Kanit Light" pitchFamily="34" charset="-120"/>
              </a:rPr>
              <a:t>Important Features</a:t>
            </a:r>
            <a:endParaRPr lang="en-US" sz="2400" b="1" dirty="0"/>
          </a:p>
        </p:txBody>
      </p:sp>
      <p:sp>
        <p:nvSpPr>
          <p:cNvPr id="14" name="Text 8">
            <a:extLst>
              <a:ext uri="{FF2B5EF4-FFF2-40B4-BE49-F238E27FC236}">
                <a16:creationId xmlns:a16="http://schemas.microsoft.com/office/drawing/2014/main" id="{AA3BAD5D-C370-FBC2-AFA4-3157D2C7F36A}"/>
              </a:ext>
            </a:extLst>
          </p:cNvPr>
          <p:cNvSpPr/>
          <p:nvPr/>
        </p:nvSpPr>
        <p:spPr>
          <a:xfrm>
            <a:off x="4114800" y="3336890"/>
            <a:ext cx="7877910" cy="184018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100"/>
              </a:lnSpc>
            </a:pPr>
            <a:r>
              <a:rPr lang="en-US" sz="2000" dirty="0"/>
              <a:t>Coupon, expiration, income, age, and occupation significantly influence coupon acceptance, with certain factors like income and expiration playing a stronger role in determining whether a coupon will be accepted."</a:t>
            </a:r>
          </a:p>
          <a:p>
            <a:pPr marL="0" indent="0">
              <a:lnSpc>
                <a:spcPts val="3100"/>
              </a:lnSpc>
              <a:buNone/>
            </a:pPr>
            <a:endParaRPr lang="en-US" sz="1900" dirty="0"/>
          </a:p>
        </p:txBody>
      </p:sp>
      <p:sp>
        <p:nvSpPr>
          <p:cNvPr id="16" name="Text 10">
            <a:extLst>
              <a:ext uri="{FF2B5EF4-FFF2-40B4-BE49-F238E27FC236}">
                <a16:creationId xmlns:a16="http://schemas.microsoft.com/office/drawing/2014/main" id="{B59E2E3E-6D41-3750-21A4-24B9356D3383}"/>
              </a:ext>
            </a:extLst>
          </p:cNvPr>
          <p:cNvSpPr/>
          <p:nvPr/>
        </p:nvSpPr>
        <p:spPr>
          <a:xfrm>
            <a:off x="5073163" y="5417701"/>
            <a:ext cx="862996" cy="37028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900"/>
              </a:lnSpc>
              <a:buNone/>
            </a:pPr>
            <a:endParaRPr lang="en-US" sz="2900" dirty="0"/>
          </a:p>
        </p:txBody>
      </p:sp>
      <p:sp>
        <p:nvSpPr>
          <p:cNvPr id="17" name="Text 11">
            <a:extLst>
              <a:ext uri="{FF2B5EF4-FFF2-40B4-BE49-F238E27FC236}">
                <a16:creationId xmlns:a16="http://schemas.microsoft.com/office/drawing/2014/main" id="{2EC40564-37F9-7DA9-679D-5D1C59A37866}"/>
              </a:ext>
            </a:extLst>
          </p:cNvPr>
          <p:cNvSpPr/>
          <p:nvPr/>
        </p:nvSpPr>
        <p:spPr>
          <a:xfrm>
            <a:off x="4114801" y="5325189"/>
            <a:ext cx="2242038" cy="385763"/>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000"/>
              </a:lnSpc>
              <a:buNone/>
            </a:pPr>
            <a:r>
              <a:rPr lang="en-US" sz="2400" b="1" dirty="0">
                <a:solidFill>
                  <a:srgbClr val="2C3249"/>
                </a:solidFill>
                <a:latin typeface="+mj-lt"/>
                <a:ea typeface="Kanit Light" pitchFamily="34" charset="-122"/>
                <a:cs typeface="Kanit Light" pitchFamily="34" charset="-120"/>
              </a:rPr>
              <a:t>Model Accuracy</a:t>
            </a:r>
            <a:endParaRPr lang="en-US" sz="2400" b="1" dirty="0">
              <a:latin typeface="+mj-lt"/>
            </a:endParaRPr>
          </a:p>
        </p:txBody>
      </p:sp>
      <p:sp>
        <p:nvSpPr>
          <p:cNvPr id="18" name="Text 12">
            <a:extLst>
              <a:ext uri="{FF2B5EF4-FFF2-40B4-BE49-F238E27FC236}">
                <a16:creationId xmlns:a16="http://schemas.microsoft.com/office/drawing/2014/main" id="{9E54A95B-C400-7A83-DED6-C7CB9E9B2A08}"/>
              </a:ext>
            </a:extLst>
          </p:cNvPr>
          <p:cNvSpPr/>
          <p:nvPr/>
        </p:nvSpPr>
        <p:spPr>
          <a:xfrm>
            <a:off x="4114800" y="5859066"/>
            <a:ext cx="7397496" cy="79009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Achieved 75.91% accuracy in predicting coupon acceptance .</a:t>
            </a:r>
            <a:endParaRPr lang="en-US" sz="1900" dirty="0"/>
          </a:p>
        </p:txBody>
      </p:sp>
      <p:sp>
        <p:nvSpPr>
          <p:cNvPr id="19" name="Text 6">
            <a:extLst>
              <a:ext uri="{FF2B5EF4-FFF2-40B4-BE49-F238E27FC236}">
                <a16:creationId xmlns:a16="http://schemas.microsoft.com/office/drawing/2014/main" id="{C12F3D4E-124D-B3BA-B901-D804D2541573}"/>
              </a:ext>
            </a:extLst>
          </p:cNvPr>
          <p:cNvSpPr/>
          <p:nvPr/>
        </p:nvSpPr>
        <p:spPr>
          <a:xfrm>
            <a:off x="4610930" y="3338038"/>
            <a:ext cx="555428" cy="37028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900"/>
              </a:lnSpc>
              <a:buNone/>
            </a:pPr>
            <a:endParaRPr lang="en-US" sz="2900" dirty="0"/>
          </a:p>
        </p:txBody>
      </p:sp>
      <p:pic>
        <p:nvPicPr>
          <p:cNvPr id="23" name="Picture 22" descr="A group of people discussing a graph&#10;&#10;Description automatically generated">
            <a:extLst>
              <a:ext uri="{FF2B5EF4-FFF2-40B4-BE49-F238E27FC236}">
                <a16:creationId xmlns:a16="http://schemas.microsoft.com/office/drawing/2014/main" id="{2A7E45CC-EF7E-CC1F-9FF4-F10C24721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31" y="1351084"/>
            <a:ext cx="3533394" cy="4529531"/>
          </a:xfrm>
          <a:prstGeom prst="rect">
            <a:avLst/>
          </a:prstGeom>
        </p:spPr>
      </p:pic>
    </p:spTree>
    <p:extLst>
      <p:ext uri="{BB962C8B-B14F-4D97-AF65-F5344CB8AC3E}">
        <p14:creationId xmlns:p14="http://schemas.microsoft.com/office/powerpoint/2010/main" val="123371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1816</TotalTime>
  <Words>660</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Calibri</vt:lpstr>
      <vt:lpstr>Kanit Light</vt:lpstr>
      <vt:lpstr>Martel Sans</vt:lpstr>
      <vt:lpstr>Office Theme</vt:lpstr>
      <vt:lpstr>Coupon Acceptance Analysis</vt:lpstr>
      <vt:lpstr>Data overview </vt:lpstr>
      <vt:lpstr> Data preprocessing</vt:lpstr>
      <vt:lpstr>   Exploratory data Analysis</vt:lpstr>
      <vt:lpstr>         Model selection for classification problem  </vt:lpstr>
      <vt:lpstr>Model training and evaluation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roshan k</dc:creator>
  <cp:lastModifiedBy>roshan k</cp:lastModifiedBy>
  <cp:revision>11</cp:revision>
  <dcterms:created xsi:type="dcterms:W3CDTF">2025-01-31T11:03:32Z</dcterms:created>
  <dcterms:modified xsi:type="dcterms:W3CDTF">2025-02-08T09:31:40Z</dcterms:modified>
</cp:coreProperties>
</file>