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4" r:id="rId8"/>
    <p:sldId id="269" r:id="rId9"/>
    <p:sldId id="268" r:id="rId10"/>
    <p:sldId id="270"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06E1-C7CA-595E-526F-11872701B3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A2F56F-E201-A5D6-FDB5-4475A832D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C8C2D9-830D-412F-637A-3B6B0D15C2AB}"/>
              </a:ext>
            </a:extLst>
          </p:cNvPr>
          <p:cNvSpPr>
            <a:spLocks noGrp="1"/>
          </p:cNvSpPr>
          <p:nvPr>
            <p:ph type="dt" sz="half" idx="10"/>
          </p:nvPr>
        </p:nvSpPr>
        <p:spPr/>
        <p:txBody>
          <a:bodyPr/>
          <a:lstStyle/>
          <a:p>
            <a:fld id="{03C70123-0A86-4563-8CB8-8810BD2466A8}" type="datetimeFigureOut">
              <a:rPr lang="en-US" smtClean="0"/>
              <a:t>5/7/2024</a:t>
            </a:fld>
            <a:endParaRPr lang="en-US"/>
          </a:p>
        </p:txBody>
      </p:sp>
      <p:sp>
        <p:nvSpPr>
          <p:cNvPr id="5" name="Footer Placeholder 4">
            <a:extLst>
              <a:ext uri="{FF2B5EF4-FFF2-40B4-BE49-F238E27FC236}">
                <a16:creationId xmlns:a16="http://schemas.microsoft.com/office/drawing/2014/main" id="{431AF2BC-9DBA-2C67-2A68-07C77F1B4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9F475-260D-5878-DF7F-DF5765ADD4DA}"/>
              </a:ext>
            </a:extLst>
          </p:cNvPr>
          <p:cNvSpPr>
            <a:spLocks noGrp="1"/>
          </p:cNvSpPr>
          <p:nvPr>
            <p:ph type="sldNum" sz="quarter" idx="12"/>
          </p:nvPr>
        </p:nvSpPr>
        <p:spPr/>
        <p:txBody>
          <a:bodyPr/>
          <a:lstStyle/>
          <a:p>
            <a:fld id="{E50D5CF8-A0A1-40F8-AB35-34DEF101CEB8}" type="slidenum">
              <a:rPr lang="en-US" smtClean="0"/>
              <a:t>‹#›</a:t>
            </a:fld>
            <a:endParaRPr lang="en-US"/>
          </a:p>
        </p:txBody>
      </p:sp>
    </p:spTree>
    <p:extLst>
      <p:ext uri="{BB962C8B-B14F-4D97-AF65-F5344CB8AC3E}">
        <p14:creationId xmlns:p14="http://schemas.microsoft.com/office/powerpoint/2010/main" val="168559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6D6B-0141-788B-B282-695A843FA5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6B8CE8-25C3-2507-D4A5-09D66F5C82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B379D-1D55-E005-81CD-F9710DA5D10A}"/>
              </a:ext>
            </a:extLst>
          </p:cNvPr>
          <p:cNvSpPr>
            <a:spLocks noGrp="1"/>
          </p:cNvSpPr>
          <p:nvPr>
            <p:ph type="dt" sz="half" idx="10"/>
          </p:nvPr>
        </p:nvSpPr>
        <p:spPr/>
        <p:txBody>
          <a:bodyPr/>
          <a:lstStyle/>
          <a:p>
            <a:fld id="{03C70123-0A86-4563-8CB8-8810BD2466A8}" type="datetimeFigureOut">
              <a:rPr lang="en-US" smtClean="0"/>
              <a:t>5/7/2024</a:t>
            </a:fld>
            <a:endParaRPr lang="en-US"/>
          </a:p>
        </p:txBody>
      </p:sp>
      <p:sp>
        <p:nvSpPr>
          <p:cNvPr id="5" name="Footer Placeholder 4">
            <a:extLst>
              <a:ext uri="{FF2B5EF4-FFF2-40B4-BE49-F238E27FC236}">
                <a16:creationId xmlns:a16="http://schemas.microsoft.com/office/drawing/2014/main" id="{4910A433-7731-4A4F-B012-2ED8C9884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FBF29-DD3C-D089-AC71-54D214277E7C}"/>
              </a:ext>
            </a:extLst>
          </p:cNvPr>
          <p:cNvSpPr>
            <a:spLocks noGrp="1"/>
          </p:cNvSpPr>
          <p:nvPr>
            <p:ph type="sldNum" sz="quarter" idx="12"/>
          </p:nvPr>
        </p:nvSpPr>
        <p:spPr/>
        <p:txBody>
          <a:bodyPr/>
          <a:lstStyle/>
          <a:p>
            <a:fld id="{E50D5CF8-A0A1-40F8-AB35-34DEF101CEB8}" type="slidenum">
              <a:rPr lang="en-US" smtClean="0"/>
              <a:t>‹#›</a:t>
            </a:fld>
            <a:endParaRPr lang="en-US"/>
          </a:p>
        </p:txBody>
      </p:sp>
    </p:spTree>
    <p:extLst>
      <p:ext uri="{BB962C8B-B14F-4D97-AF65-F5344CB8AC3E}">
        <p14:creationId xmlns:p14="http://schemas.microsoft.com/office/powerpoint/2010/main" val="286104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467D4D-B589-DEA8-BBF2-3EC3AF4C4E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4126CC-433B-CB12-C6F5-617D91124E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144A7-6314-CF0F-532E-6D03E6B862F4}"/>
              </a:ext>
            </a:extLst>
          </p:cNvPr>
          <p:cNvSpPr>
            <a:spLocks noGrp="1"/>
          </p:cNvSpPr>
          <p:nvPr>
            <p:ph type="dt" sz="half" idx="10"/>
          </p:nvPr>
        </p:nvSpPr>
        <p:spPr/>
        <p:txBody>
          <a:bodyPr/>
          <a:lstStyle/>
          <a:p>
            <a:fld id="{03C70123-0A86-4563-8CB8-8810BD2466A8}" type="datetimeFigureOut">
              <a:rPr lang="en-US" smtClean="0"/>
              <a:t>5/7/2024</a:t>
            </a:fld>
            <a:endParaRPr lang="en-US"/>
          </a:p>
        </p:txBody>
      </p:sp>
      <p:sp>
        <p:nvSpPr>
          <p:cNvPr id="5" name="Footer Placeholder 4">
            <a:extLst>
              <a:ext uri="{FF2B5EF4-FFF2-40B4-BE49-F238E27FC236}">
                <a16:creationId xmlns:a16="http://schemas.microsoft.com/office/drawing/2014/main" id="{413E612E-D7E1-BBDF-7F5A-5455124B6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11D17-E0D2-C1EB-A7F3-835D81D39433}"/>
              </a:ext>
            </a:extLst>
          </p:cNvPr>
          <p:cNvSpPr>
            <a:spLocks noGrp="1"/>
          </p:cNvSpPr>
          <p:nvPr>
            <p:ph type="sldNum" sz="quarter" idx="12"/>
          </p:nvPr>
        </p:nvSpPr>
        <p:spPr/>
        <p:txBody>
          <a:bodyPr/>
          <a:lstStyle/>
          <a:p>
            <a:fld id="{E50D5CF8-A0A1-40F8-AB35-34DEF101CEB8}" type="slidenum">
              <a:rPr lang="en-US" smtClean="0"/>
              <a:t>‹#›</a:t>
            </a:fld>
            <a:endParaRPr lang="en-US"/>
          </a:p>
        </p:txBody>
      </p:sp>
    </p:spTree>
    <p:extLst>
      <p:ext uri="{BB962C8B-B14F-4D97-AF65-F5344CB8AC3E}">
        <p14:creationId xmlns:p14="http://schemas.microsoft.com/office/powerpoint/2010/main" val="3891295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4B36-942B-01AE-C832-22511A2000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3C278-2E8D-DF58-2B6A-68E9C51E09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05923E-A4F3-1D7E-3824-3F97E35D704B}"/>
              </a:ext>
            </a:extLst>
          </p:cNvPr>
          <p:cNvSpPr>
            <a:spLocks noGrp="1"/>
          </p:cNvSpPr>
          <p:nvPr>
            <p:ph type="dt" sz="half" idx="10"/>
          </p:nvPr>
        </p:nvSpPr>
        <p:spPr/>
        <p:txBody>
          <a:bodyPr/>
          <a:lstStyle/>
          <a:p>
            <a:fld id="{03C70123-0A86-4563-8CB8-8810BD2466A8}" type="datetimeFigureOut">
              <a:rPr lang="en-US" smtClean="0"/>
              <a:t>5/7/2024</a:t>
            </a:fld>
            <a:endParaRPr lang="en-US"/>
          </a:p>
        </p:txBody>
      </p:sp>
      <p:sp>
        <p:nvSpPr>
          <p:cNvPr id="5" name="Footer Placeholder 4">
            <a:extLst>
              <a:ext uri="{FF2B5EF4-FFF2-40B4-BE49-F238E27FC236}">
                <a16:creationId xmlns:a16="http://schemas.microsoft.com/office/drawing/2014/main" id="{26575D15-1D60-3FE3-7386-C91D3D5575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8CBBA-9B5C-CA6C-8ECE-34741D4D7D18}"/>
              </a:ext>
            </a:extLst>
          </p:cNvPr>
          <p:cNvSpPr>
            <a:spLocks noGrp="1"/>
          </p:cNvSpPr>
          <p:nvPr>
            <p:ph type="sldNum" sz="quarter" idx="12"/>
          </p:nvPr>
        </p:nvSpPr>
        <p:spPr/>
        <p:txBody>
          <a:bodyPr/>
          <a:lstStyle/>
          <a:p>
            <a:fld id="{E50D5CF8-A0A1-40F8-AB35-34DEF101CEB8}" type="slidenum">
              <a:rPr lang="en-US" smtClean="0"/>
              <a:t>‹#›</a:t>
            </a:fld>
            <a:endParaRPr lang="en-US"/>
          </a:p>
        </p:txBody>
      </p:sp>
    </p:spTree>
    <p:extLst>
      <p:ext uri="{BB962C8B-B14F-4D97-AF65-F5344CB8AC3E}">
        <p14:creationId xmlns:p14="http://schemas.microsoft.com/office/powerpoint/2010/main" val="12824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EB57-BC57-118A-95E3-04551CADA1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2F15A5-4571-F3DB-36A7-4E55C41836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D3F8D6-F125-EFFC-0A23-A459AB4DF998}"/>
              </a:ext>
            </a:extLst>
          </p:cNvPr>
          <p:cNvSpPr>
            <a:spLocks noGrp="1"/>
          </p:cNvSpPr>
          <p:nvPr>
            <p:ph type="dt" sz="half" idx="10"/>
          </p:nvPr>
        </p:nvSpPr>
        <p:spPr/>
        <p:txBody>
          <a:bodyPr/>
          <a:lstStyle/>
          <a:p>
            <a:fld id="{03C70123-0A86-4563-8CB8-8810BD2466A8}" type="datetimeFigureOut">
              <a:rPr lang="en-US" smtClean="0"/>
              <a:t>5/7/2024</a:t>
            </a:fld>
            <a:endParaRPr lang="en-US"/>
          </a:p>
        </p:txBody>
      </p:sp>
      <p:sp>
        <p:nvSpPr>
          <p:cNvPr id="5" name="Footer Placeholder 4">
            <a:extLst>
              <a:ext uri="{FF2B5EF4-FFF2-40B4-BE49-F238E27FC236}">
                <a16:creationId xmlns:a16="http://schemas.microsoft.com/office/drawing/2014/main" id="{5A6FE580-95AC-21E8-1BFC-6A0F976E2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D482F-E64D-2BD3-1519-526045ED4894}"/>
              </a:ext>
            </a:extLst>
          </p:cNvPr>
          <p:cNvSpPr>
            <a:spLocks noGrp="1"/>
          </p:cNvSpPr>
          <p:nvPr>
            <p:ph type="sldNum" sz="quarter" idx="12"/>
          </p:nvPr>
        </p:nvSpPr>
        <p:spPr/>
        <p:txBody>
          <a:bodyPr/>
          <a:lstStyle/>
          <a:p>
            <a:fld id="{E50D5CF8-A0A1-40F8-AB35-34DEF101CEB8}" type="slidenum">
              <a:rPr lang="en-US" smtClean="0"/>
              <a:t>‹#›</a:t>
            </a:fld>
            <a:endParaRPr lang="en-US"/>
          </a:p>
        </p:txBody>
      </p:sp>
    </p:spTree>
    <p:extLst>
      <p:ext uri="{BB962C8B-B14F-4D97-AF65-F5344CB8AC3E}">
        <p14:creationId xmlns:p14="http://schemas.microsoft.com/office/powerpoint/2010/main" val="55606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19151-AABC-1C2C-93AA-CB633C4501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EABB73-E1EC-B615-F1B8-46F5BDB1A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1D5258-3F30-FFE1-A0A0-79F99636F9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A5CF3C-7841-95F7-2ECA-7FAD39403120}"/>
              </a:ext>
            </a:extLst>
          </p:cNvPr>
          <p:cNvSpPr>
            <a:spLocks noGrp="1"/>
          </p:cNvSpPr>
          <p:nvPr>
            <p:ph type="dt" sz="half" idx="10"/>
          </p:nvPr>
        </p:nvSpPr>
        <p:spPr/>
        <p:txBody>
          <a:bodyPr/>
          <a:lstStyle/>
          <a:p>
            <a:fld id="{03C70123-0A86-4563-8CB8-8810BD2466A8}" type="datetimeFigureOut">
              <a:rPr lang="en-US" smtClean="0"/>
              <a:t>5/7/2024</a:t>
            </a:fld>
            <a:endParaRPr lang="en-US"/>
          </a:p>
        </p:txBody>
      </p:sp>
      <p:sp>
        <p:nvSpPr>
          <p:cNvPr id="6" name="Footer Placeholder 5">
            <a:extLst>
              <a:ext uri="{FF2B5EF4-FFF2-40B4-BE49-F238E27FC236}">
                <a16:creationId xmlns:a16="http://schemas.microsoft.com/office/drawing/2014/main" id="{ED19BBDE-0211-2EB4-BD7E-1555EF452E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13775-DCAA-078B-B1BA-935E8B3D0067}"/>
              </a:ext>
            </a:extLst>
          </p:cNvPr>
          <p:cNvSpPr>
            <a:spLocks noGrp="1"/>
          </p:cNvSpPr>
          <p:nvPr>
            <p:ph type="sldNum" sz="quarter" idx="12"/>
          </p:nvPr>
        </p:nvSpPr>
        <p:spPr/>
        <p:txBody>
          <a:bodyPr/>
          <a:lstStyle/>
          <a:p>
            <a:fld id="{E50D5CF8-A0A1-40F8-AB35-34DEF101CEB8}" type="slidenum">
              <a:rPr lang="en-US" smtClean="0"/>
              <a:t>‹#›</a:t>
            </a:fld>
            <a:endParaRPr lang="en-US"/>
          </a:p>
        </p:txBody>
      </p:sp>
    </p:spTree>
    <p:extLst>
      <p:ext uri="{BB962C8B-B14F-4D97-AF65-F5344CB8AC3E}">
        <p14:creationId xmlns:p14="http://schemas.microsoft.com/office/powerpoint/2010/main" val="293025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D1E5-52C7-FF7B-DCD9-BB552B0C0F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81E001-1F12-2276-05C7-76158ABD91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AFD289-4200-8D8A-362D-F426DBF212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FABD39-C716-DEB5-B1A8-12D1FE66DC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295F63-F4A9-A0EE-7614-A17B7DD3C0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6D9295-7890-468E-9653-16FC2A3F7292}"/>
              </a:ext>
            </a:extLst>
          </p:cNvPr>
          <p:cNvSpPr>
            <a:spLocks noGrp="1"/>
          </p:cNvSpPr>
          <p:nvPr>
            <p:ph type="dt" sz="half" idx="10"/>
          </p:nvPr>
        </p:nvSpPr>
        <p:spPr/>
        <p:txBody>
          <a:bodyPr/>
          <a:lstStyle/>
          <a:p>
            <a:fld id="{03C70123-0A86-4563-8CB8-8810BD2466A8}" type="datetimeFigureOut">
              <a:rPr lang="en-US" smtClean="0"/>
              <a:t>5/7/2024</a:t>
            </a:fld>
            <a:endParaRPr lang="en-US"/>
          </a:p>
        </p:txBody>
      </p:sp>
      <p:sp>
        <p:nvSpPr>
          <p:cNvPr id="8" name="Footer Placeholder 7">
            <a:extLst>
              <a:ext uri="{FF2B5EF4-FFF2-40B4-BE49-F238E27FC236}">
                <a16:creationId xmlns:a16="http://schemas.microsoft.com/office/drawing/2014/main" id="{A0D16E1C-B74D-F648-17C0-52B15780E8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30DF8D-7B09-A46D-33CD-1CA9D55794F9}"/>
              </a:ext>
            </a:extLst>
          </p:cNvPr>
          <p:cNvSpPr>
            <a:spLocks noGrp="1"/>
          </p:cNvSpPr>
          <p:nvPr>
            <p:ph type="sldNum" sz="quarter" idx="12"/>
          </p:nvPr>
        </p:nvSpPr>
        <p:spPr/>
        <p:txBody>
          <a:bodyPr/>
          <a:lstStyle/>
          <a:p>
            <a:fld id="{E50D5CF8-A0A1-40F8-AB35-34DEF101CEB8}" type="slidenum">
              <a:rPr lang="en-US" smtClean="0"/>
              <a:t>‹#›</a:t>
            </a:fld>
            <a:endParaRPr lang="en-US"/>
          </a:p>
        </p:txBody>
      </p:sp>
    </p:spTree>
    <p:extLst>
      <p:ext uri="{BB962C8B-B14F-4D97-AF65-F5344CB8AC3E}">
        <p14:creationId xmlns:p14="http://schemas.microsoft.com/office/powerpoint/2010/main" val="135884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B6EE-718C-6AA0-A337-51FF691ABA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F81283-6FE5-35C1-800A-91DA7D6A57FC}"/>
              </a:ext>
            </a:extLst>
          </p:cNvPr>
          <p:cNvSpPr>
            <a:spLocks noGrp="1"/>
          </p:cNvSpPr>
          <p:nvPr>
            <p:ph type="dt" sz="half" idx="10"/>
          </p:nvPr>
        </p:nvSpPr>
        <p:spPr/>
        <p:txBody>
          <a:bodyPr/>
          <a:lstStyle/>
          <a:p>
            <a:fld id="{03C70123-0A86-4563-8CB8-8810BD2466A8}" type="datetimeFigureOut">
              <a:rPr lang="en-US" smtClean="0"/>
              <a:t>5/7/2024</a:t>
            </a:fld>
            <a:endParaRPr lang="en-US"/>
          </a:p>
        </p:txBody>
      </p:sp>
      <p:sp>
        <p:nvSpPr>
          <p:cNvPr id="4" name="Footer Placeholder 3">
            <a:extLst>
              <a:ext uri="{FF2B5EF4-FFF2-40B4-BE49-F238E27FC236}">
                <a16:creationId xmlns:a16="http://schemas.microsoft.com/office/drawing/2014/main" id="{D83D68BF-F94B-C310-3384-860B603F2F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7392A6-DF96-4796-56F6-E88B9A455A4D}"/>
              </a:ext>
            </a:extLst>
          </p:cNvPr>
          <p:cNvSpPr>
            <a:spLocks noGrp="1"/>
          </p:cNvSpPr>
          <p:nvPr>
            <p:ph type="sldNum" sz="quarter" idx="12"/>
          </p:nvPr>
        </p:nvSpPr>
        <p:spPr/>
        <p:txBody>
          <a:bodyPr/>
          <a:lstStyle/>
          <a:p>
            <a:fld id="{E50D5CF8-A0A1-40F8-AB35-34DEF101CEB8}" type="slidenum">
              <a:rPr lang="en-US" smtClean="0"/>
              <a:t>‹#›</a:t>
            </a:fld>
            <a:endParaRPr lang="en-US"/>
          </a:p>
        </p:txBody>
      </p:sp>
    </p:spTree>
    <p:extLst>
      <p:ext uri="{BB962C8B-B14F-4D97-AF65-F5344CB8AC3E}">
        <p14:creationId xmlns:p14="http://schemas.microsoft.com/office/powerpoint/2010/main" val="1203951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F14EA-F81E-CB14-1645-D0642234555B}"/>
              </a:ext>
            </a:extLst>
          </p:cNvPr>
          <p:cNvSpPr>
            <a:spLocks noGrp="1"/>
          </p:cNvSpPr>
          <p:nvPr>
            <p:ph type="dt" sz="half" idx="10"/>
          </p:nvPr>
        </p:nvSpPr>
        <p:spPr/>
        <p:txBody>
          <a:bodyPr/>
          <a:lstStyle/>
          <a:p>
            <a:fld id="{03C70123-0A86-4563-8CB8-8810BD2466A8}" type="datetimeFigureOut">
              <a:rPr lang="en-US" smtClean="0"/>
              <a:t>5/7/2024</a:t>
            </a:fld>
            <a:endParaRPr lang="en-US"/>
          </a:p>
        </p:txBody>
      </p:sp>
      <p:sp>
        <p:nvSpPr>
          <p:cNvPr id="3" name="Footer Placeholder 2">
            <a:extLst>
              <a:ext uri="{FF2B5EF4-FFF2-40B4-BE49-F238E27FC236}">
                <a16:creationId xmlns:a16="http://schemas.microsoft.com/office/drawing/2014/main" id="{FACE4698-7C72-2D6D-B05C-CA0FAE50A6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5AD2AE-F63B-FDB1-C9BF-2BC53CCB0D5D}"/>
              </a:ext>
            </a:extLst>
          </p:cNvPr>
          <p:cNvSpPr>
            <a:spLocks noGrp="1"/>
          </p:cNvSpPr>
          <p:nvPr>
            <p:ph type="sldNum" sz="quarter" idx="12"/>
          </p:nvPr>
        </p:nvSpPr>
        <p:spPr/>
        <p:txBody>
          <a:bodyPr/>
          <a:lstStyle/>
          <a:p>
            <a:fld id="{E50D5CF8-A0A1-40F8-AB35-34DEF101CEB8}" type="slidenum">
              <a:rPr lang="en-US" smtClean="0"/>
              <a:t>‹#›</a:t>
            </a:fld>
            <a:endParaRPr lang="en-US"/>
          </a:p>
        </p:txBody>
      </p:sp>
    </p:spTree>
    <p:extLst>
      <p:ext uri="{BB962C8B-B14F-4D97-AF65-F5344CB8AC3E}">
        <p14:creationId xmlns:p14="http://schemas.microsoft.com/office/powerpoint/2010/main" val="3508329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3B7C-3074-9BDC-22A4-FAC595EF7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CC456F-7822-EC4C-33B5-58126CD22C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B53E17-8A9F-1674-679C-7F91D8E7B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BDA2D-0AEF-E2DD-A97E-BC98E8FB04B1}"/>
              </a:ext>
            </a:extLst>
          </p:cNvPr>
          <p:cNvSpPr>
            <a:spLocks noGrp="1"/>
          </p:cNvSpPr>
          <p:nvPr>
            <p:ph type="dt" sz="half" idx="10"/>
          </p:nvPr>
        </p:nvSpPr>
        <p:spPr/>
        <p:txBody>
          <a:bodyPr/>
          <a:lstStyle/>
          <a:p>
            <a:fld id="{03C70123-0A86-4563-8CB8-8810BD2466A8}" type="datetimeFigureOut">
              <a:rPr lang="en-US" smtClean="0"/>
              <a:t>5/7/2024</a:t>
            </a:fld>
            <a:endParaRPr lang="en-US"/>
          </a:p>
        </p:txBody>
      </p:sp>
      <p:sp>
        <p:nvSpPr>
          <p:cNvPr id="6" name="Footer Placeholder 5">
            <a:extLst>
              <a:ext uri="{FF2B5EF4-FFF2-40B4-BE49-F238E27FC236}">
                <a16:creationId xmlns:a16="http://schemas.microsoft.com/office/drawing/2014/main" id="{8571F38D-7514-DB69-547C-10FEABBBD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0A3E07-DEA4-C71A-730E-3D607C6E539C}"/>
              </a:ext>
            </a:extLst>
          </p:cNvPr>
          <p:cNvSpPr>
            <a:spLocks noGrp="1"/>
          </p:cNvSpPr>
          <p:nvPr>
            <p:ph type="sldNum" sz="quarter" idx="12"/>
          </p:nvPr>
        </p:nvSpPr>
        <p:spPr/>
        <p:txBody>
          <a:bodyPr/>
          <a:lstStyle/>
          <a:p>
            <a:fld id="{E50D5CF8-A0A1-40F8-AB35-34DEF101CEB8}" type="slidenum">
              <a:rPr lang="en-US" smtClean="0"/>
              <a:t>‹#›</a:t>
            </a:fld>
            <a:endParaRPr lang="en-US"/>
          </a:p>
        </p:txBody>
      </p:sp>
    </p:spTree>
    <p:extLst>
      <p:ext uri="{BB962C8B-B14F-4D97-AF65-F5344CB8AC3E}">
        <p14:creationId xmlns:p14="http://schemas.microsoft.com/office/powerpoint/2010/main" val="2050823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07AF-ACC0-15EF-BCE5-5345454C6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A1C16B-12E7-D27F-6217-D11F66B8E7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14573F-A052-9A7C-3AA2-1F8A819F0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02E23-2302-2D89-C117-02881987FED3}"/>
              </a:ext>
            </a:extLst>
          </p:cNvPr>
          <p:cNvSpPr>
            <a:spLocks noGrp="1"/>
          </p:cNvSpPr>
          <p:nvPr>
            <p:ph type="dt" sz="half" idx="10"/>
          </p:nvPr>
        </p:nvSpPr>
        <p:spPr/>
        <p:txBody>
          <a:bodyPr/>
          <a:lstStyle/>
          <a:p>
            <a:fld id="{03C70123-0A86-4563-8CB8-8810BD2466A8}" type="datetimeFigureOut">
              <a:rPr lang="en-US" smtClean="0"/>
              <a:t>5/7/2024</a:t>
            </a:fld>
            <a:endParaRPr lang="en-US"/>
          </a:p>
        </p:txBody>
      </p:sp>
      <p:sp>
        <p:nvSpPr>
          <p:cNvPr id="6" name="Footer Placeholder 5">
            <a:extLst>
              <a:ext uri="{FF2B5EF4-FFF2-40B4-BE49-F238E27FC236}">
                <a16:creationId xmlns:a16="http://schemas.microsoft.com/office/drawing/2014/main" id="{DE5D0050-0F8A-5C96-7A24-C1E3ED64AF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4FC673-958E-7CB8-5900-894A1CF5254F}"/>
              </a:ext>
            </a:extLst>
          </p:cNvPr>
          <p:cNvSpPr>
            <a:spLocks noGrp="1"/>
          </p:cNvSpPr>
          <p:nvPr>
            <p:ph type="sldNum" sz="quarter" idx="12"/>
          </p:nvPr>
        </p:nvSpPr>
        <p:spPr/>
        <p:txBody>
          <a:bodyPr/>
          <a:lstStyle/>
          <a:p>
            <a:fld id="{E50D5CF8-A0A1-40F8-AB35-34DEF101CEB8}" type="slidenum">
              <a:rPr lang="en-US" smtClean="0"/>
              <a:t>‹#›</a:t>
            </a:fld>
            <a:endParaRPr lang="en-US"/>
          </a:p>
        </p:txBody>
      </p:sp>
    </p:spTree>
    <p:extLst>
      <p:ext uri="{BB962C8B-B14F-4D97-AF65-F5344CB8AC3E}">
        <p14:creationId xmlns:p14="http://schemas.microsoft.com/office/powerpoint/2010/main" val="1075053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5BB34A-A49A-E0AE-2173-1B21473D7A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0FF7EB-FB9B-3651-33BF-D0A83EC62B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8CB4E-82A0-44E0-8712-410654A2E1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3C70123-0A86-4563-8CB8-8810BD2466A8}" type="datetimeFigureOut">
              <a:rPr lang="en-US" smtClean="0"/>
              <a:t>5/7/2024</a:t>
            </a:fld>
            <a:endParaRPr lang="en-US"/>
          </a:p>
        </p:txBody>
      </p:sp>
      <p:sp>
        <p:nvSpPr>
          <p:cNvPr id="5" name="Footer Placeholder 4">
            <a:extLst>
              <a:ext uri="{FF2B5EF4-FFF2-40B4-BE49-F238E27FC236}">
                <a16:creationId xmlns:a16="http://schemas.microsoft.com/office/drawing/2014/main" id="{41938A7F-8580-C41D-97DD-ADEAD9F339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FAE5CAB-85E2-CDBA-4DB5-19F808B2D2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0D5CF8-A0A1-40F8-AB35-34DEF101CEB8}" type="slidenum">
              <a:rPr lang="en-US" smtClean="0"/>
              <a:t>‹#›</a:t>
            </a:fld>
            <a:endParaRPr lang="en-US"/>
          </a:p>
        </p:txBody>
      </p:sp>
    </p:spTree>
    <p:extLst>
      <p:ext uri="{BB962C8B-B14F-4D97-AF65-F5344CB8AC3E}">
        <p14:creationId xmlns:p14="http://schemas.microsoft.com/office/powerpoint/2010/main" val="2299007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jcrt.org/papers/IJCRT2311158.pdf" TargetMode="External"/><Relationship Id="rId2" Type="http://schemas.openxmlformats.org/officeDocument/2006/relationships/hyperlink" Target="https://www.ijert.org/research/multimedia-recommender-system-usingfacial-expression-recognition-IJERTV9IS05048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EED2-580E-C88F-BC38-9D2BE77F6AB1}"/>
              </a:ext>
            </a:extLst>
          </p:cNvPr>
          <p:cNvSpPr>
            <a:spLocks noGrp="1"/>
          </p:cNvSpPr>
          <p:nvPr>
            <p:ph type="ctrTitle"/>
          </p:nvPr>
        </p:nvSpPr>
        <p:spPr/>
        <p:txBody>
          <a:bodyPr>
            <a:normAutofit fontScale="90000"/>
          </a:bodyPr>
          <a:lstStyle/>
          <a:p>
            <a:r>
              <a:rPr lang="en-US" dirty="0"/>
              <a:t>FACIAL EXPRESSION  BASED MULTIMEDIA RECOMMENDATION SYSTEM </a:t>
            </a:r>
          </a:p>
        </p:txBody>
      </p:sp>
      <p:sp>
        <p:nvSpPr>
          <p:cNvPr id="3" name="Subtitle 2">
            <a:extLst>
              <a:ext uri="{FF2B5EF4-FFF2-40B4-BE49-F238E27FC236}">
                <a16:creationId xmlns:a16="http://schemas.microsoft.com/office/drawing/2014/main" id="{2DD9FFFD-FA85-4A1A-B6BF-8E523505E212}"/>
              </a:ext>
            </a:extLst>
          </p:cNvPr>
          <p:cNvSpPr>
            <a:spLocks noGrp="1"/>
          </p:cNvSpPr>
          <p:nvPr>
            <p:ph type="subTitle" idx="1"/>
          </p:nvPr>
        </p:nvSpPr>
        <p:spPr>
          <a:xfrm>
            <a:off x="531846" y="4273420"/>
            <a:ext cx="3788228" cy="1763486"/>
          </a:xfrm>
        </p:spPr>
        <p:txBody>
          <a:bodyPr>
            <a:normAutofit fontScale="85000" lnSpcReduction="20000"/>
          </a:bodyPr>
          <a:lstStyle/>
          <a:p>
            <a:r>
              <a:rPr lang="en-US" dirty="0">
                <a:highlight>
                  <a:srgbClr val="FFFF00"/>
                </a:highlight>
              </a:rPr>
              <a:t>TEAM MEMBERS: </a:t>
            </a:r>
          </a:p>
          <a:p>
            <a:r>
              <a:rPr lang="en-US" dirty="0"/>
              <a:t>JANAVIKA A </a:t>
            </a:r>
          </a:p>
          <a:p>
            <a:r>
              <a:rPr lang="en-US" dirty="0"/>
              <a:t>SINDHUJA S </a:t>
            </a:r>
          </a:p>
          <a:p>
            <a:r>
              <a:rPr lang="en-US" dirty="0"/>
              <a:t>KARTHI SARAVANA O</a:t>
            </a:r>
          </a:p>
          <a:p>
            <a:r>
              <a:rPr lang="en-US" dirty="0"/>
              <a:t> PRAVEENRAJ R</a:t>
            </a:r>
          </a:p>
        </p:txBody>
      </p:sp>
      <p:sp>
        <p:nvSpPr>
          <p:cNvPr id="5" name="TextBox 4">
            <a:extLst>
              <a:ext uri="{FF2B5EF4-FFF2-40B4-BE49-F238E27FC236}">
                <a16:creationId xmlns:a16="http://schemas.microsoft.com/office/drawing/2014/main" id="{D42328B4-377C-52CB-A383-0B70D1B1B480}"/>
              </a:ext>
            </a:extLst>
          </p:cNvPr>
          <p:cNvSpPr txBox="1"/>
          <p:nvPr/>
        </p:nvSpPr>
        <p:spPr>
          <a:xfrm>
            <a:off x="7725746" y="4088754"/>
            <a:ext cx="4021493" cy="923330"/>
          </a:xfrm>
          <a:prstGeom prst="rect">
            <a:avLst/>
          </a:prstGeom>
          <a:noFill/>
        </p:spPr>
        <p:txBody>
          <a:bodyPr wrap="square">
            <a:spAutoFit/>
          </a:bodyPr>
          <a:lstStyle/>
          <a:p>
            <a:r>
              <a:rPr lang="en-US" dirty="0">
                <a:highlight>
                  <a:srgbClr val="FFFF00"/>
                </a:highlight>
              </a:rPr>
              <a:t>MENTOR: </a:t>
            </a:r>
          </a:p>
          <a:p>
            <a:endParaRPr lang="en-US" dirty="0"/>
          </a:p>
          <a:p>
            <a:r>
              <a:rPr lang="en-US" dirty="0"/>
              <a:t>MRS.SANGEETHAPRIYA</a:t>
            </a:r>
          </a:p>
        </p:txBody>
      </p:sp>
    </p:spTree>
    <p:extLst>
      <p:ext uri="{BB962C8B-B14F-4D97-AF65-F5344CB8AC3E}">
        <p14:creationId xmlns:p14="http://schemas.microsoft.com/office/powerpoint/2010/main" val="814267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51A7A9-C7FB-89BB-3BF7-0ADAAA17AD5B}"/>
              </a:ext>
            </a:extLst>
          </p:cNvPr>
          <p:cNvSpPr>
            <a:spLocks noGrp="1"/>
          </p:cNvSpPr>
          <p:nvPr>
            <p:ph type="title"/>
          </p:nvPr>
        </p:nvSpPr>
        <p:spPr>
          <a:xfrm>
            <a:off x="1137034" y="609597"/>
            <a:ext cx="9392421" cy="1330841"/>
          </a:xfrm>
        </p:spPr>
        <p:txBody>
          <a:bodyPr>
            <a:normAutofit/>
          </a:bodyPr>
          <a:lstStyle/>
          <a:p>
            <a:r>
              <a:rPr lang="en-US">
                <a:highlight>
                  <a:srgbClr val="FFFF00"/>
                </a:highlight>
              </a:rPr>
              <a:t>MODULE PRESENTATION</a:t>
            </a:r>
          </a:p>
        </p:txBody>
      </p:sp>
      <p:sp>
        <p:nvSpPr>
          <p:cNvPr id="3" name="Content Placeholder 2">
            <a:extLst>
              <a:ext uri="{FF2B5EF4-FFF2-40B4-BE49-F238E27FC236}">
                <a16:creationId xmlns:a16="http://schemas.microsoft.com/office/drawing/2014/main" id="{96651A33-9C53-D856-43DE-6FE0F2FA2F1C}"/>
              </a:ext>
            </a:extLst>
          </p:cNvPr>
          <p:cNvSpPr>
            <a:spLocks noGrp="1"/>
          </p:cNvSpPr>
          <p:nvPr>
            <p:ph idx="1"/>
          </p:nvPr>
        </p:nvSpPr>
        <p:spPr>
          <a:xfrm>
            <a:off x="568517" y="1940438"/>
            <a:ext cx="4958966" cy="3917773"/>
          </a:xfrm>
        </p:spPr>
        <p:txBody>
          <a:bodyPr>
            <a:normAutofit/>
          </a:bodyPr>
          <a:lstStyle/>
          <a:p>
            <a:pPr marL="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3.User Experience Optimization Module: </a:t>
            </a:r>
          </a:p>
          <a:p>
            <a:pPr marL="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	User Interface Design: Designs an intuitive and user-friendly interface for seamless interaction. We using Stream-lit python framework for Front end for efficient System.</a:t>
            </a:r>
          </a:p>
          <a:p>
            <a:pPr marL="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	Performance Optimization: Ensures fast response times and efficient system operation.</a:t>
            </a:r>
          </a:p>
          <a:p>
            <a:pPr marL="0" indent="0" algn="just">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3AEB10C3-486E-C21B-EBF5-6B96D52F8663}"/>
              </a:ext>
            </a:extLst>
          </p:cNvPr>
          <p:cNvPicPr>
            <a:picLocks noChangeAspect="1"/>
          </p:cNvPicPr>
          <p:nvPr/>
        </p:nvPicPr>
        <p:blipFill>
          <a:blip r:embed="rId2"/>
          <a:stretch>
            <a:fillRect/>
          </a:stretch>
        </p:blipFill>
        <p:spPr>
          <a:xfrm>
            <a:off x="5815643" y="2151736"/>
            <a:ext cx="5950533" cy="3005019"/>
          </a:xfrm>
          <a:prstGeom prst="rect">
            <a:avLst/>
          </a:prstGeom>
        </p:spPr>
      </p:pic>
      <p:sp>
        <p:nvSpPr>
          <p:cNvPr id="19" name="Freeform: Shape 1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81853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A7A9-C7FB-89BB-3BF7-0ADAAA17AD5B}"/>
              </a:ext>
            </a:extLst>
          </p:cNvPr>
          <p:cNvSpPr>
            <a:spLocks noGrp="1"/>
          </p:cNvSpPr>
          <p:nvPr>
            <p:ph type="title"/>
          </p:nvPr>
        </p:nvSpPr>
        <p:spPr/>
        <p:txBody>
          <a:bodyPr/>
          <a:lstStyle/>
          <a:p>
            <a:pPr algn="ctr"/>
            <a:r>
              <a:rPr lang="en-US" dirty="0">
                <a:highlight>
                  <a:srgbClr val="FFFF00"/>
                </a:highlight>
              </a:rPr>
              <a:t>Conclusion</a:t>
            </a:r>
          </a:p>
        </p:txBody>
      </p:sp>
      <p:sp>
        <p:nvSpPr>
          <p:cNvPr id="3" name="Content Placeholder 2">
            <a:extLst>
              <a:ext uri="{FF2B5EF4-FFF2-40B4-BE49-F238E27FC236}">
                <a16:creationId xmlns:a16="http://schemas.microsoft.com/office/drawing/2014/main" id="{96651A33-9C53-D856-43DE-6FE0F2FA2F1C}"/>
              </a:ext>
            </a:extLst>
          </p:cNvPr>
          <p:cNvSpPr>
            <a:spLocks noGrp="1"/>
          </p:cNvSpPr>
          <p:nvPr>
            <p:ph idx="1"/>
          </p:nvPr>
        </p:nvSpPr>
        <p:spPr>
          <a:xfrm>
            <a:off x="838200" y="1511559"/>
            <a:ext cx="10377196" cy="2911151"/>
          </a:xfrm>
        </p:spPr>
        <p:txBody>
          <a:bodyPr>
            <a:normAutofit/>
          </a:bodyPr>
          <a:lstStyle/>
          <a:p>
            <a:pPr marL="0" indent="0" algn="just">
              <a:buNone/>
            </a:pPr>
            <a:r>
              <a:rPr lang="en-US" sz="2400" dirty="0">
                <a:latin typeface="Calibri" panose="020F0502020204030204" pitchFamily="34" charset="0"/>
                <a:ea typeface="Calibri" panose="020F0502020204030204" pitchFamily="34" charset="0"/>
                <a:cs typeface="Calibri" panose="020F0502020204030204" pitchFamily="34" charset="0"/>
              </a:rPr>
              <a:t>In conclusion, the proposed system offers advancements in personalized music recommendation by addressing existing limitations and leveraging advanced technologies. Through enhanced facial expression recognition and LSTM Model music generation, the system delivers more accurate and tailored recommendations. Additionally, the refined recommendation algorithm ensures diverse music suggestions aligned with individual preferences and contextual information. Prioritizing user experience with optimized usability and performance, the proposed system holds promise for enhancing music discovery. </a:t>
            </a:r>
          </a:p>
        </p:txBody>
      </p:sp>
    </p:spTree>
    <p:extLst>
      <p:ext uri="{BB962C8B-B14F-4D97-AF65-F5344CB8AC3E}">
        <p14:creationId xmlns:p14="http://schemas.microsoft.com/office/powerpoint/2010/main" val="918358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A7A9-C7FB-89BB-3BF7-0ADAAA17AD5B}"/>
              </a:ext>
            </a:extLst>
          </p:cNvPr>
          <p:cNvSpPr>
            <a:spLocks noGrp="1"/>
          </p:cNvSpPr>
          <p:nvPr>
            <p:ph type="title"/>
          </p:nvPr>
        </p:nvSpPr>
        <p:spPr/>
        <p:txBody>
          <a:bodyPr/>
          <a:lstStyle/>
          <a:p>
            <a:pPr algn="ctr"/>
            <a:r>
              <a:rPr lang="en-US" dirty="0">
                <a:highlight>
                  <a:srgbClr val="FFFF00"/>
                </a:highlight>
              </a:rPr>
              <a:t>REFERENCE</a:t>
            </a:r>
          </a:p>
        </p:txBody>
      </p:sp>
      <p:sp>
        <p:nvSpPr>
          <p:cNvPr id="3" name="Content Placeholder 2">
            <a:extLst>
              <a:ext uri="{FF2B5EF4-FFF2-40B4-BE49-F238E27FC236}">
                <a16:creationId xmlns:a16="http://schemas.microsoft.com/office/drawing/2014/main" id="{96651A33-9C53-D856-43DE-6FE0F2FA2F1C}"/>
              </a:ext>
            </a:extLst>
          </p:cNvPr>
          <p:cNvSpPr>
            <a:spLocks noGrp="1"/>
          </p:cNvSpPr>
          <p:nvPr>
            <p:ph idx="1"/>
          </p:nvPr>
        </p:nvSpPr>
        <p:spPr>
          <a:xfrm>
            <a:off x="838199" y="1511559"/>
            <a:ext cx="10853057" cy="4665404"/>
          </a:xfrm>
        </p:spPr>
        <p:txBody>
          <a:bodyPr>
            <a:norm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hlinkClick r:id="rId2"/>
              </a:rPr>
              <a:t>https://www.ijert.org/research/multimedia-recommender-system-usingfacial-expression-recognition-IJERTV9IS050481</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latin typeface="Calibri" panose="020F0502020204030204" pitchFamily="34" charset="0"/>
                <a:ea typeface="Calibri" panose="020F0502020204030204" pitchFamily="34" charset="0"/>
                <a:cs typeface="Calibri" panose="020F0502020204030204" pitchFamily="34" charset="0"/>
              </a:rPr>
              <a:t>https://www.researchgate.net/publication/341875035_Multimedia_Reco </a:t>
            </a:r>
            <a:r>
              <a:rPr lang="en-US" sz="2000" dirty="0" err="1">
                <a:latin typeface="Calibri" panose="020F0502020204030204" pitchFamily="34" charset="0"/>
                <a:ea typeface="Calibri" panose="020F0502020204030204" pitchFamily="34" charset="0"/>
                <a:cs typeface="Calibri" panose="020F0502020204030204" pitchFamily="34" charset="0"/>
              </a:rPr>
              <a:t>mmender_System_using_Facial_Expression_Recognition</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latin typeface="Calibri" panose="020F0502020204030204" pitchFamily="34" charset="0"/>
                <a:ea typeface="Calibri" panose="020F0502020204030204" pitchFamily="34" charset="0"/>
                <a:cs typeface="Calibri" panose="020F0502020204030204" pitchFamily="34" charset="0"/>
              </a:rPr>
              <a:t>https://www.researchgate.net/publication/351379012_Analysis_of_Intelligent_movie_recommender_system_from_facial_expression</a:t>
            </a:r>
          </a:p>
          <a:p>
            <a:pPr algn="just"/>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hlinkClick r:id="rId3"/>
              </a:rPr>
              <a:t>https://ijcrt.org/papers/IJCRT2311158.pdf</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latin typeface="Calibri" panose="020F0502020204030204" pitchFamily="34" charset="0"/>
                <a:ea typeface="Calibri" panose="020F0502020204030204" pitchFamily="34" charset="0"/>
                <a:cs typeface="Calibri" panose="020F0502020204030204" pitchFamily="34" charset="0"/>
              </a:rPr>
              <a:t>https://www.irjmets.com/uploadedfiles/paper//issue_1_january_2024/48 317/final/fin_irjmets1705053367.pdf</a:t>
            </a:r>
          </a:p>
        </p:txBody>
      </p:sp>
    </p:spTree>
    <p:extLst>
      <p:ext uri="{BB962C8B-B14F-4D97-AF65-F5344CB8AC3E}">
        <p14:creationId xmlns:p14="http://schemas.microsoft.com/office/powerpoint/2010/main" val="200902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AF66-EEAA-CF2F-D9B1-046AD95A9281}"/>
              </a:ext>
            </a:extLst>
          </p:cNvPr>
          <p:cNvSpPr>
            <a:spLocks noGrp="1"/>
          </p:cNvSpPr>
          <p:nvPr>
            <p:ph type="title"/>
          </p:nvPr>
        </p:nvSpPr>
        <p:spPr/>
        <p:txBody>
          <a:bodyPr/>
          <a:lstStyle/>
          <a:p>
            <a:pPr algn="ctr"/>
            <a:r>
              <a:rPr lang="en-US" dirty="0">
                <a:highlight>
                  <a:srgbClr val="FFFF00"/>
                </a:highlight>
              </a:rPr>
              <a:t>Abstract</a:t>
            </a:r>
          </a:p>
        </p:txBody>
      </p:sp>
      <p:sp>
        <p:nvSpPr>
          <p:cNvPr id="3" name="Content Placeholder 2">
            <a:extLst>
              <a:ext uri="{FF2B5EF4-FFF2-40B4-BE49-F238E27FC236}">
                <a16:creationId xmlns:a16="http://schemas.microsoft.com/office/drawing/2014/main" id="{CE33DF91-CBC7-487B-3CD9-38DC3863B883}"/>
              </a:ext>
            </a:extLst>
          </p:cNvPr>
          <p:cNvSpPr>
            <a:spLocks noGrp="1"/>
          </p:cNvSpPr>
          <p:nvPr>
            <p:ph idx="1"/>
          </p:nvPr>
        </p:nvSpPr>
        <p:spPr>
          <a:xfrm>
            <a:off x="838200" y="1584874"/>
            <a:ext cx="10515600" cy="4908001"/>
          </a:xfrm>
        </p:spPr>
        <p:txBody>
          <a:bodyPr>
            <a:noAutofit/>
          </a:bodyPr>
          <a:lstStyle/>
          <a:p>
            <a:pPr algn="l"/>
            <a:r>
              <a:rPr lang="en-US" sz="2000" dirty="0">
                <a:latin typeface="Times New Roman" panose="02020603050405020304" pitchFamily="18" charset="0"/>
                <a:cs typeface="Times New Roman" panose="02020603050405020304" pitchFamily="18" charset="0"/>
              </a:rPr>
              <a:t>This project delves into the synergistic realms of facial expression recognition technology and music generation using deep learning techniques. The first part introduces a novel approach for personalized multimedia recommendation based on real-time facial expression analysis.</a:t>
            </a:r>
          </a:p>
          <a:p>
            <a:pPr algn="l"/>
            <a:r>
              <a:rPr lang="en-US" sz="2000" dirty="0">
                <a:latin typeface="Times New Roman" panose="02020603050405020304" pitchFamily="18" charset="0"/>
                <a:cs typeface="Times New Roman" panose="02020603050405020304" pitchFamily="18" charset="0"/>
              </a:rPr>
              <a:t> Leveraging OpenCV and </a:t>
            </a:r>
            <a:r>
              <a:rPr lang="en-US" sz="2000" dirty="0" err="1">
                <a:latin typeface="Times New Roman" panose="02020603050405020304" pitchFamily="18" charset="0"/>
                <a:cs typeface="Times New Roman" panose="02020603050405020304" pitchFamily="18" charset="0"/>
              </a:rPr>
              <a:t>Mediapipe</a:t>
            </a:r>
            <a:r>
              <a:rPr lang="en-US" sz="2000" dirty="0">
                <a:latin typeface="Times New Roman" panose="02020603050405020304" pitchFamily="18" charset="0"/>
                <a:cs typeface="Times New Roman" panose="02020603050405020304" pitchFamily="18" charset="0"/>
              </a:rPr>
              <a:t>. the system detects emotions such as happiness, sadness, and surprise, offering tailored recommendations from platforms like YouTube and IMDB.</a:t>
            </a:r>
          </a:p>
          <a:p>
            <a:pPr algn="l"/>
            <a:r>
              <a:rPr lang="en-US" sz="2000" dirty="0">
                <a:latin typeface="Times New Roman" panose="02020603050405020304" pitchFamily="18" charset="0"/>
                <a:cs typeface="Times New Roman" panose="02020603050405020304" pitchFamily="18" charset="0"/>
              </a:rPr>
              <a:t>Moving to the realm of music generation, the project employs Long Short-Term Memory (LSTM) networks within the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library to compose intricate music sequences. Exploring AI's creative potential, the system utilizes the Music21 Python toolkit to manipulate musical elements from MIDI files, including notes and chords. </a:t>
            </a:r>
          </a:p>
          <a:p>
            <a:pPr algn="l"/>
            <a:r>
              <a:rPr lang="en-US" sz="2000" dirty="0">
                <a:latin typeface="Times New Roman" panose="02020603050405020304" pitchFamily="18" charset="0"/>
                <a:cs typeface="Times New Roman" panose="02020603050405020304" pitchFamily="18" charset="0"/>
              </a:rPr>
              <a:t>This fusion of AI-driven recommendation systems and advanced music composition techniques aims to enhance user engagement and satisfaction, showcasing the transformative power of AI in reshaping multimedia experiences.</a:t>
            </a:r>
          </a:p>
        </p:txBody>
      </p:sp>
    </p:spTree>
    <p:extLst>
      <p:ext uri="{BB962C8B-B14F-4D97-AF65-F5344CB8AC3E}">
        <p14:creationId xmlns:p14="http://schemas.microsoft.com/office/powerpoint/2010/main" val="318789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AF66-EEAA-CF2F-D9B1-046AD95A9281}"/>
              </a:ext>
            </a:extLst>
          </p:cNvPr>
          <p:cNvSpPr>
            <a:spLocks noGrp="1"/>
          </p:cNvSpPr>
          <p:nvPr>
            <p:ph type="title"/>
          </p:nvPr>
        </p:nvSpPr>
        <p:spPr/>
        <p:txBody>
          <a:bodyPr/>
          <a:lstStyle/>
          <a:p>
            <a:pPr algn="ctr"/>
            <a:r>
              <a:rPr lang="en-US" dirty="0">
                <a:highlight>
                  <a:srgbClr val="FFFF00"/>
                </a:highlight>
              </a:rPr>
              <a:t>Objective</a:t>
            </a:r>
          </a:p>
        </p:txBody>
      </p:sp>
      <p:sp>
        <p:nvSpPr>
          <p:cNvPr id="3" name="Content Placeholder 2">
            <a:extLst>
              <a:ext uri="{FF2B5EF4-FFF2-40B4-BE49-F238E27FC236}">
                <a16:creationId xmlns:a16="http://schemas.microsoft.com/office/drawing/2014/main" id="{CE33DF91-CBC7-487B-3CD9-38DC3863B883}"/>
              </a:ext>
            </a:extLst>
          </p:cNvPr>
          <p:cNvSpPr>
            <a:spLocks noGrp="1"/>
          </p:cNvSpPr>
          <p:nvPr>
            <p:ph idx="1"/>
          </p:nvPr>
        </p:nvSpPr>
        <p:spPr>
          <a:xfrm>
            <a:off x="838200" y="1548882"/>
            <a:ext cx="10515600" cy="4628081"/>
          </a:xfrm>
        </p:spPr>
        <p:txBody>
          <a:bodyPr>
            <a:noAutofit/>
          </a:bodyPr>
          <a:lstStyle/>
          <a:p>
            <a:pPr algn="just">
              <a:buFont typeface="+mj-lt"/>
              <a:buAutoNum type="arabicPeriod"/>
            </a:pPr>
            <a:r>
              <a:rPr lang="en-US" sz="1600" dirty="0">
                <a:latin typeface="Times New Roman" panose="02020603050405020304" pitchFamily="18" charset="0"/>
                <a:cs typeface="Times New Roman" panose="02020603050405020304" pitchFamily="18" charset="0"/>
              </a:rPr>
              <a:t>Implement Real-Time Facial Expression Analysis:</a:t>
            </a:r>
          </a:p>
          <a:p>
            <a:pPr marL="742950" lvl="1" indent="-285750" algn="just">
              <a:buFont typeface="+mj-lt"/>
              <a:buAutoNum type="arabicPeriod"/>
            </a:pPr>
            <a:r>
              <a:rPr lang="en-US" sz="1600" dirty="0">
                <a:latin typeface="Times New Roman" panose="02020603050405020304" pitchFamily="18" charset="0"/>
                <a:cs typeface="Times New Roman" panose="02020603050405020304" pitchFamily="18" charset="0"/>
              </a:rPr>
              <a:t>Develop a system using OpenCV and </a:t>
            </a:r>
            <a:r>
              <a:rPr lang="en-US" sz="1600" dirty="0" err="1">
                <a:latin typeface="Times New Roman" panose="02020603050405020304" pitchFamily="18" charset="0"/>
                <a:cs typeface="Times New Roman" panose="02020603050405020304" pitchFamily="18" charset="0"/>
              </a:rPr>
              <a:t>MediaPipe</a:t>
            </a:r>
            <a:r>
              <a:rPr lang="en-US" sz="1600" dirty="0">
                <a:latin typeface="Times New Roman" panose="02020603050405020304" pitchFamily="18" charset="0"/>
                <a:cs typeface="Times New Roman" panose="02020603050405020304" pitchFamily="18" charset="0"/>
              </a:rPr>
              <a:t> to analyze facial expressions in real-time.</a:t>
            </a:r>
          </a:p>
          <a:p>
            <a:pPr marL="742950" lvl="1" indent="-285750" algn="just">
              <a:buFont typeface="+mj-lt"/>
              <a:buAutoNum type="arabicPeriod"/>
            </a:pPr>
            <a:r>
              <a:rPr lang="en-US" sz="1600" dirty="0">
                <a:latin typeface="Times New Roman" panose="02020603050405020304" pitchFamily="18" charset="0"/>
                <a:cs typeface="Times New Roman" panose="02020603050405020304" pitchFamily="18" charset="0"/>
              </a:rPr>
              <a:t>Detect and classify emotions such as happiness, sadness, and surprise from facial expressions.</a:t>
            </a:r>
          </a:p>
          <a:p>
            <a:pPr marL="457200" lvl="1" indent="0" algn="just">
              <a:buNone/>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a:pPr>
            <a:r>
              <a:rPr lang="en-US" sz="1600" dirty="0">
                <a:latin typeface="Times New Roman" panose="02020603050405020304" pitchFamily="18" charset="0"/>
                <a:cs typeface="Times New Roman" panose="02020603050405020304" pitchFamily="18" charset="0"/>
              </a:rPr>
              <a:t>Integrate Emotion Analysis into Multimedia Recommendation:</a:t>
            </a:r>
          </a:p>
          <a:p>
            <a:pPr marL="742950" lvl="1" indent="-285750" algn="just">
              <a:buFont typeface="+mj-lt"/>
              <a:buAutoNum type="arabicPeriod"/>
            </a:pPr>
            <a:r>
              <a:rPr lang="en-US" sz="1600" dirty="0">
                <a:latin typeface="Times New Roman" panose="02020603050405020304" pitchFamily="18" charset="0"/>
                <a:cs typeface="Times New Roman" panose="02020603050405020304" pitchFamily="18" charset="0"/>
              </a:rPr>
              <a:t>Integrate the detected emotions into a multimedia recommendation engine.</a:t>
            </a:r>
          </a:p>
          <a:p>
            <a:pPr marL="742950" lvl="1" indent="-285750" algn="just">
              <a:buFont typeface="+mj-lt"/>
              <a:buAutoNum type="arabicPeriod"/>
            </a:pPr>
            <a:r>
              <a:rPr lang="en-US" sz="1600" dirty="0">
                <a:latin typeface="Times New Roman" panose="02020603050405020304" pitchFamily="18" charset="0"/>
                <a:cs typeface="Times New Roman" panose="02020603050405020304" pitchFamily="18" charset="0"/>
              </a:rPr>
              <a:t>Recommend songs on YouTube and movies on IMDb based on the user's emotional state and preferences.</a:t>
            </a:r>
          </a:p>
          <a:p>
            <a:pPr marL="457200" lvl="1" indent="0" algn="just">
              <a:buNone/>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a:pPr>
            <a:r>
              <a:rPr lang="en-US" sz="1600" dirty="0">
                <a:latin typeface="Times New Roman" panose="02020603050405020304" pitchFamily="18" charset="0"/>
                <a:cs typeface="Times New Roman" panose="02020603050405020304" pitchFamily="18" charset="0"/>
              </a:rPr>
              <a:t>Develop an AI-Driven Music Generation System:</a:t>
            </a:r>
          </a:p>
          <a:p>
            <a:pPr marL="742950" lvl="1" indent="-285750" algn="just">
              <a:buFont typeface="+mj-lt"/>
              <a:buAutoNum type="arabicPeriod"/>
            </a:pPr>
            <a:r>
              <a:rPr lang="en-US" sz="1600" dirty="0">
                <a:latin typeface="Times New Roman" panose="02020603050405020304" pitchFamily="18" charset="0"/>
                <a:cs typeface="Times New Roman" panose="02020603050405020304" pitchFamily="18" charset="0"/>
              </a:rPr>
              <a:t>Utilize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and LSTM networks to create an AI-driven music generation system.</a:t>
            </a:r>
          </a:p>
          <a:p>
            <a:pPr marL="742950" lvl="1" indent="-285750" algn="just">
              <a:buFont typeface="+mj-lt"/>
              <a:buAutoNum type="arabicPeriod"/>
            </a:pPr>
            <a:r>
              <a:rPr lang="en-US" sz="1600" dirty="0">
                <a:latin typeface="Times New Roman" panose="02020603050405020304" pitchFamily="18" charset="0"/>
                <a:cs typeface="Times New Roman" panose="02020603050405020304" pitchFamily="18" charset="0"/>
              </a:rPr>
              <a:t>Compose music sequences based on the detected emotions, offering a unique musical experience.</a:t>
            </a:r>
          </a:p>
          <a:p>
            <a:pPr marL="457200" lvl="1" indent="0" algn="just">
              <a:buNone/>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a:pPr>
            <a:r>
              <a:rPr lang="en-US" sz="1600" dirty="0">
                <a:latin typeface="Times New Roman" panose="02020603050405020304" pitchFamily="18" charset="0"/>
                <a:cs typeface="Times New Roman" panose="02020603050405020304" pitchFamily="18" charset="0"/>
              </a:rPr>
              <a:t>Create an Interactive User Interface with </a:t>
            </a:r>
            <a:r>
              <a:rPr lang="en-US" sz="1600"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1600" dirty="0">
                <a:latin typeface="Times New Roman" panose="02020603050405020304" pitchFamily="18" charset="0"/>
                <a:cs typeface="Times New Roman" panose="02020603050405020304" pitchFamily="18" charset="0"/>
              </a:rPr>
              <a:t>Design and implement a user-friendly interface using </a:t>
            </a:r>
            <a:r>
              <a:rPr lang="en-US" sz="1600"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1600" dirty="0">
                <a:latin typeface="Times New Roman" panose="02020603050405020304" pitchFamily="18" charset="0"/>
                <a:cs typeface="Times New Roman" panose="02020603050405020304" pitchFamily="18" charset="0"/>
              </a:rPr>
              <a:t>Provide input options for language preferences, singer choices, and other user preferences.</a:t>
            </a:r>
          </a:p>
        </p:txBody>
      </p:sp>
    </p:spTree>
    <p:extLst>
      <p:ext uri="{BB962C8B-B14F-4D97-AF65-F5344CB8AC3E}">
        <p14:creationId xmlns:p14="http://schemas.microsoft.com/office/powerpoint/2010/main" val="322387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AF66-EEAA-CF2F-D9B1-046AD95A9281}"/>
              </a:ext>
            </a:extLst>
          </p:cNvPr>
          <p:cNvSpPr>
            <a:spLocks noGrp="1"/>
          </p:cNvSpPr>
          <p:nvPr>
            <p:ph type="title"/>
          </p:nvPr>
        </p:nvSpPr>
        <p:spPr>
          <a:xfrm>
            <a:off x="838200" y="775672"/>
            <a:ext cx="10515600" cy="764495"/>
          </a:xfrm>
        </p:spPr>
        <p:txBody>
          <a:bodyPr/>
          <a:lstStyle/>
          <a:p>
            <a:pPr algn="ctr"/>
            <a:r>
              <a:rPr lang="en-US" dirty="0">
                <a:highlight>
                  <a:srgbClr val="FFFF00"/>
                </a:highlight>
              </a:rPr>
              <a:t>Existing system</a:t>
            </a:r>
          </a:p>
        </p:txBody>
      </p:sp>
      <p:sp>
        <p:nvSpPr>
          <p:cNvPr id="3" name="Content Placeholder 2">
            <a:extLst>
              <a:ext uri="{FF2B5EF4-FFF2-40B4-BE49-F238E27FC236}">
                <a16:creationId xmlns:a16="http://schemas.microsoft.com/office/drawing/2014/main" id="{CE33DF91-CBC7-487B-3CD9-38DC3863B883}"/>
              </a:ext>
            </a:extLst>
          </p:cNvPr>
          <p:cNvSpPr>
            <a:spLocks noGrp="1"/>
          </p:cNvSpPr>
          <p:nvPr>
            <p:ph idx="1"/>
          </p:nvPr>
        </p:nvSpPr>
        <p:spPr>
          <a:xfrm>
            <a:off x="838200" y="1540167"/>
            <a:ext cx="10515600" cy="5187204"/>
          </a:xfrm>
        </p:spPr>
        <p:txBody>
          <a:bodyPr>
            <a:no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One existing system that can be compared to my project is Spotify's personalized recommendation system. Spotify uses machine learning algorithms to analyze user listening habits, preferences, and context (such as time of day or mood) to recommend music tailored to each user</a:t>
            </a:r>
          </a:p>
          <a:p>
            <a:pPr algn="just"/>
            <a:r>
              <a:rPr lang="en-US" sz="2400" dirty="0">
                <a:latin typeface="Calibri" panose="020F0502020204030204" pitchFamily="34" charset="0"/>
                <a:ea typeface="Calibri" panose="020F0502020204030204" pitchFamily="34" charset="0"/>
                <a:cs typeface="Calibri" panose="020F0502020204030204" pitchFamily="34" charset="0"/>
              </a:rPr>
              <a:t>However, unlike our project, which incorporates real-time facial expression analysis and emotion-based recommendation, Spotify primarily relies on user behavior data and collaborative filtering techniques</a:t>
            </a:r>
          </a:p>
          <a:p>
            <a:pPr algn="just"/>
            <a:r>
              <a:rPr lang="en-US" sz="2400" dirty="0">
                <a:latin typeface="Calibri" panose="020F0502020204030204" pitchFamily="34" charset="0"/>
                <a:ea typeface="Calibri" panose="020F0502020204030204" pitchFamily="34" charset="0"/>
                <a:cs typeface="Calibri" panose="020F0502020204030204" pitchFamily="34" charset="0"/>
              </a:rPr>
              <a:t> our project adds a unique dimension by integrating facial expression analysis for more personalized and emotionally relevant multimedia recommendations.</a:t>
            </a:r>
          </a:p>
          <a:p>
            <a:pPr algn="just"/>
            <a:r>
              <a:rPr lang="en-US" sz="2400" dirty="0">
                <a:latin typeface="Calibri" panose="020F0502020204030204" pitchFamily="34" charset="0"/>
                <a:ea typeface="Calibri" panose="020F0502020204030204" pitchFamily="34" charset="0"/>
                <a:cs typeface="Calibri" panose="020F0502020204030204" pitchFamily="34" charset="0"/>
              </a:rPr>
              <a:t> And also adding a music generation is add-on advantage because user try to explore the new calm music</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4007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A7A9-C7FB-89BB-3BF7-0ADAAA17AD5B}"/>
              </a:ext>
            </a:extLst>
          </p:cNvPr>
          <p:cNvSpPr>
            <a:spLocks noGrp="1"/>
          </p:cNvSpPr>
          <p:nvPr>
            <p:ph type="title"/>
          </p:nvPr>
        </p:nvSpPr>
        <p:spPr/>
        <p:txBody>
          <a:bodyPr/>
          <a:lstStyle/>
          <a:p>
            <a:pPr algn="ctr"/>
            <a:r>
              <a:rPr lang="en-US" dirty="0">
                <a:highlight>
                  <a:srgbClr val="FFFF00"/>
                </a:highlight>
              </a:rPr>
              <a:t>Proposed System</a:t>
            </a:r>
          </a:p>
        </p:txBody>
      </p:sp>
      <p:sp>
        <p:nvSpPr>
          <p:cNvPr id="3" name="Content Placeholder 2">
            <a:extLst>
              <a:ext uri="{FF2B5EF4-FFF2-40B4-BE49-F238E27FC236}">
                <a16:creationId xmlns:a16="http://schemas.microsoft.com/office/drawing/2014/main" id="{96651A33-9C53-D856-43DE-6FE0F2FA2F1C}"/>
              </a:ext>
            </a:extLst>
          </p:cNvPr>
          <p:cNvSpPr>
            <a:spLocks noGrp="1"/>
          </p:cNvSpPr>
          <p:nvPr>
            <p:ph idx="1"/>
          </p:nvPr>
        </p:nvSpPr>
        <p:spPr>
          <a:xfrm>
            <a:off x="838200" y="1410770"/>
            <a:ext cx="10515600" cy="4665404"/>
          </a:xfrm>
        </p:spPr>
        <p:txBody>
          <a:bodyPr>
            <a:no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The proposed system is a Facial Expression Multimedia Recommendation System. It integrates facial expression analysis using OpenCV for mood detection and  music generation for new  music creation based on dataset piano midi connection to engage users Experience. </a:t>
            </a:r>
          </a:p>
          <a:p>
            <a:pPr algn="just"/>
            <a:r>
              <a:rPr lang="en-US" sz="2000" dirty="0">
                <a:latin typeface="Calibri" panose="020F0502020204030204" pitchFamily="34" charset="0"/>
                <a:ea typeface="Calibri" panose="020F0502020204030204" pitchFamily="34" charset="0"/>
                <a:cs typeface="Calibri" panose="020F0502020204030204" pitchFamily="34" charset="0"/>
              </a:rPr>
              <a:t>In Facial Expression we can do in OpenCV and </a:t>
            </a:r>
            <a:r>
              <a:rPr lang="en-US" sz="2000" dirty="0" err="1">
                <a:latin typeface="Calibri" panose="020F0502020204030204" pitchFamily="34" charset="0"/>
                <a:ea typeface="Calibri" panose="020F0502020204030204" pitchFamily="34" charset="0"/>
                <a:cs typeface="Calibri" panose="020F0502020204030204" pitchFamily="34" charset="0"/>
              </a:rPr>
              <a:t>mediapipe</a:t>
            </a:r>
            <a:r>
              <a:rPr lang="en-US" sz="2000" dirty="0">
                <a:latin typeface="Calibri" panose="020F0502020204030204" pitchFamily="34" charset="0"/>
                <a:ea typeface="Calibri" panose="020F0502020204030204" pitchFamily="34" charset="0"/>
                <a:cs typeface="Calibri" panose="020F0502020204030204" pitchFamily="34" charset="0"/>
              </a:rPr>
              <a:t> for Detect the mood and give the result platforms like YouTube, IMDB movies links based on the user's detected mood and give a result in webpage.</a:t>
            </a:r>
          </a:p>
          <a:p>
            <a:pPr algn="just"/>
            <a:r>
              <a:rPr lang="en-US" sz="2000" dirty="0">
                <a:latin typeface="Calibri" panose="020F0502020204030204" pitchFamily="34" charset="0"/>
                <a:ea typeface="Calibri" panose="020F0502020204030204" pitchFamily="34" charset="0"/>
                <a:cs typeface="Calibri" panose="020F0502020204030204" pitchFamily="34" charset="0"/>
              </a:rPr>
              <a:t>In facial Expression we capture the face and also we provide the language and singer name for user easy  listen the song in user known language and user favorite singer.</a:t>
            </a:r>
          </a:p>
          <a:p>
            <a:pPr algn="l">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Calibri" panose="020F0502020204030204" pitchFamily="34" charset="0"/>
              </a:rPr>
              <a:t>Keras</a:t>
            </a:r>
            <a:r>
              <a:rPr lang="en-US" sz="2000" dirty="0">
                <a:latin typeface="Calibri" panose="020F0502020204030204" pitchFamily="34" charset="0"/>
                <a:ea typeface="Calibri" panose="020F0502020204030204" pitchFamily="34" charset="0"/>
                <a:cs typeface="Calibri" panose="020F0502020204030204" pitchFamily="34" charset="0"/>
              </a:rPr>
              <a:t> with LSTM networks for music generation In the music Generation we use the dataset (piano midi) collection and that midi collection data we done pre processing and trained the data and that trained model converted into pickle file then we used to that model to generate the music.</a:t>
            </a:r>
          </a:p>
          <a:p>
            <a:pPr algn="l">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Design an interactive and user-friendly interface using </a:t>
            </a:r>
            <a:r>
              <a:rPr lang="en-US" sz="2000" dirty="0" err="1">
                <a:latin typeface="Calibri" panose="020F0502020204030204" pitchFamily="34" charset="0"/>
                <a:ea typeface="Calibri" panose="020F0502020204030204" pitchFamily="34" charset="0"/>
                <a:cs typeface="Calibri" panose="020F0502020204030204" pitchFamily="34" charset="0"/>
              </a:rPr>
              <a:t>Streamlit.Provide</a:t>
            </a:r>
            <a:r>
              <a:rPr lang="en-US" sz="2000" dirty="0">
                <a:latin typeface="Calibri" panose="020F0502020204030204" pitchFamily="34" charset="0"/>
                <a:ea typeface="Calibri" panose="020F0502020204030204" pitchFamily="34" charset="0"/>
                <a:cs typeface="Calibri" panose="020F0502020204030204" pitchFamily="34" charset="0"/>
              </a:rPr>
              <a:t> input options for language preferences, singer choices to make better experience.</a:t>
            </a:r>
          </a:p>
          <a:p>
            <a:pPr algn="l">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9679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B251A7A9-C7FB-89BB-3BF7-0ADAAA17AD5B}"/>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a:solidFill>
                  <a:schemeClr val="tx1"/>
                </a:solidFill>
                <a:highlight>
                  <a:srgbClr val="FFFF00"/>
                </a:highlight>
                <a:latin typeface="+mj-lt"/>
                <a:ea typeface="+mj-ea"/>
                <a:cs typeface="+mj-cs"/>
              </a:rPr>
              <a:t>System Diagram</a:t>
            </a:r>
          </a:p>
        </p:txBody>
      </p:sp>
      <p:pic>
        <p:nvPicPr>
          <p:cNvPr id="4" name="Content Placeholder 3" descr="A diagram of a diagram&#10;&#10;Description automatically generated">
            <a:extLst>
              <a:ext uri="{FF2B5EF4-FFF2-40B4-BE49-F238E27FC236}">
                <a16:creationId xmlns:a16="http://schemas.microsoft.com/office/drawing/2014/main" id="{0F20A1A0-50AD-B5F1-C9C1-BAD1DFCDFCEC}"/>
              </a:ext>
            </a:extLst>
          </p:cNvPr>
          <p:cNvPicPr>
            <a:picLocks noGrp="1" noChangeAspect="1"/>
          </p:cNvPicPr>
          <p:nvPr>
            <p:ph idx="1"/>
          </p:nvPr>
        </p:nvPicPr>
        <p:blipFill>
          <a:blip r:embed="rId2"/>
          <a:stretch>
            <a:fillRect/>
          </a:stretch>
        </p:blipFill>
        <p:spPr>
          <a:xfrm>
            <a:off x="260801" y="1355175"/>
            <a:ext cx="11269336" cy="5381527"/>
          </a:xfrm>
          <a:prstGeom prst="rect">
            <a:avLst/>
          </a:prstGeom>
        </p:spPr>
      </p:pic>
      <p:sp>
        <p:nvSpPr>
          <p:cNvPr id="19" name="Freeform: Shape 18">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4F6286-6B48-9CF3-423F-ABF9D9C12C25}"/>
              </a:ext>
            </a:extLst>
          </p:cNvPr>
          <p:cNvPicPr>
            <a:picLocks noChangeAspect="1"/>
          </p:cNvPicPr>
          <p:nvPr/>
        </p:nvPicPr>
        <p:blipFill>
          <a:blip r:embed="rId3"/>
          <a:stretch>
            <a:fillRect/>
          </a:stretch>
        </p:blipFill>
        <p:spPr>
          <a:xfrm>
            <a:off x="0" y="1289966"/>
            <a:ext cx="12192000" cy="5053214"/>
          </a:xfrm>
          <a:prstGeom prst="rect">
            <a:avLst/>
          </a:prstGeom>
        </p:spPr>
      </p:pic>
    </p:spTree>
    <p:extLst>
      <p:ext uri="{BB962C8B-B14F-4D97-AF65-F5344CB8AC3E}">
        <p14:creationId xmlns:p14="http://schemas.microsoft.com/office/powerpoint/2010/main" val="3864343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A7A9-C7FB-89BB-3BF7-0ADAAA17AD5B}"/>
              </a:ext>
            </a:extLst>
          </p:cNvPr>
          <p:cNvSpPr>
            <a:spLocks noGrp="1"/>
          </p:cNvSpPr>
          <p:nvPr>
            <p:ph type="title"/>
          </p:nvPr>
        </p:nvSpPr>
        <p:spPr/>
        <p:txBody>
          <a:bodyPr/>
          <a:lstStyle/>
          <a:p>
            <a:pPr algn="ctr"/>
            <a:r>
              <a:rPr lang="en-US" dirty="0">
                <a:highlight>
                  <a:srgbClr val="FFFF00"/>
                </a:highlight>
              </a:rPr>
              <a:t>MODULE PRESENTATION</a:t>
            </a:r>
          </a:p>
        </p:txBody>
      </p:sp>
      <p:sp>
        <p:nvSpPr>
          <p:cNvPr id="3" name="Content Placeholder 2">
            <a:extLst>
              <a:ext uri="{FF2B5EF4-FFF2-40B4-BE49-F238E27FC236}">
                <a16:creationId xmlns:a16="http://schemas.microsoft.com/office/drawing/2014/main" id="{96651A33-9C53-D856-43DE-6FE0F2FA2F1C}"/>
              </a:ext>
            </a:extLst>
          </p:cNvPr>
          <p:cNvSpPr>
            <a:spLocks noGrp="1"/>
          </p:cNvSpPr>
          <p:nvPr>
            <p:ph idx="1"/>
          </p:nvPr>
        </p:nvSpPr>
        <p:spPr>
          <a:xfrm>
            <a:off x="838200" y="1511559"/>
            <a:ext cx="10515600" cy="4665404"/>
          </a:xfrm>
        </p:spPr>
        <p:txBody>
          <a:bodyPr>
            <a:normAutofit/>
          </a:bodyPr>
          <a:lstStyle/>
          <a:p>
            <a:pPr marL="514350" indent="-514350" algn="just">
              <a:buAutoNum type="arabicPeriod"/>
            </a:pPr>
            <a:r>
              <a:rPr lang="en-US" sz="2000" dirty="0">
                <a:solidFill>
                  <a:schemeClr val="tx2">
                    <a:lumMod val="75000"/>
                    <a:lumOff val="25000"/>
                  </a:schemeClr>
                </a:solidFill>
                <a:latin typeface="Calibri" panose="020F0502020204030204" pitchFamily="34" charset="0"/>
                <a:ea typeface="Calibri" panose="020F0502020204030204" pitchFamily="34" charset="0"/>
                <a:cs typeface="Calibri" panose="020F0502020204030204" pitchFamily="34" charset="0"/>
              </a:rPr>
              <a:t>Facial Expression Recognition Module: </a:t>
            </a:r>
          </a:p>
          <a:p>
            <a:pPr marL="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	Facial Detection: Identifies and locates faces via OpenCV.</a:t>
            </a:r>
          </a:p>
          <a:p>
            <a:pPr marL="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	Facial Landmark Detection: Determines key facial landmarks for feature analysis. We develop in media-pipe library to detect the facial landmark to analysis the mood.</a:t>
            </a:r>
          </a:p>
          <a:p>
            <a:pPr marL="0" indent="0" algn="just">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A5E186E0-5881-912F-DB3F-4C64C14E6CF4}"/>
              </a:ext>
            </a:extLst>
          </p:cNvPr>
          <p:cNvPicPr>
            <a:picLocks noChangeAspect="1"/>
          </p:cNvPicPr>
          <p:nvPr/>
        </p:nvPicPr>
        <p:blipFill>
          <a:blip r:embed="rId2"/>
          <a:stretch>
            <a:fillRect/>
          </a:stretch>
        </p:blipFill>
        <p:spPr>
          <a:xfrm>
            <a:off x="2827176" y="3058037"/>
            <a:ext cx="5704088" cy="3434838"/>
          </a:xfrm>
          <a:prstGeom prst="rect">
            <a:avLst/>
          </a:prstGeom>
        </p:spPr>
      </p:pic>
    </p:spTree>
    <p:extLst>
      <p:ext uri="{BB962C8B-B14F-4D97-AF65-F5344CB8AC3E}">
        <p14:creationId xmlns:p14="http://schemas.microsoft.com/office/powerpoint/2010/main" val="106213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A7A9-C7FB-89BB-3BF7-0ADAAA17AD5B}"/>
              </a:ext>
            </a:extLst>
          </p:cNvPr>
          <p:cNvSpPr>
            <a:spLocks noGrp="1"/>
          </p:cNvSpPr>
          <p:nvPr>
            <p:ph type="title"/>
          </p:nvPr>
        </p:nvSpPr>
        <p:spPr/>
        <p:txBody>
          <a:bodyPr/>
          <a:lstStyle/>
          <a:p>
            <a:pPr algn="ctr"/>
            <a:r>
              <a:rPr lang="en-US" dirty="0">
                <a:highlight>
                  <a:srgbClr val="FFFF00"/>
                </a:highlight>
              </a:rPr>
              <a:t>MODULE PRESENTATION</a:t>
            </a:r>
          </a:p>
        </p:txBody>
      </p:sp>
      <p:pic>
        <p:nvPicPr>
          <p:cNvPr id="5" name="Content Placeholder 4">
            <a:extLst>
              <a:ext uri="{FF2B5EF4-FFF2-40B4-BE49-F238E27FC236}">
                <a16:creationId xmlns:a16="http://schemas.microsoft.com/office/drawing/2014/main" id="{9DA350C3-6A53-A3F2-1263-D5221CF67AB0}"/>
              </a:ext>
            </a:extLst>
          </p:cNvPr>
          <p:cNvPicPr>
            <a:picLocks noGrp="1" noChangeAspect="1"/>
          </p:cNvPicPr>
          <p:nvPr>
            <p:ph idx="1"/>
          </p:nvPr>
        </p:nvPicPr>
        <p:blipFill>
          <a:blip r:embed="rId2"/>
          <a:stretch>
            <a:fillRect/>
          </a:stretch>
        </p:blipFill>
        <p:spPr>
          <a:xfrm>
            <a:off x="1030698" y="2285741"/>
            <a:ext cx="4940894" cy="2762120"/>
          </a:xfrm>
        </p:spPr>
      </p:pic>
      <p:pic>
        <p:nvPicPr>
          <p:cNvPr id="7" name="Picture 6">
            <a:extLst>
              <a:ext uri="{FF2B5EF4-FFF2-40B4-BE49-F238E27FC236}">
                <a16:creationId xmlns:a16="http://schemas.microsoft.com/office/drawing/2014/main" id="{38951484-8527-959C-9B8A-7F517E1DD1CD}"/>
              </a:ext>
            </a:extLst>
          </p:cNvPr>
          <p:cNvPicPr>
            <a:picLocks noChangeAspect="1"/>
          </p:cNvPicPr>
          <p:nvPr/>
        </p:nvPicPr>
        <p:blipFill>
          <a:blip r:embed="rId3"/>
          <a:stretch>
            <a:fillRect/>
          </a:stretch>
        </p:blipFill>
        <p:spPr>
          <a:xfrm>
            <a:off x="6096000" y="2156370"/>
            <a:ext cx="5475514" cy="3020861"/>
          </a:xfrm>
          <a:prstGeom prst="rect">
            <a:avLst/>
          </a:prstGeom>
        </p:spPr>
      </p:pic>
    </p:spTree>
    <p:extLst>
      <p:ext uri="{BB962C8B-B14F-4D97-AF65-F5344CB8AC3E}">
        <p14:creationId xmlns:p14="http://schemas.microsoft.com/office/powerpoint/2010/main" val="41028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51A7A9-C7FB-89BB-3BF7-0ADAAA17AD5B}"/>
              </a:ext>
            </a:extLst>
          </p:cNvPr>
          <p:cNvSpPr>
            <a:spLocks noGrp="1"/>
          </p:cNvSpPr>
          <p:nvPr>
            <p:ph type="title"/>
          </p:nvPr>
        </p:nvSpPr>
        <p:spPr>
          <a:xfrm>
            <a:off x="1137034" y="609597"/>
            <a:ext cx="9392421" cy="1330841"/>
          </a:xfrm>
        </p:spPr>
        <p:txBody>
          <a:bodyPr>
            <a:normAutofit/>
          </a:bodyPr>
          <a:lstStyle/>
          <a:p>
            <a:r>
              <a:rPr lang="en-US">
                <a:highlight>
                  <a:srgbClr val="FFFF00"/>
                </a:highlight>
              </a:rPr>
              <a:t>MODULE PRESENTATION</a:t>
            </a:r>
          </a:p>
        </p:txBody>
      </p:sp>
      <p:sp>
        <p:nvSpPr>
          <p:cNvPr id="3" name="Content Placeholder 2">
            <a:extLst>
              <a:ext uri="{FF2B5EF4-FFF2-40B4-BE49-F238E27FC236}">
                <a16:creationId xmlns:a16="http://schemas.microsoft.com/office/drawing/2014/main" id="{96651A33-9C53-D856-43DE-6FE0F2FA2F1C}"/>
              </a:ext>
            </a:extLst>
          </p:cNvPr>
          <p:cNvSpPr>
            <a:spLocks noGrp="1"/>
          </p:cNvSpPr>
          <p:nvPr>
            <p:ph idx="1"/>
          </p:nvPr>
        </p:nvSpPr>
        <p:spPr>
          <a:xfrm>
            <a:off x="568517" y="1940438"/>
            <a:ext cx="4958966" cy="3917773"/>
          </a:xfrm>
        </p:spPr>
        <p:txBody>
          <a:bodyPr>
            <a:normAutofit/>
          </a:bodyPr>
          <a:lstStyle/>
          <a:p>
            <a:pPr marL="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2.Music Generation</a:t>
            </a:r>
          </a:p>
          <a:p>
            <a:pPr marL="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	we using a Midi generation model for mid format training data to generated Wav format file using LSTM.</a:t>
            </a:r>
          </a:p>
          <a:p>
            <a:pPr marL="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In the Model we give a piano mid file to generated a calm piano music.</a:t>
            </a:r>
          </a:p>
          <a:p>
            <a:pPr marL="0" indent="0" algn="just">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If user Don’t know what song is playing or bored music playing in </a:t>
            </a:r>
            <a:r>
              <a:rPr lang="en-US" sz="2000" dirty="0" err="1">
                <a:latin typeface="Calibri" panose="020F0502020204030204" pitchFamily="34" charset="0"/>
                <a:ea typeface="Calibri" panose="020F0502020204030204" pitchFamily="34" charset="0"/>
                <a:cs typeface="Calibri" panose="020F0502020204030204" pitchFamily="34" charset="0"/>
              </a:rPr>
              <a:t>Youtube</a:t>
            </a:r>
            <a:r>
              <a:rPr lang="en-US" sz="2000" dirty="0">
                <a:latin typeface="Calibri" panose="020F0502020204030204" pitchFamily="34" charset="0"/>
                <a:ea typeface="Calibri" panose="020F0502020204030204" pitchFamily="34" charset="0"/>
                <a:cs typeface="Calibri" panose="020F0502020204030204" pitchFamily="34" charset="0"/>
              </a:rPr>
              <a:t>. The music player generate a new music using a Piano trained LSTM model.</a:t>
            </a:r>
          </a:p>
          <a:p>
            <a:pPr marL="0" indent="0" algn="just">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19" name="Freeform: Shape 1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265947F3-11AB-80D7-14C6-EAE1411E107D}"/>
              </a:ext>
            </a:extLst>
          </p:cNvPr>
          <p:cNvPicPr>
            <a:picLocks noChangeAspect="1"/>
          </p:cNvPicPr>
          <p:nvPr/>
        </p:nvPicPr>
        <p:blipFill>
          <a:blip r:embed="rId2"/>
          <a:stretch>
            <a:fillRect/>
          </a:stretch>
        </p:blipFill>
        <p:spPr>
          <a:xfrm>
            <a:off x="5527483" y="2199449"/>
            <a:ext cx="6529468" cy="3521148"/>
          </a:xfrm>
          <a:prstGeom prst="rect">
            <a:avLst/>
          </a:prstGeom>
        </p:spPr>
      </p:pic>
    </p:spTree>
    <p:extLst>
      <p:ext uri="{BB962C8B-B14F-4D97-AF65-F5344CB8AC3E}">
        <p14:creationId xmlns:p14="http://schemas.microsoft.com/office/powerpoint/2010/main" val="256129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2418</TotalTime>
  <Words>970</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Times New Roman</vt:lpstr>
      <vt:lpstr>Office Theme</vt:lpstr>
      <vt:lpstr>FACIAL EXPRESSION  BASED MULTIMEDIA RECOMMENDATION SYSTEM </vt:lpstr>
      <vt:lpstr>Abstract</vt:lpstr>
      <vt:lpstr>Objective</vt:lpstr>
      <vt:lpstr>Existing system</vt:lpstr>
      <vt:lpstr>Proposed System</vt:lpstr>
      <vt:lpstr>System Diagram</vt:lpstr>
      <vt:lpstr>MODULE PRESENTATION</vt:lpstr>
      <vt:lpstr>MODULE PRESENTATION</vt:lpstr>
      <vt:lpstr>MODULE PRESENTATION</vt:lpstr>
      <vt:lpstr>MODULE PRESENTATION</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EXPRESSION  BASED MULTIMEDIA RECOMMENDATION SYSTEM</dc:title>
  <dc:creator>karthi saravana</dc:creator>
  <cp:lastModifiedBy>karthi saravana</cp:lastModifiedBy>
  <cp:revision>23</cp:revision>
  <dcterms:created xsi:type="dcterms:W3CDTF">2024-03-22T06:42:03Z</dcterms:created>
  <dcterms:modified xsi:type="dcterms:W3CDTF">2024-05-07T05:25:02Z</dcterms:modified>
</cp:coreProperties>
</file>