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67275" cy="42794238"/>
  <p:notesSz cx="7104063" cy="10234613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" userDrawn="1">
          <p15:clr>
            <a:srgbClr val="A4A3A4"/>
          </p15:clr>
        </p15:guide>
        <p15:guide id="2" pos="9533" userDrawn="1">
          <p15:clr>
            <a:srgbClr val="A4A3A4"/>
          </p15:clr>
        </p15:guide>
        <p15:guide id="3" pos="18917" userDrawn="1">
          <p15:clr>
            <a:srgbClr val="A4A3A4"/>
          </p15:clr>
        </p15:guide>
        <p15:guide id="4" pos="149" userDrawn="1">
          <p15:clr>
            <a:srgbClr val="A4A3A4"/>
          </p15:clr>
        </p15:guide>
        <p15:guide id="5" orient="horz" pos="268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91205-6B2C-407E-8FE3-DF7924CC807C}" v="1" dt="2021-08-26T11:40:07.054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06" autoAdjust="0"/>
    <p:restoredTop sz="96433" autoAdjust="0"/>
  </p:normalViewPr>
  <p:slideViewPr>
    <p:cSldViewPr snapToGrid="0" showGuides="1">
      <p:cViewPr>
        <p:scale>
          <a:sx n="40" d="100"/>
          <a:sy n="40" d="100"/>
        </p:scale>
        <p:origin x="774" y="-4914"/>
      </p:cViewPr>
      <p:guideLst>
        <p:guide orient="horz" pos="159"/>
        <p:guide pos="9533"/>
        <p:guide pos="18917"/>
        <p:guide pos="149"/>
        <p:guide orient="horz" pos="26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0BEB0-02FF-4699-90C7-086B61F5B61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6612FA1-64C0-4C37-B423-406E73A3D7C1}">
      <dgm:prSet phldrT="[Text]"/>
      <dgm:spPr/>
      <dgm:t>
        <a:bodyPr/>
        <a:lstStyle/>
        <a:p>
          <a:r>
            <a:rPr lang="de-DE" dirty="0" err="1"/>
            <a:t>Toyworld</a:t>
          </a:r>
          <a:r>
            <a:rPr lang="de-DE" dirty="0"/>
            <a:t> Generation</a:t>
          </a:r>
        </a:p>
      </dgm:t>
    </dgm:pt>
    <dgm:pt modelId="{FD80589E-79E8-4C97-B125-F7756C7C666C}" type="parTrans" cxnId="{7A1FC0C9-6361-4A2F-9AF2-921263DA9FB2}">
      <dgm:prSet/>
      <dgm:spPr/>
      <dgm:t>
        <a:bodyPr/>
        <a:lstStyle/>
        <a:p>
          <a:endParaRPr lang="de-DE"/>
        </a:p>
      </dgm:t>
    </dgm:pt>
    <dgm:pt modelId="{5B2990B8-7814-427A-9A1D-A9D7022277BF}" type="sibTrans" cxnId="{7A1FC0C9-6361-4A2F-9AF2-921263DA9FB2}">
      <dgm:prSet/>
      <dgm:spPr/>
      <dgm:t>
        <a:bodyPr/>
        <a:lstStyle/>
        <a:p>
          <a:endParaRPr lang="de-DE"/>
        </a:p>
      </dgm:t>
    </dgm:pt>
    <dgm:pt modelId="{CFC0675A-3D80-4ADF-AF42-CF2059ADAFD8}">
      <dgm:prSet phldrT="[Text]"/>
      <dgm:spPr/>
      <dgm:t>
        <a:bodyPr/>
        <a:lstStyle/>
        <a:p>
          <a:r>
            <a:rPr lang="de-DE" dirty="0" err="1"/>
            <a:t>Estimation</a:t>
          </a:r>
          <a:endParaRPr lang="de-DE" dirty="0"/>
        </a:p>
      </dgm:t>
    </dgm:pt>
    <dgm:pt modelId="{F88A57BE-0FF0-4066-84BA-7E9A3460019F}" type="parTrans" cxnId="{03237B46-5CB2-44F0-B770-6A38B9CDB99F}">
      <dgm:prSet/>
      <dgm:spPr/>
      <dgm:t>
        <a:bodyPr/>
        <a:lstStyle/>
        <a:p>
          <a:endParaRPr lang="de-DE"/>
        </a:p>
      </dgm:t>
    </dgm:pt>
    <dgm:pt modelId="{887F72EF-1360-4430-877D-93B0F260D475}" type="sibTrans" cxnId="{03237B46-5CB2-44F0-B770-6A38B9CDB99F}">
      <dgm:prSet/>
      <dgm:spPr/>
      <dgm:t>
        <a:bodyPr/>
        <a:lstStyle/>
        <a:p>
          <a:endParaRPr lang="de-DE"/>
        </a:p>
      </dgm:t>
    </dgm:pt>
    <dgm:pt modelId="{7823D992-CA60-4276-81AC-1258002CDA1B}">
      <dgm:prSet phldrT="[Text]"/>
      <dgm:spPr/>
      <dgm:t>
        <a:bodyPr/>
        <a:lstStyle/>
        <a:p>
          <a:r>
            <a:rPr lang="de-DE" dirty="0"/>
            <a:t>Evaluation</a:t>
          </a:r>
        </a:p>
      </dgm:t>
    </dgm:pt>
    <dgm:pt modelId="{BBE5FDB9-C130-400F-8FA4-7F6AD306008D}" type="parTrans" cxnId="{67971AC6-6EB8-4431-8064-454E8920CD3D}">
      <dgm:prSet/>
      <dgm:spPr/>
      <dgm:t>
        <a:bodyPr/>
        <a:lstStyle/>
        <a:p>
          <a:endParaRPr lang="de-DE"/>
        </a:p>
      </dgm:t>
    </dgm:pt>
    <dgm:pt modelId="{0039AD7E-B4CE-45AC-9A9F-842B1A95E340}" type="sibTrans" cxnId="{67971AC6-6EB8-4431-8064-454E8920CD3D}">
      <dgm:prSet/>
      <dgm:spPr/>
      <dgm:t>
        <a:bodyPr/>
        <a:lstStyle/>
        <a:p>
          <a:endParaRPr lang="de-DE"/>
        </a:p>
      </dgm:t>
    </dgm:pt>
    <dgm:pt modelId="{A69757CC-C279-4B41-A83F-895FBEEF8A5F}" type="pres">
      <dgm:prSet presAssocID="{B330BEB0-02FF-4699-90C7-086B61F5B617}" presName="linearFlow" presStyleCnt="0">
        <dgm:presLayoutVars>
          <dgm:resizeHandles val="exact"/>
        </dgm:presLayoutVars>
      </dgm:prSet>
      <dgm:spPr/>
    </dgm:pt>
    <dgm:pt modelId="{3033F92F-2C2B-4C97-9B24-6973986153F3}" type="pres">
      <dgm:prSet presAssocID="{F6612FA1-64C0-4C37-B423-406E73A3D7C1}" presName="node" presStyleLbl="node1" presStyleIdx="0" presStyleCnt="3">
        <dgm:presLayoutVars>
          <dgm:bulletEnabled val="1"/>
        </dgm:presLayoutVars>
      </dgm:prSet>
      <dgm:spPr/>
    </dgm:pt>
    <dgm:pt modelId="{3190AEF5-6B65-44C7-A7F6-082463849071}" type="pres">
      <dgm:prSet presAssocID="{5B2990B8-7814-427A-9A1D-A9D7022277BF}" presName="sibTrans" presStyleLbl="sibTrans2D1" presStyleIdx="0" presStyleCnt="2"/>
      <dgm:spPr/>
    </dgm:pt>
    <dgm:pt modelId="{1DE78B64-25F5-4B1D-841A-B935E96088F7}" type="pres">
      <dgm:prSet presAssocID="{5B2990B8-7814-427A-9A1D-A9D7022277BF}" presName="connectorText" presStyleLbl="sibTrans2D1" presStyleIdx="0" presStyleCnt="2"/>
      <dgm:spPr/>
    </dgm:pt>
    <dgm:pt modelId="{E190AAA4-A238-4D97-AB40-69E66B343584}" type="pres">
      <dgm:prSet presAssocID="{CFC0675A-3D80-4ADF-AF42-CF2059ADAFD8}" presName="node" presStyleLbl="node1" presStyleIdx="1" presStyleCnt="3">
        <dgm:presLayoutVars>
          <dgm:bulletEnabled val="1"/>
        </dgm:presLayoutVars>
      </dgm:prSet>
      <dgm:spPr/>
    </dgm:pt>
    <dgm:pt modelId="{3618C4DC-E667-4655-9E07-F97923DECD12}" type="pres">
      <dgm:prSet presAssocID="{887F72EF-1360-4430-877D-93B0F260D475}" presName="sibTrans" presStyleLbl="sibTrans2D1" presStyleIdx="1" presStyleCnt="2"/>
      <dgm:spPr/>
    </dgm:pt>
    <dgm:pt modelId="{FAFA71F4-EA71-4FF7-AA5B-89FC3D6CFD3F}" type="pres">
      <dgm:prSet presAssocID="{887F72EF-1360-4430-877D-93B0F260D475}" presName="connectorText" presStyleLbl="sibTrans2D1" presStyleIdx="1" presStyleCnt="2"/>
      <dgm:spPr/>
    </dgm:pt>
    <dgm:pt modelId="{F513C01F-30FC-4ED8-9E55-A82A90600B7F}" type="pres">
      <dgm:prSet presAssocID="{7823D992-CA60-4276-81AC-1258002CDA1B}" presName="node" presStyleLbl="node1" presStyleIdx="2" presStyleCnt="3">
        <dgm:presLayoutVars>
          <dgm:bulletEnabled val="1"/>
        </dgm:presLayoutVars>
      </dgm:prSet>
      <dgm:spPr/>
    </dgm:pt>
  </dgm:ptLst>
  <dgm:cxnLst>
    <dgm:cxn modelId="{BF727D2E-EC41-4E65-B169-E2727DAF9FED}" type="presOf" srcId="{7823D992-CA60-4276-81AC-1258002CDA1B}" destId="{F513C01F-30FC-4ED8-9E55-A82A90600B7F}" srcOrd="0" destOrd="0" presId="urn:microsoft.com/office/officeart/2005/8/layout/process2"/>
    <dgm:cxn modelId="{03237B46-5CB2-44F0-B770-6A38B9CDB99F}" srcId="{B330BEB0-02FF-4699-90C7-086B61F5B617}" destId="{CFC0675A-3D80-4ADF-AF42-CF2059ADAFD8}" srcOrd="1" destOrd="0" parTransId="{F88A57BE-0FF0-4066-84BA-7E9A3460019F}" sibTransId="{887F72EF-1360-4430-877D-93B0F260D475}"/>
    <dgm:cxn modelId="{BEB76B52-3444-4F76-8876-8F1B18CF6C1D}" type="presOf" srcId="{5B2990B8-7814-427A-9A1D-A9D7022277BF}" destId="{3190AEF5-6B65-44C7-A7F6-082463849071}" srcOrd="0" destOrd="0" presId="urn:microsoft.com/office/officeart/2005/8/layout/process2"/>
    <dgm:cxn modelId="{08E50C80-A962-465E-83A7-2776719293AA}" type="presOf" srcId="{5B2990B8-7814-427A-9A1D-A9D7022277BF}" destId="{1DE78B64-25F5-4B1D-841A-B935E96088F7}" srcOrd="1" destOrd="0" presId="urn:microsoft.com/office/officeart/2005/8/layout/process2"/>
    <dgm:cxn modelId="{AFAB7290-CE3A-42A8-97AA-CA3F1C9A5EAD}" type="presOf" srcId="{F6612FA1-64C0-4C37-B423-406E73A3D7C1}" destId="{3033F92F-2C2B-4C97-9B24-6973986153F3}" srcOrd="0" destOrd="0" presId="urn:microsoft.com/office/officeart/2005/8/layout/process2"/>
    <dgm:cxn modelId="{3DE180A8-862B-456F-9CBE-F9EEF5AC9B1E}" type="presOf" srcId="{CFC0675A-3D80-4ADF-AF42-CF2059ADAFD8}" destId="{E190AAA4-A238-4D97-AB40-69E66B343584}" srcOrd="0" destOrd="0" presId="urn:microsoft.com/office/officeart/2005/8/layout/process2"/>
    <dgm:cxn modelId="{67971AC6-6EB8-4431-8064-454E8920CD3D}" srcId="{B330BEB0-02FF-4699-90C7-086B61F5B617}" destId="{7823D992-CA60-4276-81AC-1258002CDA1B}" srcOrd="2" destOrd="0" parTransId="{BBE5FDB9-C130-400F-8FA4-7F6AD306008D}" sibTransId="{0039AD7E-B4CE-45AC-9A9F-842B1A95E340}"/>
    <dgm:cxn modelId="{7A1FC0C9-6361-4A2F-9AF2-921263DA9FB2}" srcId="{B330BEB0-02FF-4699-90C7-086B61F5B617}" destId="{F6612FA1-64C0-4C37-B423-406E73A3D7C1}" srcOrd="0" destOrd="0" parTransId="{FD80589E-79E8-4C97-B125-F7756C7C666C}" sibTransId="{5B2990B8-7814-427A-9A1D-A9D7022277BF}"/>
    <dgm:cxn modelId="{6E67ADE8-84D7-4356-851F-AE594E93E593}" type="presOf" srcId="{887F72EF-1360-4430-877D-93B0F260D475}" destId="{FAFA71F4-EA71-4FF7-AA5B-89FC3D6CFD3F}" srcOrd="1" destOrd="0" presId="urn:microsoft.com/office/officeart/2005/8/layout/process2"/>
    <dgm:cxn modelId="{09F5C3EA-2FFB-4794-BF56-2351E058256D}" type="presOf" srcId="{887F72EF-1360-4430-877D-93B0F260D475}" destId="{3618C4DC-E667-4655-9E07-F97923DECD12}" srcOrd="0" destOrd="0" presId="urn:microsoft.com/office/officeart/2005/8/layout/process2"/>
    <dgm:cxn modelId="{D93AB3EC-408F-44C1-8E47-9751909FE583}" type="presOf" srcId="{B330BEB0-02FF-4699-90C7-086B61F5B617}" destId="{A69757CC-C279-4B41-A83F-895FBEEF8A5F}" srcOrd="0" destOrd="0" presId="urn:microsoft.com/office/officeart/2005/8/layout/process2"/>
    <dgm:cxn modelId="{F91E5747-2592-4E4E-BDD6-DCF5AB636F7D}" type="presParOf" srcId="{A69757CC-C279-4B41-A83F-895FBEEF8A5F}" destId="{3033F92F-2C2B-4C97-9B24-6973986153F3}" srcOrd="0" destOrd="0" presId="urn:microsoft.com/office/officeart/2005/8/layout/process2"/>
    <dgm:cxn modelId="{B5327A6E-851A-4442-9F0A-5D7C022B6318}" type="presParOf" srcId="{A69757CC-C279-4B41-A83F-895FBEEF8A5F}" destId="{3190AEF5-6B65-44C7-A7F6-082463849071}" srcOrd="1" destOrd="0" presId="urn:microsoft.com/office/officeart/2005/8/layout/process2"/>
    <dgm:cxn modelId="{C4C35AD4-BA12-4F38-A050-40838F62972F}" type="presParOf" srcId="{3190AEF5-6B65-44C7-A7F6-082463849071}" destId="{1DE78B64-25F5-4B1D-841A-B935E96088F7}" srcOrd="0" destOrd="0" presId="urn:microsoft.com/office/officeart/2005/8/layout/process2"/>
    <dgm:cxn modelId="{5B3AAAA8-DCD0-47C4-A652-D288A9800F3C}" type="presParOf" srcId="{A69757CC-C279-4B41-A83F-895FBEEF8A5F}" destId="{E190AAA4-A238-4D97-AB40-69E66B343584}" srcOrd="2" destOrd="0" presId="urn:microsoft.com/office/officeart/2005/8/layout/process2"/>
    <dgm:cxn modelId="{71D8CE0B-6962-4E4B-A38A-45BCEBE56A87}" type="presParOf" srcId="{A69757CC-C279-4B41-A83F-895FBEEF8A5F}" destId="{3618C4DC-E667-4655-9E07-F97923DECD12}" srcOrd="3" destOrd="0" presId="urn:microsoft.com/office/officeart/2005/8/layout/process2"/>
    <dgm:cxn modelId="{A45C93B6-E8D8-49AB-9C39-C4DAEAE270FF}" type="presParOf" srcId="{3618C4DC-E667-4655-9E07-F97923DECD12}" destId="{FAFA71F4-EA71-4FF7-AA5B-89FC3D6CFD3F}" srcOrd="0" destOrd="0" presId="urn:microsoft.com/office/officeart/2005/8/layout/process2"/>
    <dgm:cxn modelId="{D3862029-3476-4E7A-95CF-6D96F5FD74DB}" type="presParOf" srcId="{A69757CC-C279-4B41-A83F-895FBEEF8A5F}" destId="{F513C01F-30FC-4ED8-9E55-A82A90600B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3F92F-2C2B-4C97-9B24-6973986153F3}">
      <dsp:nvSpPr>
        <dsp:cNvPr id="0" name=""/>
        <dsp:cNvSpPr/>
      </dsp:nvSpPr>
      <dsp:spPr>
        <a:xfrm>
          <a:off x="4673162" y="0"/>
          <a:ext cx="4184909" cy="23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 err="1"/>
            <a:t>Toyworld</a:t>
          </a:r>
          <a:r>
            <a:rPr lang="de-DE" sz="6100" kern="1200" dirty="0"/>
            <a:t> Generation</a:t>
          </a:r>
        </a:p>
      </dsp:txBody>
      <dsp:txXfrm>
        <a:off x="4741257" y="68095"/>
        <a:ext cx="4048719" cy="2188759"/>
      </dsp:txXfrm>
    </dsp:sp>
    <dsp:sp modelId="{3190AEF5-6B65-44C7-A7F6-082463849071}">
      <dsp:nvSpPr>
        <dsp:cNvPr id="0" name=""/>
        <dsp:cNvSpPr/>
      </dsp:nvSpPr>
      <dsp:spPr>
        <a:xfrm rot="5400000">
          <a:off x="6329689" y="2383073"/>
          <a:ext cx="871856" cy="104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300" kern="1200"/>
        </a:p>
      </dsp:txBody>
      <dsp:txXfrm rot="-5400000">
        <a:off x="6451749" y="2470259"/>
        <a:ext cx="627737" cy="610299"/>
      </dsp:txXfrm>
    </dsp:sp>
    <dsp:sp modelId="{E190AAA4-A238-4D97-AB40-69E66B343584}">
      <dsp:nvSpPr>
        <dsp:cNvPr id="0" name=""/>
        <dsp:cNvSpPr/>
      </dsp:nvSpPr>
      <dsp:spPr>
        <a:xfrm>
          <a:off x="4673162" y="3487425"/>
          <a:ext cx="4184909" cy="23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 err="1"/>
            <a:t>Estimation</a:t>
          </a:r>
          <a:endParaRPr lang="de-DE" sz="6100" kern="1200" dirty="0"/>
        </a:p>
      </dsp:txBody>
      <dsp:txXfrm>
        <a:off x="4741257" y="3555520"/>
        <a:ext cx="4048719" cy="2188759"/>
      </dsp:txXfrm>
    </dsp:sp>
    <dsp:sp modelId="{3618C4DC-E667-4655-9E07-F97923DECD12}">
      <dsp:nvSpPr>
        <dsp:cNvPr id="0" name=""/>
        <dsp:cNvSpPr/>
      </dsp:nvSpPr>
      <dsp:spPr>
        <a:xfrm rot="5400000">
          <a:off x="6329689" y="5870498"/>
          <a:ext cx="871856" cy="104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300" kern="1200"/>
        </a:p>
      </dsp:txBody>
      <dsp:txXfrm rot="-5400000">
        <a:off x="6451749" y="5957684"/>
        <a:ext cx="627737" cy="610299"/>
      </dsp:txXfrm>
    </dsp:sp>
    <dsp:sp modelId="{F513C01F-30FC-4ED8-9E55-A82A90600B7F}">
      <dsp:nvSpPr>
        <dsp:cNvPr id="0" name=""/>
        <dsp:cNvSpPr/>
      </dsp:nvSpPr>
      <dsp:spPr>
        <a:xfrm>
          <a:off x="4673162" y="6974850"/>
          <a:ext cx="4184909" cy="23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/>
            <a:t>Evaluation</a:t>
          </a:r>
        </a:p>
      </dsp:txBody>
      <dsp:txXfrm>
        <a:off x="4741257" y="7042945"/>
        <a:ext cx="4048719" cy="218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FCC6F1A-1039-4C54-9CFF-5DE3C97F7A8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C7A66B9-DB0A-49EB-B2C8-69ADD5BB59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016698">
              <a:defRPr/>
            </a:pPr>
            <a:r>
              <a:rPr lang="en-US" baseline="0"/>
              <a:t>Prints </a:t>
            </a:r>
            <a:r>
              <a:rPr lang="en-US" baseline="0" dirty="0"/>
              <a:t>as 33.1 x 46.8 (A0) at 100%. When printed using the library printing service, this will require trimming from 36 inch wide paper. To fill 36 inch paper roll, scale to 108.5% (prints as ~ 36 X 51).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A66B9-DB0A-49EB-B2C8-69ADD5BB59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5314-68FD-4919-B69A-04FEC01380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05BA-0348-42F8-93EF-7E6BE106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64" y="3760713"/>
            <a:ext cx="29021876" cy="16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dirty="0"/>
              <a:t>Authors: Marco Ramljak</a:t>
            </a:r>
            <a:r>
              <a:rPr lang="en-US" sz="6000" baseline="30000" dirty="0"/>
              <a:t>1</a:t>
            </a:r>
            <a:r>
              <a:rPr lang="en-US" sz="6000" dirty="0"/>
              <a:t>, Fabio Ricciato</a:t>
            </a:r>
            <a:r>
              <a:rPr lang="en-US" sz="6000" baseline="30000" dirty="0"/>
              <a:t>2</a:t>
            </a:r>
            <a:r>
              <a:rPr lang="en-US" sz="6000" dirty="0"/>
              <a:t>, Peter Lugtig</a:t>
            </a:r>
            <a:r>
              <a:rPr lang="en-US" sz="6000" baseline="30000" dirty="0"/>
              <a:t>1</a:t>
            </a:r>
          </a:p>
          <a:p>
            <a:pPr>
              <a:lnSpc>
                <a:spcPts val="6000"/>
              </a:lnSpc>
            </a:pPr>
            <a:r>
              <a:rPr lang="en-US" sz="5000" dirty="0"/>
              <a:t>(1) Corresponding author (m.l.ramljak@students.uu.nl) Utrecht University, (2) Eurostat</a:t>
            </a: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3295" y="5579616"/>
            <a:ext cx="13948503" cy="11406990"/>
            <a:chOff x="437778" y="3689354"/>
            <a:chExt cx="16250416" cy="10550177"/>
          </a:xfrm>
        </p:grpSpPr>
        <p:grpSp>
          <p:nvGrpSpPr>
            <p:cNvPr id="8" name="Group 7"/>
            <p:cNvGrpSpPr/>
            <p:nvPr/>
          </p:nvGrpSpPr>
          <p:grpSpPr>
            <a:xfrm>
              <a:off x="437778" y="3689354"/>
              <a:ext cx="16250416" cy="10550177"/>
              <a:chOff x="987741" y="7307086"/>
              <a:chExt cx="12165851" cy="1055017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93908" y="7307089"/>
                <a:ext cx="12159684" cy="105501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7741" y="7307086"/>
                <a:ext cx="12159682" cy="88244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Intent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3727" y="4880029"/>
              <a:ext cx="15764288" cy="918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Mobile Network Operator (MNO) data offer a rich source for estimating the spatial distribution of mobile phones at a given point in time. We compare two kinds of estimation strategies: (1) the traditional </a:t>
              </a:r>
              <a:r>
                <a:rPr lang="en-US" sz="3600" b="1" dirty="0"/>
                <a:t>Voronoi tessellation and variants thereof</a:t>
              </a:r>
              <a:r>
                <a:rPr lang="en-US" sz="3600" dirty="0"/>
                <a:t>, which exclusively assume that every mobile phone connects to its nearest cell (deterministic), (2) recently introduced estimators that are based on </a:t>
              </a:r>
              <a:r>
                <a:rPr lang="en-US" sz="3600" b="1" dirty="0"/>
                <a:t>radio propagation modeling (RPM) </a:t>
              </a:r>
              <a:r>
                <a:rPr lang="en-US" sz="3600" dirty="0"/>
                <a:t>through additional cellular network information (probabilistic). We know that RPM pays off in terms of spatial accuracy if the model information is of perfect quality, however, how high-quality does the model information need to be?</a:t>
              </a:r>
            </a:p>
            <a:p>
              <a:pPr>
                <a:lnSpc>
                  <a:spcPts val="2500"/>
                </a:lnSpc>
              </a:pPr>
              <a:endParaRPr lang="en-US" sz="3600" dirty="0"/>
            </a:p>
            <a:p>
              <a:pPr>
                <a:lnSpc>
                  <a:spcPts val="2500"/>
                </a:lnSpc>
              </a:pPr>
              <a:r>
                <a:rPr lang="en-US" sz="3600" dirty="0"/>
                <a:t>For this, we have developed two research questions:</a:t>
              </a:r>
            </a:p>
            <a:p>
              <a:pPr>
                <a:lnSpc>
                  <a:spcPts val="2000"/>
                </a:lnSpc>
              </a:pPr>
              <a:endParaRPr lang="en-US" sz="4000" dirty="0"/>
            </a:p>
            <a:p>
              <a:pPr marL="1392238" indent="-636588">
                <a:lnSpc>
                  <a:spcPts val="4800"/>
                </a:lnSpc>
                <a:buFont typeface="Wingdings" panose="05000000000000000000" pitchFamily="2" charset="2"/>
                <a:buChar char="v"/>
              </a:pPr>
              <a:r>
                <a:rPr lang="en-US" sz="4400" b="1" i="1" dirty="0"/>
                <a:t>RQ1: How robust are estimation strategies to network model mismatching errors (information quality)?</a:t>
              </a:r>
            </a:p>
            <a:p>
              <a:pPr marL="1392238" indent="-636588">
                <a:lnSpc>
                  <a:spcPts val="4800"/>
                </a:lnSpc>
                <a:buFont typeface="Wingdings" panose="05000000000000000000" pitchFamily="2" charset="2"/>
                <a:buChar char="v"/>
              </a:pPr>
              <a:r>
                <a:rPr lang="en-US" sz="4400" b="1" i="1" dirty="0"/>
                <a:t>RQ2: How sensitive are estimation strategies to network characteristics, such as cell density?</a:t>
              </a:r>
            </a:p>
            <a:p>
              <a:pPr marL="795338">
                <a:lnSpc>
                  <a:spcPts val="2000"/>
                </a:lnSpc>
                <a:buSzPct val="100000"/>
              </a:pP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354388" y="5579617"/>
            <a:ext cx="13949364" cy="11406987"/>
            <a:chOff x="1599831" y="21942757"/>
            <a:chExt cx="10001269" cy="10439679"/>
          </a:xfrm>
        </p:grpSpPr>
        <p:sp>
          <p:nvSpPr>
            <p:cNvPr id="17" name="Rectangle 16"/>
            <p:cNvSpPr/>
            <p:nvPr/>
          </p:nvSpPr>
          <p:spPr>
            <a:xfrm>
              <a:off x="1599831" y="21942757"/>
              <a:ext cx="10001269" cy="104396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99832" y="21942758"/>
              <a:ext cx="10001268" cy="8731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Simulation Study Design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9865" y="36219909"/>
            <a:ext cx="28524209" cy="5940461"/>
            <a:chOff x="17351773" y="24567724"/>
            <a:chExt cx="13899565" cy="9226457"/>
          </a:xfrm>
        </p:grpSpPr>
        <p:sp>
          <p:nvSpPr>
            <p:cNvPr id="41" name="Rectangle 40"/>
            <p:cNvSpPr/>
            <p:nvPr/>
          </p:nvSpPr>
          <p:spPr>
            <a:xfrm>
              <a:off x="17351773" y="24567724"/>
              <a:ext cx="13899565" cy="92264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351774" y="24567727"/>
              <a:ext cx="13899564" cy="155733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Takeaways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30365" y="536810"/>
            <a:ext cx="25095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sensitivity analysis concerning spatial density estimation with MNO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9865" y="17447732"/>
            <a:ext cx="28524209" cy="18192165"/>
            <a:chOff x="15259533" y="7307088"/>
            <a:chExt cx="31229073" cy="15839400"/>
          </a:xfrm>
        </p:grpSpPr>
        <p:sp>
          <p:nvSpPr>
            <p:cNvPr id="31" name="Rectangle 30"/>
            <p:cNvSpPr/>
            <p:nvPr/>
          </p:nvSpPr>
          <p:spPr>
            <a:xfrm>
              <a:off x="15259533" y="7307088"/>
              <a:ext cx="31229073" cy="15839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9533" y="7307089"/>
              <a:ext cx="31229070" cy="8306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Results</a:t>
              </a:r>
            </a:p>
          </p:txBody>
        </p:sp>
      </p:grp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63A5153-FA96-408D-B56C-44D8DF63A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94343"/>
              </p:ext>
            </p:extLst>
          </p:nvPr>
        </p:nvGraphicFramePr>
        <p:xfrm>
          <a:off x="11414847" y="7077205"/>
          <a:ext cx="13531235" cy="929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ECBFF47-387B-47FB-B0B7-6ADA41AC4D62}"/>
              </a:ext>
            </a:extLst>
          </p:cNvPr>
          <p:cNvSpPr txBox="1"/>
          <p:nvPr/>
        </p:nvSpPr>
        <p:spPr>
          <a:xfrm>
            <a:off x="20848723" y="6688050"/>
            <a:ext cx="8099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100m x 100m </a:t>
            </a:r>
            <a:r>
              <a:rPr lang="de-DE" sz="3600" dirty="0" err="1"/>
              <a:t>grid</a:t>
            </a:r>
            <a:r>
              <a:rPr lang="de-DE" sz="3600" dirty="0"/>
              <a:t> (1,600 km², </a:t>
            </a:r>
            <a:r>
              <a:rPr lang="de-DE" sz="3600" dirty="0" err="1"/>
              <a:t>right-tailed</a:t>
            </a:r>
            <a:r>
              <a:rPr lang="de-DE" sz="3600" dirty="0"/>
              <a:t> </a:t>
            </a:r>
            <a:r>
              <a:rPr lang="de-DE" sz="3600" dirty="0" err="1"/>
              <a:t>population</a:t>
            </a:r>
            <a:r>
              <a:rPr lang="de-DE" sz="3600" dirty="0"/>
              <a:t> </a:t>
            </a:r>
            <a:r>
              <a:rPr lang="de-DE" sz="3600" dirty="0" err="1"/>
              <a:t>distribution</a:t>
            </a:r>
            <a:r>
              <a:rPr lang="de-DE" sz="3600" dirty="0"/>
              <a:t>, Munich)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For</a:t>
            </a:r>
            <a:r>
              <a:rPr lang="de-DE" sz="3600" dirty="0"/>
              <a:t> RQ2, </a:t>
            </a:r>
            <a:r>
              <a:rPr lang="de-DE" sz="3600" b="1" dirty="0" err="1"/>
              <a:t>two</a:t>
            </a:r>
            <a:r>
              <a:rPr lang="de-DE" sz="3600" b="1" dirty="0"/>
              <a:t> </a:t>
            </a:r>
            <a:r>
              <a:rPr lang="de-DE" sz="3600" b="1" dirty="0" err="1"/>
              <a:t>synthetic</a:t>
            </a:r>
            <a:r>
              <a:rPr lang="de-DE" sz="3600" b="1" dirty="0"/>
              <a:t> </a:t>
            </a:r>
            <a:r>
              <a:rPr lang="de-DE" sz="3600" b="1" dirty="0" err="1"/>
              <a:t>cellular</a:t>
            </a:r>
            <a:r>
              <a:rPr lang="de-DE" sz="3600" b="1" dirty="0"/>
              <a:t> </a:t>
            </a:r>
            <a:r>
              <a:rPr lang="de-DE" sz="3600" b="1" dirty="0" err="1"/>
              <a:t>networks</a:t>
            </a:r>
            <a:r>
              <a:rPr lang="de-DE" sz="3600" dirty="0"/>
              <a:t> (</a:t>
            </a:r>
            <a:r>
              <a:rPr lang="de-DE" sz="3600" dirty="0" err="1"/>
              <a:t>dense</a:t>
            </a:r>
            <a:r>
              <a:rPr lang="de-DE" sz="3600" dirty="0"/>
              <a:t> and </a:t>
            </a:r>
            <a:r>
              <a:rPr lang="de-DE" sz="3600" dirty="0" err="1"/>
              <a:t>sparse</a:t>
            </a:r>
            <a:r>
              <a:rPr lang="de-DE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Mimicking</a:t>
            </a:r>
            <a:r>
              <a:rPr lang="de-DE" sz="3600" dirty="0"/>
              <a:t> </a:t>
            </a:r>
            <a:r>
              <a:rPr lang="de-DE" sz="3600" dirty="0" err="1"/>
              <a:t>cell</a:t>
            </a:r>
            <a:r>
              <a:rPr lang="de-DE" sz="3600" dirty="0"/>
              <a:t> </a:t>
            </a:r>
            <a:r>
              <a:rPr lang="de-DE" sz="3600" dirty="0" err="1"/>
              <a:t>counters</a:t>
            </a:r>
            <a:r>
              <a:rPr lang="de-DE" sz="3600" dirty="0"/>
              <a:t> and </a:t>
            </a:r>
            <a:r>
              <a:rPr lang="de-DE" sz="3600" dirty="0" err="1"/>
              <a:t>developing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ground</a:t>
            </a:r>
            <a:r>
              <a:rPr lang="de-DE" sz="3600" dirty="0"/>
              <a:t> </a:t>
            </a:r>
            <a:r>
              <a:rPr lang="de-DE" sz="3600" dirty="0" err="1"/>
              <a:t>truth</a:t>
            </a:r>
            <a:r>
              <a:rPr lang="de-DE" sz="3600" dirty="0"/>
              <a:t> RPM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A30D1ED-F00B-4166-9F22-0DB5D4332D55}"/>
              </a:ext>
            </a:extLst>
          </p:cNvPr>
          <p:cNvSpPr txBox="1"/>
          <p:nvPr/>
        </p:nvSpPr>
        <p:spPr>
          <a:xfrm>
            <a:off x="20856197" y="10245459"/>
            <a:ext cx="8515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dirty="0" err="1"/>
              <a:t>Voronoi</a:t>
            </a:r>
            <a:r>
              <a:rPr lang="de-DE" sz="3600" b="1" dirty="0"/>
              <a:t> </a:t>
            </a:r>
            <a:r>
              <a:rPr lang="de-DE" sz="3600" b="1" dirty="0" err="1"/>
              <a:t>estimators</a:t>
            </a:r>
            <a:r>
              <a:rPr lang="de-DE" sz="3600" b="1" dirty="0"/>
              <a:t>: </a:t>
            </a:r>
            <a:r>
              <a:rPr lang="de-DE" sz="3600" dirty="0"/>
              <a:t>Tower (</a:t>
            </a:r>
            <a:r>
              <a:rPr lang="de-DE" sz="3600" dirty="0" err="1"/>
              <a:t>VOR_t</a:t>
            </a:r>
            <a:r>
              <a:rPr lang="de-DE" sz="3600" dirty="0"/>
              <a:t>), </a:t>
            </a:r>
            <a:r>
              <a:rPr lang="de-DE" sz="3600" dirty="0" err="1"/>
              <a:t>antenna</a:t>
            </a:r>
            <a:r>
              <a:rPr lang="de-DE" sz="3600" dirty="0"/>
              <a:t> </a:t>
            </a:r>
            <a:r>
              <a:rPr lang="de-DE" sz="3600" dirty="0" err="1"/>
              <a:t>offset</a:t>
            </a:r>
            <a:r>
              <a:rPr lang="de-DE" sz="3600" dirty="0"/>
              <a:t> (</a:t>
            </a:r>
            <a:r>
              <a:rPr lang="de-DE" sz="3600" dirty="0" err="1"/>
              <a:t>VOR_o</a:t>
            </a:r>
            <a:r>
              <a:rPr lang="de-DE" sz="3600" dirty="0"/>
              <a:t>), </a:t>
            </a:r>
            <a:r>
              <a:rPr lang="de-DE" sz="3600" dirty="0" err="1"/>
              <a:t>barycenter</a:t>
            </a:r>
            <a:r>
              <a:rPr lang="de-DE" sz="3600" dirty="0"/>
              <a:t> (</a:t>
            </a:r>
            <a:r>
              <a:rPr lang="de-DE" sz="3600" dirty="0" err="1"/>
              <a:t>VOR_b</a:t>
            </a:r>
            <a:r>
              <a:rPr lang="de-DE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dirty="0"/>
              <a:t>RPM </a:t>
            </a:r>
            <a:r>
              <a:rPr lang="de-DE" sz="3600" b="1" dirty="0" err="1"/>
              <a:t>estimators</a:t>
            </a:r>
            <a:r>
              <a:rPr lang="de-DE" sz="3600" b="1" dirty="0"/>
              <a:t>:</a:t>
            </a:r>
            <a:r>
              <a:rPr lang="de-DE" sz="3600" dirty="0"/>
              <a:t> MLE, DF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For</a:t>
            </a:r>
            <a:r>
              <a:rPr lang="de-DE" sz="3600" dirty="0"/>
              <a:t> RQ1, </a:t>
            </a:r>
            <a:r>
              <a:rPr lang="de-DE" sz="3600" b="1" dirty="0" err="1"/>
              <a:t>model</a:t>
            </a:r>
            <a:r>
              <a:rPr lang="de-DE" sz="3600" b="1" dirty="0"/>
              <a:t> </a:t>
            </a:r>
            <a:r>
              <a:rPr lang="de-DE" sz="3600" b="1" dirty="0" err="1"/>
              <a:t>mismatch</a:t>
            </a:r>
            <a:r>
              <a:rPr lang="de-DE" sz="3600" b="1" dirty="0"/>
              <a:t> </a:t>
            </a:r>
            <a:r>
              <a:rPr lang="de-DE" sz="3600" dirty="0" err="1"/>
              <a:t>introduced</a:t>
            </a:r>
            <a:r>
              <a:rPr lang="de-DE" sz="3600" dirty="0"/>
              <a:t> </a:t>
            </a:r>
            <a:r>
              <a:rPr lang="de-DE" sz="3600" dirty="0" err="1"/>
              <a:t>through</a:t>
            </a:r>
            <a:r>
              <a:rPr lang="de-DE" sz="3600" dirty="0"/>
              <a:t> </a:t>
            </a:r>
            <a:r>
              <a:rPr lang="de-DE" sz="3600" dirty="0" err="1"/>
              <a:t>spatially</a:t>
            </a:r>
            <a:r>
              <a:rPr lang="de-DE" sz="3600" dirty="0"/>
              <a:t> sensitive </a:t>
            </a:r>
            <a:r>
              <a:rPr lang="de-DE" sz="3600" dirty="0" err="1"/>
              <a:t>random</a:t>
            </a:r>
            <a:r>
              <a:rPr lang="de-DE" sz="3600" dirty="0"/>
              <a:t> </a:t>
            </a:r>
            <a:r>
              <a:rPr lang="de-DE" sz="3600" dirty="0" err="1"/>
              <a:t>noise</a:t>
            </a:r>
            <a:endParaRPr lang="de-DE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28AD33-350E-4E2F-AA5F-96AD58031E03}"/>
              </a:ext>
            </a:extLst>
          </p:cNvPr>
          <p:cNvSpPr txBox="1"/>
          <p:nvPr/>
        </p:nvSpPr>
        <p:spPr>
          <a:xfrm>
            <a:off x="20848723" y="14195272"/>
            <a:ext cx="78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dirty="0" err="1"/>
              <a:t>Kantorovitch</a:t>
            </a:r>
            <a:r>
              <a:rPr lang="de-DE" sz="3600" b="1" dirty="0"/>
              <a:t>-Wasserstein </a:t>
            </a:r>
            <a:r>
              <a:rPr lang="de-DE" sz="3600" b="1" dirty="0" err="1"/>
              <a:t>distance</a:t>
            </a:r>
            <a:r>
              <a:rPr lang="de-DE" sz="3600" b="1" dirty="0"/>
              <a:t> (KWD)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measure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degree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horizontal </a:t>
            </a:r>
            <a:r>
              <a:rPr lang="de-DE" sz="3600" dirty="0" err="1"/>
              <a:t>spatial</a:t>
            </a:r>
            <a:r>
              <a:rPr lang="de-DE" sz="3600" dirty="0"/>
              <a:t> </a:t>
            </a:r>
            <a:r>
              <a:rPr lang="de-DE" sz="3600" dirty="0" err="1"/>
              <a:t>error</a:t>
            </a:r>
            <a:endParaRPr lang="de-D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Spatial</a:t>
            </a:r>
            <a:r>
              <a:rPr lang="de-DE" sz="3600" dirty="0"/>
              <a:t> </a:t>
            </a:r>
            <a:r>
              <a:rPr lang="de-DE" sz="3600" dirty="0" err="1"/>
              <a:t>density</a:t>
            </a:r>
            <a:r>
              <a:rPr lang="de-DE" sz="3600" dirty="0"/>
              <a:t> </a:t>
            </a:r>
            <a:r>
              <a:rPr lang="de-DE" sz="3600" dirty="0" err="1"/>
              <a:t>maps</a:t>
            </a:r>
            <a:endParaRPr lang="de-DE" sz="3600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DC25C39-1E3A-48A0-9FB0-988B7F9A6F55}"/>
              </a:ext>
            </a:extLst>
          </p:cNvPr>
          <p:cNvCxnSpPr>
            <a:cxnSpLocks/>
          </p:cNvCxnSpPr>
          <p:nvPr/>
        </p:nvCxnSpPr>
        <p:spPr>
          <a:xfrm flipV="1">
            <a:off x="1242988" y="27055086"/>
            <a:ext cx="11738698" cy="142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E7E8476-5507-4051-A904-CC793950D218}"/>
              </a:ext>
            </a:extLst>
          </p:cNvPr>
          <p:cNvCxnSpPr>
            <a:cxnSpLocks/>
          </p:cNvCxnSpPr>
          <p:nvPr/>
        </p:nvCxnSpPr>
        <p:spPr>
          <a:xfrm>
            <a:off x="13212124" y="18498810"/>
            <a:ext cx="0" cy="169542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821853B-5CB7-460F-97F4-0F4E3AF68256}"/>
              </a:ext>
            </a:extLst>
          </p:cNvPr>
          <p:cNvSpPr txBox="1"/>
          <p:nvPr/>
        </p:nvSpPr>
        <p:spPr>
          <a:xfrm>
            <a:off x="8040181" y="18594944"/>
            <a:ext cx="48843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A) Network </a:t>
            </a:r>
            <a:r>
              <a:rPr lang="de-DE" sz="4800" b="1" dirty="0" err="1"/>
              <a:t>characteristics</a:t>
            </a:r>
            <a:endParaRPr lang="de-DE" sz="4800" b="1" dirty="0"/>
          </a:p>
          <a:p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reserach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effect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network </a:t>
            </a:r>
            <a:r>
              <a:rPr lang="de-DE" sz="3600" dirty="0" err="1"/>
              <a:t>characteristics</a:t>
            </a:r>
            <a:r>
              <a:rPr lang="de-DE" sz="3600" dirty="0"/>
              <a:t>,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developed</a:t>
            </a:r>
            <a:r>
              <a:rPr lang="de-DE" sz="3600" dirty="0"/>
              <a:t> </a:t>
            </a:r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err="1"/>
              <a:t>networks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different </a:t>
            </a:r>
            <a:r>
              <a:rPr lang="de-DE" sz="3600" dirty="0" err="1"/>
              <a:t>directional</a:t>
            </a:r>
            <a:r>
              <a:rPr lang="de-DE" sz="3600" dirty="0"/>
              <a:t> </a:t>
            </a:r>
            <a:r>
              <a:rPr lang="de-DE" sz="3600" dirty="0" err="1"/>
              <a:t>cell-density</a:t>
            </a:r>
            <a:r>
              <a:rPr lang="de-DE" sz="3600" dirty="0"/>
              <a:t> </a:t>
            </a:r>
            <a:r>
              <a:rPr lang="de-DE" sz="3600" dirty="0" err="1"/>
              <a:t>levels</a:t>
            </a:r>
            <a:r>
              <a:rPr lang="de-DE" sz="3600" dirty="0"/>
              <a:t> (Fig. 1). </a:t>
            </a:r>
            <a:r>
              <a:rPr lang="de-DE" sz="3600" dirty="0" err="1"/>
              <a:t>Each</a:t>
            </a:r>
            <a:r>
              <a:rPr lang="de-DE" sz="3600" dirty="0"/>
              <a:t> network </a:t>
            </a:r>
            <a:r>
              <a:rPr lang="de-DE" sz="3600" dirty="0" err="1"/>
              <a:t>leads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a different </a:t>
            </a:r>
            <a:r>
              <a:rPr lang="de-DE" sz="3600" dirty="0" err="1"/>
              <a:t>distribution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overlapping</a:t>
            </a:r>
            <a:r>
              <a:rPr lang="de-DE" sz="3600" dirty="0"/>
              <a:t> </a:t>
            </a:r>
            <a:r>
              <a:rPr lang="de-DE" sz="3600" dirty="0" err="1"/>
              <a:t>cells</a:t>
            </a:r>
            <a:r>
              <a:rPr lang="de-DE" sz="3600" dirty="0"/>
              <a:t> per 100m x 100m </a:t>
            </a:r>
            <a:r>
              <a:rPr lang="de-DE" sz="3600" dirty="0" err="1"/>
              <a:t>tile</a:t>
            </a:r>
            <a:r>
              <a:rPr lang="de-DE" sz="3600" dirty="0"/>
              <a:t> (Fig. 2).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0E31200-A208-4E5E-A9C5-3F9ED178F534}"/>
              </a:ext>
            </a:extLst>
          </p:cNvPr>
          <p:cNvSpPr txBox="1"/>
          <p:nvPr/>
        </p:nvSpPr>
        <p:spPr>
          <a:xfrm>
            <a:off x="1242988" y="37351588"/>
            <a:ext cx="1120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err="1"/>
              <a:t>For</a:t>
            </a:r>
            <a:r>
              <a:rPr lang="de-DE" sz="3600" b="1" i="1" dirty="0"/>
              <a:t> RQ1: </a:t>
            </a:r>
            <a:r>
              <a:rPr lang="de-DE" sz="3600" i="1" dirty="0"/>
              <a:t>Even </a:t>
            </a:r>
            <a:r>
              <a:rPr lang="de-DE" sz="3600" i="1" dirty="0" err="1"/>
              <a:t>with</a:t>
            </a:r>
            <a:r>
              <a:rPr lang="de-DE" sz="3600" i="1" dirty="0"/>
              <a:t> </a:t>
            </a:r>
            <a:r>
              <a:rPr lang="de-DE" sz="3600" i="1" dirty="0" err="1"/>
              <a:t>severe</a:t>
            </a:r>
            <a:r>
              <a:rPr lang="de-DE" sz="3600" i="1" dirty="0"/>
              <a:t> </a:t>
            </a:r>
            <a:r>
              <a:rPr lang="de-DE" sz="3600" i="1" dirty="0" err="1"/>
              <a:t>model</a:t>
            </a:r>
            <a:r>
              <a:rPr lang="de-DE" sz="3600" i="1" dirty="0"/>
              <a:t> </a:t>
            </a:r>
            <a:r>
              <a:rPr lang="de-DE" sz="3600" i="1" dirty="0" err="1"/>
              <a:t>mismatch</a:t>
            </a:r>
            <a:r>
              <a:rPr lang="de-DE" sz="3600" i="1" dirty="0"/>
              <a:t>, RPM </a:t>
            </a:r>
            <a:r>
              <a:rPr lang="de-DE" sz="3600" i="1" dirty="0" err="1"/>
              <a:t>estimators</a:t>
            </a:r>
            <a:r>
              <a:rPr lang="de-DE" sz="3600" i="1" dirty="0"/>
              <a:t> </a:t>
            </a:r>
            <a:r>
              <a:rPr lang="de-DE" sz="3600" i="1" dirty="0" err="1"/>
              <a:t>lead</a:t>
            </a:r>
            <a:r>
              <a:rPr lang="de-DE" sz="3600" i="1" dirty="0"/>
              <a:t> </a:t>
            </a:r>
            <a:r>
              <a:rPr lang="de-DE" sz="3600" i="1" dirty="0" err="1"/>
              <a:t>always</a:t>
            </a:r>
            <a:r>
              <a:rPr lang="de-DE" sz="3600" i="1" dirty="0"/>
              <a:t> </a:t>
            </a:r>
            <a:r>
              <a:rPr lang="de-DE" sz="3600" i="1" dirty="0" err="1"/>
              <a:t>to</a:t>
            </a:r>
            <a:r>
              <a:rPr lang="de-DE" sz="3600" i="1" dirty="0"/>
              <a:t> </a:t>
            </a:r>
            <a:r>
              <a:rPr lang="de-DE" sz="3600" i="1" dirty="0" err="1"/>
              <a:t>spatially</a:t>
            </a:r>
            <a:r>
              <a:rPr lang="de-DE" sz="3600" i="1" dirty="0"/>
              <a:t> </a:t>
            </a:r>
            <a:r>
              <a:rPr lang="de-DE" sz="3600" i="1" dirty="0" err="1"/>
              <a:t>more</a:t>
            </a:r>
            <a:r>
              <a:rPr lang="de-DE" sz="3600" i="1" dirty="0"/>
              <a:t> </a:t>
            </a:r>
            <a:r>
              <a:rPr lang="de-DE" sz="3600" i="1" dirty="0" err="1"/>
              <a:t>accurate</a:t>
            </a:r>
            <a:r>
              <a:rPr lang="de-DE" sz="3600" i="1" dirty="0"/>
              <a:t> </a:t>
            </a:r>
            <a:r>
              <a:rPr lang="de-DE" sz="3600" i="1" dirty="0" err="1"/>
              <a:t>results</a:t>
            </a:r>
            <a:r>
              <a:rPr lang="de-DE" sz="3600" i="1" dirty="0"/>
              <a:t> </a:t>
            </a:r>
            <a:r>
              <a:rPr lang="de-DE" sz="3600" i="1" dirty="0" err="1"/>
              <a:t>than</a:t>
            </a:r>
            <a:r>
              <a:rPr lang="de-DE" sz="3600" i="1" dirty="0"/>
              <a:t> </a:t>
            </a:r>
            <a:r>
              <a:rPr lang="de-DE" sz="3600" i="1" dirty="0" err="1"/>
              <a:t>any</a:t>
            </a:r>
            <a:r>
              <a:rPr lang="de-DE" sz="3600" i="1" dirty="0"/>
              <a:t> </a:t>
            </a:r>
            <a:r>
              <a:rPr lang="de-DE" sz="3600" i="1" dirty="0" err="1"/>
              <a:t>Voronoi</a:t>
            </a:r>
            <a:r>
              <a:rPr lang="de-DE" sz="3600" i="1" dirty="0"/>
              <a:t> </a:t>
            </a:r>
            <a:r>
              <a:rPr lang="de-DE" sz="3600" i="1" dirty="0" err="1"/>
              <a:t>estimator</a:t>
            </a:r>
            <a:r>
              <a:rPr lang="de-DE" sz="3600" i="1" dirty="0"/>
              <a:t>.</a:t>
            </a:r>
          </a:p>
          <a:p>
            <a:endParaRPr lang="de-DE" sz="3600" b="1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err="1"/>
              <a:t>For</a:t>
            </a:r>
            <a:r>
              <a:rPr lang="de-DE" sz="3600" b="1" i="1" dirty="0"/>
              <a:t> RQ2: </a:t>
            </a:r>
            <a:r>
              <a:rPr lang="de-DE" sz="3600" i="1" dirty="0"/>
              <a:t>Higher network </a:t>
            </a:r>
            <a:r>
              <a:rPr lang="de-DE" sz="3600" i="1" dirty="0" err="1"/>
              <a:t>density</a:t>
            </a:r>
            <a:r>
              <a:rPr lang="de-DE" sz="3600" i="1" dirty="0"/>
              <a:t> </a:t>
            </a:r>
            <a:r>
              <a:rPr lang="de-DE" sz="3600" i="1" dirty="0" err="1"/>
              <a:t>offers</a:t>
            </a:r>
            <a:r>
              <a:rPr lang="de-DE" sz="3600" i="1" dirty="0"/>
              <a:t> </a:t>
            </a:r>
            <a:r>
              <a:rPr lang="de-DE" sz="3600" i="1" dirty="0" err="1"/>
              <a:t>more</a:t>
            </a:r>
            <a:r>
              <a:rPr lang="de-DE" sz="3600" i="1" dirty="0"/>
              <a:t> </a:t>
            </a:r>
            <a:r>
              <a:rPr lang="de-DE" sz="3600" i="1" dirty="0" err="1"/>
              <a:t>information</a:t>
            </a:r>
            <a:r>
              <a:rPr lang="de-DE" sz="3600" i="1" dirty="0"/>
              <a:t> and </a:t>
            </a:r>
            <a:r>
              <a:rPr lang="de-DE" sz="3600" i="1" dirty="0" err="1"/>
              <a:t>can</a:t>
            </a:r>
            <a:r>
              <a:rPr lang="de-DE" sz="3600" i="1" dirty="0"/>
              <a:t> </a:t>
            </a:r>
            <a:r>
              <a:rPr lang="de-DE" sz="3600" i="1" dirty="0" err="1"/>
              <a:t>therefore</a:t>
            </a:r>
            <a:r>
              <a:rPr lang="de-DE" sz="3600" i="1" dirty="0"/>
              <a:t> </a:t>
            </a:r>
            <a:r>
              <a:rPr lang="de-DE" sz="3600" i="1" dirty="0" err="1"/>
              <a:t>lead</a:t>
            </a:r>
            <a:r>
              <a:rPr lang="de-DE" sz="3600" i="1" dirty="0"/>
              <a:t> </a:t>
            </a:r>
            <a:r>
              <a:rPr lang="de-DE" sz="3600" i="1" dirty="0" err="1"/>
              <a:t>to</a:t>
            </a:r>
            <a:r>
              <a:rPr lang="de-DE" sz="3600" i="1" dirty="0"/>
              <a:t> </a:t>
            </a:r>
            <a:r>
              <a:rPr lang="de-DE" sz="3600" i="1" dirty="0" err="1"/>
              <a:t>spatially</a:t>
            </a:r>
            <a:r>
              <a:rPr lang="de-DE" sz="3600" i="1" dirty="0"/>
              <a:t> </a:t>
            </a:r>
            <a:r>
              <a:rPr lang="de-DE" sz="3600" i="1" dirty="0" err="1"/>
              <a:t>more</a:t>
            </a:r>
            <a:r>
              <a:rPr lang="de-DE" sz="3600" i="1" dirty="0"/>
              <a:t> </a:t>
            </a:r>
            <a:r>
              <a:rPr lang="de-DE" sz="3600" i="1" dirty="0" err="1"/>
              <a:t>accurate</a:t>
            </a:r>
            <a:r>
              <a:rPr lang="de-DE" sz="3600" i="1" dirty="0"/>
              <a:t> </a:t>
            </a:r>
            <a:r>
              <a:rPr lang="de-DE" sz="3600" i="1" dirty="0" err="1"/>
              <a:t>results</a:t>
            </a:r>
            <a:r>
              <a:rPr lang="de-DE" sz="3600" i="1" dirty="0"/>
              <a:t> </a:t>
            </a:r>
            <a:r>
              <a:rPr lang="de-DE" sz="3600" i="1" dirty="0" err="1"/>
              <a:t>than</a:t>
            </a:r>
            <a:r>
              <a:rPr lang="de-DE" sz="3600" i="1" dirty="0"/>
              <a:t> </a:t>
            </a:r>
            <a:r>
              <a:rPr lang="de-DE" sz="3600" i="1" dirty="0" err="1"/>
              <a:t>sparse</a:t>
            </a:r>
            <a:r>
              <a:rPr lang="de-DE" sz="3600" i="1" dirty="0"/>
              <a:t> </a:t>
            </a:r>
            <a:r>
              <a:rPr lang="de-DE" sz="3600" i="1" dirty="0" err="1"/>
              <a:t>networks</a:t>
            </a:r>
            <a:r>
              <a:rPr lang="de-DE" sz="3600" i="1" dirty="0"/>
              <a:t>. RPM </a:t>
            </a:r>
            <a:r>
              <a:rPr lang="de-DE" sz="3600" i="1" dirty="0" err="1"/>
              <a:t>estimtators</a:t>
            </a:r>
            <a:r>
              <a:rPr lang="de-DE" sz="3600" i="1" dirty="0"/>
              <a:t> </a:t>
            </a:r>
            <a:r>
              <a:rPr lang="de-DE" sz="3600" i="1" dirty="0" err="1"/>
              <a:t>utilize</a:t>
            </a:r>
            <a:r>
              <a:rPr lang="de-DE" sz="3600" i="1" dirty="0"/>
              <a:t> </a:t>
            </a:r>
            <a:r>
              <a:rPr lang="de-DE" sz="3600" i="1" dirty="0" err="1"/>
              <a:t>this</a:t>
            </a:r>
            <a:r>
              <a:rPr lang="de-DE" sz="3600" i="1" dirty="0"/>
              <a:t> </a:t>
            </a:r>
            <a:r>
              <a:rPr lang="de-DE" sz="3600" i="1" dirty="0" err="1"/>
              <a:t>information</a:t>
            </a:r>
            <a:r>
              <a:rPr lang="de-DE" sz="3600" i="1" dirty="0"/>
              <a:t> </a:t>
            </a:r>
            <a:r>
              <a:rPr lang="de-DE" sz="3600" i="1" dirty="0" err="1"/>
              <a:t>more</a:t>
            </a:r>
            <a:r>
              <a:rPr lang="de-DE" sz="3600" i="1" dirty="0"/>
              <a:t> </a:t>
            </a:r>
            <a:r>
              <a:rPr lang="de-DE" sz="3600" i="1" dirty="0" err="1"/>
              <a:t>than</a:t>
            </a:r>
            <a:r>
              <a:rPr lang="de-DE" sz="3600" i="1" dirty="0"/>
              <a:t> </a:t>
            </a:r>
            <a:r>
              <a:rPr lang="de-DE" sz="3600" i="1" dirty="0" err="1"/>
              <a:t>Voronoi</a:t>
            </a:r>
            <a:r>
              <a:rPr lang="de-DE" sz="3600" i="1" dirty="0"/>
              <a:t> </a:t>
            </a:r>
            <a:r>
              <a:rPr lang="de-DE" sz="3600" i="1" dirty="0" err="1"/>
              <a:t>estimators</a:t>
            </a:r>
            <a:r>
              <a:rPr lang="de-DE" sz="3600" i="1" dirty="0"/>
              <a:t>.</a:t>
            </a:r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73D5FE7A-2443-447B-991D-60EE117FB904}"/>
              </a:ext>
            </a:extLst>
          </p:cNvPr>
          <p:cNvSpPr/>
          <p:nvPr/>
        </p:nvSpPr>
        <p:spPr>
          <a:xfrm>
            <a:off x="12981686" y="38707418"/>
            <a:ext cx="2372701" cy="1630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1A1985E-4C92-4CEB-95DA-0DAF0C78A167}"/>
              </a:ext>
            </a:extLst>
          </p:cNvPr>
          <p:cNvSpPr txBox="1"/>
          <p:nvPr/>
        </p:nvSpPr>
        <p:spPr>
          <a:xfrm>
            <a:off x="16330591" y="37351588"/>
            <a:ext cx="12796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RPM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complex</a:t>
            </a:r>
            <a:r>
              <a:rPr lang="de-DE" sz="3600" dirty="0"/>
              <a:t> </a:t>
            </a:r>
            <a:r>
              <a:rPr lang="de-DE" sz="3600" dirty="0" err="1"/>
              <a:t>task</a:t>
            </a:r>
            <a:r>
              <a:rPr lang="de-DE" sz="3600" dirty="0"/>
              <a:t>, </a:t>
            </a:r>
            <a:r>
              <a:rPr lang="de-DE" sz="3600" dirty="0" err="1"/>
              <a:t>however</a:t>
            </a:r>
            <a:r>
              <a:rPr lang="de-DE" sz="3600" dirty="0"/>
              <a:t>, in </a:t>
            </a:r>
            <a:r>
              <a:rPr lang="de-DE" sz="3600" dirty="0" err="1"/>
              <a:t>terms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spatial</a:t>
            </a:r>
            <a:r>
              <a:rPr lang="de-DE" sz="3600" dirty="0"/>
              <a:t> </a:t>
            </a:r>
            <a:r>
              <a:rPr lang="de-DE" sz="3600" dirty="0" err="1"/>
              <a:t>accuracy</a:t>
            </a:r>
            <a:r>
              <a:rPr lang="de-DE" sz="3600" dirty="0"/>
              <a:t>,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pays</a:t>
            </a:r>
            <a:r>
              <a:rPr lang="de-DE" sz="3600" dirty="0"/>
              <a:t> off </a:t>
            </a:r>
            <a:r>
              <a:rPr lang="de-DE" sz="3600" dirty="0" err="1"/>
              <a:t>because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allows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overlapping</a:t>
            </a:r>
            <a:r>
              <a:rPr lang="de-DE" sz="3600" dirty="0"/>
              <a:t> </a:t>
            </a:r>
            <a:r>
              <a:rPr lang="de-DE" sz="3600" dirty="0" err="1"/>
              <a:t>cells</a:t>
            </a:r>
            <a:r>
              <a:rPr lang="de-DE" sz="3600" dirty="0"/>
              <a:t>. </a:t>
            </a:r>
            <a:r>
              <a:rPr lang="de-DE" sz="3600" dirty="0" err="1"/>
              <a:t>Our</a:t>
            </a:r>
            <a:r>
              <a:rPr lang="de-DE" sz="3600" dirty="0"/>
              <a:t> </a:t>
            </a:r>
            <a:r>
              <a:rPr lang="de-DE" sz="3600" dirty="0" err="1"/>
              <a:t>research</a:t>
            </a:r>
            <a:r>
              <a:rPr lang="de-DE" sz="3600" dirty="0"/>
              <a:t> </a:t>
            </a:r>
            <a:r>
              <a:rPr lang="de-DE" sz="3600" dirty="0" err="1"/>
              <a:t>shows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RPM </a:t>
            </a:r>
            <a:r>
              <a:rPr lang="de-DE" sz="3600" dirty="0" err="1"/>
              <a:t>estimators</a:t>
            </a:r>
            <a:r>
              <a:rPr lang="de-DE" sz="3600" dirty="0"/>
              <a:t> perform </a:t>
            </a:r>
            <a:r>
              <a:rPr lang="de-DE" sz="3600" dirty="0" err="1"/>
              <a:t>well</a:t>
            </a:r>
            <a:r>
              <a:rPr lang="de-DE" sz="3600" dirty="0"/>
              <a:t> </a:t>
            </a:r>
            <a:r>
              <a:rPr lang="de-DE" sz="3600" dirty="0" err="1"/>
              <a:t>under</a:t>
            </a:r>
            <a:r>
              <a:rPr lang="de-DE" sz="3600" dirty="0"/>
              <a:t> different network </a:t>
            </a:r>
            <a:r>
              <a:rPr lang="de-DE" sz="3600" dirty="0" err="1"/>
              <a:t>characteristics</a:t>
            </a:r>
            <a:r>
              <a:rPr lang="de-DE" sz="3600" dirty="0"/>
              <a:t> and </a:t>
            </a:r>
            <a:r>
              <a:rPr lang="de-DE" sz="3600" dirty="0" err="1"/>
              <a:t>are</a:t>
            </a:r>
            <a:r>
              <a:rPr lang="de-DE" sz="3600" dirty="0"/>
              <a:t> robust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severe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mismatching</a:t>
            </a:r>
            <a:r>
              <a:rPr lang="de-DE" sz="3600" dirty="0"/>
              <a:t> </a:t>
            </a:r>
            <a:r>
              <a:rPr lang="de-DE" sz="3600" dirty="0" err="1"/>
              <a:t>errors</a:t>
            </a:r>
            <a:r>
              <a:rPr lang="de-DE" sz="3600" dirty="0"/>
              <a:t>. </a:t>
            </a:r>
            <a:r>
              <a:rPr lang="de-DE" sz="3600" dirty="0" err="1"/>
              <a:t>Therefore</a:t>
            </a:r>
            <a:r>
              <a:rPr lang="de-DE" sz="3600" dirty="0"/>
              <a:t>, RPM </a:t>
            </a:r>
            <a:r>
              <a:rPr lang="de-DE" sz="3600" dirty="0" err="1"/>
              <a:t>estimators</a:t>
            </a:r>
            <a:r>
              <a:rPr lang="de-DE" sz="3600" dirty="0"/>
              <a:t> </a:t>
            </a:r>
            <a:r>
              <a:rPr lang="de-DE" sz="3600" dirty="0" err="1"/>
              <a:t>should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prefered</a:t>
            </a:r>
            <a:r>
              <a:rPr lang="de-DE" sz="3600" dirty="0"/>
              <a:t> </a:t>
            </a:r>
            <a:r>
              <a:rPr lang="de-DE" sz="3600" dirty="0" err="1"/>
              <a:t>as</a:t>
            </a:r>
            <a:r>
              <a:rPr lang="de-DE" sz="3600" dirty="0"/>
              <a:t> </a:t>
            </a:r>
            <a:r>
              <a:rPr lang="de-DE" sz="3600" dirty="0" err="1"/>
              <a:t>they</a:t>
            </a:r>
            <a:r>
              <a:rPr lang="de-DE" sz="3600" dirty="0"/>
              <a:t> </a:t>
            </a:r>
            <a:r>
              <a:rPr lang="de-DE" sz="3600" dirty="0" err="1"/>
              <a:t>utilize</a:t>
            </a:r>
            <a:r>
              <a:rPr lang="de-DE" sz="3600" dirty="0"/>
              <a:t> </a:t>
            </a:r>
            <a:r>
              <a:rPr lang="de-DE" sz="3600" dirty="0" err="1"/>
              <a:t>various</a:t>
            </a:r>
            <a:r>
              <a:rPr lang="de-DE" sz="3600" dirty="0"/>
              <a:t> </a:t>
            </a:r>
            <a:r>
              <a:rPr lang="de-DE" sz="3600" dirty="0" err="1"/>
              <a:t>information</a:t>
            </a:r>
            <a:r>
              <a:rPr lang="de-DE" sz="3600" dirty="0"/>
              <a:t> </a:t>
            </a:r>
            <a:r>
              <a:rPr lang="de-DE" sz="3600" dirty="0" err="1"/>
              <a:t>levels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better</a:t>
            </a:r>
            <a:r>
              <a:rPr lang="de-DE" sz="3600" dirty="0"/>
              <a:t> </a:t>
            </a:r>
            <a:r>
              <a:rPr lang="de-DE" sz="3600" dirty="0" err="1"/>
              <a:t>than</a:t>
            </a:r>
            <a:r>
              <a:rPr lang="de-DE" sz="3600" dirty="0"/>
              <a:t> </a:t>
            </a:r>
            <a:r>
              <a:rPr lang="de-DE" sz="3600" dirty="0" err="1"/>
              <a:t>Voronoi</a:t>
            </a:r>
            <a:r>
              <a:rPr lang="de-DE" sz="3600" dirty="0"/>
              <a:t> </a:t>
            </a:r>
            <a:r>
              <a:rPr lang="de-DE" sz="3600" dirty="0" err="1"/>
              <a:t>estimators</a:t>
            </a:r>
            <a:r>
              <a:rPr lang="de-DE" sz="3600" dirty="0"/>
              <a:t>. This </a:t>
            </a:r>
            <a:r>
              <a:rPr lang="de-DE" sz="3600" dirty="0" err="1"/>
              <a:t>research</a:t>
            </a:r>
            <a:r>
              <a:rPr lang="de-DE" sz="3600" dirty="0"/>
              <a:t> </a:t>
            </a:r>
            <a:r>
              <a:rPr lang="de-DE" sz="3600" dirty="0" err="1"/>
              <a:t>project</a:t>
            </a:r>
            <a:r>
              <a:rPr lang="de-DE" sz="3600" dirty="0"/>
              <a:t> will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extended</a:t>
            </a:r>
            <a:r>
              <a:rPr lang="de-DE" sz="3600" dirty="0"/>
              <a:t> </a:t>
            </a:r>
            <a:r>
              <a:rPr lang="de-DE" sz="3600" dirty="0" err="1"/>
              <a:t>through</a:t>
            </a:r>
            <a:r>
              <a:rPr lang="de-DE" sz="3600" dirty="0"/>
              <a:t> </a:t>
            </a:r>
            <a:r>
              <a:rPr lang="de-DE" sz="3600" dirty="0" err="1"/>
              <a:t>more</a:t>
            </a:r>
            <a:r>
              <a:rPr lang="de-DE" sz="3600" dirty="0"/>
              <a:t> </a:t>
            </a:r>
            <a:r>
              <a:rPr lang="de-DE" sz="3600" dirty="0" err="1"/>
              <a:t>networks</a:t>
            </a:r>
            <a:r>
              <a:rPr lang="de-DE" sz="3600" dirty="0"/>
              <a:t> (e.g. network </a:t>
            </a:r>
            <a:r>
              <a:rPr lang="de-DE" sz="3600" dirty="0" err="1"/>
              <a:t>layers</a:t>
            </a:r>
            <a:r>
              <a:rPr lang="de-DE" sz="3600" dirty="0"/>
              <a:t>) and </a:t>
            </a:r>
            <a:r>
              <a:rPr lang="de-DE" sz="3600" dirty="0" err="1"/>
              <a:t>mismatch</a:t>
            </a:r>
            <a:r>
              <a:rPr lang="de-DE" sz="3600" dirty="0"/>
              <a:t> </a:t>
            </a:r>
            <a:r>
              <a:rPr lang="de-DE" sz="3600" dirty="0" err="1"/>
              <a:t>versions</a:t>
            </a:r>
            <a:r>
              <a:rPr lang="de-DE" sz="3600" dirty="0"/>
              <a:t> (e.g. </a:t>
            </a:r>
            <a:r>
              <a:rPr lang="de-DE" sz="3600" dirty="0" err="1"/>
              <a:t>quantization</a:t>
            </a:r>
            <a:r>
              <a:rPr lang="de-DE" sz="3600" dirty="0"/>
              <a:t>, </a:t>
            </a:r>
            <a:r>
              <a:rPr lang="de-DE" sz="3600" dirty="0" err="1"/>
              <a:t>blurring</a:t>
            </a:r>
            <a:r>
              <a:rPr lang="de-DE" sz="3600" dirty="0"/>
              <a:t>).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819C041-4661-4CEE-8B17-03E04E1A2FA8}"/>
              </a:ext>
            </a:extLst>
          </p:cNvPr>
          <p:cNvSpPr txBox="1"/>
          <p:nvPr/>
        </p:nvSpPr>
        <p:spPr>
          <a:xfrm>
            <a:off x="1358875" y="27176611"/>
            <a:ext cx="115747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B) Model </a:t>
            </a:r>
            <a:r>
              <a:rPr lang="de-DE" sz="4800" b="1" dirty="0" err="1"/>
              <a:t>mismatch</a:t>
            </a:r>
            <a:r>
              <a:rPr lang="de-DE" sz="4800" b="1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research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effect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cellular</a:t>
            </a:r>
            <a:r>
              <a:rPr lang="de-DE" sz="3600" dirty="0"/>
              <a:t> network </a:t>
            </a:r>
            <a:r>
              <a:rPr lang="de-DE" sz="3600" dirty="0" err="1"/>
              <a:t>information</a:t>
            </a:r>
            <a:r>
              <a:rPr lang="de-DE" sz="3600" dirty="0"/>
              <a:t> </a:t>
            </a:r>
            <a:r>
              <a:rPr lang="de-DE" sz="3600" dirty="0" err="1"/>
              <a:t>quality</a:t>
            </a:r>
            <a:r>
              <a:rPr lang="de-DE" sz="3600" dirty="0"/>
              <a:t>,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introduce</a:t>
            </a:r>
            <a:r>
              <a:rPr lang="de-DE" sz="3600" dirty="0"/>
              <a:t> </a:t>
            </a:r>
            <a:r>
              <a:rPr lang="de-DE" sz="3600" dirty="0" err="1"/>
              <a:t>spatially</a:t>
            </a:r>
            <a:r>
              <a:rPr lang="de-DE" sz="3600" dirty="0"/>
              <a:t> </a:t>
            </a:r>
            <a:r>
              <a:rPr lang="de-DE" sz="3600" dirty="0" err="1"/>
              <a:t>sensitve</a:t>
            </a:r>
            <a:r>
              <a:rPr lang="de-DE" sz="3600" dirty="0"/>
              <a:t>, </a:t>
            </a:r>
            <a:r>
              <a:rPr lang="de-DE" sz="3600" dirty="0" err="1"/>
              <a:t>random</a:t>
            </a:r>
            <a:r>
              <a:rPr lang="de-DE" sz="3600" dirty="0"/>
              <a:t> </a:t>
            </a:r>
            <a:r>
              <a:rPr lang="de-DE" sz="3600" dirty="0" err="1"/>
              <a:t>noise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distorts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modeled</a:t>
            </a:r>
            <a:r>
              <a:rPr lang="de-DE" sz="3600" dirty="0"/>
              <a:t> </a:t>
            </a:r>
            <a:r>
              <a:rPr lang="de-DE" sz="3600" dirty="0" err="1"/>
              <a:t>cell</a:t>
            </a:r>
            <a:r>
              <a:rPr lang="de-DE" sz="3600" dirty="0"/>
              <a:t> </a:t>
            </a:r>
            <a:r>
              <a:rPr lang="de-DE" sz="3600" dirty="0" err="1"/>
              <a:t>coverage</a:t>
            </a:r>
            <a:r>
              <a:rPr lang="de-DE" sz="3600" dirty="0"/>
              <a:t> </a:t>
            </a:r>
            <a:r>
              <a:rPr lang="de-DE" sz="3600" dirty="0" err="1"/>
              <a:t>profiles</a:t>
            </a:r>
            <a:r>
              <a:rPr lang="de-DE" sz="3600" dirty="0"/>
              <a:t>. These </a:t>
            </a:r>
            <a:r>
              <a:rPr lang="de-DE" sz="3600" dirty="0" err="1"/>
              <a:t>noised</a:t>
            </a:r>
            <a:r>
              <a:rPr lang="de-DE" sz="3600" dirty="0"/>
              <a:t> </a:t>
            </a:r>
            <a:r>
              <a:rPr lang="de-DE" sz="3600" dirty="0" err="1"/>
              <a:t>distortions</a:t>
            </a:r>
            <a:r>
              <a:rPr lang="de-DE" sz="3600" dirty="0"/>
              <a:t> </a:t>
            </a:r>
            <a:r>
              <a:rPr lang="de-DE" sz="3600" dirty="0" err="1"/>
              <a:t>resemble</a:t>
            </a:r>
            <a:r>
              <a:rPr lang="de-DE" sz="3600" dirty="0"/>
              <a:t> </a:t>
            </a:r>
            <a:r>
              <a:rPr lang="de-DE" sz="3600" dirty="0" err="1"/>
              <a:t>shaded</a:t>
            </a:r>
            <a:r>
              <a:rPr lang="de-DE" sz="3600" dirty="0"/>
              <a:t> </a:t>
            </a:r>
            <a:r>
              <a:rPr lang="de-DE" sz="3600" dirty="0" err="1"/>
              <a:t>versions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information</a:t>
            </a:r>
            <a:r>
              <a:rPr lang="de-DE" sz="3600" dirty="0"/>
              <a:t> </a:t>
            </a:r>
            <a:r>
              <a:rPr lang="de-DE" sz="3600" dirty="0" err="1"/>
              <a:t>quality</a:t>
            </a:r>
            <a:r>
              <a:rPr lang="de-DE" sz="3600" dirty="0"/>
              <a:t>.  </a:t>
            </a:r>
            <a:r>
              <a:rPr lang="de-DE" sz="4800" dirty="0"/>
              <a:t> 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03FA540-E36C-4AA8-B227-159E0B8B47CE}"/>
              </a:ext>
            </a:extLst>
          </p:cNvPr>
          <p:cNvSpPr txBox="1"/>
          <p:nvPr/>
        </p:nvSpPr>
        <p:spPr>
          <a:xfrm>
            <a:off x="13869303" y="27050302"/>
            <a:ext cx="14745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C1) Evaluation </a:t>
            </a:r>
            <a:r>
              <a:rPr lang="de-DE" sz="3600" b="1" dirty="0"/>
              <a:t>Lower KWD </a:t>
            </a:r>
            <a:r>
              <a:rPr lang="de-DE" sz="3600" dirty="0" err="1"/>
              <a:t>values</a:t>
            </a:r>
            <a:r>
              <a:rPr lang="de-DE" sz="3600" dirty="0"/>
              <a:t> </a:t>
            </a:r>
            <a:r>
              <a:rPr lang="de-DE" sz="3600" dirty="0" err="1"/>
              <a:t>resemble</a:t>
            </a:r>
            <a:r>
              <a:rPr lang="de-DE" sz="3600" dirty="0"/>
              <a:t> </a:t>
            </a:r>
            <a:r>
              <a:rPr lang="de-DE" sz="3600" b="1" dirty="0" err="1"/>
              <a:t>higher</a:t>
            </a:r>
            <a:r>
              <a:rPr lang="de-DE" sz="3600" b="1" dirty="0"/>
              <a:t> </a:t>
            </a:r>
            <a:r>
              <a:rPr lang="de-DE" sz="3600" b="1" dirty="0" err="1"/>
              <a:t>similarity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ground</a:t>
            </a:r>
            <a:r>
              <a:rPr lang="de-DE" sz="3600" dirty="0"/>
              <a:t> </a:t>
            </a:r>
            <a:r>
              <a:rPr lang="de-DE" sz="3600" dirty="0" err="1"/>
              <a:t>truth</a:t>
            </a:r>
            <a:r>
              <a:rPr lang="de-DE" sz="3600" dirty="0"/>
              <a:t> </a:t>
            </a:r>
            <a:r>
              <a:rPr lang="de-DE" sz="3600" dirty="0" err="1"/>
              <a:t>density</a:t>
            </a:r>
            <a:r>
              <a:rPr lang="de-DE" sz="3600" dirty="0"/>
              <a:t> in </a:t>
            </a:r>
            <a:r>
              <a:rPr lang="de-DE" sz="3600" dirty="0" err="1"/>
              <a:t>terms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spatial</a:t>
            </a:r>
            <a:r>
              <a:rPr lang="de-DE" sz="3600" dirty="0"/>
              <a:t> </a:t>
            </a:r>
            <a:r>
              <a:rPr lang="de-DE" sz="3600" dirty="0" err="1"/>
              <a:t>accuracy</a:t>
            </a:r>
            <a:r>
              <a:rPr lang="de-DE" sz="3600" dirty="0"/>
              <a:t>. Even in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sparse</a:t>
            </a:r>
            <a:r>
              <a:rPr lang="de-DE" sz="3600" dirty="0"/>
              <a:t> network </a:t>
            </a:r>
            <a:r>
              <a:rPr lang="de-DE" sz="3600" dirty="0" err="1"/>
              <a:t>scenario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RPM </a:t>
            </a:r>
            <a:r>
              <a:rPr lang="de-DE" sz="3600" dirty="0" err="1"/>
              <a:t>estimators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severly</a:t>
            </a:r>
            <a:r>
              <a:rPr lang="de-DE" sz="3600" dirty="0"/>
              <a:t> </a:t>
            </a:r>
            <a:r>
              <a:rPr lang="de-DE" sz="3600" dirty="0" err="1"/>
              <a:t>noised</a:t>
            </a:r>
            <a:r>
              <a:rPr lang="de-DE" sz="3600" dirty="0"/>
              <a:t> </a:t>
            </a:r>
            <a:r>
              <a:rPr lang="de-DE" sz="3600" dirty="0" err="1"/>
              <a:t>cell</a:t>
            </a:r>
            <a:r>
              <a:rPr lang="de-DE" sz="3600" dirty="0"/>
              <a:t> </a:t>
            </a:r>
            <a:r>
              <a:rPr lang="de-DE" sz="3600" dirty="0" err="1"/>
              <a:t>profile</a:t>
            </a:r>
            <a:r>
              <a:rPr lang="de-DE" sz="3600" dirty="0"/>
              <a:t> </a:t>
            </a:r>
            <a:r>
              <a:rPr lang="de-DE" sz="3600" dirty="0" err="1"/>
              <a:t>models</a:t>
            </a:r>
            <a:r>
              <a:rPr lang="de-DE" sz="3600" dirty="0"/>
              <a:t> perform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better</a:t>
            </a:r>
            <a:r>
              <a:rPr lang="de-DE" sz="3600" dirty="0"/>
              <a:t> (Fig. 4). The </a:t>
            </a:r>
            <a:r>
              <a:rPr lang="de-DE" sz="3600" dirty="0" err="1"/>
              <a:t>selected</a:t>
            </a:r>
            <a:r>
              <a:rPr lang="de-DE" sz="3600" dirty="0"/>
              <a:t> </a:t>
            </a:r>
            <a:r>
              <a:rPr lang="de-DE" sz="3600" dirty="0" err="1"/>
              <a:t>spatial</a:t>
            </a:r>
            <a:r>
              <a:rPr lang="de-DE" sz="3600" dirty="0"/>
              <a:t> </a:t>
            </a:r>
            <a:r>
              <a:rPr lang="de-DE" sz="3600" dirty="0" err="1"/>
              <a:t>density</a:t>
            </a:r>
            <a:r>
              <a:rPr lang="de-DE" sz="3600" dirty="0"/>
              <a:t> </a:t>
            </a:r>
            <a:r>
              <a:rPr lang="de-DE" sz="3600" dirty="0" err="1"/>
              <a:t>maps</a:t>
            </a:r>
            <a:r>
              <a:rPr lang="de-DE" sz="3600" dirty="0"/>
              <a:t> (Fig. 5) </a:t>
            </a:r>
            <a:r>
              <a:rPr lang="de-DE" sz="3600" dirty="0" err="1"/>
              <a:t>reveal</a:t>
            </a:r>
            <a:r>
              <a:rPr lang="de-DE" sz="3600" dirty="0"/>
              <a:t> </a:t>
            </a: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mismatch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translated</a:t>
            </a:r>
            <a:r>
              <a:rPr lang="de-DE" sz="3600" dirty="0"/>
              <a:t> </a:t>
            </a:r>
            <a:r>
              <a:rPr lang="de-DE" sz="3600" dirty="0" err="1"/>
              <a:t>into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estimation</a:t>
            </a:r>
            <a:r>
              <a:rPr lang="de-DE" sz="3600" dirty="0"/>
              <a:t>. </a:t>
            </a:r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4533403D-CE51-4E9A-9B56-4761AD95C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019" y="541321"/>
            <a:ext cx="3553480" cy="3553480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4CD7C1BA-3203-4969-A45D-65522642E3DD}"/>
              </a:ext>
            </a:extLst>
          </p:cNvPr>
          <p:cNvSpPr txBox="1"/>
          <p:nvPr/>
        </p:nvSpPr>
        <p:spPr>
          <a:xfrm>
            <a:off x="24155423" y="3405087"/>
            <a:ext cx="5336847" cy="115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Repository and </a:t>
            </a:r>
            <a:r>
              <a:rPr lang="de-DE" sz="3600" dirty="0" err="1"/>
              <a:t>references</a:t>
            </a:r>
            <a:r>
              <a:rPr lang="de-DE" dirty="0"/>
              <a:t> 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5E5BBD2-ADB5-410D-8157-B852F66ECFFA}"/>
              </a:ext>
            </a:extLst>
          </p:cNvPr>
          <p:cNvSpPr txBox="1"/>
          <p:nvPr/>
        </p:nvSpPr>
        <p:spPr>
          <a:xfrm>
            <a:off x="13956359" y="35235839"/>
            <a:ext cx="1136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Fig. 5 Selected </a:t>
            </a:r>
            <a:r>
              <a:rPr lang="de-DE" sz="2000" dirty="0" err="1"/>
              <a:t>spatial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maps</a:t>
            </a:r>
            <a:r>
              <a:rPr lang="de-DE" sz="2000" dirty="0"/>
              <a:t> (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ground</a:t>
            </a:r>
            <a:r>
              <a:rPr lang="de-DE" sz="2000" dirty="0"/>
              <a:t> </a:t>
            </a:r>
            <a:r>
              <a:rPr lang="de-DE" sz="2000" dirty="0" err="1"/>
              <a:t>truth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MLE </a:t>
            </a:r>
            <a:r>
              <a:rPr lang="de-DE" sz="2000" dirty="0" err="1"/>
              <a:t>estimations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dense</a:t>
            </a:r>
            <a:r>
              <a:rPr lang="de-DE" sz="2000" dirty="0"/>
              <a:t> network)</a:t>
            </a:r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8D2EA1F4-A176-4257-BF45-C7240F7944FB}"/>
              </a:ext>
            </a:extLst>
          </p:cNvPr>
          <p:cNvGrpSpPr/>
          <p:nvPr/>
        </p:nvGrpSpPr>
        <p:grpSpPr>
          <a:xfrm>
            <a:off x="903201" y="17566618"/>
            <a:ext cx="6621325" cy="6277447"/>
            <a:chOff x="943008" y="17230725"/>
            <a:chExt cx="6621325" cy="6277447"/>
          </a:xfrm>
        </p:grpSpPr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228DB227-2921-47DB-9558-6F28ED63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08" y="17230725"/>
              <a:ext cx="6277447" cy="6277447"/>
            </a:xfrm>
            <a:prstGeom prst="rect">
              <a:avLst/>
            </a:prstGeom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840F517-2874-4F63-95F2-BBA58F417B82}"/>
                </a:ext>
              </a:extLst>
            </p:cNvPr>
            <p:cNvSpPr txBox="1"/>
            <p:nvPr/>
          </p:nvSpPr>
          <p:spPr>
            <a:xfrm>
              <a:off x="1202119" y="22826130"/>
              <a:ext cx="6362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Fig. 1 </a:t>
              </a:r>
              <a:r>
                <a:rPr lang="de-DE" sz="2000" dirty="0" err="1"/>
                <a:t>Two</a:t>
              </a:r>
              <a:r>
                <a:rPr lang="de-DE" sz="2000" dirty="0"/>
                <a:t> </a:t>
              </a:r>
              <a:r>
                <a:rPr lang="de-DE" sz="2000" dirty="0" err="1"/>
                <a:t>synthetic</a:t>
              </a:r>
              <a:r>
                <a:rPr lang="de-DE" sz="2000" dirty="0"/>
                <a:t> </a:t>
              </a:r>
              <a:r>
                <a:rPr lang="de-DE" sz="2000" dirty="0" err="1"/>
                <a:t>cellular</a:t>
              </a:r>
              <a:r>
                <a:rPr lang="de-DE" sz="2000" dirty="0"/>
                <a:t> </a:t>
              </a:r>
              <a:r>
                <a:rPr lang="de-DE" sz="2000" dirty="0" err="1"/>
                <a:t>networks</a:t>
              </a:r>
              <a:endParaRPr lang="de-DE" sz="2000" dirty="0"/>
            </a:p>
          </p:txBody>
        </p: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1AA07127-EA7F-416E-9F6A-A5A1B761B88C}"/>
              </a:ext>
            </a:extLst>
          </p:cNvPr>
          <p:cNvGrpSpPr/>
          <p:nvPr/>
        </p:nvGrpSpPr>
        <p:grpSpPr>
          <a:xfrm>
            <a:off x="1242988" y="23429435"/>
            <a:ext cx="6362214" cy="3500406"/>
            <a:chOff x="1230607" y="23433385"/>
            <a:chExt cx="6362214" cy="3500406"/>
          </a:xfrm>
        </p:grpSpPr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0D39548-B08A-48F3-99EC-BD703BB39C93}"/>
                </a:ext>
              </a:extLst>
            </p:cNvPr>
            <p:cNvSpPr txBox="1"/>
            <p:nvPr/>
          </p:nvSpPr>
          <p:spPr>
            <a:xfrm>
              <a:off x="1230607" y="26533681"/>
              <a:ext cx="6362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Fig. 2 </a:t>
              </a:r>
              <a:r>
                <a:rPr lang="de-DE" sz="2000" dirty="0" err="1"/>
                <a:t>Cell</a:t>
              </a:r>
              <a:r>
                <a:rPr lang="de-DE" sz="2000" dirty="0"/>
                <a:t> </a:t>
              </a:r>
              <a:r>
                <a:rPr lang="de-DE" sz="2000" dirty="0" err="1"/>
                <a:t>overlap</a:t>
              </a:r>
              <a:r>
                <a:rPr lang="de-DE" sz="2000" dirty="0"/>
                <a:t> per </a:t>
              </a:r>
              <a:r>
                <a:rPr lang="de-DE" sz="2000" dirty="0" err="1"/>
                <a:t>tile</a:t>
              </a:r>
              <a:endParaRPr lang="de-DE" sz="2000" dirty="0"/>
            </a:p>
          </p:txBody>
        </p:sp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653B80FE-C465-46BB-A273-4FF8F98F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607" y="23433385"/>
              <a:ext cx="5950041" cy="2975021"/>
            </a:xfrm>
            <a:prstGeom prst="rect">
              <a:avLst/>
            </a:prstGeom>
          </p:spPr>
        </p:pic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B28F793C-4F98-46A2-A0E8-D178EF273F55}"/>
              </a:ext>
            </a:extLst>
          </p:cNvPr>
          <p:cNvGrpSpPr/>
          <p:nvPr/>
        </p:nvGrpSpPr>
        <p:grpSpPr>
          <a:xfrm>
            <a:off x="258618" y="30315902"/>
            <a:ext cx="12773180" cy="5245110"/>
            <a:chOff x="258618" y="30392102"/>
            <a:chExt cx="12773180" cy="5245110"/>
          </a:xfrm>
        </p:grpSpPr>
        <p:sp>
          <p:nvSpPr>
            <p:cNvPr id="97" name="Pfeil: nach rechts 96">
              <a:extLst>
                <a:ext uri="{FF2B5EF4-FFF2-40B4-BE49-F238E27FC236}">
                  <a16:creationId xmlns:a16="http://schemas.microsoft.com/office/drawing/2014/main" id="{78FF091E-78D0-4768-A6DC-1501E815B9F9}"/>
                </a:ext>
              </a:extLst>
            </p:cNvPr>
            <p:cNvSpPr/>
            <p:nvPr/>
          </p:nvSpPr>
          <p:spPr>
            <a:xfrm>
              <a:off x="5494910" y="32531553"/>
              <a:ext cx="2546445" cy="59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D4E4D0CB-7CB3-47EC-9F58-123778248789}"/>
                </a:ext>
              </a:extLst>
            </p:cNvPr>
            <p:cNvSpPr txBox="1"/>
            <p:nvPr/>
          </p:nvSpPr>
          <p:spPr>
            <a:xfrm>
              <a:off x="5113853" y="31907652"/>
              <a:ext cx="3402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Model </a:t>
              </a:r>
              <a:r>
                <a:rPr lang="de-DE" sz="3600" b="1" dirty="0" err="1"/>
                <a:t>mismatch</a:t>
              </a:r>
              <a:endParaRPr lang="de-DE" sz="3600" b="1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B385348-8498-4BDD-8211-82BEF968C3EE}"/>
                </a:ext>
              </a:extLst>
            </p:cNvPr>
            <p:cNvSpPr txBox="1"/>
            <p:nvPr/>
          </p:nvSpPr>
          <p:spPr>
            <a:xfrm>
              <a:off x="1072115" y="35237102"/>
              <a:ext cx="9519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Fig. 3 Model </a:t>
              </a:r>
              <a:r>
                <a:rPr lang="de-DE" sz="2000" dirty="0" err="1"/>
                <a:t>mismatch</a:t>
              </a:r>
              <a:r>
                <a:rPr lang="de-DE" sz="2000" dirty="0"/>
                <a:t> on </a:t>
              </a:r>
              <a:r>
                <a:rPr lang="de-DE" sz="2000" dirty="0" err="1"/>
                <a:t>exemplary</a:t>
              </a:r>
              <a:r>
                <a:rPr lang="de-DE" sz="2000" dirty="0"/>
                <a:t> </a:t>
              </a:r>
              <a:r>
                <a:rPr lang="de-DE" sz="2000" dirty="0" err="1"/>
                <a:t>cell</a:t>
              </a:r>
              <a:r>
                <a:rPr lang="de-DE" sz="2000" dirty="0"/>
                <a:t> </a:t>
              </a:r>
              <a:r>
                <a:rPr lang="de-DE" sz="2000" dirty="0" err="1"/>
                <a:t>profile</a:t>
              </a:r>
              <a:r>
                <a:rPr lang="de-DE" sz="2000" dirty="0"/>
                <a:t> </a:t>
              </a:r>
              <a:r>
                <a:rPr lang="de-DE" sz="2000" dirty="0" err="1"/>
                <a:t>through</a:t>
              </a:r>
              <a:r>
                <a:rPr lang="de-DE" sz="2000" dirty="0"/>
                <a:t> </a:t>
              </a:r>
              <a:r>
                <a:rPr lang="de-DE" sz="2000" dirty="0" err="1"/>
                <a:t>random</a:t>
              </a:r>
              <a:r>
                <a:rPr lang="de-DE" sz="2000" dirty="0"/>
                <a:t> </a:t>
              </a:r>
              <a:r>
                <a:rPr lang="de-DE" sz="2000" dirty="0" err="1"/>
                <a:t>noise</a:t>
              </a:r>
              <a:endParaRPr lang="de-DE" sz="2000" dirty="0"/>
            </a:p>
          </p:txBody>
        </p:sp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AB82858E-AC02-41D0-9E24-566BD713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18" y="30394988"/>
              <a:ext cx="4842000" cy="4842000"/>
            </a:xfrm>
            <a:prstGeom prst="rect">
              <a:avLst/>
            </a:prstGeom>
          </p:spPr>
        </p:pic>
        <p:pic>
          <p:nvPicPr>
            <p:cNvPr id="178" name="Grafik 177">
              <a:extLst>
                <a:ext uri="{FF2B5EF4-FFF2-40B4-BE49-F238E27FC236}">
                  <a16:creationId xmlns:a16="http://schemas.microsoft.com/office/drawing/2014/main" id="{77BB8C35-B565-41B7-868E-117C08E3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798" y="30392102"/>
              <a:ext cx="4842000" cy="4842000"/>
            </a:xfrm>
            <a:prstGeom prst="rect">
              <a:avLst/>
            </a:prstGeom>
          </p:spPr>
        </p:pic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3D9C8DC2-2CC3-4901-8F4D-6CEB671EE479}"/>
              </a:ext>
            </a:extLst>
          </p:cNvPr>
          <p:cNvGrpSpPr/>
          <p:nvPr/>
        </p:nvGrpSpPr>
        <p:grpSpPr>
          <a:xfrm>
            <a:off x="13887987" y="18266489"/>
            <a:ext cx="14948258" cy="8701592"/>
            <a:chOff x="13710564" y="18266490"/>
            <a:chExt cx="14948258" cy="8029215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D4FD5DA4-488D-4EEC-841F-A230193A80FA}"/>
                </a:ext>
              </a:extLst>
            </p:cNvPr>
            <p:cNvSpPr txBox="1"/>
            <p:nvPr/>
          </p:nvSpPr>
          <p:spPr>
            <a:xfrm>
              <a:off x="13710564" y="25895595"/>
              <a:ext cx="6362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Fig. 4 KWD </a:t>
              </a:r>
              <a:r>
                <a:rPr lang="de-DE" sz="2000" dirty="0" err="1"/>
                <a:t>values</a:t>
              </a:r>
              <a:r>
                <a:rPr lang="de-DE" sz="2000" dirty="0"/>
                <a:t> </a:t>
              </a:r>
              <a:r>
                <a:rPr lang="de-DE" sz="2000" dirty="0" err="1"/>
                <a:t>for</a:t>
              </a:r>
              <a:r>
                <a:rPr lang="de-DE" sz="2000" dirty="0"/>
                <a:t> all </a:t>
              </a:r>
              <a:r>
                <a:rPr lang="de-DE" sz="2000" dirty="0" err="1"/>
                <a:t>simulated</a:t>
              </a:r>
              <a:r>
                <a:rPr lang="de-DE" sz="2000" dirty="0"/>
                <a:t> </a:t>
              </a:r>
              <a:r>
                <a:rPr lang="de-DE" sz="2000" dirty="0" err="1"/>
                <a:t>versions</a:t>
              </a:r>
              <a:endParaRPr lang="de-DE" sz="2000" dirty="0"/>
            </a:p>
          </p:txBody>
        </p:sp>
        <p:pic>
          <p:nvPicPr>
            <p:cNvPr id="181" name="Grafik 18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85B7E8D-C338-4C7B-BC46-C3AD7A9D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7530" y="18266490"/>
              <a:ext cx="14801292" cy="7400646"/>
            </a:xfrm>
            <a:prstGeom prst="rect">
              <a:avLst/>
            </a:prstGeom>
          </p:spPr>
        </p:pic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B7268289-4C36-4E3A-987D-821240F97415}"/>
              </a:ext>
            </a:extLst>
          </p:cNvPr>
          <p:cNvGrpSpPr/>
          <p:nvPr/>
        </p:nvGrpSpPr>
        <p:grpSpPr>
          <a:xfrm>
            <a:off x="14041126" y="30495885"/>
            <a:ext cx="14788946" cy="4487883"/>
            <a:chOff x="13825171" y="30019766"/>
            <a:chExt cx="14788946" cy="4487883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63DF9CDA-61CC-4CAB-BE72-474208F59E1B}"/>
                </a:ext>
              </a:extLst>
            </p:cNvPr>
            <p:cNvGrpSpPr/>
            <p:nvPr/>
          </p:nvGrpSpPr>
          <p:grpSpPr>
            <a:xfrm>
              <a:off x="24699892" y="30020923"/>
              <a:ext cx="3914225" cy="4474179"/>
              <a:chOff x="24991207" y="27227211"/>
              <a:chExt cx="3914225" cy="4474179"/>
            </a:xfrm>
          </p:grpSpPr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35D5F46A-9833-46E6-9BF7-ED086C30A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432" y="29793390"/>
                <a:ext cx="1908000" cy="1908000"/>
              </a:xfrm>
              <a:prstGeom prst="rect">
                <a:avLst/>
              </a:prstGeom>
            </p:spPr>
          </p:pic>
          <p:pic>
            <p:nvPicPr>
              <p:cNvPr id="131" name="Grafik 130">
                <a:extLst>
                  <a:ext uri="{FF2B5EF4-FFF2-40B4-BE49-F238E27FC236}">
                    <a16:creationId xmlns:a16="http://schemas.microsoft.com/office/drawing/2014/main" id="{EB68F95F-C9AF-440A-8115-D77C09057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1207" y="29793390"/>
                <a:ext cx="1908000" cy="1908000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F493B1EC-7D7B-4175-A0C8-EF7B0C951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432" y="27525390"/>
                <a:ext cx="1908000" cy="1908000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6CC0B1FA-1FAC-4701-8C73-94C82BD88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3256" y="27525390"/>
                <a:ext cx="1908000" cy="1908000"/>
              </a:xfrm>
              <a:prstGeom prst="rect">
                <a:avLst/>
              </a:prstGeom>
            </p:spPr>
          </p:pic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33FEC451-5C44-4640-9A25-1EF5E3C52231}"/>
                  </a:ext>
                </a:extLst>
              </p:cNvPr>
              <p:cNvSpPr txBox="1"/>
              <p:nvPr/>
            </p:nvSpPr>
            <p:spPr>
              <a:xfrm>
                <a:off x="24991207" y="27227211"/>
                <a:ext cx="1908000" cy="33855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MLE – no_03</a:t>
                </a: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22AB68EB-F209-469B-86A4-A3C752766838}"/>
                  </a:ext>
                </a:extLst>
              </p:cNvPr>
              <p:cNvSpPr txBox="1"/>
              <p:nvPr/>
            </p:nvSpPr>
            <p:spPr>
              <a:xfrm>
                <a:off x="26997432" y="27230915"/>
                <a:ext cx="1908000" cy="33855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MLE – no_09</a:t>
                </a: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5537DF58-F6C8-4009-A57D-F1E4075DDD7B}"/>
                  </a:ext>
                </a:extLst>
              </p:cNvPr>
              <p:cNvSpPr txBox="1"/>
              <p:nvPr/>
            </p:nvSpPr>
            <p:spPr>
              <a:xfrm>
                <a:off x="26991100" y="29473531"/>
                <a:ext cx="1908000" cy="33855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MLE – no_21</a:t>
                </a: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7ECC98F6-A6E2-4B36-86EC-3149B3D7A0D9}"/>
                  </a:ext>
                </a:extLst>
              </p:cNvPr>
              <p:cNvSpPr txBox="1"/>
              <p:nvPr/>
            </p:nvSpPr>
            <p:spPr>
              <a:xfrm>
                <a:off x="24991207" y="29473531"/>
                <a:ext cx="1908000" cy="33855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MLE – no_15</a:t>
                </a:r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A6A9336C-9124-43FB-955C-4283EE9ADF0A}"/>
                </a:ext>
              </a:extLst>
            </p:cNvPr>
            <p:cNvGrpSpPr/>
            <p:nvPr/>
          </p:nvGrpSpPr>
          <p:grpSpPr>
            <a:xfrm>
              <a:off x="20284652" y="30019766"/>
              <a:ext cx="4199986" cy="4474800"/>
              <a:chOff x="20284652" y="30019766"/>
              <a:chExt cx="4199986" cy="4541360"/>
            </a:xfrm>
          </p:grpSpPr>
          <p:pic>
            <p:nvPicPr>
              <p:cNvPr id="127" name="Grafik 126" descr="Ein Bild, das fliegend, Regen, Natur, mehrere enthält.&#10;&#10;Automatisch generierte Beschreibung">
                <a:extLst>
                  <a:ext uri="{FF2B5EF4-FFF2-40B4-BE49-F238E27FC236}">
                    <a16:creationId xmlns:a16="http://schemas.microsoft.com/office/drawing/2014/main" id="{6E289ECA-449A-4DE1-A451-2B22BE7B9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90638" y="30367126"/>
                <a:ext cx="4194000" cy="4194000"/>
              </a:xfrm>
              <a:prstGeom prst="rect">
                <a:avLst/>
              </a:prstGeom>
            </p:spPr>
          </p:pic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631EC996-1E18-49E0-AF03-6261039BC060}"/>
                  </a:ext>
                </a:extLst>
              </p:cNvPr>
              <p:cNvSpPr txBox="1"/>
              <p:nvPr/>
            </p:nvSpPr>
            <p:spPr>
              <a:xfrm>
                <a:off x="20284652" y="30019766"/>
                <a:ext cx="4194000" cy="34359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MLE - </a:t>
                </a:r>
                <a:r>
                  <a:rPr lang="de-DE" sz="1600" dirty="0" err="1"/>
                  <a:t>Perfect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information</a:t>
                </a:r>
                <a:endParaRPr lang="de-DE" sz="1600" dirty="0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41EB0B97-2151-4CD1-9C8F-E4E6E9503BF6}"/>
                </a:ext>
              </a:extLst>
            </p:cNvPr>
            <p:cNvGrpSpPr/>
            <p:nvPr/>
          </p:nvGrpSpPr>
          <p:grpSpPr>
            <a:xfrm>
              <a:off x="13825171" y="30019770"/>
              <a:ext cx="4253176" cy="4487879"/>
              <a:chOff x="13825171" y="30019766"/>
              <a:chExt cx="4253176" cy="4602278"/>
            </a:xfrm>
          </p:grpSpPr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2C97810E-5DDD-4FF8-AE82-5E4B2D623B31}"/>
                  </a:ext>
                </a:extLst>
              </p:cNvPr>
              <p:cNvSpPr txBox="1"/>
              <p:nvPr/>
            </p:nvSpPr>
            <p:spPr>
              <a:xfrm>
                <a:off x="13825171" y="30019766"/>
                <a:ext cx="4247194" cy="33855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Ground </a:t>
                </a:r>
                <a:r>
                  <a:rPr lang="de-DE" sz="1600" dirty="0" err="1"/>
                  <a:t>truth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spatial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density</a:t>
                </a:r>
                <a:endParaRPr lang="de-DE" sz="1600" dirty="0"/>
              </a:p>
            </p:txBody>
          </p:sp>
          <p:pic>
            <p:nvPicPr>
              <p:cNvPr id="184" name="Grafik 183">
                <a:extLst>
                  <a:ext uri="{FF2B5EF4-FFF2-40B4-BE49-F238E27FC236}">
                    <a16:creationId xmlns:a16="http://schemas.microsoft.com/office/drawing/2014/main" id="{83900EF5-9D16-4D8A-A84F-C289409B5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0347" y="30374044"/>
                <a:ext cx="4248000" cy="4248000"/>
              </a:xfrm>
              <a:prstGeom prst="rect">
                <a:avLst/>
              </a:prstGeom>
            </p:spPr>
          </p:pic>
        </p:grpSp>
        <p:sp>
          <p:nvSpPr>
            <p:cNvPr id="188" name="Gleich 187">
              <a:extLst>
                <a:ext uri="{FF2B5EF4-FFF2-40B4-BE49-F238E27FC236}">
                  <a16:creationId xmlns:a16="http://schemas.microsoft.com/office/drawing/2014/main" id="{A9539B18-4728-49FD-AFBA-253D51146251}"/>
                </a:ext>
              </a:extLst>
            </p:cNvPr>
            <p:cNvSpPr/>
            <p:nvPr/>
          </p:nvSpPr>
          <p:spPr>
            <a:xfrm>
              <a:off x="18505571" y="31821990"/>
              <a:ext cx="1357150" cy="10008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57C2881-DFB4-49B9-90BC-0839CC5D1D19}"/>
                </a:ext>
              </a:extLst>
            </p:cNvPr>
            <p:cNvSpPr/>
            <p:nvPr/>
          </p:nvSpPr>
          <p:spPr>
            <a:xfrm>
              <a:off x="18931859" y="31070319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94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, Teal, &amp; Orange">
      <a:dk1>
        <a:sysClr val="windowText" lastClr="000000"/>
      </a:dk1>
      <a:lt1>
        <a:sysClr val="window" lastClr="FFFFFF"/>
      </a:lt1>
      <a:dk2>
        <a:srgbClr val="48454A"/>
      </a:dk2>
      <a:lt2>
        <a:srgbClr val="E3E5EA"/>
      </a:lt2>
      <a:accent1>
        <a:srgbClr val="387278"/>
      </a:accent1>
      <a:accent2>
        <a:srgbClr val="D98F5F"/>
      </a:accent2>
      <a:accent3>
        <a:srgbClr val="72505B"/>
      </a:accent3>
      <a:accent4>
        <a:srgbClr val="6FB6BE"/>
      </a:accent4>
      <a:accent5>
        <a:srgbClr val="F0D9BB"/>
      </a:accent5>
      <a:accent6>
        <a:srgbClr val="CD8C77"/>
      </a:accent6>
      <a:hlink>
        <a:srgbClr val="6FB6BE"/>
      </a:hlink>
      <a:folHlink>
        <a:srgbClr val="38727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742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PowerPoint-Präsentation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Ramljak, M.L. (Marco)</cp:lastModifiedBy>
  <cp:revision>29</cp:revision>
  <cp:lastPrinted>2021-08-25T19:22:08Z</cp:lastPrinted>
  <dcterms:created xsi:type="dcterms:W3CDTF">2017-09-05T20:02:28Z</dcterms:created>
  <dcterms:modified xsi:type="dcterms:W3CDTF">2021-09-05T20:00:29Z</dcterms:modified>
</cp:coreProperties>
</file>