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7104063" cy="10234613"/>
  <p:defaultTextStyle>
    <a:defPPr>
      <a:defRPr lang="en-US"/>
    </a:defPPr>
    <a:lvl1pPr marL="0" algn="l" defTabSz="3505300" rtl="0" eaLnBrk="1" latinLnBrk="0" hangingPunct="1">
      <a:defRPr sz="6903" kern="1200">
        <a:solidFill>
          <a:schemeClr val="tx1"/>
        </a:solidFill>
        <a:latin typeface="+mn-lt"/>
        <a:ea typeface="+mn-ea"/>
        <a:cs typeface="+mn-cs"/>
      </a:defRPr>
    </a:lvl1pPr>
    <a:lvl2pPr marL="1752650" algn="l" defTabSz="3505300" rtl="0" eaLnBrk="1" latinLnBrk="0" hangingPunct="1">
      <a:defRPr sz="6903" kern="1200">
        <a:solidFill>
          <a:schemeClr val="tx1"/>
        </a:solidFill>
        <a:latin typeface="+mn-lt"/>
        <a:ea typeface="+mn-ea"/>
        <a:cs typeface="+mn-cs"/>
      </a:defRPr>
    </a:lvl2pPr>
    <a:lvl3pPr marL="3505300" algn="l" defTabSz="3505300" rtl="0" eaLnBrk="1" latinLnBrk="0" hangingPunct="1">
      <a:defRPr sz="6903" kern="1200">
        <a:solidFill>
          <a:schemeClr val="tx1"/>
        </a:solidFill>
        <a:latin typeface="+mn-lt"/>
        <a:ea typeface="+mn-ea"/>
        <a:cs typeface="+mn-cs"/>
      </a:defRPr>
    </a:lvl3pPr>
    <a:lvl4pPr marL="5257955" algn="l" defTabSz="3505300" rtl="0" eaLnBrk="1" latinLnBrk="0" hangingPunct="1">
      <a:defRPr sz="6903" kern="1200">
        <a:solidFill>
          <a:schemeClr val="tx1"/>
        </a:solidFill>
        <a:latin typeface="+mn-lt"/>
        <a:ea typeface="+mn-ea"/>
        <a:cs typeface="+mn-cs"/>
      </a:defRPr>
    </a:lvl4pPr>
    <a:lvl5pPr marL="7010605" algn="l" defTabSz="3505300" rtl="0" eaLnBrk="1" latinLnBrk="0" hangingPunct="1">
      <a:defRPr sz="6903" kern="1200">
        <a:solidFill>
          <a:schemeClr val="tx1"/>
        </a:solidFill>
        <a:latin typeface="+mn-lt"/>
        <a:ea typeface="+mn-ea"/>
        <a:cs typeface="+mn-cs"/>
      </a:defRPr>
    </a:lvl5pPr>
    <a:lvl6pPr marL="8763255" algn="l" defTabSz="3505300" rtl="0" eaLnBrk="1" latinLnBrk="0" hangingPunct="1">
      <a:defRPr sz="6903" kern="1200">
        <a:solidFill>
          <a:schemeClr val="tx1"/>
        </a:solidFill>
        <a:latin typeface="+mn-lt"/>
        <a:ea typeface="+mn-ea"/>
        <a:cs typeface="+mn-cs"/>
      </a:defRPr>
    </a:lvl6pPr>
    <a:lvl7pPr marL="10515905" algn="l" defTabSz="3505300" rtl="0" eaLnBrk="1" latinLnBrk="0" hangingPunct="1">
      <a:defRPr sz="6903" kern="1200">
        <a:solidFill>
          <a:schemeClr val="tx1"/>
        </a:solidFill>
        <a:latin typeface="+mn-lt"/>
        <a:ea typeface="+mn-ea"/>
        <a:cs typeface="+mn-cs"/>
      </a:defRPr>
    </a:lvl7pPr>
    <a:lvl8pPr marL="12268555" algn="l" defTabSz="3505300" rtl="0" eaLnBrk="1" latinLnBrk="0" hangingPunct="1">
      <a:defRPr sz="6903" kern="1200">
        <a:solidFill>
          <a:schemeClr val="tx1"/>
        </a:solidFill>
        <a:latin typeface="+mn-lt"/>
        <a:ea typeface="+mn-ea"/>
        <a:cs typeface="+mn-cs"/>
      </a:defRPr>
    </a:lvl8pPr>
    <a:lvl9pPr marL="14021205" algn="l" defTabSz="3505300"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pos="9533" userDrawn="1">
          <p15:clr>
            <a:srgbClr val="A4A3A4"/>
          </p15:clr>
        </p15:guide>
        <p15:guide id="3" pos="18916" userDrawn="1">
          <p15:clr>
            <a:srgbClr val="A4A3A4"/>
          </p15:clr>
        </p15:guide>
        <p15:guide id="4" pos="150" userDrawn="1">
          <p15:clr>
            <a:srgbClr val="A4A3A4"/>
          </p15:clr>
        </p15:guide>
        <p15:guide id="5" orient="horz" pos="2682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1" clrIdx="0">
    <p:extLst>
      <p:ext uri="{19B8F6BF-5375-455C-9EA6-DF929625EA0E}">
        <p15:presenceInfo xmlns:p15="http://schemas.microsoft.com/office/powerpoint/2012/main" userId="S-1-5-21-3267252026-959778862-486524141-93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278"/>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5" autoAdjust="0"/>
    <p:restoredTop sz="96433" autoAdjust="0"/>
  </p:normalViewPr>
  <p:slideViewPr>
    <p:cSldViewPr snapToGrid="0" showGuides="1">
      <p:cViewPr>
        <p:scale>
          <a:sx n="50" d="100"/>
          <a:sy n="50" d="100"/>
        </p:scale>
        <p:origin x="582" y="-8598"/>
      </p:cViewPr>
      <p:guideLst>
        <p:guide orient="horz" pos="160"/>
        <p:guide pos="9533"/>
        <p:guide pos="18916"/>
        <p:guide pos="150"/>
        <p:guide orient="horz" pos="268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0BEB0-02FF-4699-90C7-086B61F5B617}" type="doc">
      <dgm:prSet loTypeId="urn:microsoft.com/office/officeart/2005/8/layout/process2" loCatId="process" qsTypeId="urn:microsoft.com/office/officeart/2005/8/quickstyle/simple1" qsCatId="simple" csTypeId="urn:microsoft.com/office/officeart/2005/8/colors/accent1_2" csCatId="accent1" phldr="1"/>
      <dgm:spPr/>
    </dgm:pt>
    <dgm:pt modelId="{F6612FA1-64C0-4C37-B423-406E73A3D7C1}">
      <dgm:prSet phldrT="[Text]"/>
      <dgm:spPr/>
      <dgm:t>
        <a:bodyPr/>
        <a:lstStyle/>
        <a:p>
          <a:r>
            <a:rPr lang="de-DE" dirty="0" err="1"/>
            <a:t>Toyworld</a:t>
          </a:r>
          <a:r>
            <a:rPr lang="de-DE" dirty="0"/>
            <a:t> Generation</a:t>
          </a:r>
        </a:p>
      </dgm:t>
    </dgm:pt>
    <dgm:pt modelId="{FD80589E-79E8-4C97-B125-F7756C7C666C}" type="parTrans" cxnId="{7A1FC0C9-6361-4A2F-9AF2-921263DA9FB2}">
      <dgm:prSet/>
      <dgm:spPr/>
      <dgm:t>
        <a:bodyPr/>
        <a:lstStyle/>
        <a:p>
          <a:endParaRPr lang="de-DE"/>
        </a:p>
      </dgm:t>
    </dgm:pt>
    <dgm:pt modelId="{5B2990B8-7814-427A-9A1D-A9D7022277BF}" type="sibTrans" cxnId="{7A1FC0C9-6361-4A2F-9AF2-921263DA9FB2}">
      <dgm:prSet/>
      <dgm:spPr/>
      <dgm:t>
        <a:bodyPr/>
        <a:lstStyle/>
        <a:p>
          <a:endParaRPr lang="de-DE"/>
        </a:p>
      </dgm:t>
    </dgm:pt>
    <dgm:pt modelId="{CFC0675A-3D80-4ADF-AF42-CF2059ADAFD8}">
      <dgm:prSet phldrT="[Text]"/>
      <dgm:spPr/>
      <dgm:t>
        <a:bodyPr/>
        <a:lstStyle/>
        <a:p>
          <a:r>
            <a:rPr lang="de-DE" dirty="0" err="1"/>
            <a:t>Estimation</a:t>
          </a:r>
          <a:endParaRPr lang="de-DE" dirty="0"/>
        </a:p>
      </dgm:t>
    </dgm:pt>
    <dgm:pt modelId="{F88A57BE-0FF0-4066-84BA-7E9A3460019F}" type="parTrans" cxnId="{03237B46-5CB2-44F0-B770-6A38B9CDB99F}">
      <dgm:prSet/>
      <dgm:spPr/>
      <dgm:t>
        <a:bodyPr/>
        <a:lstStyle/>
        <a:p>
          <a:endParaRPr lang="de-DE"/>
        </a:p>
      </dgm:t>
    </dgm:pt>
    <dgm:pt modelId="{887F72EF-1360-4430-877D-93B0F260D475}" type="sibTrans" cxnId="{03237B46-5CB2-44F0-B770-6A38B9CDB99F}">
      <dgm:prSet/>
      <dgm:spPr/>
      <dgm:t>
        <a:bodyPr/>
        <a:lstStyle/>
        <a:p>
          <a:endParaRPr lang="de-DE"/>
        </a:p>
      </dgm:t>
    </dgm:pt>
    <dgm:pt modelId="{7823D992-CA60-4276-81AC-1258002CDA1B}">
      <dgm:prSet phldrT="[Text]"/>
      <dgm:spPr/>
      <dgm:t>
        <a:bodyPr/>
        <a:lstStyle/>
        <a:p>
          <a:r>
            <a:rPr lang="de-DE" dirty="0"/>
            <a:t>Evaluation</a:t>
          </a:r>
        </a:p>
      </dgm:t>
    </dgm:pt>
    <dgm:pt modelId="{BBE5FDB9-C130-400F-8FA4-7F6AD306008D}" type="parTrans" cxnId="{67971AC6-6EB8-4431-8064-454E8920CD3D}">
      <dgm:prSet/>
      <dgm:spPr/>
      <dgm:t>
        <a:bodyPr/>
        <a:lstStyle/>
        <a:p>
          <a:endParaRPr lang="de-DE"/>
        </a:p>
      </dgm:t>
    </dgm:pt>
    <dgm:pt modelId="{0039AD7E-B4CE-45AC-9A9F-842B1A95E340}" type="sibTrans" cxnId="{67971AC6-6EB8-4431-8064-454E8920CD3D}">
      <dgm:prSet/>
      <dgm:spPr/>
      <dgm:t>
        <a:bodyPr/>
        <a:lstStyle/>
        <a:p>
          <a:endParaRPr lang="de-DE"/>
        </a:p>
      </dgm:t>
    </dgm:pt>
    <dgm:pt modelId="{A69757CC-C279-4B41-A83F-895FBEEF8A5F}" type="pres">
      <dgm:prSet presAssocID="{B330BEB0-02FF-4699-90C7-086B61F5B617}" presName="linearFlow" presStyleCnt="0">
        <dgm:presLayoutVars>
          <dgm:resizeHandles val="exact"/>
        </dgm:presLayoutVars>
      </dgm:prSet>
      <dgm:spPr/>
    </dgm:pt>
    <dgm:pt modelId="{3033F92F-2C2B-4C97-9B24-6973986153F3}" type="pres">
      <dgm:prSet presAssocID="{F6612FA1-64C0-4C37-B423-406E73A3D7C1}" presName="node" presStyleLbl="node1" presStyleIdx="0" presStyleCnt="3">
        <dgm:presLayoutVars>
          <dgm:bulletEnabled val="1"/>
        </dgm:presLayoutVars>
      </dgm:prSet>
      <dgm:spPr/>
    </dgm:pt>
    <dgm:pt modelId="{3190AEF5-6B65-44C7-A7F6-082463849071}" type="pres">
      <dgm:prSet presAssocID="{5B2990B8-7814-427A-9A1D-A9D7022277BF}" presName="sibTrans" presStyleLbl="sibTrans2D1" presStyleIdx="0" presStyleCnt="2"/>
      <dgm:spPr/>
    </dgm:pt>
    <dgm:pt modelId="{1DE78B64-25F5-4B1D-841A-B935E96088F7}" type="pres">
      <dgm:prSet presAssocID="{5B2990B8-7814-427A-9A1D-A9D7022277BF}" presName="connectorText" presStyleLbl="sibTrans2D1" presStyleIdx="0" presStyleCnt="2"/>
      <dgm:spPr/>
    </dgm:pt>
    <dgm:pt modelId="{E190AAA4-A238-4D97-AB40-69E66B343584}" type="pres">
      <dgm:prSet presAssocID="{CFC0675A-3D80-4ADF-AF42-CF2059ADAFD8}" presName="node" presStyleLbl="node1" presStyleIdx="1" presStyleCnt="3">
        <dgm:presLayoutVars>
          <dgm:bulletEnabled val="1"/>
        </dgm:presLayoutVars>
      </dgm:prSet>
      <dgm:spPr/>
    </dgm:pt>
    <dgm:pt modelId="{3618C4DC-E667-4655-9E07-F97923DECD12}" type="pres">
      <dgm:prSet presAssocID="{887F72EF-1360-4430-877D-93B0F260D475}" presName="sibTrans" presStyleLbl="sibTrans2D1" presStyleIdx="1" presStyleCnt="2"/>
      <dgm:spPr/>
    </dgm:pt>
    <dgm:pt modelId="{FAFA71F4-EA71-4FF7-AA5B-89FC3D6CFD3F}" type="pres">
      <dgm:prSet presAssocID="{887F72EF-1360-4430-877D-93B0F260D475}" presName="connectorText" presStyleLbl="sibTrans2D1" presStyleIdx="1" presStyleCnt="2"/>
      <dgm:spPr/>
    </dgm:pt>
    <dgm:pt modelId="{F513C01F-30FC-4ED8-9E55-A82A90600B7F}" type="pres">
      <dgm:prSet presAssocID="{7823D992-CA60-4276-81AC-1258002CDA1B}" presName="node" presStyleLbl="node1" presStyleIdx="2" presStyleCnt="3">
        <dgm:presLayoutVars>
          <dgm:bulletEnabled val="1"/>
        </dgm:presLayoutVars>
      </dgm:prSet>
      <dgm:spPr/>
    </dgm:pt>
  </dgm:ptLst>
  <dgm:cxnLst>
    <dgm:cxn modelId="{BF727D2E-EC41-4E65-B169-E2727DAF9FED}" type="presOf" srcId="{7823D992-CA60-4276-81AC-1258002CDA1B}" destId="{F513C01F-30FC-4ED8-9E55-A82A90600B7F}" srcOrd="0" destOrd="0" presId="urn:microsoft.com/office/officeart/2005/8/layout/process2"/>
    <dgm:cxn modelId="{03237B46-5CB2-44F0-B770-6A38B9CDB99F}" srcId="{B330BEB0-02FF-4699-90C7-086B61F5B617}" destId="{CFC0675A-3D80-4ADF-AF42-CF2059ADAFD8}" srcOrd="1" destOrd="0" parTransId="{F88A57BE-0FF0-4066-84BA-7E9A3460019F}" sibTransId="{887F72EF-1360-4430-877D-93B0F260D475}"/>
    <dgm:cxn modelId="{BEB76B52-3444-4F76-8876-8F1B18CF6C1D}" type="presOf" srcId="{5B2990B8-7814-427A-9A1D-A9D7022277BF}" destId="{3190AEF5-6B65-44C7-A7F6-082463849071}" srcOrd="0" destOrd="0" presId="urn:microsoft.com/office/officeart/2005/8/layout/process2"/>
    <dgm:cxn modelId="{08E50C80-A962-465E-83A7-2776719293AA}" type="presOf" srcId="{5B2990B8-7814-427A-9A1D-A9D7022277BF}" destId="{1DE78B64-25F5-4B1D-841A-B935E96088F7}" srcOrd="1" destOrd="0" presId="urn:microsoft.com/office/officeart/2005/8/layout/process2"/>
    <dgm:cxn modelId="{AFAB7290-CE3A-42A8-97AA-CA3F1C9A5EAD}" type="presOf" srcId="{F6612FA1-64C0-4C37-B423-406E73A3D7C1}" destId="{3033F92F-2C2B-4C97-9B24-6973986153F3}" srcOrd="0" destOrd="0" presId="urn:microsoft.com/office/officeart/2005/8/layout/process2"/>
    <dgm:cxn modelId="{3DE180A8-862B-456F-9CBE-F9EEF5AC9B1E}" type="presOf" srcId="{CFC0675A-3D80-4ADF-AF42-CF2059ADAFD8}" destId="{E190AAA4-A238-4D97-AB40-69E66B343584}" srcOrd="0" destOrd="0" presId="urn:microsoft.com/office/officeart/2005/8/layout/process2"/>
    <dgm:cxn modelId="{67971AC6-6EB8-4431-8064-454E8920CD3D}" srcId="{B330BEB0-02FF-4699-90C7-086B61F5B617}" destId="{7823D992-CA60-4276-81AC-1258002CDA1B}" srcOrd="2" destOrd="0" parTransId="{BBE5FDB9-C130-400F-8FA4-7F6AD306008D}" sibTransId="{0039AD7E-B4CE-45AC-9A9F-842B1A95E340}"/>
    <dgm:cxn modelId="{7A1FC0C9-6361-4A2F-9AF2-921263DA9FB2}" srcId="{B330BEB0-02FF-4699-90C7-086B61F5B617}" destId="{F6612FA1-64C0-4C37-B423-406E73A3D7C1}" srcOrd="0" destOrd="0" parTransId="{FD80589E-79E8-4C97-B125-F7756C7C666C}" sibTransId="{5B2990B8-7814-427A-9A1D-A9D7022277BF}"/>
    <dgm:cxn modelId="{6E67ADE8-84D7-4356-851F-AE594E93E593}" type="presOf" srcId="{887F72EF-1360-4430-877D-93B0F260D475}" destId="{FAFA71F4-EA71-4FF7-AA5B-89FC3D6CFD3F}" srcOrd="1" destOrd="0" presId="urn:microsoft.com/office/officeart/2005/8/layout/process2"/>
    <dgm:cxn modelId="{09F5C3EA-2FFB-4794-BF56-2351E058256D}" type="presOf" srcId="{887F72EF-1360-4430-877D-93B0F260D475}" destId="{3618C4DC-E667-4655-9E07-F97923DECD12}" srcOrd="0" destOrd="0" presId="urn:microsoft.com/office/officeart/2005/8/layout/process2"/>
    <dgm:cxn modelId="{D93AB3EC-408F-44C1-8E47-9751909FE583}" type="presOf" srcId="{B330BEB0-02FF-4699-90C7-086B61F5B617}" destId="{A69757CC-C279-4B41-A83F-895FBEEF8A5F}" srcOrd="0" destOrd="0" presId="urn:microsoft.com/office/officeart/2005/8/layout/process2"/>
    <dgm:cxn modelId="{F91E5747-2592-4E4E-BDD6-DCF5AB636F7D}" type="presParOf" srcId="{A69757CC-C279-4B41-A83F-895FBEEF8A5F}" destId="{3033F92F-2C2B-4C97-9B24-6973986153F3}" srcOrd="0" destOrd="0" presId="urn:microsoft.com/office/officeart/2005/8/layout/process2"/>
    <dgm:cxn modelId="{B5327A6E-851A-4442-9F0A-5D7C022B6318}" type="presParOf" srcId="{A69757CC-C279-4B41-A83F-895FBEEF8A5F}" destId="{3190AEF5-6B65-44C7-A7F6-082463849071}" srcOrd="1" destOrd="0" presId="urn:microsoft.com/office/officeart/2005/8/layout/process2"/>
    <dgm:cxn modelId="{C4C35AD4-BA12-4F38-A050-40838F62972F}" type="presParOf" srcId="{3190AEF5-6B65-44C7-A7F6-082463849071}" destId="{1DE78B64-25F5-4B1D-841A-B935E96088F7}" srcOrd="0" destOrd="0" presId="urn:microsoft.com/office/officeart/2005/8/layout/process2"/>
    <dgm:cxn modelId="{5B3AAAA8-DCD0-47C4-A652-D288A9800F3C}" type="presParOf" srcId="{A69757CC-C279-4B41-A83F-895FBEEF8A5F}" destId="{E190AAA4-A238-4D97-AB40-69E66B343584}" srcOrd="2" destOrd="0" presId="urn:microsoft.com/office/officeart/2005/8/layout/process2"/>
    <dgm:cxn modelId="{71D8CE0B-6962-4E4B-A38A-45BCEBE56A87}" type="presParOf" srcId="{A69757CC-C279-4B41-A83F-895FBEEF8A5F}" destId="{3618C4DC-E667-4655-9E07-F97923DECD12}" srcOrd="3" destOrd="0" presId="urn:microsoft.com/office/officeart/2005/8/layout/process2"/>
    <dgm:cxn modelId="{A45C93B6-E8D8-49AB-9C39-C4DAEAE270FF}" type="presParOf" srcId="{3618C4DC-E667-4655-9E07-F97923DECD12}" destId="{FAFA71F4-EA71-4FF7-AA5B-89FC3D6CFD3F}" srcOrd="0" destOrd="0" presId="urn:microsoft.com/office/officeart/2005/8/layout/process2"/>
    <dgm:cxn modelId="{D3862029-3476-4E7A-95CF-6D96F5FD74DB}" type="presParOf" srcId="{A69757CC-C279-4B41-A83F-895FBEEF8A5F}" destId="{F513C01F-30FC-4ED8-9E55-A82A90600B7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3F92F-2C2B-4C97-9B24-6973986153F3}">
      <dsp:nvSpPr>
        <dsp:cNvPr id="0" name=""/>
        <dsp:cNvSpPr/>
      </dsp:nvSpPr>
      <dsp:spPr>
        <a:xfrm>
          <a:off x="4673161" y="0"/>
          <a:ext cx="4184909" cy="23249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de-DE" sz="6100" kern="1200" dirty="0" err="1"/>
            <a:t>Toyworld</a:t>
          </a:r>
          <a:r>
            <a:rPr lang="de-DE" sz="6100" kern="1200" dirty="0"/>
            <a:t> Generation</a:t>
          </a:r>
        </a:p>
      </dsp:txBody>
      <dsp:txXfrm>
        <a:off x="4741256" y="68095"/>
        <a:ext cx="4048719" cy="2188759"/>
      </dsp:txXfrm>
    </dsp:sp>
    <dsp:sp modelId="{3190AEF5-6B65-44C7-A7F6-082463849071}">
      <dsp:nvSpPr>
        <dsp:cNvPr id="0" name=""/>
        <dsp:cNvSpPr/>
      </dsp:nvSpPr>
      <dsp:spPr>
        <a:xfrm rot="5400000">
          <a:off x="6329688" y="2383073"/>
          <a:ext cx="871856" cy="1046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de-DE" sz="4300" kern="1200"/>
        </a:p>
      </dsp:txBody>
      <dsp:txXfrm rot="-5400000">
        <a:off x="6451748" y="2470259"/>
        <a:ext cx="627737" cy="610299"/>
      </dsp:txXfrm>
    </dsp:sp>
    <dsp:sp modelId="{E190AAA4-A238-4D97-AB40-69E66B343584}">
      <dsp:nvSpPr>
        <dsp:cNvPr id="0" name=""/>
        <dsp:cNvSpPr/>
      </dsp:nvSpPr>
      <dsp:spPr>
        <a:xfrm>
          <a:off x="4673161" y="3487424"/>
          <a:ext cx="4184909" cy="23249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de-DE" sz="6100" kern="1200" dirty="0" err="1"/>
            <a:t>Estimation</a:t>
          </a:r>
          <a:endParaRPr lang="de-DE" sz="6100" kern="1200" dirty="0"/>
        </a:p>
      </dsp:txBody>
      <dsp:txXfrm>
        <a:off x="4741256" y="3555519"/>
        <a:ext cx="4048719" cy="2188759"/>
      </dsp:txXfrm>
    </dsp:sp>
    <dsp:sp modelId="{3618C4DC-E667-4655-9E07-F97923DECD12}">
      <dsp:nvSpPr>
        <dsp:cNvPr id="0" name=""/>
        <dsp:cNvSpPr/>
      </dsp:nvSpPr>
      <dsp:spPr>
        <a:xfrm rot="5400000">
          <a:off x="6329688" y="5870498"/>
          <a:ext cx="871856" cy="1046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de-DE" sz="4300" kern="1200"/>
        </a:p>
      </dsp:txBody>
      <dsp:txXfrm rot="-5400000">
        <a:off x="6451748" y="5957684"/>
        <a:ext cx="627737" cy="610299"/>
      </dsp:txXfrm>
    </dsp:sp>
    <dsp:sp modelId="{F513C01F-30FC-4ED8-9E55-A82A90600B7F}">
      <dsp:nvSpPr>
        <dsp:cNvPr id="0" name=""/>
        <dsp:cNvSpPr/>
      </dsp:nvSpPr>
      <dsp:spPr>
        <a:xfrm>
          <a:off x="4673161" y="6974849"/>
          <a:ext cx="4184909" cy="23249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de-DE" sz="6100" kern="1200" dirty="0"/>
            <a:t>Evaluation</a:t>
          </a:r>
        </a:p>
      </dsp:txBody>
      <dsp:txXfrm>
        <a:off x="4741256" y="7042944"/>
        <a:ext cx="4048719" cy="2188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FCC6F1A-1039-4C54-9CFF-5DE3C97F7A89}" type="datetimeFigureOut">
              <a:rPr lang="en-US" smtClean="0"/>
              <a:t>9/6/2021</a:t>
            </a:fld>
            <a:endParaRPr lang="en-US"/>
          </a:p>
        </p:txBody>
      </p:sp>
      <p:sp>
        <p:nvSpPr>
          <p:cNvPr id="4" name="Slide Image Placeholder 3"/>
          <p:cNvSpPr>
            <a:spLocks noGrp="1" noRot="1" noChangeAspect="1"/>
          </p:cNvSpPr>
          <p:nvPr>
            <p:ph type="sldImg" idx="2"/>
          </p:nvPr>
        </p:nvSpPr>
        <p:spPr>
          <a:xfrm>
            <a:off x="2330450" y="1279525"/>
            <a:ext cx="24431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3C7A66B9-DB0A-49EB-B2C8-69ADD5BB5942}" type="slidenum">
              <a:rPr lang="en-US" smtClean="0"/>
              <a:t>‹Nr.›</a:t>
            </a:fld>
            <a:endParaRPr lang="en-US"/>
          </a:p>
        </p:txBody>
      </p:sp>
    </p:spTree>
    <p:extLst>
      <p:ext uri="{BB962C8B-B14F-4D97-AF65-F5344CB8AC3E}">
        <p14:creationId xmlns:p14="http://schemas.microsoft.com/office/powerpoint/2010/main" val="2481006503"/>
      </p:ext>
    </p:extLst>
  </p:cSld>
  <p:clrMap bg1="lt1" tx1="dk1" bg2="lt2" tx2="dk2" accent1="accent1" accent2="accent2" accent3="accent3" accent4="accent4" accent5="accent5" accent6="accent6" hlink="hlink" folHlink="folHlink"/>
  <p:notesStyle>
    <a:lvl1pPr marL="0" algn="l" defTabSz="913980" rtl="0" eaLnBrk="1" latinLnBrk="0" hangingPunct="1">
      <a:defRPr sz="1199" kern="1200">
        <a:solidFill>
          <a:schemeClr val="tx1"/>
        </a:solidFill>
        <a:latin typeface="+mn-lt"/>
        <a:ea typeface="+mn-ea"/>
        <a:cs typeface="+mn-cs"/>
      </a:defRPr>
    </a:lvl1pPr>
    <a:lvl2pPr marL="456992" algn="l" defTabSz="913980" rtl="0" eaLnBrk="1" latinLnBrk="0" hangingPunct="1">
      <a:defRPr sz="1199" kern="1200">
        <a:solidFill>
          <a:schemeClr val="tx1"/>
        </a:solidFill>
        <a:latin typeface="+mn-lt"/>
        <a:ea typeface="+mn-ea"/>
        <a:cs typeface="+mn-cs"/>
      </a:defRPr>
    </a:lvl2pPr>
    <a:lvl3pPr marL="913980" algn="l" defTabSz="913980" rtl="0" eaLnBrk="1" latinLnBrk="0" hangingPunct="1">
      <a:defRPr sz="1199" kern="1200">
        <a:solidFill>
          <a:schemeClr val="tx1"/>
        </a:solidFill>
        <a:latin typeface="+mn-lt"/>
        <a:ea typeface="+mn-ea"/>
        <a:cs typeface="+mn-cs"/>
      </a:defRPr>
    </a:lvl3pPr>
    <a:lvl4pPr marL="1370972" algn="l" defTabSz="913980" rtl="0" eaLnBrk="1" latinLnBrk="0" hangingPunct="1">
      <a:defRPr sz="1199" kern="1200">
        <a:solidFill>
          <a:schemeClr val="tx1"/>
        </a:solidFill>
        <a:latin typeface="+mn-lt"/>
        <a:ea typeface="+mn-ea"/>
        <a:cs typeface="+mn-cs"/>
      </a:defRPr>
    </a:lvl4pPr>
    <a:lvl5pPr marL="1827964" algn="l" defTabSz="913980" rtl="0" eaLnBrk="1" latinLnBrk="0" hangingPunct="1">
      <a:defRPr sz="1199" kern="1200">
        <a:solidFill>
          <a:schemeClr val="tx1"/>
        </a:solidFill>
        <a:latin typeface="+mn-lt"/>
        <a:ea typeface="+mn-ea"/>
        <a:cs typeface="+mn-cs"/>
      </a:defRPr>
    </a:lvl5pPr>
    <a:lvl6pPr marL="2284952" algn="l" defTabSz="913980" rtl="0" eaLnBrk="1" latinLnBrk="0" hangingPunct="1">
      <a:defRPr sz="1199" kern="1200">
        <a:solidFill>
          <a:schemeClr val="tx1"/>
        </a:solidFill>
        <a:latin typeface="+mn-lt"/>
        <a:ea typeface="+mn-ea"/>
        <a:cs typeface="+mn-cs"/>
      </a:defRPr>
    </a:lvl6pPr>
    <a:lvl7pPr marL="2741944" algn="l" defTabSz="913980" rtl="0" eaLnBrk="1" latinLnBrk="0" hangingPunct="1">
      <a:defRPr sz="1199" kern="1200">
        <a:solidFill>
          <a:schemeClr val="tx1"/>
        </a:solidFill>
        <a:latin typeface="+mn-lt"/>
        <a:ea typeface="+mn-ea"/>
        <a:cs typeface="+mn-cs"/>
      </a:defRPr>
    </a:lvl7pPr>
    <a:lvl8pPr marL="3198936" algn="l" defTabSz="913980" rtl="0" eaLnBrk="1" latinLnBrk="0" hangingPunct="1">
      <a:defRPr sz="1199" kern="1200">
        <a:solidFill>
          <a:schemeClr val="tx1"/>
        </a:solidFill>
        <a:latin typeface="+mn-lt"/>
        <a:ea typeface="+mn-ea"/>
        <a:cs typeface="+mn-cs"/>
      </a:defRPr>
    </a:lvl8pPr>
    <a:lvl9pPr marL="3655924" algn="l" defTabSz="913980"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0450" y="1279525"/>
            <a:ext cx="2443163" cy="3454400"/>
          </a:xfrm>
        </p:spPr>
      </p:sp>
      <p:sp>
        <p:nvSpPr>
          <p:cNvPr id="3" name="Notes Placeholder 2"/>
          <p:cNvSpPr>
            <a:spLocks noGrp="1"/>
          </p:cNvSpPr>
          <p:nvPr>
            <p:ph type="body" idx="1"/>
          </p:nvPr>
        </p:nvSpPr>
        <p:spPr/>
        <p:txBody>
          <a:bodyPr/>
          <a:lstStyle/>
          <a:p>
            <a:pPr defTabSz="4016698">
              <a:defRPr/>
            </a:pPr>
            <a:r>
              <a:rPr lang="en-US" baseline="0"/>
              <a:t>Prints </a:t>
            </a:r>
            <a:r>
              <a:rPr lang="en-US" baseline="0" dirty="0"/>
              <a:t>as 33.1 x 46.8 (A0) at 100%. When printed using the library printing service, this will require trimming from 36 inch wide paper. To fill 36 inch paper roll, scale to 108.5% (prints as ~ 36 X 51).</a:t>
            </a:r>
            <a:endParaRPr lang="en-US" dirty="0"/>
          </a:p>
          <a:p>
            <a:endParaRPr lang="en-US" dirty="0"/>
          </a:p>
        </p:txBody>
      </p:sp>
      <p:sp>
        <p:nvSpPr>
          <p:cNvPr id="4" name="Slide Number Placeholder 3"/>
          <p:cNvSpPr>
            <a:spLocks noGrp="1"/>
          </p:cNvSpPr>
          <p:nvPr>
            <p:ph type="sldNum" sz="quarter" idx="10"/>
          </p:nvPr>
        </p:nvSpPr>
        <p:spPr/>
        <p:txBody>
          <a:bodyPr/>
          <a:lstStyle/>
          <a:p>
            <a:fld id="{3C7A66B9-DB0A-49EB-B2C8-69ADD5BB5942}" type="slidenum">
              <a:rPr lang="en-US" smtClean="0"/>
              <a:t>1</a:t>
            </a:fld>
            <a:endParaRPr lang="en-US"/>
          </a:p>
        </p:txBody>
      </p:sp>
    </p:spTree>
    <p:extLst>
      <p:ext uri="{BB962C8B-B14F-4D97-AF65-F5344CB8AC3E}">
        <p14:creationId xmlns:p14="http://schemas.microsoft.com/office/powerpoint/2010/main" val="41552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7"/>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3410" y="22476885"/>
            <a:ext cx="22700456" cy="10332031"/>
          </a:xfrm>
        </p:spPr>
        <p:txBody>
          <a:bodyPr/>
          <a:lstStyle>
            <a:lvl1pPr marL="0" indent="0" algn="ctr">
              <a:buNone/>
              <a:defRPr sz="7944"/>
            </a:lvl1pPr>
            <a:lvl2pPr marL="1513492" indent="0" algn="ctr">
              <a:buNone/>
              <a:defRPr sz="6620"/>
            </a:lvl2pPr>
            <a:lvl3pPr marL="3026988" indent="0" algn="ctr">
              <a:buNone/>
              <a:defRPr sz="5958"/>
            </a:lvl3pPr>
            <a:lvl4pPr marL="4540479" indent="0" algn="ctr">
              <a:buNone/>
              <a:defRPr sz="5296"/>
            </a:lvl4pPr>
            <a:lvl5pPr marL="6053976" indent="0" algn="ctr">
              <a:buNone/>
              <a:defRPr sz="5296"/>
            </a:lvl5pPr>
            <a:lvl6pPr marL="7567467" indent="0" algn="ctr">
              <a:buNone/>
              <a:defRPr sz="5296"/>
            </a:lvl6pPr>
            <a:lvl7pPr marL="9080959" indent="0" algn="ctr">
              <a:buNone/>
              <a:defRPr sz="5296"/>
            </a:lvl7pPr>
            <a:lvl8pPr marL="10594455" indent="0" algn="ctr">
              <a:buNone/>
              <a:defRPr sz="5296"/>
            </a:lvl8pPr>
            <a:lvl9pPr marL="12107947"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74025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112686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2" y="2278400"/>
            <a:ext cx="6526380" cy="362661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400"/>
            <a:ext cx="19200804" cy="36266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269383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18041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9" y="10668855"/>
            <a:ext cx="26105525" cy="17801211"/>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119" y="28638480"/>
            <a:ext cx="26105525" cy="9361237"/>
          </a:xfrm>
        </p:spPr>
        <p:txBody>
          <a:bodyPr/>
          <a:lstStyle>
            <a:lvl1pPr marL="0" indent="0">
              <a:buNone/>
              <a:defRPr sz="7944">
                <a:solidFill>
                  <a:schemeClr val="tx1"/>
                </a:solidFill>
              </a:defRPr>
            </a:lvl1pPr>
            <a:lvl2pPr marL="1513492" indent="0">
              <a:buNone/>
              <a:defRPr sz="6620">
                <a:solidFill>
                  <a:schemeClr val="tx1">
                    <a:tint val="75000"/>
                  </a:schemeClr>
                </a:solidFill>
              </a:defRPr>
            </a:lvl2pPr>
            <a:lvl3pPr marL="3026988" indent="0">
              <a:buNone/>
              <a:defRPr sz="5958">
                <a:solidFill>
                  <a:schemeClr val="tx1">
                    <a:tint val="75000"/>
                  </a:schemeClr>
                </a:solidFill>
              </a:defRPr>
            </a:lvl3pPr>
            <a:lvl4pPr marL="4540479" indent="0">
              <a:buNone/>
              <a:defRPr sz="5296">
                <a:solidFill>
                  <a:schemeClr val="tx1">
                    <a:tint val="75000"/>
                  </a:schemeClr>
                </a:solidFill>
              </a:defRPr>
            </a:lvl4pPr>
            <a:lvl5pPr marL="6053976" indent="0">
              <a:buNone/>
              <a:defRPr sz="5296">
                <a:solidFill>
                  <a:schemeClr val="tx1">
                    <a:tint val="75000"/>
                  </a:schemeClr>
                </a:solidFill>
              </a:defRPr>
            </a:lvl5pPr>
            <a:lvl6pPr marL="7567467" indent="0">
              <a:buNone/>
              <a:defRPr sz="5296">
                <a:solidFill>
                  <a:schemeClr val="tx1">
                    <a:tint val="75000"/>
                  </a:schemeClr>
                </a:solidFill>
              </a:defRPr>
            </a:lvl6pPr>
            <a:lvl7pPr marL="9080959" indent="0">
              <a:buNone/>
              <a:defRPr sz="5296">
                <a:solidFill>
                  <a:schemeClr val="tx1">
                    <a:tint val="75000"/>
                  </a:schemeClr>
                </a:solidFill>
              </a:defRPr>
            </a:lvl7pPr>
            <a:lvl8pPr marL="10594455" indent="0">
              <a:buNone/>
              <a:defRPr sz="5296">
                <a:solidFill>
                  <a:schemeClr val="tx1">
                    <a:tint val="75000"/>
                  </a:schemeClr>
                </a:solidFill>
              </a:defRPr>
            </a:lvl8pPr>
            <a:lvl9pPr marL="12107947"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95314-68FD-4919-B69A-04FEC013801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32292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3"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10"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95314-68FD-4919-B69A-04FEC013801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101125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25" y="2278407"/>
            <a:ext cx="26105525" cy="82715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5" y="10490543"/>
            <a:ext cx="12804474" cy="5141249"/>
          </a:xfrm>
        </p:spPr>
        <p:txBody>
          <a:bodyPr anchor="b"/>
          <a:lstStyle>
            <a:lvl1pPr marL="0" indent="0">
              <a:buNone/>
              <a:defRPr sz="7944" b="1"/>
            </a:lvl1pPr>
            <a:lvl2pPr marL="1513492" indent="0">
              <a:buNone/>
              <a:defRPr sz="6620" b="1"/>
            </a:lvl2pPr>
            <a:lvl3pPr marL="3026988" indent="0">
              <a:buNone/>
              <a:defRPr sz="5958" b="1"/>
            </a:lvl3pPr>
            <a:lvl4pPr marL="4540479" indent="0">
              <a:buNone/>
              <a:defRPr sz="5296" b="1"/>
            </a:lvl4pPr>
            <a:lvl5pPr marL="6053976" indent="0">
              <a:buNone/>
              <a:defRPr sz="5296" b="1"/>
            </a:lvl5pPr>
            <a:lvl6pPr marL="7567467" indent="0">
              <a:buNone/>
              <a:defRPr sz="5296" b="1"/>
            </a:lvl6pPr>
            <a:lvl7pPr marL="9080959" indent="0">
              <a:buNone/>
              <a:defRPr sz="5296" b="1"/>
            </a:lvl7pPr>
            <a:lvl8pPr marL="10594455" indent="0">
              <a:buNone/>
              <a:defRPr sz="5296" b="1"/>
            </a:lvl8pPr>
            <a:lvl9pPr marL="12107947"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5" y="15631788"/>
            <a:ext cx="12804474" cy="2299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7" y="10490543"/>
            <a:ext cx="12867533" cy="5141249"/>
          </a:xfrm>
        </p:spPr>
        <p:txBody>
          <a:bodyPr anchor="b"/>
          <a:lstStyle>
            <a:lvl1pPr marL="0" indent="0">
              <a:buNone/>
              <a:defRPr sz="7944" b="1"/>
            </a:lvl1pPr>
            <a:lvl2pPr marL="1513492" indent="0">
              <a:buNone/>
              <a:defRPr sz="6620" b="1"/>
            </a:lvl2pPr>
            <a:lvl3pPr marL="3026988" indent="0">
              <a:buNone/>
              <a:defRPr sz="5958" b="1"/>
            </a:lvl3pPr>
            <a:lvl4pPr marL="4540479" indent="0">
              <a:buNone/>
              <a:defRPr sz="5296" b="1"/>
            </a:lvl4pPr>
            <a:lvl5pPr marL="6053976" indent="0">
              <a:buNone/>
              <a:defRPr sz="5296" b="1"/>
            </a:lvl5pPr>
            <a:lvl6pPr marL="7567467" indent="0">
              <a:buNone/>
              <a:defRPr sz="5296" b="1"/>
            </a:lvl6pPr>
            <a:lvl7pPr marL="9080959" indent="0">
              <a:buNone/>
              <a:defRPr sz="5296" b="1"/>
            </a:lvl7pPr>
            <a:lvl8pPr marL="10594455" indent="0">
              <a:buNone/>
              <a:defRPr sz="5296" b="1"/>
            </a:lvl8pPr>
            <a:lvl9pPr marL="12107947"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7" y="15631788"/>
            <a:ext cx="12867533" cy="2299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95314-68FD-4919-B69A-04FEC013801C}"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103368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95314-68FD-4919-B69A-04FEC013801C}"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403499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95314-68FD-4919-B69A-04FEC013801C}"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389134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4" y="2852949"/>
            <a:ext cx="9761986"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5" y="6161586"/>
            <a:ext cx="15322810" cy="30411648"/>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4" y="12838278"/>
            <a:ext cx="9761986" cy="23784485"/>
          </a:xfrm>
        </p:spPr>
        <p:txBody>
          <a:bodyPr/>
          <a:lstStyle>
            <a:lvl1pPr marL="0" indent="0">
              <a:buNone/>
              <a:defRPr sz="5296"/>
            </a:lvl1pPr>
            <a:lvl2pPr marL="1513492" indent="0">
              <a:buNone/>
              <a:defRPr sz="4634"/>
            </a:lvl2pPr>
            <a:lvl3pPr marL="3026988" indent="0">
              <a:buNone/>
              <a:defRPr sz="3972"/>
            </a:lvl3pPr>
            <a:lvl4pPr marL="4540479" indent="0">
              <a:buNone/>
              <a:defRPr sz="3310"/>
            </a:lvl4pPr>
            <a:lvl5pPr marL="6053976" indent="0">
              <a:buNone/>
              <a:defRPr sz="3310"/>
            </a:lvl5pPr>
            <a:lvl6pPr marL="7567467" indent="0">
              <a:buNone/>
              <a:defRPr sz="3310"/>
            </a:lvl6pPr>
            <a:lvl7pPr marL="9080959" indent="0">
              <a:buNone/>
              <a:defRPr sz="3310"/>
            </a:lvl7pPr>
            <a:lvl8pPr marL="10594455" indent="0">
              <a:buNone/>
              <a:defRPr sz="3310"/>
            </a:lvl8pPr>
            <a:lvl9pPr marL="12107947"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233756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4" y="2852949"/>
            <a:ext cx="9761986"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5" y="6161586"/>
            <a:ext cx="15322810" cy="30411648"/>
          </a:xfrm>
        </p:spPr>
        <p:txBody>
          <a:bodyPr anchor="t"/>
          <a:lstStyle>
            <a:lvl1pPr marL="0" indent="0">
              <a:buNone/>
              <a:defRPr sz="10592"/>
            </a:lvl1pPr>
            <a:lvl2pPr marL="1513492" indent="0">
              <a:buNone/>
              <a:defRPr sz="9268"/>
            </a:lvl2pPr>
            <a:lvl3pPr marL="3026988" indent="0">
              <a:buNone/>
              <a:defRPr sz="7944"/>
            </a:lvl3pPr>
            <a:lvl4pPr marL="4540479" indent="0">
              <a:buNone/>
              <a:defRPr sz="6620"/>
            </a:lvl4pPr>
            <a:lvl5pPr marL="6053976" indent="0">
              <a:buNone/>
              <a:defRPr sz="6620"/>
            </a:lvl5pPr>
            <a:lvl6pPr marL="7567467" indent="0">
              <a:buNone/>
              <a:defRPr sz="6620"/>
            </a:lvl6pPr>
            <a:lvl7pPr marL="9080959" indent="0">
              <a:buNone/>
              <a:defRPr sz="6620"/>
            </a:lvl7pPr>
            <a:lvl8pPr marL="10594455" indent="0">
              <a:buNone/>
              <a:defRPr sz="6620"/>
            </a:lvl8pPr>
            <a:lvl9pPr marL="12107947"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4" y="12838278"/>
            <a:ext cx="9761986" cy="23784485"/>
          </a:xfrm>
        </p:spPr>
        <p:txBody>
          <a:bodyPr/>
          <a:lstStyle>
            <a:lvl1pPr marL="0" indent="0">
              <a:buNone/>
              <a:defRPr sz="5296"/>
            </a:lvl1pPr>
            <a:lvl2pPr marL="1513492" indent="0">
              <a:buNone/>
              <a:defRPr sz="4634"/>
            </a:lvl2pPr>
            <a:lvl3pPr marL="3026988" indent="0">
              <a:buNone/>
              <a:defRPr sz="3972"/>
            </a:lvl3pPr>
            <a:lvl4pPr marL="4540479" indent="0">
              <a:buNone/>
              <a:defRPr sz="3310"/>
            </a:lvl4pPr>
            <a:lvl5pPr marL="6053976" indent="0">
              <a:buNone/>
              <a:defRPr sz="3310"/>
            </a:lvl5pPr>
            <a:lvl6pPr marL="7567467" indent="0">
              <a:buNone/>
              <a:defRPr sz="3310"/>
            </a:lvl6pPr>
            <a:lvl7pPr marL="9080959" indent="0">
              <a:buNone/>
              <a:defRPr sz="3310"/>
            </a:lvl7pPr>
            <a:lvl8pPr marL="10594455" indent="0">
              <a:buNone/>
              <a:defRPr sz="3310"/>
            </a:lvl8pPr>
            <a:lvl9pPr marL="12107947"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‹Nr.›</a:t>
            </a:fld>
            <a:endParaRPr lang="en-US"/>
          </a:p>
        </p:txBody>
      </p:sp>
    </p:spTree>
    <p:extLst>
      <p:ext uri="{BB962C8B-B14F-4D97-AF65-F5344CB8AC3E}">
        <p14:creationId xmlns:p14="http://schemas.microsoft.com/office/powerpoint/2010/main" val="401411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84" y="2278407"/>
            <a:ext cx="26105525" cy="82715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84"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7" y="39663936"/>
            <a:ext cx="6810137" cy="2278398"/>
          </a:xfrm>
          <a:prstGeom prst="rect">
            <a:avLst/>
          </a:prstGeom>
        </p:spPr>
        <p:txBody>
          <a:bodyPr vert="horz" lIns="91440" tIns="45720" rIns="91440" bIns="45720" rtlCol="0" anchor="ctr"/>
          <a:lstStyle>
            <a:lvl1pPr algn="l">
              <a:defRPr sz="3972">
                <a:solidFill>
                  <a:schemeClr val="tx1">
                    <a:tint val="75000"/>
                  </a:schemeClr>
                </a:solidFill>
              </a:defRPr>
            </a:lvl1pPr>
          </a:lstStyle>
          <a:p>
            <a:fld id="{DF095314-68FD-4919-B69A-04FEC013801C}" type="datetimeFigureOut">
              <a:rPr lang="en-US" smtClean="0"/>
              <a:t>9/6/2021</a:t>
            </a:fld>
            <a:endParaRPr lang="en-US"/>
          </a:p>
        </p:txBody>
      </p:sp>
      <p:sp>
        <p:nvSpPr>
          <p:cNvPr id="5" name="Footer Placeholder 4"/>
          <p:cNvSpPr>
            <a:spLocks noGrp="1"/>
          </p:cNvSpPr>
          <p:nvPr>
            <p:ph type="ftr" sz="quarter" idx="3"/>
          </p:nvPr>
        </p:nvSpPr>
        <p:spPr>
          <a:xfrm>
            <a:off x="10026044" y="39663936"/>
            <a:ext cx="10215205" cy="2278398"/>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5" y="39663936"/>
            <a:ext cx="6810137" cy="2278398"/>
          </a:xfrm>
          <a:prstGeom prst="rect">
            <a:avLst/>
          </a:prstGeom>
        </p:spPr>
        <p:txBody>
          <a:bodyPr vert="horz" lIns="91440" tIns="45720" rIns="91440" bIns="45720" rtlCol="0" anchor="ctr"/>
          <a:lstStyle>
            <a:lvl1pPr algn="r">
              <a:defRPr sz="3972">
                <a:solidFill>
                  <a:schemeClr val="tx1">
                    <a:tint val="75000"/>
                  </a:schemeClr>
                </a:solidFill>
              </a:defRPr>
            </a:lvl1pPr>
          </a:lstStyle>
          <a:p>
            <a:fld id="{75AB05BA-0348-42F8-93EF-7E6BE1067B20}" type="slidenum">
              <a:rPr lang="en-US" smtClean="0"/>
              <a:t>‹Nr.›</a:t>
            </a:fld>
            <a:endParaRPr lang="en-US"/>
          </a:p>
        </p:txBody>
      </p:sp>
    </p:spTree>
    <p:extLst>
      <p:ext uri="{BB962C8B-B14F-4D97-AF65-F5344CB8AC3E}">
        <p14:creationId xmlns:p14="http://schemas.microsoft.com/office/powerpoint/2010/main" val="101892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988"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748" indent="-756748" algn="l" defTabSz="3026988"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240" indent="-756748" algn="l" defTabSz="3026988"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731" indent="-756748" algn="l" defTabSz="3026988"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227" indent="-756748" algn="l" defTabSz="3026988"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719" indent="-756748" algn="l" defTabSz="3026988"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4215" indent="-756748" algn="l" defTabSz="3026988"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7707" indent="-756748" algn="l" defTabSz="3026988"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1199" indent="-756748" algn="l" defTabSz="3026988"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4695" indent="-756748" algn="l" defTabSz="3026988"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988" rtl="0" eaLnBrk="1" latinLnBrk="0" hangingPunct="1">
        <a:defRPr sz="5958" kern="1200">
          <a:solidFill>
            <a:schemeClr val="tx1"/>
          </a:solidFill>
          <a:latin typeface="+mn-lt"/>
          <a:ea typeface="+mn-ea"/>
          <a:cs typeface="+mn-cs"/>
        </a:defRPr>
      </a:lvl1pPr>
      <a:lvl2pPr marL="1513492" algn="l" defTabSz="3026988" rtl="0" eaLnBrk="1" latinLnBrk="0" hangingPunct="1">
        <a:defRPr sz="5958" kern="1200">
          <a:solidFill>
            <a:schemeClr val="tx1"/>
          </a:solidFill>
          <a:latin typeface="+mn-lt"/>
          <a:ea typeface="+mn-ea"/>
          <a:cs typeface="+mn-cs"/>
        </a:defRPr>
      </a:lvl2pPr>
      <a:lvl3pPr marL="3026988" algn="l" defTabSz="3026988" rtl="0" eaLnBrk="1" latinLnBrk="0" hangingPunct="1">
        <a:defRPr sz="5958" kern="1200">
          <a:solidFill>
            <a:schemeClr val="tx1"/>
          </a:solidFill>
          <a:latin typeface="+mn-lt"/>
          <a:ea typeface="+mn-ea"/>
          <a:cs typeface="+mn-cs"/>
        </a:defRPr>
      </a:lvl3pPr>
      <a:lvl4pPr marL="4540479" algn="l" defTabSz="3026988" rtl="0" eaLnBrk="1" latinLnBrk="0" hangingPunct="1">
        <a:defRPr sz="5958" kern="1200">
          <a:solidFill>
            <a:schemeClr val="tx1"/>
          </a:solidFill>
          <a:latin typeface="+mn-lt"/>
          <a:ea typeface="+mn-ea"/>
          <a:cs typeface="+mn-cs"/>
        </a:defRPr>
      </a:lvl4pPr>
      <a:lvl5pPr marL="6053976" algn="l" defTabSz="3026988" rtl="0" eaLnBrk="1" latinLnBrk="0" hangingPunct="1">
        <a:defRPr sz="5958" kern="1200">
          <a:solidFill>
            <a:schemeClr val="tx1"/>
          </a:solidFill>
          <a:latin typeface="+mn-lt"/>
          <a:ea typeface="+mn-ea"/>
          <a:cs typeface="+mn-cs"/>
        </a:defRPr>
      </a:lvl5pPr>
      <a:lvl6pPr marL="7567467" algn="l" defTabSz="3026988" rtl="0" eaLnBrk="1" latinLnBrk="0" hangingPunct="1">
        <a:defRPr sz="5958" kern="1200">
          <a:solidFill>
            <a:schemeClr val="tx1"/>
          </a:solidFill>
          <a:latin typeface="+mn-lt"/>
          <a:ea typeface="+mn-ea"/>
          <a:cs typeface="+mn-cs"/>
        </a:defRPr>
      </a:lvl6pPr>
      <a:lvl7pPr marL="9080959" algn="l" defTabSz="3026988" rtl="0" eaLnBrk="1" latinLnBrk="0" hangingPunct="1">
        <a:defRPr sz="5958" kern="1200">
          <a:solidFill>
            <a:schemeClr val="tx1"/>
          </a:solidFill>
          <a:latin typeface="+mn-lt"/>
          <a:ea typeface="+mn-ea"/>
          <a:cs typeface="+mn-cs"/>
        </a:defRPr>
      </a:lvl7pPr>
      <a:lvl8pPr marL="10594455" algn="l" defTabSz="3026988" rtl="0" eaLnBrk="1" latinLnBrk="0" hangingPunct="1">
        <a:defRPr sz="5958" kern="1200">
          <a:solidFill>
            <a:schemeClr val="tx1"/>
          </a:solidFill>
          <a:latin typeface="+mn-lt"/>
          <a:ea typeface="+mn-ea"/>
          <a:cs typeface="+mn-cs"/>
        </a:defRPr>
      </a:lvl8pPr>
      <a:lvl9pPr marL="12107947" algn="l" defTabSz="3026988"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arxiv.org/abs/2009.05410" TargetMode="Externa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3.png"/><Relationship Id="rId5" Type="http://schemas.openxmlformats.org/officeDocument/2006/relationships/diagramQuickStyle" Target="../diagrams/quickStyle1.xm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0362" y="3379716"/>
            <a:ext cx="29021877" cy="1560748"/>
          </a:xfrm>
          <a:prstGeom prst="rect">
            <a:avLst/>
          </a:prstGeom>
          <a:noFill/>
        </p:spPr>
        <p:txBody>
          <a:bodyPr wrap="square" rtlCol="0">
            <a:spAutoFit/>
          </a:bodyPr>
          <a:lstStyle/>
          <a:p>
            <a:pPr>
              <a:lnSpc>
                <a:spcPts val="6002"/>
              </a:lnSpc>
            </a:pPr>
            <a:r>
              <a:rPr lang="en-US" sz="6002" dirty="0"/>
              <a:t>Authors: Marco Ramljak</a:t>
            </a:r>
            <a:r>
              <a:rPr lang="en-US" sz="6002" baseline="30000" dirty="0"/>
              <a:t>1</a:t>
            </a:r>
            <a:r>
              <a:rPr lang="en-US" sz="6002" dirty="0"/>
              <a:t>, Fabio Ricciato</a:t>
            </a:r>
            <a:r>
              <a:rPr lang="en-US" sz="6002" baseline="30000" dirty="0"/>
              <a:t>2</a:t>
            </a:r>
            <a:r>
              <a:rPr lang="en-US" sz="6002" dirty="0"/>
              <a:t>, Peter Lugtig</a:t>
            </a:r>
            <a:r>
              <a:rPr lang="en-US" sz="6002" baseline="30000" dirty="0"/>
              <a:t>3</a:t>
            </a:r>
          </a:p>
          <a:p>
            <a:pPr>
              <a:lnSpc>
                <a:spcPts val="6002"/>
              </a:lnSpc>
            </a:pPr>
            <a:r>
              <a:rPr lang="en-US" sz="3600" dirty="0"/>
              <a:t>(1) Corresponding author (m.l.ramljak@students.uu.nl), Utrecht University, (2) Eurostat, (3) Utrecht University</a:t>
            </a:r>
          </a:p>
        </p:txBody>
      </p:sp>
      <p:grpSp>
        <p:nvGrpSpPr>
          <p:cNvPr id="7" name="Group 6"/>
          <p:cNvGrpSpPr/>
          <p:nvPr/>
        </p:nvGrpSpPr>
        <p:grpSpPr>
          <a:xfrm>
            <a:off x="1023298" y="5198619"/>
            <a:ext cx="13948505" cy="11406989"/>
            <a:chOff x="437778" y="3689354"/>
            <a:chExt cx="16250416" cy="10550177"/>
          </a:xfrm>
        </p:grpSpPr>
        <p:grpSp>
          <p:nvGrpSpPr>
            <p:cNvPr id="8" name="Group 7"/>
            <p:cNvGrpSpPr/>
            <p:nvPr/>
          </p:nvGrpSpPr>
          <p:grpSpPr>
            <a:xfrm>
              <a:off x="437778" y="3689354"/>
              <a:ext cx="16250416" cy="10550177"/>
              <a:chOff x="987741" y="7307086"/>
              <a:chExt cx="12165851" cy="10550177"/>
            </a:xfrm>
          </p:grpSpPr>
          <p:sp>
            <p:nvSpPr>
              <p:cNvPr id="10" name="Rectangle 9"/>
              <p:cNvSpPr/>
              <p:nvPr/>
            </p:nvSpPr>
            <p:spPr>
              <a:xfrm>
                <a:off x="993908" y="7307089"/>
                <a:ext cx="12159684" cy="10550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87741" y="7307086"/>
                <a:ext cx="12159680" cy="882561"/>
              </a:xfrm>
              <a:prstGeom prst="rect">
                <a:avLst/>
              </a:prstGeom>
              <a:solidFill>
                <a:schemeClr val="accent1"/>
              </a:solidFill>
            </p:spPr>
            <p:txBody>
              <a:bodyPr wrap="square" rtlCol="0">
                <a:spAutoFit/>
              </a:bodyPr>
              <a:lstStyle/>
              <a:p>
                <a:pPr algn="ctr"/>
                <a:r>
                  <a:rPr lang="en-US" sz="5601" b="1" dirty="0">
                    <a:solidFill>
                      <a:schemeClr val="bg1"/>
                    </a:solidFill>
                    <a:latin typeface="Arial" panose="020B0604020202020204" pitchFamily="34" charset="0"/>
                    <a:cs typeface="Arial" panose="020B0604020202020204" pitchFamily="34" charset="0"/>
                  </a:rPr>
                  <a:t>Research Intent</a:t>
                </a:r>
              </a:p>
            </p:txBody>
          </p:sp>
        </p:grpSp>
        <p:sp>
          <p:nvSpPr>
            <p:cNvPr id="9" name="TextBox 8"/>
            <p:cNvSpPr txBox="1"/>
            <p:nvPr/>
          </p:nvSpPr>
          <p:spPr>
            <a:xfrm>
              <a:off x="693724" y="4880030"/>
              <a:ext cx="15764287" cy="9190439"/>
            </a:xfrm>
            <a:prstGeom prst="rect">
              <a:avLst/>
            </a:prstGeom>
            <a:noFill/>
          </p:spPr>
          <p:txBody>
            <a:bodyPr wrap="square" rtlCol="0">
              <a:spAutoFit/>
            </a:bodyPr>
            <a:lstStyle/>
            <a:p>
              <a:r>
                <a:rPr lang="en-US" sz="3601" dirty="0"/>
                <a:t>Mobile Network Operator (MNO) data offer a rich source for estimating the spatial distribution of mobile phones at a given point in time. We compare two kinds of estimation strategies: (1) the traditional </a:t>
              </a:r>
              <a:r>
                <a:rPr lang="en-US" sz="3601" b="1" dirty="0"/>
                <a:t>Voronoi tessellation and variants thereof</a:t>
              </a:r>
              <a:r>
                <a:rPr lang="en-US" sz="3601" dirty="0"/>
                <a:t>, which exclusively assume that every mobile phone connects to its nearest cell (deterministic), (2) recently introduced estimators that are based on </a:t>
              </a:r>
              <a:r>
                <a:rPr lang="en-US" sz="3601" b="1" dirty="0"/>
                <a:t>radio propagation modeling (RPM) </a:t>
              </a:r>
              <a:r>
                <a:rPr lang="en-US" sz="3601" dirty="0"/>
                <a:t>through additional cellular network information (probabilistic). We know that RPM pays off in terms of spatial accuracy if the model information is of perfect quality, however, the question remains how high-quality does the model information need to be?</a:t>
              </a:r>
            </a:p>
            <a:p>
              <a:pPr>
                <a:lnSpc>
                  <a:spcPts val="2502"/>
                </a:lnSpc>
              </a:pPr>
              <a:endParaRPr lang="en-US" sz="3601" dirty="0"/>
            </a:p>
            <a:p>
              <a:pPr>
                <a:lnSpc>
                  <a:spcPts val="2502"/>
                </a:lnSpc>
              </a:pPr>
              <a:r>
                <a:rPr lang="en-US" sz="3601" dirty="0"/>
                <a:t>For this, we have developed two research questions:</a:t>
              </a:r>
            </a:p>
            <a:p>
              <a:pPr>
                <a:lnSpc>
                  <a:spcPts val="1999"/>
                </a:lnSpc>
              </a:pPr>
              <a:endParaRPr lang="en-US" sz="3999" dirty="0"/>
            </a:p>
            <a:p>
              <a:pPr marL="1392344" indent="-636637">
                <a:lnSpc>
                  <a:spcPts val="4802"/>
                </a:lnSpc>
                <a:buFont typeface="Wingdings" panose="05000000000000000000" pitchFamily="2" charset="2"/>
                <a:buChar char="v"/>
              </a:pPr>
              <a:r>
                <a:rPr lang="en-US" sz="4400" b="1" i="1" dirty="0"/>
                <a:t>RQ1: How robust are estimation strategies to network model mismatching errors (information quality)?</a:t>
              </a:r>
            </a:p>
            <a:p>
              <a:pPr marL="1392344" indent="-636637">
                <a:lnSpc>
                  <a:spcPts val="4802"/>
                </a:lnSpc>
                <a:buFont typeface="Wingdings" panose="05000000000000000000" pitchFamily="2" charset="2"/>
                <a:buChar char="v"/>
              </a:pPr>
              <a:r>
                <a:rPr lang="en-US" sz="4400" b="1" i="1" dirty="0"/>
                <a:t>RQ2: How sensitive are estimation strategies to network characteristics, such as cell density?</a:t>
              </a:r>
            </a:p>
            <a:p>
              <a:pPr marL="795401">
                <a:lnSpc>
                  <a:spcPts val="1999"/>
                </a:lnSpc>
                <a:buSzPct val="100000"/>
              </a:pPr>
              <a:endParaRPr lang="en-US" sz="3999" dirty="0"/>
            </a:p>
          </p:txBody>
        </p:sp>
      </p:grpSp>
      <p:grpSp>
        <p:nvGrpSpPr>
          <p:cNvPr id="15" name="Group 14"/>
          <p:cNvGrpSpPr/>
          <p:nvPr/>
        </p:nvGrpSpPr>
        <p:grpSpPr>
          <a:xfrm>
            <a:off x="15354388" y="5198619"/>
            <a:ext cx="13949365" cy="11406989"/>
            <a:chOff x="1599831" y="21942757"/>
            <a:chExt cx="10001269" cy="10439679"/>
          </a:xfrm>
        </p:grpSpPr>
        <p:sp>
          <p:nvSpPr>
            <p:cNvPr id="17" name="Rectangle 16"/>
            <p:cNvSpPr/>
            <p:nvPr/>
          </p:nvSpPr>
          <p:spPr>
            <a:xfrm>
              <a:off x="1599831" y="21942757"/>
              <a:ext cx="10001269" cy="104396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599831" y="21942757"/>
              <a:ext cx="10001269" cy="873317"/>
            </a:xfrm>
            <a:prstGeom prst="rect">
              <a:avLst/>
            </a:prstGeom>
            <a:solidFill>
              <a:schemeClr val="accent1"/>
            </a:solidFill>
          </p:spPr>
          <p:txBody>
            <a:bodyPr wrap="square" rtlCol="0">
              <a:spAutoFit/>
            </a:bodyPr>
            <a:lstStyle/>
            <a:p>
              <a:pPr algn="ctr"/>
              <a:r>
                <a:rPr lang="en-US" sz="5601" b="1" dirty="0">
                  <a:solidFill>
                    <a:schemeClr val="bg1"/>
                  </a:solidFill>
                  <a:latin typeface="Arial" panose="020B0604020202020204" pitchFamily="34" charset="0"/>
                  <a:cs typeface="Arial" panose="020B0604020202020204" pitchFamily="34" charset="0"/>
                </a:rPr>
                <a:t>Simulation Study Design</a:t>
              </a:r>
            </a:p>
          </p:txBody>
        </p:sp>
      </p:grpSp>
      <p:grpSp>
        <p:nvGrpSpPr>
          <p:cNvPr id="39" name="Group 38"/>
          <p:cNvGrpSpPr/>
          <p:nvPr/>
        </p:nvGrpSpPr>
        <p:grpSpPr>
          <a:xfrm>
            <a:off x="839866" y="35838910"/>
            <a:ext cx="28524210" cy="6433040"/>
            <a:chOff x="17351773" y="24567724"/>
            <a:chExt cx="13899565" cy="9226457"/>
          </a:xfrm>
        </p:grpSpPr>
        <p:sp>
          <p:nvSpPr>
            <p:cNvPr id="41" name="Rectangle 40"/>
            <p:cNvSpPr/>
            <p:nvPr/>
          </p:nvSpPr>
          <p:spPr>
            <a:xfrm>
              <a:off x="17351773" y="24567724"/>
              <a:ext cx="13899565" cy="9226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7351773" y="24567724"/>
              <a:ext cx="13899565" cy="1482076"/>
            </a:xfrm>
            <a:prstGeom prst="rect">
              <a:avLst/>
            </a:prstGeom>
            <a:solidFill>
              <a:schemeClr val="accent1"/>
            </a:solidFill>
          </p:spPr>
          <p:txBody>
            <a:bodyPr wrap="square" rtlCol="0">
              <a:spAutoFit/>
            </a:bodyPr>
            <a:lstStyle/>
            <a:p>
              <a:pPr algn="ctr"/>
              <a:r>
                <a:rPr lang="en-US" sz="5601" b="1" dirty="0">
                  <a:solidFill>
                    <a:schemeClr val="bg1"/>
                  </a:solidFill>
                  <a:latin typeface="Arial" panose="020B0604020202020204" pitchFamily="34" charset="0"/>
                  <a:cs typeface="Arial" panose="020B0604020202020204" pitchFamily="34" charset="0"/>
                </a:rPr>
                <a:t>Key Takeaways</a:t>
              </a:r>
            </a:p>
          </p:txBody>
        </p:sp>
      </p:grpSp>
      <p:sp>
        <p:nvSpPr>
          <p:cNvPr id="4" name="TextBox 3"/>
          <p:cNvSpPr txBox="1"/>
          <p:nvPr/>
        </p:nvSpPr>
        <p:spPr>
          <a:xfrm>
            <a:off x="1030367" y="155810"/>
            <a:ext cx="25095349" cy="3046731"/>
          </a:xfrm>
          <a:prstGeom prst="rect">
            <a:avLst/>
          </a:prstGeom>
          <a:noFill/>
        </p:spPr>
        <p:txBody>
          <a:bodyPr wrap="square" rtlCol="0">
            <a:spAutoFit/>
          </a:bodyPr>
          <a:lstStyle/>
          <a:p>
            <a:r>
              <a:rPr lang="en-US" sz="9599" dirty="0">
                <a:solidFill>
                  <a:schemeClr val="accent1"/>
                </a:solidFill>
                <a:latin typeface="Arial" panose="020B0604020202020204" pitchFamily="34" charset="0"/>
                <a:cs typeface="Arial" panose="020B0604020202020204" pitchFamily="34" charset="0"/>
              </a:rPr>
              <a:t>A sensitivity analysis concerning spatial density estimation with MNO data</a:t>
            </a:r>
          </a:p>
        </p:txBody>
      </p:sp>
      <p:grpSp>
        <p:nvGrpSpPr>
          <p:cNvPr id="20" name="Group 19"/>
          <p:cNvGrpSpPr/>
          <p:nvPr/>
        </p:nvGrpSpPr>
        <p:grpSpPr>
          <a:xfrm>
            <a:off x="839866" y="17066736"/>
            <a:ext cx="28524210" cy="18192164"/>
            <a:chOff x="15259533" y="7307088"/>
            <a:chExt cx="31229073" cy="15839400"/>
          </a:xfrm>
        </p:grpSpPr>
        <p:sp>
          <p:nvSpPr>
            <p:cNvPr id="31" name="Rectangle 30"/>
            <p:cNvSpPr/>
            <p:nvPr/>
          </p:nvSpPr>
          <p:spPr>
            <a:xfrm>
              <a:off x="15259533" y="7307088"/>
              <a:ext cx="31229073" cy="15839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5259533" y="7307088"/>
              <a:ext cx="31229068" cy="830826"/>
            </a:xfrm>
            <a:prstGeom prst="rect">
              <a:avLst/>
            </a:prstGeom>
            <a:solidFill>
              <a:schemeClr val="accent1"/>
            </a:solidFill>
          </p:spPr>
          <p:txBody>
            <a:bodyPr wrap="square" rtlCol="0">
              <a:spAutoFit/>
            </a:bodyPr>
            <a:lstStyle/>
            <a:p>
              <a:pPr algn="ctr"/>
              <a:r>
                <a:rPr lang="en-US" sz="5601" b="1" dirty="0">
                  <a:solidFill>
                    <a:schemeClr val="bg1"/>
                  </a:solidFill>
                  <a:latin typeface="Arial" panose="020B0604020202020204" pitchFamily="34" charset="0"/>
                  <a:cs typeface="Arial" panose="020B0604020202020204" pitchFamily="34" charset="0"/>
                </a:rPr>
                <a:t>Key Results</a:t>
              </a:r>
            </a:p>
          </p:txBody>
        </p:sp>
      </p:grpSp>
      <p:graphicFrame>
        <p:nvGraphicFramePr>
          <p:cNvPr id="3" name="Diagramm 2">
            <a:extLst>
              <a:ext uri="{FF2B5EF4-FFF2-40B4-BE49-F238E27FC236}">
                <a16:creationId xmlns:a16="http://schemas.microsoft.com/office/drawing/2014/main" id="{663A5153-FA96-408D-B56C-44D8DF63ACCB}"/>
              </a:ext>
            </a:extLst>
          </p:cNvPr>
          <p:cNvGraphicFramePr/>
          <p:nvPr>
            <p:extLst>
              <p:ext uri="{D42A27DB-BD31-4B8C-83A1-F6EECF244321}">
                <p14:modId xmlns:p14="http://schemas.microsoft.com/office/powerpoint/2010/main" val="3891077412"/>
              </p:ext>
            </p:extLst>
          </p:nvPr>
        </p:nvGraphicFramePr>
        <p:xfrm>
          <a:off x="11414851" y="6696209"/>
          <a:ext cx="13531233" cy="9299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feld 15">
            <a:extLst>
              <a:ext uri="{FF2B5EF4-FFF2-40B4-BE49-F238E27FC236}">
                <a16:creationId xmlns:a16="http://schemas.microsoft.com/office/drawing/2014/main" id="{AECBFF47-387B-47FB-B0B7-6ADA41AC4D62}"/>
              </a:ext>
            </a:extLst>
          </p:cNvPr>
          <p:cNvSpPr txBox="1"/>
          <p:nvPr/>
        </p:nvSpPr>
        <p:spPr>
          <a:xfrm>
            <a:off x="20848723" y="6307051"/>
            <a:ext cx="8099431" cy="3417089"/>
          </a:xfrm>
          <a:prstGeom prst="rect">
            <a:avLst/>
          </a:prstGeom>
          <a:noFill/>
        </p:spPr>
        <p:txBody>
          <a:bodyPr wrap="square" rtlCol="0">
            <a:spAutoFit/>
          </a:bodyPr>
          <a:lstStyle/>
          <a:p>
            <a:pPr marL="571544" indent="-571544">
              <a:buFont typeface="Arial" panose="020B0604020202020204" pitchFamily="34" charset="0"/>
              <a:buChar char="•"/>
            </a:pPr>
            <a:r>
              <a:rPr lang="de-DE" sz="3601" dirty="0"/>
              <a:t>100m x 100m </a:t>
            </a:r>
            <a:r>
              <a:rPr lang="de-DE" sz="3601" dirty="0" err="1"/>
              <a:t>grid</a:t>
            </a:r>
            <a:r>
              <a:rPr lang="de-DE" sz="3601" dirty="0"/>
              <a:t> (1,600 km², </a:t>
            </a:r>
            <a:r>
              <a:rPr lang="de-DE" sz="3601" dirty="0" err="1"/>
              <a:t>right-tailed</a:t>
            </a:r>
            <a:r>
              <a:rPr lang="de-DE" sz="3601" dirty="0"/>
              <a:t> </a:t>
            </a:r>
            <a:r>
              <a:rPr lang="de-DE" sz="3601" dirty="0" err="1"/>
              <a:t>population</a:t>
            </a:r>
            <a:r>
              <a:rPr lang="de-DE" sz="3601" dirty="0"/>
              <a:t> </a:t>
            </a:r>
            <a:r>
              <a:rPr lang="de-DE" sz="3601" dirty="0" err="1"/>
              <a:t>distribution</a:t>
            </a:r>
            <a:r>
              <a:rPr lang="de-DE" sz="3601" dirty="0"/>
              <a:t>, Munich)</a:t>
            </a:r>
          </a:p>
          <a:p>
            <a:pPr marL="571544" indent="-571544">
              <a:buFont typeface="Arial" panose="020B0604020202020204" pitchFamily="34" charset="0"/>
              <a:buChar char="•"/>
            </a:pPr>
            <a:r>
              <a:rPr lang="de-DE" sz="3601" dirty="0" err="1"/>
              <a:t>For</a:t>
            </a:r>
            <a:r>
              <a:rPr lang="de-DE" sz="3601" dirty="0"/>
              <a:t> RQ2, </a:t>
            </a:r>
            <a:r>
              <a:rPr lang="de-DE" sz="3601" b="1" dirty="0" err="1"/>
              <a:t>two</a:t>
            </a:r>
            <a:r>
              <a:rPr lang="de-DE" sz="3601" b="1" dirty="0"/>
              <a:t> </a:t>
            </a:r>
            <a:r>
              <a:rPr lang="de-DE" sz="3601" b="1" dirty="0" err="1"/>
              <a:t>synthetic</a:t>
            </a:r>
            <a:r>
              <a:rPr lang="de-DE" sz="3601" b="1" dirty="0"/>
              <a:t> </a:t>
            </a:r>
            <a:r>
              <a:rPr lang="de-DE" sz="3601" b="1" dirty="0" err="1"/>
              <a:t>cellular</a:t>
            </a:r>
            <a:r>
              <a:rPr lang="de-DE" sz="3601" b="1" dirty="0"/>
              <a:t> </a:t>
            </a:r>
            <a:r>
              <a:rPr lang="de-DE" sz="3601" b="1" dirty="0" err="1"/>
              <a:t>networks</a:t>
            </a:r>
            <a:r>
              <a:rPr lang="de-DE" sz="3601" dirty="0"/>
              <a:t> (</a:t>
            </a:r>
            <a:r>
              <a:rPr lang="de-DE" sz="3601" dirty="0" err="1"/>
              <a:t>dense</a:t>
            </a:r>
            <a:r>
              <a:rPr lang="de-DE" sz="3601" dirty="0"/>
              <a:t> and </a:t>
            </a:r>
            <a:r>
              <a:rPr lang="de-DE" sz="3601" dirty="0" err="1"/>
              <a:t>sparse</a:t>
            </a:r>
            <a:r>
              <a:rPr lang="de-DE" sz="3601" dirty="0"/>
              <a:t>)</a:t>
            </a:r>
          </a:p>
          <a:p>
            <a:pPr marL="571544" indent="-571544">
              <a:buFont typeface="Arial" panose="020B0604020202020204" pitchFamily="34" charset="0"/>
              <a:buChar char="•"/>
            </a:pPr>
            <a:r>
              <a:rPr lang="de-DE" sz="3601" dirty="0" err="1"/>
              <a:t>Mimicking</a:t>
            </a:r>
            <a:r>
              <a:rPr lang="de-DE" sz="3601" dirty="0"/>
              <a:t> </a:t>
            </a:r>
            <a:r>
              <a:rPr lang="de-DE" sz="3601" dirty="0" err="1"/>
              <a:t>cell</a:t>
            </a:r>
            <a:r>
              <a:rPr lang="de-DE" sz="3601" dirty="0"/>
              <a:t> </a:t>
            </a:r>
            <a:r>
              <a:rPr lang="de-DE" sz="3601" dirty="0" err="1"/>
              <a:t>counters</a:t>
            </a:r>
            <a:r>
              <a:rPr lang="de-DE" sz="3601" dirty="0"/>
              <a:t> and </a:t>
            </a:r>
            <a:r>
              <a:rPr lang="de-DE" sz="3601" dirty="0" err="1"/>
              <a:t>developing</a:t>
            </a:r>
            <a:r>
              <a:rPr lang="de-DE" sz="3601" dirty="0"/>
              <a:t> </a:t>
            </a:r>
            <a:r>
              <a:rPr lang="de-DE" sz="3601" dirty="0" err="1"/>
              <a:t>the</a:t>
            </a:r>
            <a:r>
              <a:rPr lang="de-DE" sz="3601" dirty="0"/>
              <a:t> generative RPM</a:t>
            </a:r>
          </a:p>
        </p:txBody>
      </p:sp>
      <p:sp>
        <p:nvSpPr>
          <p:cNvPr id="27" name="Textfeld 26">
            <a:extLst>
              <a:ext uri="{FF2B5EF4-FFF2-40B4-BE49-F238E27FC236}">
                <a16:creationId xmlns:a16="http://schemas.microsoft.com/office/drawing/2014/main" id="{AA30D1ED-F00B-4166-9F22-0DB5D4332D55}"/>
              </a:ext>
            </a:extLst>
          </p:cNvPr>
          <p:cNvSpPr txBox="1"/>
          <p:nvPr/>
        </p:nvSpPr>
        <p:spPr>
          <a:xfrm>
            <a:off x="20856198" y="9864462"/>
            <a:ext cx="8515348" cy="3417089"/>
          </a:xfrm>
          <a:prstGeom prst="rect">
            <a:avLst/>
          </a:prstGeom>
          <a:noFill/>
        </p:spPr>
        <p:txBody>
          <a:bodyPr wrap="square" rtlCol="0">
            <a:spAutoFit/>
          </a:bodyPr>
          <a:lstStyle/>
          <a:p>
            <a:pPr marL="571544" indent="-571544">
              <a:buFont typeface="Arial" panose="020B0604020202020204" pitchFamily="34" charset="0"/>
              <a:buChar char="•"/>
            </a:pPr>
            <a:r>
              <a:rPr lang="de-DE" sz="3601" b="1" dirty="0" err="1"/>
              <a:t>Voronoi</a:t>
            </a:r>
            <a:r>
              <a:rPr lang="de-DE" sz="3601" b="1" dirty="0"/>
              <a:t> </a:t>
            </a:r>
            <a:r>
              <a:rPr lang="de-DE" sz="3601" b="1" dirty="0" err="1"/>
              <a:t>estimators</a:t>
            </a:r>
            <a:r>
              <a:rPr lang="de-DE" sz="3601" b="1" dirty="0"/>
              <a:t>: </a:t>
            </a:r>
            <a:r>
              <a:rPr lang="de-DE" sz="3601" dirty="0"/>
              <a:t>Tower (</a:t>
            </a:r>
            <a:r>
              <a:rPr lang="de-DE" sz="3601" dirty="0" err="1"/>
              <a:t>VOR_t</a:t>
            </a:r>
            <a:r>
              <a:rPr lang="de-DE" sz="3601" dirty="0"/>
              <a:t>), </a:t>
            </a:r>
            <a:r>
              <a:rPr lang="de-DE" sz="3601" dirty="0" err="1"/>
              <a:t>antenna</a:t>
            </a:r>
            <a:r>
              <a:rPr lang="de-DE" sz="3601" dirty="0"/>
              <a:t> </a:t>
            </a:r>
            <a:r>
              <a:rPr lang="de-DE" sz="3601" dirty="0" err="1"/>
              <a:t>offset</a:t>
            </a:r>
            <a:r>
              <a:rPr lang="de-DE" sz="3601" dirty="0"/>
              <a:t> (</a:t>
            </a:r>
            <a:r>
              <a:rPr lang="de-DE" sz="3601" dirty="0" err="1"/>
              <a:t>VOR_o</a:t>
            </a:r>
            <a:r>
              <a:rPr lang="de-DE" sz="3601" dirty="0"/>
              <a:t>), </a:t>
            </a:r>
            <a:r>
              <a:rPr lang="de-DE" sz="3601" dirty="0" err="1"/>
              <a:t>barycenter</a:t>
            </a:r>
            <a:r>
              <a:rPr lang="de-DE" sz="3601" dirty="0"/>
              <a:t> (</a:t>
            </a:r>
            <a:r>
              <a:rPr lang="de-DE" sz="3601" dirty="0" err="1"/>
              <a:t>VOR_b</a:t>
            </a:r>
            <a:r>
              <a:rPr lang="de-DE" sz="3601" dirty="0"/>
              <a:t>)</a:t>
            </a:r>
          </a:p>
          <a:p>
            <a:pPr marL="571544" indent="-571544">
              <a:buFont typeface="Arial" panose="020B0604020202020204" pitchFamily="34" charset="0"/>
              <a:buChar char="•"/>
            </a:pPr>
            <a:r>
              <a:rPr lang="de-DE" sz="3601" b="1" dirty="0"/>
              <a:t>RPM </a:t>
            </a:r>
            <a:r>
              <a:rPr lang="de-DE" sz="3601" b="1" dirty="0" err="1"/>
              <a:t>estimators</a:t>
            </a:r>
            <a:r>
              <a:rPr lang="de-DE" sz="3601" b="1" dirty="0"/>
              <a:t>:</a:t>
            </a:r>
            <a:r>
              <a:rPr lang="de-DE" sz="3601" dirty="0"/>
              <a:t> MLE, DF</a:t>
            </a:r>
          </a:p>
          <a:p>
            <a:pPr marL="571544" indent="-571544">
              <a:buFont typeface="Arial" panose="020B0604020202020204" pitchFamily="34" charset="0"/>
              <a:buChar char="•"/>
            </a:pPr>
            <a:r>
              <a:rPr lang="de-DE" sz="3601" dirty="0" err="1"/>
              <a:t>For</a:t>
            </a:r>
            <a:r>
              <a:rPr lang="de-DE" sz="3601" dirty="0"/>
              <a:t> RQ1, </a:t>
            </a:r>
            <a:r>
              <a:rPr lang="de-DE" sz="3601" b="1" dirty="0" err="1"/>
              <a:t>model</a:t>
            </a:r>
            <a:r>
              <a:rPr lang="de-DE" sz="3601" b="1" dirty="0"/>
              <a:t> </a:t>
            </a:r>
            <a:r>
              <a:rPr lang="de-DE" sz="3601" b="1" dirty="0" err="1"/>
              <a:t>mismatch</a:t>
            </a:r>
            <a:r>
              <a:rPr lang="de-DE" sz="3601" b="1" dirty="0"/>
              <a:t> </a:t>
            </a:r>
            <a:r>
              <a:rPr lang="de-DE" sz="3601" dirty="0" err="1"/>
              <a:t>introduced</a:t>
            </a:r>
            <a:r>
              <a:rPr lang="de-DE" sz="3601" dirty="0"/>
              <a:t> </a:t>
            </a:r>
            <a:r>
              <a:rPr lang="de-DE" sz="3601" dirty="0" err="1"/>
              <a:t>to</a:t>
            </a:r>
            <a:r>
              <a:rPr lang="de-DE" sz="3601" dirty="0"/>
              <a:t> </a:t>
            </a:r>
            <a:r>
              <a:rPr lang="de-DE" sz="3601" dirty="0" err="1"/>
              <a:t>develop</a:t>
            </a:r>
            <a:r>
              <a:rPr lang="de-DE" sz="3601" dirty="0"/>
              <a:t> multiple RPMs </a:t>
            </a:r>
            <a:r>
              <a:rPr lang="de-DE" sz="3601" dirty="0" err="1"/>
              <a:t>for</a:t>
            </a:r>
            <a:r>
              <a:rPr lang="de-DE" sz="3601" dirty="0"/>
              <a:t> </a:t>
            </a:r>
            <a:r>
              <a:rPr lang="de-DE" sz="3601" dirty="0" err="1"/>
              <a:t>estimation</a:t>
            </a:r>
            <a:endParaRPr lang="de-DE" sz="3601" dirty="0"/>
          </a:p>
        </p:txBody>
      </p:sp>
      <p:sp>
        <p:nvSpPr>
          <p:cNvPr id="29" name="Textfeld 28">
            <a:extLst>
              <a:ext uri="{FF2B5EF4-FFF2-40B4-BE49-F238E27FC236}">
                <a16:creationId xmlns:a16="http://schemas.microsoft.com/office/drawing/2014/main" id="{C828AD33-350E-4E2F-AA5F-96AD58031E03}"/>
              </a:ext>
            </a:extLst>
          </p:cNvPr>
          <p:cNvSpPr txBox="1"/>
          <p:nvPr/>
        </p:nvSpPr>
        <p:spPr>
          <a:xfrm>
            <a:off x="20848723" y="13814273"/>
            <a:ext cx="7886810" cy="2308837"/>
          </a:xfrm>
          <a:prstGeom prst="rect">
            <a:avLst/>
          </a:prstGeom>
          <a:noFill/>
        </p:spPr>
        <p:txBody>
          <a:bodyPr wrap="square" rtlCol="0">
            <a:spAutoFit/>
          </a:bodyPr>
          <a:lstStyle/>
          <a:p>
            <a:pPr marL="571544" indent="-571544">
              <a:buFont typeface="Arial" panose="020B0604020202020204" pitchFamily="34" charset="0"/>
              <a:buChar char="•"/>
            </a:pPr>
            <a:r>
              <a:rPr lang="de-DE" sz="3601" b="1" dirty="0" err="1"/>
              <a:t>Kantorovitch</a:t>
            </a:r>
            <a:r>
              <a:rPr lang="de-DE" sz="3601" b="1" dirty="0"/>
              <a:t>-Wasserstein </a:t>
            </a:r>
            <a:r>
              <a:rPr lang="de-DE" sz="3601" b="1" dirty="0" err="1"/>
              <a:t>distance</a:t>
            </a:r>
            <a:r>
              <a:rPr lang="de-DE" sz="3601" b="1" dirty="0"/>
              <a:t> (KWD)</a:t>
            </a:r>
            <a:r>
              <a:rPr lang="de-DE" sz="3601" dirty="0"/>
              <a:t> </a:t>
            </a:r>
            <a:r>
              <a:rPr lang="de-DE" sz="3601" dirty="0" err="1"/>
              <a:t>to</a:t>
            </a:r>
            <a:r>
              <a:rPr lang="de-DE" sz="3601" dirty="0"/>
              <a:t> </a:t>
            </a:r>
            <a:r>
              <a:rPr lang="de-DE" sz="3601" dirty="0" err="1"/>
              <a:t>measure</a:t>
            </a:r>
            <a:r>
              <a:rPr lang="de-DE" sz="3601" dirty="0"/>
              <a:t> </a:t>
            </a:r>
            <a:r>
              <a:rPr lang="de-DE" sz="3601" dirty="0" err="1"/>
              <a:t>the</a:t>
            </a:r>
            <a:r>
              <a:rPr lang="de-DE" sz="3601" dirty="0"/>
              <a:t> </a:t>
            </a:r>
            <a:r>
              <a:rPr lang="de-DE" sz="3601" dirty="0" err="1"/>
              <a:t>degree</a:t>
            </a:r>
            <a:r>
              <a:rPr lang="de-DE" sz="3601" dirty="0"/>
              <a:t> </a:t>
            </a:r>
            <a:r>
              <a:rPr lang="de-DE" sz="3601" dirty="0" err="1"/>
              <a:t>of</a:t>
            </a:r>
            <a:r>
              <a:rPr lang="de-DE" sz="3601" dirty="0"/>
              <a:t> horizontal </a:t>
            </a:r>
            <a:r>
              <a:rPr lang="de-DE" sz="3601" dirty="0" err="1"/>
              <a:t>spatial</a:t>
            </a:r>
            <a:r>
              <a:rPr lang="de-DE" sz="3601" dirty="0"/>
              <a:t> </a:t>
            </a:r>
            <a:r>
              <a:rPr lang="de-DE" sz="3601" dirty="0" err="1"/>
              <a:t>error</a:t>
            </a:r>
            <a:endParaRPr lang="de-DE" sz="3601" dirty="0"/>
          </a:p>
          <a:p>
            <a:pPr marL="571544" indent="-571544">
              <a:buFont typeface="Arial" panose="020B0604020202020204" pitchFamily="34" charset="0"/>
              <a:buChar char="•"/>
            </a:pPr>
            <a:r>
              <a:rPr lang="de-DE" sz="3601" dirty="0" err="1"/>
              <a:t>Spatial</a:t>
            </a:r>
            <a:r>
              <a:rPr lang="de-DE" sz="3601" dirty="0"/>
              <a:t> </a:t>
            </a:r>
            <a:r>
              <a:rPr lang="de-DE" sz="3601" dirty="0" err="1"/>
              <a:t>density</a:t>
            </a:r>
            <a:r>
              <a:rPr lang="de-DE" sz="3601" dirty="0"/>
              <a:t> </a:t>
            </a:r>
            <a:r>
              <a:rPr lang="de-DE" sz="3601" dirty="0" err="1"/>
              <a:t>maps</a:t>
            </a:r>
            <a:endParaRPr lang="de-DE" sz="3601" dirty="0"/>
          </a:p>
        </p:txBody>
      </p:sp>
      <p:cxnSp>
        <p:nvCxnSpPr>
          <p:cNvPr id="25" name="Gerader Verbinder 24">
            <a:extLst>
              <a:ext uri="{FF2B5EF4-FFF2-40B4-BE49-F238E27FC236}">
                <a16:creationId xmlns:a16="http://schemas.microsoft.com/office/drawing/2014/main" id="{DDC25C39-1E3A-48A0-9FB0-988B7F9A6F55}"/>
              </a:ext>
            </a:extLst>
          </p:cNvPr>
          <p:cNvCxnSpPr>
            <a:cxnSpLocks/>
          </p:cNvCxnSpPr>
          <p:nvPr/>
        </p:nvCxnSpPr>
        <p:spPr>
          <a:xfrm flipV="1">
            <a:off x="1156646" y="26610278"/>
            <a:ext cx="11738698" cy="1426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8E7E8476-5507-4051-A904-CC793950D218}"/>
              </a:ext>
            </a:extLst>
          </p:cNvPr>
          <p:cNvCxnSpPr>
            <a:cxnSpLocks/>
          </p:cNvCxnSpPr>
          <p:nvPr/>
        </p:nvCxnSpPr>
        <p:spPr>
          <a:xfrm>
            <a:off x="13212124" y="18340137"/>
            <a:ext cx="0" cy="1663975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1821853B-5CB7-460F-97F4-0F4E3AF68256}"/>
              </a:ext>
            </a:extLst>
          </p:cNvPr>
          <p:cNvSpPr txBox="1"/>
          <p:nvPr/>
        </p:nvSpPr>
        <p:spPr>
          <a:xfrm>
            <a:off x="8040182" y="18213942"/>
            <a:ext cx="4884343" cy="7111562"/>
          </a:xfrm>
          <a:prstGeom prst="rect">
            <a:avLst/>
          </a:prstGeom>
          <a:noFill/>
        </p:spPr>
        <p:txBody>
          <a:bodyPr wrap="square" rtlCol="0">
            <a:spAutoFit/>
          </a:bodyPr>
          <a:lstStyle/>
          <a:p>
            <a:r>
              <a:rPr lang="de-DE" sz="4802" b="1" dirty="0"/>
              <a:t>A) Network </a:t>
            </a:r>
            <a:r>
              <a:rPr lang="de-DE" sz="4802" b="1" dirty="0" err="1"/>
              <a:t>characteristics</a:t>
            </a:r>
            <a:endParaRPr lang="de-DE" sz="4802" b="1" dirty="0"/>
          </a:p>
          <a:p>
            <a:r>
              <a:rPr lang="de-DE" sz="3601" dirty="0" err="1"/>
              <a:t>To</a:t>
            </a:r>
            <a:r>
              <a:rPr lang="de-DE" sz="3601" dirty="0"/>
              <a:t> </a:t>
            </a:r>
            <a:r>
              <a:rPr lang="de-DE" sz="3601" dirty="0" err="1"/>
              <a:t>reserach</a:t>
            </a:r>
            <a:r>
              <a:rPr lang="de-DE" sz="3601" dirty="0"/>
              <a:t> </a:t>
            </a:r>
            <a:r>
              <a:rPr lang="de-DE" sz="3601" dirty="0" err="1"/>
              <a:t>the</a:t>
            </a:r>
            <a:r>
              <a:rPr lang="de-DE" sz="3601" dirty="0"/>
              <a:t> </a:t>
            </a:r>
            <a:r>
              <a:rPr lang="de-DE" sz="3601" dirty="0" err="1"/>
              <a:t>effect</a:t>
            </a:r>
            <a:r>
              <a:rPr lang="de-DE" sz="3601" dirty="0"/>
              <a:t> </a:t>
            </a:r>
            <a:r>
              <a:rPr lang="de-DE" sz="3601" dirty="0" err="1"/>
              <a:t>of</a:t>
            </a:r>
            <a:r>
              <a:rPr lang="de-DE" sz="3601" dirty="0"/>
              <a:t> network </a:t>
            </a:r>
            <a:r>
              <a:rPr lang="de-DE" sz="3601" dirty="0" err="1"/>
              <a:t>characteristics</a:t>
            </a:r>
            <a:r>
              <a:rPr lang="de-DE" sz="3601" dirty="0"/>
              <a:t>, </a:t>
            </a:r>
            <a:r>
              <a:rPr lang="de-DE" sz="3601" dirty="0" err="1"/>
              <a:t>we</a:t>
            </a:r>
            <a:r>
              <a:rPr lang="de-DE" sz="3601" dirty="0"/>
              <a:t> </a:t>
            </a:r>
            <a:r>
              <a:rPr lang="de-DE" sz="3601" dirty="0" err="1"/>
              <a:t>developed</a:t>
            </a:r>
            <a:r>
              <a:rPr lang="de-DE" sz="3601" dirty="0"/>
              <a:t> </a:t>
            </a:r>
            <a:r>
              <a:rPr lang="de-DE" sz="3601" dirty="0" err="1"/>
              <a:t>two</a:t>
            </a:r>
            <a:r>
              <a:rPr lang="de-DE" sz="3601" dirty="0"/>
              <a:t> </a:t>
            </a:r>
            <a:r>
              <a:rPr lang="de-DE" sz="3601" dirty="0" err="1"/>
              <a:t>networks</a:t>
            </a:r>
            <a:r>
              <a:rPr lang="de-DE" sz="3601" dirty="0"/>
              <a:t> </a:t>
            </a:r>
            <a:r>
              <a:rPr lang="de-DE" sz="3601" dirty="0" err="1"/>
              <a:t>of</a:t>
            </a:r>
            <a:r>
              <a:rPr lang="de-DE" sz="3601" dirty="0"/>
              <a:t> different </a:t>
            </a:r>
            <a:r>
              <a:rPr lang="de-DE" sz="3601" dirty="0" err="1"/>
              <a:t>directional</a:t>
            </a:r>
            <a:r>
              <a:rPr lang="de-DE" sz="3601" dirty="0"/>
              <a:t> </a:t>
            </a:r>
            <a:r>
              <a:rPr lang="de-DE" sz="3601" dirty="0" err="1"/>
              <a:t>cell-density</a:t>
            </a:r>
            <a:r>
              <a:rPr lang="de-DE" sz="3601" dirty="0"/>
              <a:t> </a:t>
            </a:r>
            <a:r>
              <a:rPr lang="de-DE" sz="3601" dirty="0" err="1"/>
              <a:t>levels</a:t>
            </a:r>
            <a:r>
              <a:rPr lang="de-DE" sz="3601" dirty="0"/>
              <a:t> (Fig. 1). </a:t>
            </a:r>
            <a:r>
              <a:rPr lang="de-DE" sz="3601" dirty="0" err="1"/>
              <a:t>Each</a:t>
            </a:r>
            <a:r>
              <a:rPr lang="de-DE" sz="3601" dirty="0"/>
              <a:t> network </a:t>
            </a:r>
            <a:r>
              <a:rPr lang="de-DE" sz="3601" dirty="0" err="1"/>
              <a:t>leads</a:t>
            </a:r>
            <a:r>
              <a:rPr lang="de-DE" sz="3601" dirty="0"/>
              <a:t> </a:t>
            </a:r>
            <a:r>
              <a:rPr lang="de-DE" sz="3601" dirty="0" err="1"/>
              <a:t>to</a:t>
            </a:r>
            <a:r>
              <a:rPr lang="de-DE" sz="3601" dirty="0"/>
              <a:t> a different </a:t>
            </a:r>
            <a:r>
              <a:rPr lang="de-DE" sz="3601" dirty="0" err="1"/>
              <a:t>distribution</a:t>
            </a:r>
            <a:r>
              <a:rPr lang="de-DE" sz="3601" dirty="0"/>
              <a:t> </a:t>
            </a:r>
            <a:r>
              <a:rPr lang="de-DE" sz="3601" dirty="0" err="1"/>
              <a:t>of</a:t>
            </a:r>
            <a:r>
              <a:rPr lang="de-DE" sz="3601" dirty="0"/>
              <a:t> </a:t>
            </a:r>
            <a:r>
              <a:rPr lang="de-DE" sz="3601" dirty="0" err="1"/>
              <a:t>overlapping</a:t>
            </a:r>
            <a:r>
              <a:rPr lang="de-DE" sz="3601" dirty="0"/>
              <a:t> </a:t>
            </a:r>
            <a:r>
              <a:rPr lang="de-DE" sz="3601" dirty="0" err="1"/>
              <a:t>cells</a:t>
            </a:r>
            <a:r>
              <a:rPr lang="de-DE" sz="3601" dirty="0"/>
              <a:t> per 100m x 100m </a:t>
            </a:r>
            <a:r>
              <a:rPr lang="de-DE" sz="3601" dirty="0" err="1"/>
              <a:t>tile</a:t>
            </a:r>
            <a:r>
              <a:rPr lang="de-DE" sz="3601" dirty="0"/>
              <a:t> (Fig. 2).</a:t>
            </a:r>
          </a:p>
        </p:txBody>
      </p:sp>
      <p:sp>
        <p:nvSpPr>
          <p:cNvPr id="51" name="Textfeld 50">
            <a:extLst>
              <a:ext uri="{FF2B5EF4-FFF2-40B4-BE49-F238E27FC236}">
                <a16:creationId xmlns:a16="http://schemas.microsoft.com/office/drawing/2014/main" id="{30E31200-A208-4E5E-A9C5-3F9ED178F534}"/>
              </a:ext>
            </a:extLst>
          </p:cNvPr>
          <p:cNvSpPr txBox="1"/>
          <p:nvPr/>
        </p:nvSpPr>
        <p:spPr>
          <a:xfrm>
            <a:off x="1242990" y="37103940"/>
            <a:ext cx="11207758" cy="4525341"/>
          </a:xfrm>
          <a:prstGeom prst="rect">
            <a:avLst/>
          </a:prstGeom>
          <a:noFill/>
        </p:spPr>
        <p:txBody>
          <a:bodyPr wrap="square" rtlCol="0">
            <a:spAutoFit/>
          </a:bodyPr>
          <a:lstStyle/>
          <a:p>
            <a:pPr marL="571544" indent="-571544">
              <a:buFont typeface="Arial" panose="020B0604020202020204" pitchFamily="34" charset="0"/>
              <a:buChar char="•"/>
            </a:pPr>
            <a:r>
              <a:rPr lang="de-DE" sz="3601" b="1" i="1" dirty="0" err="1"/>
              <a:t>For</a:t>
            </a:r>
            <a:r>
              <a:rPr lang="de-DE" sz="3601" b="1" i="1" dirty="0"/>
              <a:t> RQ1: </a:t>
            </a:r>
            <a:r>
              <a:rPr lang="de-DE" sz="3601" i="1" dirty="0"/>
              <a:t>Even </a:t>
            </a:r>
            <a:r>
              <a:rPr lang="de-DE" sz="3601" i="1" dirty="0" err="1"/>
              <a:t>with</a:t>
            </a:r>
            <a:r>
              <a:rPr lang="de-DE" sz="3601" i="1" dirty="0"/>
              <a:t> </a:t>
            </a:r>
            <a:r>
              <a:rPr lang="de-DE" sz="3601" i="1" dirty="0" err="1"/>
              <a:t>severe</a:t>
            </a:r>
            <a:r>
              <a:rPr lang="de-DE" sz="3601" i="1" dirty="0"/>
              <a:t> </a:t>
            </a:r>
            <a:r>
              <a:rPr lang="de-DE" sz="3601" i="1" dirty="0" err="1"/>
              <a:t>model</a:t>
            </a:r>
            <a:r>
              <a:rPr lang="de-DE" sz="3601" i="1" dirty="0"/>
              <a:t> </a:t>
            </a:r>
            <a:r>
              <a:rPr lang="de-DE" sz="3601" i="1" dirty="0" err="1"/>
              <a:t>mismatch</a:t>
            </a:r>
            <a:r>
              <a:rPr lang="de-DE" sz="3601" i="1" dirty="0"/>
              <a:t>, RPM </a:t>
            </a:r>
            <a:r>
              <a:rPr lang="de-DE" sz="3601" i="1" dirty="0" err="1"/>
              <a:t>estimators</a:t>
            </a:r>
            <a:r>
              <a:rPr lang="de-DE" sz="3601" i="1" dirty="0"/>
              <a:t> </a:t>
            </a:r>
            <a:r>
              <a:rPr lang="de-DE" sz="3601" i="1" dirty="0" err="1"/>
              <a:t>lead</a:t>
            </a:r>
            <a:r>
              <a:rPr lang="de-DE" sz="3601" i="1" dirty="0"/>
              <a:t> </a:t>
            </a:r>
            <a:r>
              <a:rPr lang="de-DE" sz="3601" i="1" dirty="0" err="1"/>
              <a:t>always</a:t>
            </a:r>
            <a:r>
              <a:rPr lang="de-DE" sz="3601" i="1" dirty="0"/>
              <a:t> </a:t>
            </a:r>
            <a:r>
              <a:rPr lang="de-DE" sz="3601" i="1" dirty="0" err="1"/>
              <a:t>to</a:t>
            </a:r>
            <a:r>
              <a:rPr lang="de-DE" sz="3601" i="1" dirty="0"/>
              <a:t> </a:t>
            </a:r>
            <a:r>
              <a:rPr lang="de-DE" sz="3601" i="1" dirty="0" err="1"/>
              <a:t>spatially</a:t>
            </a:r>
            <a:r>
              <a:rPr lang="de-DE" sz="3601" i="1" dirty="0"/>
              <a:t> </a:t>
            </a:r>
            <a:r>
              <a:rPr lang="de-DE" sz="3601" i="1" dirty="0" err="1"/>
              <a:t>more</a:t>
            </a:r>
            <a:r>
              <a:rPr lang="de-DE" sz="3601" i="1" dirty="0"/>
              <a:t> </a:t>
            </a:r>
            <a:r>
              <a:rPr lang="de-DE" sz="3601" i="1" dirty="0" err="1"/>
              <a:t>accurate</a:t>
            </a:r>
            <a:r>
              <a:rPr lang="de-DE" sz="3601" i="1" dirty="0"/>
              <a:t> </a:t>
            </a:r>
            <a:r>
              <a:rPr lang="de-DE" sz="3601" i="1" dirty="0" err="1"/>
              <a:t>results</a:t>
            </a:r>
            <a:r>
              <a:rPr lang="de-DE" sz="3601" i="1" dirty="0"/>
              <a:t> </a:t>
            </a:r>
            <a:r>
              <a:rPr lang="de-DE" sz="3601" i="1" dirty="0" err="1"/>
              <a:t>than</a:t>
            </a:r>
            <a:r>
              <a:rPr lang="de-DE" sz="3601" i="1" dirty="0"/>
              <a:t> </a:t>
            </a:r>
            <a:r>
              <a:rPr lang="de-DE" sz="3601" i="1" dirty="0" err="1"/>
              <a:t>any</a:t>
            </a:r>
            <a:r>
              <a:rPr lang="de-DE" sz="3601" i="1" dirty="0"/>
              <a:t> </a:t>
            </a:r>
            <a:r>
              <a:rPr lang="de-DE" sz="3601" i="1" dirty="0" err="1"/>
              <a:t>Voronoi</a:t>
            </a:r>
            <a:r>
              <a:rPr lang="de-DE" sz="3601" i="1" dirty="0"/>
              <a:t> </a:t>
            </a:r>
            <a:r>
              <a:rPr lang="de-DE" sz="3601" i="1" dirty="0" err="1"/>
              <a:t>estimator</a:t>
            </a:r>
            <a:r>
              <a:rPr lang="de-DE" sz="3601" i="1" dirty="0"/>
              <a:t>.</a:t>
            </a:r>
          </a:p>
          <a:p>
            <a:endParaRPr lang="de-DE" sz="3601" b="1" i="1" dirty="0"/>
          </a:p>
          <a:p>
            <a:pPr marL="571544" indent="-571544">
              <a:buFont typeface="Arial" panose="020B0604020202020204" pitchFamily="34" charset="0"/>
              <a:buChar char="•"/>
            </a:pPr>
            <a:r>
              <a:rPr lang="de-DE" sz="3601" b="1" i="1" dirty="0" err="1"/>
              <a:t>For</a:t>
            </a:r>
            <a:r>
              <a:rPr lang="de-DE" sz="3601" b="1" i="1" dirty="0"/>
              <a:t> RQ2: </a:t>
            </a:r>
            <a:r>
              <a:rPr lang="de-DE" sz="3601" i="1" dirty="0"/>
              <a:t>Higher network </a:t>
            </a:r>
            <a:r>
              <a:rPr lang="de-DE" sz="3601" i="1" dirty="0" err="1"/>
              <a:t>density</a:t>
            </a:r>
            <a:r>
              <a:rPr lang="de-DE" sz="3601" i="1" dirty="0"/>
              <a:t> </a:t>
            </a:r>
            <a:r>
              <a:rPr lang="de-DE" sz="3601" i="1" dirty="0" err="1"/>
              <a:t>offers</a:t>
            </a:r>
            <a:r>
              <a:rPr lang="de-DE" sz="3601" i="1" dirty="0"/>
              <a:t> </a:t>
            </a:r>
            <a:r>
              <a:rPr lang="de-DE" sz="3601" i="1" dirty="0" err="1"/>
              <a:t>more</a:t>
            </a:r>
            <a:r>
              <a:rPr lang="de-DE" sz="3601" i="1" dirty="0"/>
              <a:t> </a:t>
            </a:r>
            <a:r>
              <a:rPr lang="de-DE" sz="3601" i="1" dirty="0" err="1"/>
              <a:t>information</a:t>
            </a:r>
            <a:r>
              <a:rPr lang="de-DE" sz="3601" i="1" dirty="0"/>
              <a:t> and </a:t>
            </a:r>
            <a:r>
              <a:rPr lang="de-DE" sz="3601" i="1" dirty="0" err="1"/>
              <a:t>can</a:t>
            </a:r>
            <a:r>
              <a:rPr lang="de-DE" sz="3601" i="1" dirty="0"/>
              <a:t> </a:t>
            </a:r>
            <a:r>
              <a:rPr lang="de-DE" sz="3601" i="1" dirty="0" err="1"/>
              <a:t>therefore</a:t>
            </a:r>
            <a:r>
              <a:rPr lang="de-DE" sz="3601" i="1" dirty="0"/>
              <a:t> </a:t>
            </a:r>
            <a:r>
              <a:rPr lang="de-DE" sz="3601" i="1" dirty="0" err="1"/>
              <a:t>lead</a:t>
            </a:r>
            <a:r>
              <a:rPr lang="de-DE" sz="3601" i="1" dirty="0"/>
              <a:t> </a:t>
            </a:r>
            <a:r>
              <a:rPr lang="de-DE" sz="3601" i="1" dirty="0" err="1"/>
              <a:t>to</a:t>
            </a:r>
            <a:r>
              <a:rPr lang="de-DE" sz="3601" i="1" dirty="0"/>
              <a:t> </a:t>
            </a:r>
            <a:r>
              <a:rPr lang="de-DE" sz="3601" i="1" dirty="0" err="1"/>
              <a:t>spatially</a:t>
            </a:r>
            <a:r>
              <a:rPr lang="de-DE" sz="3601" i="1" dirty="0"/>
              <a:t> </a:t>
            </a:r>
            <a:r>
              <a:rPr lang="de-DE" sz="3601" i="1" dirty="0" err="1"/>
              <a:t>more</a:t>
            </a:r>
            <a:r>
              <a:rPr lang="de-DE" sz="3601" i="1" dirty="0"/>
              <a:t> </a:t>
            </a:r>
            <a:r>
              <a:rPr lang="de-DE" sz="3601" i="1" dirty="0" err="1"/>
              <a:t>accurate</a:t>
            </a:r>
            <a:r>
              <a:rPr lang="de-DE" sz="3601" i="1" dirty="0"/>
              <a:t> </a:t>
            </a:r>
            <a:r>
              <a:rPr lang="de-DE" sz="3601" i="1" dirty="0" err="1"/>
              <a:t>results</a:t>
            </a:r>
            <a:r>
              <a:rPr lang="de-DE" sz="3601" i="1" dirty="0"/>
              <a:t> </a:t>
            </a:r>
            <a:r>
              <a:rPr lang="de-DE" sz="3601" i="1" dirty="0" err="1"/>
              <a:t>than</a:t>
            </a:r>
            <a:r>
              <a:rPr lang="de-DE" sz="3601" i="1" dirty="0"/>
              <a:t> </a:t>
            </a:r>
            <a:r>
              <a:rPr lang="de-DE" sz="3601" i="1" dirty="0" err="1"/>
              <a:t>sparse</a:t>
            </a:r>
            <a:r>
              <a:rPr lang="de-DE" sz="3601" i="1" dirty="0"/>
              <a:t> </a:t>
            </a:r>
            <a:r>
              <a:rPr lang="de-DE" sz="3601" i="1" dirty="0" err="1"/>
              <a:t>networks</a:t>
            </a:r>
            <a:r>
              <a:rPr lang="de-DE" sz="3601" i="1" dirty="0"/>
              <a:t>. RPM </a:t>
            </a:r>
            <a:r>
              <a:rPr lang="de-DE" sz="3601" i="1" dirty="0" err="1"/>
              <a:t>estimtators</a:t>
            </a:r>
            <a:r>
              <a:rPr lang="de-DE" sz="3601" i="1" dirty="0"/>
              <a:t> </a:t>
            </a:r>
            <a:r>
              <a:rPr lang="de-DE" sz="3601" i="1" dirty="0" err="1"/>
              <a:t>utilize</a:t>
            </a:r>
            <a:r>
              <a:rPr lang="de-DE" sz="3601" i="1" dirty="0"/>
              <a:t> </a:t>
            </a:r>
            <a:r>
              <a:rPr lang="de-DE" sz="3601" i="1" dirty="0" err="1"/>
              <a:t>this</a:t>
            </a:r>
            <a:r>
              <a:rPr lang="de-DE" sz="3601" i="1" dirty="0"/>
              <a:t> </a:t>
            </a:r>
            <a:r>
              <a:rPr lang="de-DE" sz="3601" i="1" dirty="0" err="1"/>
              <a:t>information</a:t>
            </a:r>
            <a:r>
              <a:rPr lang="de-DE" sz="3601" i="1" dirty="0"/>
              <a:t> </a:t>
            </a:r>
            <a:r>
              <a:rPr lang="de-DE" sz="3601" i="1" dirty="0" err="1"/>
              <a:t>better</a:t>
            </a:r>
            <a:r>
              <a:rPr lang="de-DE" sz="3601" i="1" dirty="0"/>
              <a:t> </a:t>
            </a:r>
            <a:r>
              <a:rPr lang="de-DE" sz="3601" i="1" dirty="0" err="1"/>
              <a:t>than</a:t>
            </a:r>
            <a:r>
              <a:rPr lang="de-DE" sz="3601" i="1" dirty="0"/>
              <a:t> </a:t>
            </a:r>
            <a:r>
              <a:rPr lang="de-DE" sz="3601" i="1" dirty="0" err="1"/>
              <a:t>Voronoi</a:t>
            </a:r>
            <a:r>
              <a:rPr lang="de-DE" sz="3601" i="1" dirty="0"/>
              <a:t> </a:t>
            </a:r>
            <a:r>
              <a:rPr lang="de-DE" sz="3601" i="1" dirty="0" err="1"/>
              <a:t>estimators</a:t>
            </a:r>
            <a:r>
              <a:rPr lang="de-DE" sz="3601" i="1" dirty="0"/>
              <a:t>.</a:t>
            </a:r>
          </a:p>
        </p:txBody>
      </p:sp>
      <p:sp>
        <p:nvSpPr>
          <p:cNvPr id="63" name="Pfeil: nach rechts 62">
            <a:extLst>
              <a:ext uri="{FF2B5EF4-FFF2-40B4-BE49-F238E27FC236}">
                <a16:creationId xmlns:a16="http://schemas.microsoft.com/office/drawing/2014/main" id="{73D5FE7A-2443-447B-991D-60EE117FB904}"/>
              </a:ext>
            </a:extLst>
          </p:cNvPr>
          <p:cNvSpPr/>
          <p:nvPr/>
        </p:nvSpPr>
        <p:spPr>
          <a:xfrm>
            <a:off x="12981686" y="38326418"/>
            <a:ext cx="2372702" cy="1630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Textfeld 64">
            <a:extLst>
              <a:ext uri="{FF2B5EF4-FFF2-40B4-BE49-F238E27FC236}">
                <a16:creationId xmlns:a16="http://schemas.microsoft.com/office/drawing/2014/main" id="{81A1985E-4C92-4CEB-95DA-0DAF0C78A167}"/>
              </a:ext>
            </a:extLst>
          </p:cNvPr>
          <p:cNvSpPr txBox="1"/>
          <p:nvPr/>
        </p:nvSpPr>
        <p:spPr>
          <a:xfrm>
            <a:off x="15885327" y="36970587"/>
            <a:ext cx="13242234" cy="5079467"/>
          </a:xfrm>
          <a:prstGeom prst="rect">
            <a:avLst/>
          </a:prstGeom>
          <a:noFill/>
        </p:spPr>
        <p:txBody>
          <a:bodyPr wrap="square" rtlCol="0">
            <a:spAutoFit/>
          </a:bodyPr>
          <a:lstStyle/>
          <a:p>
            <a:r>
              <a:rPr lang="de-DE" sz="3601" dirty="0"/>
              <a:t>RPM </a:t>
            </a:r>
            <a:r>
              <a:rPr lang="de-DE" sz="3601" dirty="0" err="1"/>
              <a:t>is</a:t>
            </a:r>
            <a:r>
              <a:rPr lang="de-DE" sz="3601" dirty="0"/>
              <a:t> a </a:t>
            </a:r>
            <a:r>
              <a:rPr lang="de-DE" sz="3601" dirty="0" err="1"/>
              <a:t>complex</a:t>
            </a:r>
            <a:r>
              <a:rPr lang="de-DE" sz="3601" dirty="0"/>
              <a:t> </a:t>
            </a:r>
            <a:r>
              <a:rPr lang="de-DE" sz="3601" dirty="0" err="1"/>
              <a:t>task</a:t>
            </a:r>
            <a:r>
              <a:rPr lang="de-DE" sz="3601" dirty="0"/>
              <a:t>, </a:t>
            </a:r>
            <a:r>
              <a:rPr lang="de-DE" sz="3601" dirty="0" err="1"/>
              <a:t>however</a:t>
            </a:r>
            <a:r>
              <a:rPr lang="de-DE" sz="3601" dirty="0"/>
              <a:t>, in </a:t>
            </a:r>
            <a:r>
              <a:rPr lang="de-DE" sz="3601" dirty="0" err="1"/>
              <a:t>terms</a:t>
            </a:r>
            <a:r>
              <a:rPr lang="de-DE" sz="3601" dirty="0"/>
              <a:t> </a:t>
            </a:r>
            <a:r>
              <a:rPr lang="de-DE" sz="3601" dirty="0" err="1"/>
              <a:t>of</a:t>
            </a:r>
            <a:r>
              <a:rPr lang="de-DE" sz="3601" dirty="0"/>
              <a:t> </a:t>
            </a:r>
            <a:r>
              <a:rPr lang="de-DE" sz="3601" dirty="0" err="1"/>
              <a:t>spatial</a:t>
            </a:r>
            <a:r>
              <a:rPr lang="de-DE" sz="3601" dirty="0"/>
              <a:t> </a:t>
            </a:r>
            <a:r>
              <a:rPr lang="de-DE" sz="3601" dirty="0" err="1"/>
              <a:t>accuracy</a:t>
            </a:r>
            <a:r>
              <a:rPr lang="de-DE" sz="3601" dirty="0"/>
              <a:t>, </a:t>
            </a:r>
            <a:r>
              <a:rPr lang="de-DE" sz="3601" dirty="0" err="1"/>
              <a:t>it</a:t>
            </a:r>
            <a:r>
              <a:rPr lang="de-DE" sz="3601" dirty="0"/>
              <a:t> </a:t>
            </a:r>
            <a:r>
              <a:rPr lang="de-DE" sz="3601" dirty="0" err="1"/>
              <a:t>pays</a:t>
            </a:r>
            <a:r>
              <a:rPr lang="de-DE" sz="3601" dirty="0"/>
              <a:t> off </a:t>
            </a:r>
            <a:r>
              <a:rPr lang="de-DE" sz="3601" dirty="0" err="1"/>
              <a:t>because</a:t>
            </a:r>
            <a:r>
              <a:rPr lang="de-DE" sz="3601" dirty="0"/>
              <a:t> </a:t>
            </a:r>
            <a:r>
              <a:rPr lang="de-DE" sz="3601" dirty="0" err="1"/>
              <a:t>it</a:t>
            </a:r>
            <a:r>
              <a:rPr lang="de-DE" sz="3601" dirty="0"/>
              <a:t> </a:t>
            </a:r>
            <a:r>
              <a:rPr lang="de-DE" sz="3601" dirty="0" err="1"/>
              <a:t>allows</a:t>
            </a:r>
            <a:r>
              <a:rPr lang="de-DE" sz="3601" dirty="0"/>
              <a:t> </a:t>
            </a:r>
            <a:r>
              <a:rPr lang="de-DE" sz="3601" dirty="0" err="1"/>
              <a:t>to</a:t>
            </a:r>
            <a:r>
              <a:rPr lang="de-DE" sz="3601" dirty="0"/>
              <a:t> </a:t>
            </a:r>
            <a:r>
              <a:rPr lang="de-DE" sz="3601" dirty="0" err="1"/>
              <a:t>model</a:t>
            </a:r>
            <a:r>
              <a:rPr lang="de-DE" sz="3601" dirty="0"/>
              <a:t> </a:t>
            </a:r>
            <a:r>
              <a:rPr lang="de-DE" sz="3601" dirty="0" err="1"/>
              <a:t>overlapping</a:t>
            </a:r>
            <a:r>
              <a:rPr lang="de-DE" sz="3601" dirty="0"/>
              <a:t> </a:t>
            </a:r>
            <a:r>
              <a:rPr lang="de-DE" sz="3601" dirty="0" err="1"/>
              <a:t>cells</a:t>
            </a:r>
            <a:r>
              <a:rPr lang="de-DE" sz="3601" dirty="0"/>
              <a:t>. </a:t>
            </a:r>
            <a:r>
              <a:rPr lang="de-DE" sz="3601" dirty="0" err="1"/>
              <a:t>Our</a:t>
            </a:r>
            <a:r>
              <a:rPr lang="de-DE" sz="3601" dirty="0"/>
              <a:t> </a:t>
            </a:r>
            <a:r>
              <a:rPr lang="de-DE" sz="3601" dirty="0" err="1"/>
              <a:t>research</a:t>
            </a:r>
            <a:r>
              <a:rPr lang="de-DE" sz="3601" dirty="0"/>
              <a:t> </a:t>
            </a:r>
            <a:r>
              <a:rPr lang="de-DE" sz="3601" dirty="0" err="1"/>
              <a:t>shows</a:t>
            </a:r>
            <a:r>
              <a:rPr lang="de-DE" sz="3601" dirty="0"/>
              <a:t> </a:t>
            </a:r>
            <a:r>
              <a:rPr lang="de-DE" sz="3601" dirty="0" err="1"/>
              <a:t>that</a:t>
            </a:r>
            <a:r>
              <a:rPr lang="de-DE" sz="3601" dirty="0"/>
              <a:t> RPM </a:t>
            </a:r>
            <a:r>
              <a:rPr lang="de-DE" sz="3601" dirty="0" err="1"/>
              <a:t>estimators</a:t>
            </a:r>
            <a:r>
              <a:rPr lang="de-DE" sz="3601" dirty="0"/>
              <a:t> perform </a:t>
            </a:r>
            <a:r>
              <a:rPr lang="de-DE" sz="3601" dirty="0" err="1"/>
              <a:t>well</a:t>
            </a:r>
            <a:r>
              <a:rPr lang="de-DE" sz="3601" dirty="0"/>
              <a:t> </a:t>
            </a:r>
            <a:r>
              <a:rPr lang="de-DE" sz="3601" dirty="0" err="1"/>
              <a:t>under</a:t>
            </a:r>
            <a:r>
              <a:rPr lang="de-DE" sz="3601" dirty="0"/>
              <a:t> different network </a:t>
            </a:r>
            <a:r>
              <a:rPr lang="de-DE" sz="3601" dirty="0" err="1"/>
              <a:t>characteristics</a:t>
            </a:r>
            <a:r>
              <a:rPr lang="de-DE" sz="3601" dirty="0"/>
              <a:t> and </a:t>
            </a:r>
            <a:r>
              <a:rPr lang="de-DE" sz="3601" dirty="0" err="1"/>
              <a:t>are</a:t>
            </a:r>
            <a:r>
              <a:rPr lang="de-DE" sz="3601" dirty="0"/>
              <a:t> robust </a:t>
            </a:r>
            <a:r>
              <a:rPr lang="de-DE" sz="3601" dirty="0" err="1"/>
              <a:t>to</a:t>
            </a:r>
            <a:r>
              <a:rPr lang="de-DE" sz="3601" dirty="0"/>
              <a:t> </a:t>
            </a:r>
            <a:r>
              <a:rPr lang="de-DE" sz="3601" dirty="0" err="1"/>
              <a:t>severe</a:t>
            </a:r>
            <a:r>
              <a:rPr lang="de-DE" sz="3601" dirty="0"/>
              <a:t> </a:t>
            </a:r>
            <a:r>
              <a:rPr lang="de-DE" sz="3601" dirty="0" err="1"/>
              <a:t>model</a:t>
            </a:r>
            <a:r>
              <a:rPr lang="de-DE" sz="3601" dirty="0"/>
              <a:t> </a:t>
            </a:r>
            <a:r>
              <a:rPr lang="de-DE" sz="3601" dirty="0" err="1"/>
              <a:t>mismatching</a:t>
            </a:r>
            <a:r>
              <a:rPr lang="de-DE" sz="3601" dirty="0"/>
              <a:t> </a:t>
            </a:r>
            <a:r>
              <a:rPr lang="de-DE" sz="3601" dirty="0" err="1"/>
              <a:t>errors</a:t>
            </a:r>
            <a:r>
              <a:rPr lang="de-DE" sz="3601" dirty="0"/>
              <a:t>. </a:t>
            </a:r>
            <a:r>
              <a:rPr lang="de-DE" sz="3601" dirty="0" err="1"/>
              <a:t>Therefore</a:t>
            </a:r>
            <a:r>
              <a:rPr lang="de-DE" sz="3601" dirty="0"/>
              <a:t>, RPM </a:t>
            </a:r>
            <a:r>
              <a:rPr lang="de-DE" sz="3601" dirty="0" err="1"/>
              <a:t>estimators</a:t>
            </a:r>
            <a:r>
              <a:rPr lang="de-DE" sz="3601" dirty="0"/>
              <a:t> </a:t>
            </a:r>
            <a:r>
              <a:rPr lang="de-DE" sz="3601" dirty="0" err="1"/>
              <a:t>should</a:t>
            </a:r>
            <a:r>
              <a:rPr lang="de-DE" sz="3601" dirty="0"/>
              <a:t> </a:t>
            </a:r>
            <a:r>
              <a:rPr lang="de-DE" sz="3601" dirty="0" err="1"/>
              <a:t>be</a:t>
            </a:r>
            <a:r>
              <a:rPr lang="de-DE" sz="3601" dirty="0"/>
              <a:t> </a:t>
            </a:r>
            <a:r>
              <a:rPr lang="de-DE" sz="3601" dirty="0" err="1"/>
              <a:t>prefered</a:t>
            </a:r>
            <a:r>
              <a:rPr lang="de-DE" sz="3601" dirty="0"/>
              <a:t> </a:t>
            </a:r>
            <a:r>
              <a:rPr lang="de-DE" sz="3601" dirty="0" err="1"/>
              <a:t>as</a:t>
            </a:r>
            <a:r>
              <a:rPr lang="de-DE" sz="3601" dirty="0"/>
              <a:t> </a:t>
            </a:r>
            <a:r>
              <a:rPr lang="de-DE" sz="3601" dirty="0" err="1"/>
              <a:t>they</a:t>
            </a:r>
            <a:r>
              <a:rPr lang="de-DE" sz="3601" dirty="0"/>
              <a:t> </a:t>
            </a:r>
            <a:r>
              <a:rPr lang="de-DE" sz="3601" dirty="0" err="1"/>
              <a:t>utilize</a:t>
            </a:r>
            <a:r>
              <a:rPr lang="de-DE" sz="3601" dirty="0"/>
              <a:t> </a:t>
            </a:r>
            <a:r>
              <a:rPr lang="de-DE" sz="3601" dirty="0" err="1"/>
              <a:t>various</a:t>
            </a:r>
            <a:r>
              <a:rPr lang="de-DE" sz="3601" dirty="0"/>
              <a:t> </a:t>
            </a:r>
            <a:r>
              <a:rPr lang="de-DE" sz="3601" dirty="0" err="1"/>
              <a:t>information</a:t>
            </a:r>
            <a:r>
              <a:rPr lang="de-DE" sz="3601" dirty="0"/>
              <a:t> </a:t>
            </a:r>
            <a:r>
              <a:rPr lang="de-DE" sz="3601" dirty="0" err="1"/>
              <a:t>levels</a:t>
            </a:r>
            <a:r>
              <a:rPr lang="de-DE" sz="3601" dirty="0"/>
              <a:t> </a:t>
            </a:r>
            <a:r>
              <a:rPr lang="de-DE" sz="3601" dirty="0" err="1"/>
              <a:t>much</a:t>
            </a:r>
            <a:r>
              <a:rPr lang="de-DE" sz="3601" dirty="0"/>
              <a:t> </a:t>
            </a:r>
            <a:r>
              <a:rPr lang="de-DE" sz="3601" dirty="0" err="1"/>
              <a:t>better</a:t>
            </a:r>
            <a:r>
              <a:rPr lang="de-DE" sz="3601" dirty="0"/>
              <a:t> </a:t>
            </a:r>
            <a:r>
              <a:rPr lang="de-DE" sz="3601" dirty="0" err="1"/>
              <a:t>than</a:t>
            </a:r>
            <a:r>
              <a:rPr lang="de-DE" sz="3601" dirty="0"/>
              <a:t> </a:t>
            </a:r>
            <a:r>
              <a:rPr lang="de-DE" sz="3601" dirty="0" err="1"/>
              <a:t>Voronoi</a:t>
            </a:r>
            <a:r>
              <a:rPr lang="de-DE" sz="3601" dirty="0"/>
              <a:t> </a:t>
            </a:r>
            <a:r>
              <a:rPr lang="de-DE" sz="3601" dirty="0" err="1"/>
              <a:t>estimators</a:t>
            </a:r>
            <a:r>
              <a:rPr lang="de-DE" sz="3601" dirty="0"/>
              <a:t>. This </a:t>
            </a:r>
            <a:r>
              <a:rPr lang="de-DE" sz="3601" dirty="0" err="1"/>
              <a:t>research</a:t>
            </a:r>
            <a:r>
              <a:rPr lang="de-DE" sz="3601" dirty="0"/>
              <a:t> </a:t>
            </a:r>
            <a:r>
              <a:rPr lang="de-DE" sz="3601" dirty="0" err="1"/>
              <a:t>project</a:t>
            </a:r>
            <a:r>
              <a:rPr lang="de-DE" sz="3601" dirty="0"/>
              <a:t> will </a:t>
            </a:r>
            <a:r>
              <a:rPr lang="de-DE" sz="3601" dirty="0" err="1"/>
              <a:t>be</a:t>
            </a:r>
            <a:r>
              <a:rPr lang="de-DE" sz="3601" dirty="0"/>
              <a:t> </a:t>
            </a:r>
            <a:r>
              <a:rPr lang="de-DE" sz="3601" dirty="0" err="1"/>
              <a:t>extended</a:t>
            </a:r>
            <a:r>
              <a:rPr lang="de-DE" sz="3601" dirty="0"/>
              <a:t> </a:t>
            </a:r>
            <a:r>
              <a:rPr lang="de-DE" sz="3601" dirty="0" err="1"/>
              <a:t>through</a:t>
            </a:r>
            <a:r>
              <a:rPr lang="de-DE" sz="3601" dirty="0"/>
              <a:t> </a:t>
            </a:r>
            <a:r>
              <a:rPr lang="de-DE" sz="3601" dirty="0" err="1"/>
              <a:t>more</a:t>
            </a:r>
            <a:r>
              <a:rPr lang="de-DE" sz="3601" dirty="0"/>
              <a:t> </a:t>
            </a:r>
            <a:r>
              <a:rPr lang="de-DE" sz="3601" dirty="0" err="1"/>
              <a:t>networks</a:t>
            </a:r>
            <a:r>
              <a:rPr lang="de-DE" sz="3601" dirty="0"/>
              <a:t> (e.g. network </a:t>
            </a:r>
            <a:r>
              <a:rPr lang="de-DE" sz="3601" dirty="0" err="1"/>
              <a:t>layers</a:t>
            </a:r>
            <a:r>
              <a:rPr lang="de-DE" sz="3601" dirty="0"/>
              <a:t>) and </a:t>
            </a:r>
            <a:r>
              <a:rPr lang="de-DE" sz="3601" dirty="0" err="1"/>
              <a:t>mismatch</a:t>
            </a:r>
            <a:r>
              <a:rPr lang="de-DE" sz="3601" dirty="0"/>
              <a:t> </a:t>
            </a:r>
            <a:r>
              <a:rPr lang="de-DE" sz="3601" dirty="0" err="1"/>
              <a:t>versions</a:t>
            </a:r>
            <a:r>
              <a:rPr lang="de-DE" sz="3601" dirty="0"/>
              <a:t> (e.g., </a:t>
            </a:r>
            <a:r>
              <a:rPr lang="de-DE" sz="3601" dirty="0" err="1"/>
              <a:t>quantization</a:t>
            </a:r>
            <a:r>
              <a:rPr lang="de-DE" sz="3601" dirty="0"/>
              <a:t>, </a:t>
            </a:r>
            <a:r>
              <a:rPr lang="de-DE" sz="3601" dirty="0" err="1"/>
              <a:t>blurring</a:t>
            </a:r>
            <a:r>
              <a:rPr lang="de-DE" sz="3601" dirty="0"/>
              <a:t>). Further </a:t>
            </a:r>
            <a:r>
              <a:rPr lang="de-DE" sz="3601" dirty="0" err="1"/>
              <a:t>description</a:t>
            </a:r>
            <a:r>
              <a:rPr lang="de-DE" sz="3601" dirty="0"/>
              <a:t> </a:t>
            </a:r>
            <a:r>
              <a:rPr lang="de-DE" sz="3601" dirty="0" err="1"/>
              <a:t>of</a:t>
            </a:r>
            <a:r>
              <a:rPr lang="de-DE" sz="3601" dirty="0"/>
              <a:t> </a:t>
            </a:r>
            <a:r>
              <a:rPr lang="de-DE" sz="3601" dirty="0" err="1"/>
              <a:t>the</a:t>
            </a:r>
            <a:r>
              <a:rPr lang="de-DE" sz="3601" dirty="0"/>
              <a:t> </a:t>
            </a:r>
            <a:r>
              <a:rPr lang="de-DE" sz="3601" dirty="0" err="1"/>
              <a:t>estimators</a:t>
            </a:r>
            <a:r>
              <a:rPr lang="de-DE" sz="3601" dirty="0"/>
              <a:t> </a:t>
            </a:r>
            <a:r>
              <a:rPr lang="de-DE" sz="3601" dirty="0" err="1"/>
              <a:t>here</a:t>
            </a:r>
            <a:r>
              <a:rPr lang="de-DE" sz="3601" dirty="0"/>
              <a:t>: </a:t>
            </a:r>
            <a:r>
              <a:rPr lang="de-DE" sz="3601" dirty="0">
                <a:solidFill>
                  <a:srgbClr val="387278"/>
                </a:solidFill>
                <a:hlinkClick r:id="rId8" action="ppaction://hlinkfile">
                  <a:extLst>
                    <a:ext uri="{A12FA001-AC4F-418D-AE19-62706E023703}">
                      <ahyp:hlinkClr xmlns:ahyp="http://schemas.microsoft.com/office/drawing/2018/hyperlinkcolor" val="tx"/>
                    </a:ext>
                  </a:extLst>
                </a:hlinkClick>
              </a:rPr>
              <a:t>arxiv.org/</a:t>
            </a:r>
            <a:r>
              <a:rPr lang="de-DE" sz="3601" dirty="0" err="1">
                <a:solidFill>
                  <a:srgbClr val="387278"/>
                </a:solidFill>
                <a:hlinkClick r:id="rId8" action="ppaction://hlinkfile">
                  <a:extLst>
                    <a:ext uri="{A12FA001-AC4F-418D-AE19-62706E023703}">
                      <ahyp:hlinkClr xmlns:ahyp="http://schemas.microsoft.com/office/drawing/2018/hyperlinkcolor" val="tx"/>
                    </a:ext>
                  </a:extLst>
                </a:hlinkClick>
              </a:rPr>
              <a:t>abs</a:t>
            </a:r>
            <a:r>
              <a:rPr lang="de-DE" sz="3601" dirty="0">
                <a:solidFill>
                  <a:srgbClr val="387278"/>
                </a:solidFill>
                <a:hlinkClick r:id="rId8" action="ppaction://hlinkfile">
                  <a:extLst>
                    <a:ext uri="{A12FA001-AC4F-418D-AE19-62706E023703}">
                      <ahyp:hlinkClr xmlns:ahyp="http://schemas.microsoft.com/office/drawing/2018/hyperlinkcolor" val="tx"/>
                    </a:ext>
                  </a:extLst>
                </a:hlinkClick>
              </a:rPr>
              <a:t>/2009.05410 </a:t>
            </a:r>
            <a:endParaRPr lang="de-DE" sz="3601" dirty="0">
              <a:solidFill>
                <a:srgbClr val="387278"/>
              </a:solidFill>
            </a:endParaRPr>
          </a:p>
        </p:txBody>
      </p:sp>
      <p:sp>
        <p:nvSpPr>
          <p:cNvPr id="66" name="Textfeld 65">
            <a:extLst>
              <a:ext uri="{FF2B5EF4-FFF2-40B4-BE49-F238E27FC236}">
                <a16:creationId xmlns:a16="http://schemas.microsoft.com/office/drawing/2014/main" id="{C819C041-4661-4CEE-8B17-03E04E1A2FA8}"/>
              </a:ext>
            </a:extLst>
          </p:cNvPr>
          <p:cNvSpPr txBox="1"/>
          <p:nvPr/>
        </p:nvSpPr>
        <p:spPr>
          <a:xfrm>
            <a:off x="1358878" y="26795613"/>
            <a:ext cx="11574708" cy="3232680"/>
          </a:xfrm>
          <a:prstGeom prst="rect">
            <a:avLst/>
          </a:prstGeom>
          <a:noFill/>
        </p:spPr>
        <p:txBody>
          <a:bodyPr wrap="square" rtlCol="0">
            <a:spAutoFit/>
          </a:bodyPr>
          <a:lstStyle/>
          <a:p>
            <a:r>
              <a:rPr lang="de-DE" sz="4802" b="1" dirty="0"/>
              <a:t>B) Model </a:t>
            </a:r>
            <a:r>
              <a:rPr lang="de-DE" sz="4802" b="1" dirty="0" err="1"/>
              <a:t>mismatch</a:t>
            </a:r>
            <a:r>
              <a:rPr lang="de-DE" sz="4802" b="1" dirty="0"/>
              <a:t> </a:t>
            </a:r>
            <a:r>
              <a:rPr lang="de-DE" sz="3601" dirty="0" err="1"/>
              <a:t>To</a:t>
            </a:r>
            <a:r>
              <a:rPr lang="de-DE" sz="3601" dirty="0"/>
              <a:t> </a:t>
            </a:r>
            <a:r>
              <a:rPr lang="de-DE" sz="3601" dirty="0" err="1"/>
              <a:t>research</a:t>
            </a:r>
            <a:r>
              <a:rPr lang="de-DE" sz="3601" dirty="0"/>
              <a:t> </a:t>
            </a:r>
            <a:r>
              <a:rPr lang="de-DE" sz="3601" dirty="0" err="1"/>
              <a:t>the</a:t>
            </a:r>
            <a:r>
              <a:rPr lang="de-DE" sz="3601" dirty="0"/>
              <a:t> </a:t>
            </a:r>
            <a:r>
              <a:rPr lang="de-DE" sz="3601" dirty="0" err="1"/>
              <a:t>effect</a:t>
            </a:r>
            <a:r>
              <a:rPr lang="de-DE" sz="3601" dirty="0"/>
              <a:t> </a:t>
            </a:r>
            <a:r>
              <a:rPr lang="de-DE" sz="3601" dirty="0" err="1"/>
              <a:t>of</a:t>
            </a:r>
            <a:r>
              <a:rPr lang="de-DE" sz="3601" dirty="0"/>
              <a:t> network </a:t>
            </a:r>
            <a:r>
              <a:rPr lang="de-DE" sz="3601" dirty="0" err="1"/>
              <a:t>information</a:t>
            </a:r>
            <a:r>
              <a:rPr lang="de-DE" sz="3601" dirty="0"/>
              <a:t> </a:t>
            </a:r>
            <a:r>
              <a:rPr lang="de-DE" sz="3601" dirty="0" err="1"/>
              <a:t>quality</a:t>
            </a:r>
            <a:r>
              <a:rPr lang="de-DE" sz="3601" dirty="0"/>
              <a:t>, </a:t>
            </a:r>
            <a:r>
              <a:rPr lang="de-DE" sz="3601" dirty="0" err="1"/>
              <a:t>we</a:t>
            </a:r>
            <a:r>
              <a:rPr lang="de-DE" sz="3601" dirty="0"/>
              <a:t> </a:t>
            </a:r>
            <a:r>
              <a:rPr lang="de-DE" sz="3601" dirty="0" err="1"/>
              <a:t>use</a:t>
            </a:r>
            <a:r>
              <a:rPr lang="de-DE" sz="3601" dirty="0"/>
              <a:t> </a:t>
            </a:r>
            <a:r>
              <a:rPr lang="de-DE" sz="3601" dirty="0" err="1"/>
              <a:t>the</a:t>
            </a:r>
            <a:r>
              <a:rPr lang="de-DE" sz="3601" dirty="0"/>
              <a:t> generative RPM </a:t>
            </a:r>
            <a:r>
              <a:rPr lang="de-DE" sz="3601" dirty="0" err="1"/>
              <a:t>as</a:t>
            </a:r>
            <a:r>
              <a:rPr lang="de-DE" sz="3601" dirty="0"/>
              <a:t> a </a:t>
            </a:r>
            <a:r>
              <a:rPr lang="de-DE" sz="3601" dirty="0" err="1"/>
              <a:t>basis</a:t>
            </a:r>
            <a:r>
              <a:rPr lang="de-DE" sz="3601" dirty="0"/>
              <a:t> and </a:t>
            </a:r>
            <a:r>
              <a:rPr lang="de-DE" sz="3601" dirty="0" err="1"/>
              <a:t>introduce</a:t>
            </a:r>
            <a:r>
              <a:rPr lang="de-DE" sz="3601" dirty="0"/>
              <a:t> </a:t>
            </a:r>
            <a:r>
              <a:rPr lang="de-DE" sz="3601" dirty="0" err="1"/>
              <a:t>spatially</a:t>
            </a:r>
            <a:r>
              <a:rPr lang="de-DE" sz="3601" dirty="0"/>
              <a:t> </a:t>
            </a:r>
            <a:r>
              <a:rPr lang="de-DE" sz="3601" dirty="0" err="1"/>
              <a:t>sensitve</a:t>
            </a:r>
            <a:r>
              <a:rPr lang="de-DE" sz="3601" dirty="0"/>
              <a:t>, </a:t>
            </a:r>
            <a:r>
              <a:rPr lang="de-DE" sz="3601" dirty="0" err="1"/>
              <a:t>random</a:t>
            </a:r>
            <a:r>
              <a:rPr lang="de-DE" sz="3601" dirty="0"/>
              <a:t> </a:t>
            </a:r>
            <a:r>
              <a:rPr lang="de-DE" sz="3601" dirty="0" err="1"/>
              <a:t>noise</a:t>
            </a:r>
            <a:r>
              <a:rPr lang="de-DE" sz="3601" dirty="0"/>
              <a:t> </a:t>
            </a:r>
            <a:r>
              <a:rPr lang="de-DE" sz="3601" dirty="0" err="1"/>
              <a:t>to</a:t>
            </a:r>
            <a:r>
              <a:rPr lang="de-DE" sz="3601" dirty="0"/>
              <a:t> </a:t>
            </a:r>
            <a:r>
              <a:rPr lang="de-DE" sz="3601" dirty="0" err="1"/>
              <a:t>create</a:t>
            </a:r>
            <a:r>
              <a:rPr lang="de-DE" sz="3601" dirty="0"/>
              <a:t> multiple RPMs </a:t>
            </a:r>
            <a:r>
              <a:rPr lang="de-DE" sz="3601" dirty="0" err="1"/>
              <a:t>for</a:t>
            </a:r>
            <a:r>
              <a:rPr lang="de-DE" sz="3601" dirty="0"/>
              <a:t> </a:t>
            </a:r>
            <a:r>
              <a:rPr lang="de-DE" sz="3601" dirty="0" err="1"/>
              <a:t>estimation</a:t>
            </a:r>
            <a:r>
              <a:rPr lang="de-DE" sz="3601" dirty="0"/>
              <a:t>. These </a:t>
            </a:r>
            <a:r>
              <a:rPr lang="de-DE" sz="3601" dirty="0" err="1"/>
              <a:t>noised</a:t>
            </a:r>
            <a:r>
              <a:rPr lang="de-DE" sz="3601" dirty="0"/>
              <a:t> </a:t>
            </a:r>
            <a:r>
              <a:rPr lang="de-DE" sz="3601" dirty="0" err="1"/>
              <a:t>distortions</a:t>
            </a:r>
            <a:r>
              <a:rPr lang="de-DE" sz="3601" dirty="0"/>
              <a:t> </a:t>
            </a:r>
            <a:r>
              <a:rPr lang="de-DE" sz="3601" dirty="0" err="1"/>
              <a:t>resemble</a:t>
            </a:r>
            <a:r>
              <a:rPr lang="de-DE" sz="3601" dirty="0"/>
              <a:t> </a:t>
            </a:r>
            <a:r>
              <a:rPr lang="de-DE" sz="3601" dirty="0" err="1"/>
              <a:t>shaded</a:t>
            </a:r>
            <a:r>
              <a:rPr lang="de-DE" sz="3601" dirty="0"/>
              <a:t> </a:t>
            </a:r>
            <a:r>
              <a:rPr lang="de-DE" sz="3601" dirty="0" err="1"/>
              <a:t>versions</a:t>
            </a:r>
            <a:r>
              <a:rPr lang="de-DE" sz="3601" dirty="0"/>
              <a:t> </a:t>
            </a:r>
            <a:r>
              <a:rPr lang="de-DE" sz="3601" dirty="0" err="1"/>
              <a:t>of</a:t>
            </a:r>
            <a:r>
              <a:rPr lang="de-DE" sz="3601" dirty="0"/>
              <a:t> </a:t>
            </a:r>
            <a:r>
              <a:rPr lang="de-DE" sz="3601" dirty="0" err="1"/>
              <a:t>information</a:t>
            </a:r>
            <a:r>
              <a:rPr lang="de-DE" sz="3601" dirty="0"/>
              <a:t> </a:t>
            </a:r>
            <a:r>
              <a:rPr lang="de-DE" sz="3601" dirty="0" err="1"/>
              <a:t>quality</a:t>
            </a:r>
            <a:r>
              <a:rPr lang="de-DE" sz="3601" dirty="0"/>
              <a:t>.  </a:t>
            </a:r>
            <a:r>
              <a:rPr lang="de-DE" sz="4802" dirty="0"/>
              <a:t> </a:t>
            </a:r>
          </a:p>
        </p:txBody>
      </p:sp>
      <p:sp>
        <p:nvSpPr>
          <p:cNvPr id="85" name="Textfeld 84">
            <a:extLst>
              <a:ext uri="{FF2B5EF4-FFF2-40B4-BE49-F238E27FC236}">
                <a16:creationId xmlns:a16="http://schemas.microsoft.com/office/drawing/2014/main" id="{203FA540-E36C-4AA8-B227-159E0B8B47CE}"/>
              </a:ext>
            </a:extLst>
          </p:cNvPr>
          <p:cNvSpPr txBox="1"/>
          <p:nvPr/>
        </p:nvSpPr>
        <p:spPr>
          <a:xfrm>
            <a:off x="13869308" y="26669305"/>
            <a:ext cx="14866223" cy="3047694"/>
          </a:xfrm>
          <a:prstGeom prst="rect">
            <a:avLst/>
          </a:prstGeom>
          <a:noFill/>
        </p:spPr>
        <p:txBody>
          <a:bodyPr wrap="square" rtlCol="0">
            <a:spAutoFit/>
          </a:bodyPr>
          <a:lstStyle/>
          <a:p>
            <a:r>
              <a:rPr lang="de-DE" sz="4802" b="1" dirty="0"/>
              <a:t>C) Evaluation </a:t>
            </a:r>
            <a:r>
              <a:rPr lang="de-DE" sz="3601" b="1" dirty="0"/>
              <a:t>Lower KWD </a:t>
            </a:r>
            <a:r>
              <a:rPr lang="de-DE" sz="3601" dirty="0" err="1"/>
              <a:t>values</a:t>
            </a:r>
            <a:r>
              <a:rPr lang="de-DE" sz="3601" dirty="0"/>
              <a:t> </a:t>
            </a:r>
            <a:r>
              <a:rPr lang="de-DE" sz="3601" dirty="0" err="1"/>
              <a:t>resemble</a:t>
            </a:r>
            <a:r>
              <a:rPr lang="de-DE" sz="3601" dirty="0"/>
              <a:t> </a:t>
            </a:r>
            <a:r>
              <a:rPr lang="de-DE" sz="3601" b="1" dirty="0" err="1"/>
              <a:t>higher</a:t>
            </a:r>
            <a:r>
              <a:rPr lang="de-DE" sz="3601" b="1" dirty="0"/>
              <a:t> </a:t>
            </a:r>
            <a:r>
              <a:rPr lang="de-DE" sz="3601" b="1" dirty="0" err="1"/>
              <a:t>similarity</a:t>
            </a:r>
            <a:r>
              <a:rPr lang="de-DE" sz="3601" dirty="0"/>
              <a:t> </a:t>
            </a:r>
            <a:r>
              <a:rPr lang="de-DE" sz="3601" dirty="0" err="1"/>
              <a:t>to</a:t>
            </a:r>
            <a:r>
              <a:rPr lang="de-DE" sz="3601" dirty="0"/>
              <a:t> </a:t>
            </a:r>
            <a:r>
              <a:rPr lang="de-DE" sz="3601" dirty="0" err="1"/>
              <a:t>the</a:t>
            </a:r>
            <a:r>
              <a:rPr lang="de-DE" sz="3601" dirty="0"/>
              <a:t> </a:t>
            </a:r>
            <a:r>
              <a:rPr lang="de-DE" sz="3601" dirty="0" err="1"/>
              <a:t>ground</a:t>
            </a:r>
            <a:r>
              <a:rPr lang="de-DE" sz="3601" dirty="0"/>
              <a:t> </a:t>
            </a:r>
            <a:r>
              <a:rPr lang="de-DE" sz="3601" dirty="0" err="1"/>
              <a:t>truth</a:t>
            </a:r>
            <a:r>
              <a:rPr lang="de-DE" sz="3601" dirty="0"/>
              <a:t> </a:t>
            </a:r>
            <a:r>
              <a:rPr lang="de-DE" sz="3601" dirty="0" err="1"/>
              <a:t>density</a:t>
            </a:r>
            <a:r>
              <a:rPr lang="de-DE" sz="3601" dirty="0"/>
              <a:t> in </a:t>
            </a:r>
            <a:r>
              <a:rPr lang="de-DE" sz="3601" dirty="0" err="1"/>
              <a:t>terms</a:t>
            </a:r>
            <a:r>
              <a:rPr lang="de-DE" sz="3601" dirty="0"/>
              <a:t> </a:t>
            </a:r>
            <a:r>
              <a:rPr lang="de-DE" sz="3601" dirty="0" err="1"/>
              <a:t>of</a:t>
            </a:r>
            <a:r>
              <a:rPr lang="de-DE" sz="3601" dirty="0"/>
              <a:t> </a:t>
            </a:r>
            <a:r>
              <a:rPr lang="de-DE" sz="3601" dirty="0" err="1"/>
              <a:t>spatial</a:t>
            </a:r>
            <a:r>
              <a:rPr lang="de-DE" sz="3601" dirty="0"/>
              <a:t> </a:t>
            </a:r>
            <a:r>
              <a:rPr lang="de-DE" sz="3601" dirty="0" err="1"/>
              <a:t>accuracy</a:t>
            </a:r>
            <a:r>
              <a:rPr lang="de-DE" sz="3601" dirty="0"/>
              <a:t>. Even in </a:t>
            </a:r>
            <a:r>
              <a:rPr lang="de-DE" sz="3601" dirty="0" err="1"/>
              <a:t>the</a:t>
            </a:r>
            <a:r>
              <a:rPr lang="de-DE" sz="3601" dirty="0"/>
              <a:t> </a:t>
            </a:r>
            <a:r>
              <a:rPr lang="de-DE" sz="3601" dirty="0" err="1"/>
              <a:t>sparse</a:t>
            </a:r>
            <a:r>
              <a:rPr lang="de-DE" sz="3601" dirty="0"/>
              <a:t> network </a:t>
            </a:r>
            <a:r>
              <a:rPr lang="de-DE" sz="3601" dirty="0" err="1"/>
              <a:t>scenario</a:t>
            </a:r>
            <a:r>
              <a:rPr lang="de-DE" sz="3601" dirty="0"/>
              <a:t> </a:t>
            </a:r>
            <a:r>
              <a:rPr lang="de-DE" sz="3601" dirty="0" err="1"/>
              <a:t>the</a:t>
            </a:r>
            <a:r>
              <a:rPr lang="de-DE" sz="3601" dirty="0"/>
              <a:t> RPM </a:t>
            </a:r>
            <a:r>
              <a:rPr lang="de-DE" sz="3601" dirty="0" err="1"/>
              <a:t>estimators</a:t>
            </a:r>
            <a:r>
              <a:rPr lang="de-DE" sz="3601" dirty="0"/>
              <a:t> </a:t>
            </a:r>
            <a:r>
              <a:rPr lang="de-DE" sz="3601" dirty="0" err="1"/>
              <a:t>with</a:t>
            </a:r>
            <a:r>
              <a:rPr lang="de-DE" sz="3601" dirty="0"/>
              <a:t> </a:t>
            </a:r>
            <a:r>
              <a:rPr lang="de-DE" sz="3601" dirty="0" err="1"/>
              <a:t>severely</a:t>
            </a:r>
            <a:r>
              <a:rPr lang="de-DE" sz="3601" dirty="0"/>
              <a:t> </a:t>
            </a:r>
            <a:r>
              <a:rPr lang="de-DE" sz="3601" dirty="0" err="1"/>
              <a:t>noised</a:t>
            </a:r>
            <a:r>
              <a:rPr lang="de-DE" sz="3601" dirty="0"/>
              <a:t> RPMs perform </a:t>
            </a:r>
            <a:r>
              <a:rPr lang="de-DE" sz="3601" dirty="0" err="1"/>
              <a:t>much</a:t>
            </a:r>
            <a:r>
              <a:rPr lang="de-DE" sz="3601" dirty="0"/>
              <a:t> </a:t>
            </a:r>
            <a:r>
              <a:rPr lang="de-DE" sz="3601" dirty="0" err="1"/>
              <a:t>better</a:t>
            </a:r>
            <a:r>
              <a:rPr lang="de-DE" sz="3601" dirty="0"/>
              <a:t> (Fig. 4). In Fig. </a:t>
            </a:r>
            <a:r>
              <a:rPr lang="de-DE" sz="3600" dirty="0"/>
              <a:t>5 </a:t>
            </a:r>
            <a:r>
              <a:rPr lang="de-DE" sz="3600" dirty="0" err="1"/>
              <a:t>one</a:t>
            </a:r>
            <a:r>
              <a:rPr lang="de-DE" sz="3600" dirty="0"/>
              <a:t> </a:t>
            </a:r>
            <a:r>
              <a:rPr lang="de-DE" sz="3600" dirty="0" err="1"/>
              <a:t>can</a:t>
            </a:r>
            <a:r>
              <a:rPr lang="de-DE" sz="3600" dirty="0"/>
              <a:t> </a:t>
            </a:r>
            <a:r>
              <a:rPr lang="de-DE" sz="3600" dirty="0" err="1"/>
              <a:t>visually</a:t>
            </a:r>
            <a:r>
              <a:rPr lang="de-DE" sz="3600" dirty="0"/>
              <a:t> </a:t>
            </a:r>
            <a:r>
              <a:rPr lang="de-DE" sz="3600" dirty="0" err="1"/>
              <a:t>compare</a:t>
            </a:r>
            <a:r>
              <a:rPr lang="de-DE" sz="3600" dirty="0"/>
              <a:t> </a:t>
            </a:r>
            <a:r>
              <a:rPr lang="de-DE" sz="3600" dirty="0" err="1"/>
              <a:t>the</a:t>
            </a:r>
            <a:r>
              <a:rPr lang="de-DE" sz="3600" dirty="0"/>
              <a:t> </a:t>
            </a:r>
            <a:r>
              <a:rPr lang="de-DE" sz="3600" dirty="0" err="1"/>
              <a:t>similarity</a:t>
            </a:r>
            <a:r>
              <a:rPr lang="de-DE" sz="3600" dirty="0"/>
              <a:t> </a:t>
            </a:r>
            <a:r>
              <a:rPr lang="de-DE" sz="3600" dirty="0" err="1"/>
              <a:t>between</a:t>
            </a:r>
            <a:r>
              <a:rPr lang="de-DE" sz="3600" dirty="0"/>
              <a:t> </a:t>
            </a:r>
            <a:r>
              <a:rPr lang="de-DE" sz="3600" dirty="0" err="1"/>
              <a:t>the</a:t>
            </a:r>
            <a:r>
              <a:rPr lang="de-DE" sz="3600" dirty="0"/>
              <a:t> </a:t>
            </a:r>
            <a:r>
              <a:rPr lang="de-DE" sz="3600" dirty="0" err="1"/>
              <a:t>ground</a:t>
            </a:r>
            <a:r>
              <a:rPr lang="de-DE" sz="3600" dirty="0"/>
              <a:t> </a:t>
            </a:r>
            <a:r>
              <a:rPr lang="de-DE" sz="3600" dirty="0" err="1"/>
              <a:t>truth</a:t>
            </a:r>
            <a:r>
              <a:rPr lang="de-DE" sz="3600" dirty="0"/>
              <a:t> </a:t>
            </a:r>
            <a:r>
              <a:rPr lang="de-DE" sz="3600" dirty="0" err="1"/>
              <a:t>spatial</a:t>
            </a:r>
            <a:r>
              <a:rPr lang="de-DE" sz="3600" dirty="0"/>
              <a:t> </a:t>
            </a:r>
            <a:r>
              <a:rPr lang="de-DE" sz="3600" dirty="0" err="1"/>
              <a:t>density</a:t>
            </a:r>
            <a:r>
              <a:rPr lang="de-DE" sz="3600" dirty="0"/>
              <a:t> and </a:t>
            </a:r>
            <a:r>
              <a:rPr lang="de-DE" sz="3600" dirty="0" err="1"/>
              <a:t>the</a:t>
            </a:r>
            <a:r>
              <a:rPr lang="de-DE" sz="3600" dirty="0"/>
              <a:t> </a:t>
            </a:r>
            <a:r>
              <a:rPr lang="de-DE" sz="3600" dirty="0" err="1"/>
              <a:t>selected</a:t>
            </a:r>
            <a:r>
              <a:rPr lang="de-DE" sz="3600" dirty="0"/>
              <a:t> MLE </a:t>
            </a:r>
            <a:r>
              <a:rPr lang="de-DE" sz="3600" dirty="0" err="1"/>
              <a:t>estimated</a:t>
            </a:r>
            <a:r>
              <a:rPr lang="de-DE" sz="3600" dirty="0"/>
              <a:t> </a:t>
            </a:r>
            <a:r>
              <a:rPr lang="de-DE" sz="3600" dirty="0" err="1"/>
              <a:t>spatial</a:t>
            </a:r>
            <a:r>
              <a:rPr lang="de-DE" sz="3600" dirty="0"/>
              <a:t> </a:t>
            </a:r>
            <a:r>
              <a:rPr lang="de-DE" sz="3600" dirty="0" err="1"/>
              <a:t>densities</a:t>
            </a:r>
            <a:r>
              <a:rPr lang="de-DE" sz="3600" dirty="0"/>
              <a:t>.</a:t>
            </a:r>
            <a:endParaRPr lang="de-DE" sz="3601" dirty="0"/>
          </a:p>
        </p:txBody>
      </p:sp>
      <p:pic>
        <p:nvPicPr>
          <p:cNvPr id="88" name="Grafik 87">
            <a:extLst>
              <a:ext uri="{FF2B5EF4-FFF2-40B4-BE49-F238E27FC236}">
                <a16:creationId xmlns:a16="http://schemas.microsoft.com/office/drawing/2014/main" id="{4533403D-CE51-4E9A-9B56-4761AD95C6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656021" y="160320"/>
            <a:ext cx="3553479" cy="3553479"/>
          </a:xfrm>
          <a:prstGeom prst="rect">
            <a:avLst/>
          </a:prstGeom>
        </p:spPr>
      </p:pic>
      <p:sp>
        <p:nvSpPr>
          <p:cNvPr id="89" name="Textfeld 88">
            <a:extLst>
              <a:ext uri="{FF2B5EF4-FFF2-40B4-BE49-F238E27FC236}">
                <a16:creationId xmlns:a16="http://schemas.microsoft.com/office/drawing/2014/main" id="{4CD7C1BA-3203-4969-A45D-65522642E3DD}"/>
              </a:ext>
            </a:extLst>
          </p:cNvPr>
          <p:cNvSpPr txBox="1"/>
          <p:nvPr/>
        </p:nvSpPr>
        <p:spPr>
          <a:xfrm>
            <a:off x="24155425" y="3024089"/>
            <a:ext cx="5336847" cy="1154611"/>
          </a:xfrm>
          <a:prstGeom prst="rect">
            <a:avLst/>
          </a:prstGeom>
          <a:noFill/>
        </p:spPr>
        <p:txBody>
          <a:bodyPr wrap="square" rtlCol="0">
            <a:spAutoFit/>
          </a:bodyPr>
          <a:lstStyle/>
          <a:p>
            <a:r>
              <a:rPr lang="de-DE" sz="3601" dirty="0"/>
              <a:t>Repository and </a:t>
            </a:r>
            <a:r>
              <a:rPr lang="de-DE" sz="3601" dirty="0" err="1"/>
              <a:t>references</a:t>
            </a:r>
            <a:r>
              <a:rPr lang="de-DE" dirty="0"/>
              <a:t> </a:t>
            </a:r>
          </a:p>
        </p:txBody>
      </p:sp>
      <p:sp>
        <p:nvSpPr>
          <p:cNvPr id="102" name="Textfeld 101">
            <a:extLst>
              <a:ext uri="{FF2B5EF4-FFF2-40B4-BE49-F238E27FC236}">
                <a16:creationId xmlns:a16="http://schemas.microsoft.com/office/drawing/2014/main" id="{D5E5BBD2-ADB5-410D-8157-B852F66ECFFA}"/>
              </a:ext>
            </a:extLst>
          </p:cNvPr>
          <p:cNvSpPr txBox="1"/>
          <p:nvPr/>
        </p:nvSpPr>
        <p:spPr>
          <a:xfrm>
            <a:off x="13956362" y="34854842"/>
            <a:ext cx="11368045" cy="399981"/>
          </a:xfrm>
          <a:prstGeom prst="rect">
            <a:avLst/>
          </a:prstGeom>
          <a:noFill/>
        </p:spPr>
        <p:txBody>
          <a:bodyPr wrap="square" rtlCol="0">
            <a:spAutoFit/>
          </a:bodyPr>
          <a:lstStyle/>
          <a:p>
            <a:r>
              <a:rPr lang="de-DE" sz="1999" dirty="0"/>
              <a:t>Fig. 5 Selected </a:t>
            </a:r>
            <a:r>
              <a:rPr lang="de-DE" sz="1999" dirty="0" err="1"/>
              <a:t>spatial</a:t>
            </a:r>
            <a:r>
              <a:rPr lang="de-DE" sz="1999" dirty="0"/>
              <a:t> </a:t>
            </a:r>
            <a:r>
              <a:rPr lang="de-DE" sz="1999" dirty="0" err="1"/>
              <a:t>density</a:t>
            </a:r>
            <a:r>
              <a:rPr lang="de-DE" sz="1999" dirty="0"/>
              <a:t> </a:t>
            </a:r>
            <a:r>
              <a:rPr lang="de-DE" sz="1999" dirty="0" err="1"/>
              <a:t>maps</a:t>
            </a:r>
            <a:r>
              <a:rPr lang="de-DE" sz="1999" dirty="0"/>
              <a:t> (</a:t>
            </a:r>
            <a:r>
              <a:rPr lang="de-DE" sz="1999" dirty="0" err="1"/>
              <a:t>comparing</a:t>
            </a:r>
            <a:r>
              <a:rPr lang="de-DE" sz="1999" dirty="0"/>
              <a:t> </a:t>
            </a:r>
            <a:r>
              <a:rPr lang="de-DE" sz="1999" dirty="0" err="1"/>
              <a:t>ground</a:t>
            </a:r>
            <a:r>
              <a:rPr lang="de-DE" sz="1999" dirty="0"/>
              <a:t> </a:t>
            </a:r>
            <a:r>
              <a:rPr lang="de-DE" sz="1999" dirty="0" err="1"/>
              <a:t>truth</a:t>
            </a:r>
            <a:r>
              <a:rPr lang="de-DE" sz="1999" dirty="0"/>
              <a:t> </a:t>
            </a:r>
            <a:r>
              <a:rPr lang="de-DE" sz="1999" dirty="0" err="1"/>
              <a:t>with</a:t>
            </a:r>
            <a:r>
              <a:rPr lang="de-DE" sz="1999" dirty="0"/>
              <a:t> MLE </a:t>
            </a:r>
            <a:r>
              <a:rPr lang="de-DE" sz="1999" dirty="0" err="1"/>
              <a:t>estimations</a:t>
            </a:r>
            <a:r>
              <a:rPr lang="de-DE" sz="1999" dirty="0"/>
              <a:t> </a:t>
            </a:r>
            <a:r>
              <a:rPr lang="de-DE" sz="1999" dirty="0" err="1"/>
              <a:t>of</a:t>
            </a:r>
            <a:r>
              <a:rPr lang="de-DE" sz="1999" dirty="0"/>
              <a:t> </a:t>
            </a:r>
            <a:r>
              <a:rPr lang="de-DE" sz="1999" dirty="0" err="1"/>
              <a:t>the</a:t>
            </a:r>
            <a:r>
              <a:rPr lang="de-DE" sz="1999" dirty="0"/>
              <a:t> </a:t>
            </a:r>
            <a:r>
              <a:rPr lang="de-DE" sz="1999" dirty="0" err="1"/>
              <a:t>dense</a:t>
            </a:r>
            <a:r>
              <a:rPr lang="de-DE" sz="1999" dirty="0"/>
              <a:t> network)</a:t>
            </a:r>
          </a:p>
        </p:txBody>
      </p:sp>
      <p:grpSp>
        <p:nvGrpSpPr>
          <p:cNvPr id="165" name="Gruppieren 164">
            <a:extLst>
              <a:ext uri="{FF2B5EF4-FFF2-40B4-BE49-F238E27FC236}">
                <a16:creationId xmlns:a16="http://schemas.microsoft.com/office/drawing/2014/main" id="{8D2EA1F4-A176-4257-BF45-C7240F7944FB}"/>
              </a:ext>
            </a:extLst>
          </p:cNvPr>
          <p:cNvGrpSpPr/>
          <p:nvPr/>
        </p:nvGrpSpPr>
        <p:grpSpPr>
          <a:xfrm>
            <a:off x="983878" y="17185618"/>
            <a:ext cx="6621326" cy="6277445"/>
            <a:chOff x="943008" y="17230725"/>
            <a:chExt cx="6621325" cy="6277447"/>
          </a:xfrm>
        </p:grpSpPr>
        <p:pic>
          <p:nvPicPr>
            <p:cNvPr id="164" name="Grafik 163">
              <a:extLst>
                <a:ext uri="{FF2B5EF4-FFF2-40B4-BE49-F238E27FC236}">
                  <a16:creationId xmlns:a16="http://schemas.microsoft.com/office/drawing/2014/main" id="{228DB227-2921-47DB-9558-6F28ED6314F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3008" y="17230725"/>
              <a:ext cx="6277447" cy="6277447"/>
            </a:xfrm>
            <a:prstGeom prst="rect">
              <a:avLst/>
            </a:prstGeom>
          </p:spPr>
        </p:pic>
        <p:sp>
          <p:nvSpPr>
            <p:cNvPr id="95" name="Textfeld 94">
              <a:extLst>
                <a:ext uri="{FF2B5EF4-FFF2-40B4-BE49-F238E27FC236}">
                  <a16:creationId xmlns:a16="http://schemas.microsoft.com/office/drawing/2014/main" id="{C840F517-2874-4F63-95F2-BBA58F417B82}"/>
                </a:ext>
              </a:extLst>
            </p:cNvPr>
            <p:cNvSpPr txBox="1"/>
            <p:nvPr/>
          </p:nvSpPr>
          <p:spPr>
            <a:xfrm>
              <a:off x="1202120" y="22826130"/>
              <a:ext cx="6362213" cy="399981"/>
            </a:xfrm>
            <a:prstGeom prst="rect">
              <a:avLst/>
            </a:prstGeom>
            <a:noFill/>
          </p:spPr>
          <p:txBody>
            <a:bodyPr wrap="square" rtlCol="0">
              <a:spAutoFit/>
            </a:bodyPr>
            <a:lstStyle/>
            <a:p>
              <a:r>
                <a:rPr lang="de-DE" sz="1999" dirty="0"/>
                <a:t>Fig. 1 </a:t>
              </a:r>
              <a:r>
                <a:rPr lang="de-DE" sz="1999" dirty="0" err="1"/>
                <a:t>Two</a:t>
              </a:r>
              <a:r>
                <a:rPr lang="de-DE" sz="1999" dirty="0"/>
                <a:t> </a:t>
              </a:r>
              <a:r>
                <a:rPr lang="de-DE" sz="1999" dirty="0" err="1"/>
                <a:t>synthetic</a:t>
              </a:r>
              <a:r>
                <a:rPr lang="de-DE" sz="1999" dirty="0"/>
                <a:t> </a:t>
              </a:r>
              <a:r>
                <a:rPr lang="de-DE" sz="1999" dirty="0" err="1"/>
                <a:t>cellular</a:t>
              </a:r>
              <a:r>
                <a:rPr lang="de-DE" sz="1999" dirty="0"/>
                <a:t> </a:t>
              </a:r>
              <a:r>
                <a:rPr lang="de-DE" sz="1999" dirty="0" err="1"/>
                <a:t>networks</a:t>
              </a:r>
              <a:endParaRPr lang="de-DE" sz="1999" dirty="0"/>
            </a:p>
          </p:txBody>
        </p:sp>
      </p:grpSp>
      <p:grpSp>
        <p:nvGrpSpPr>
          <p:cNvPr id="168" name="Gruppieren 167">
            <a:extLst>
              <a:ext uri="{FF2B5EF4-FFF2-40B4-BE49-F238E27FC236}">
                <a16:creationId xmlns:a16="http://schemas.microsoft.com/office/drawing/2014/main" id="{1AA07127-EA7F-416E-9F6A-A5A1B761B88C}"/>
              </a:ext>
            </a:extLst>
          </p:cNvPr>
          <p:cNvGrpSpPr/>
          <p:nvPr/>
        </p:nvGrpSpPr>
        <p:grpSpPr>
          <a:xfrm>
            <a:off x="1242990" y="23048436"/>
            <a:ext cx="6362214" cy="3500281"/>
            <a:chOff x="1230607" y="23433385"/>
            <a:chExt cx="6362214" cy="3500279"/>
          </a:xfrm>
        </p:grpSpPr>
        <p:sp>
          <p:nvSpPr>
            <p:cNvPr id="96" name="Textfeld 95">
              <a:extLst>
                <a:ext uri="{FF2B5EF4-FFF2-40B4-BE49-F238E27FC236}">
                  <a16:creationId xmlns:a16="http://schemas.microsoft.com/office/drawing/2014/main" id="{20D39548-B08A-48F3-99EC-BD703BB39C93}"/>
                </a:ext>
              </a:extLst>
            </p:cNvPr>
            <p:cNvSpPr txBox="1"/>
            <p:nvPr/>
          </p:nvSpPr>
          <p:spPr>
            <a:xfrm>
              <a:off x="1230607" y="26533683"/>
              <a:ext cx="6362214" cy="399981"/>
            </a:xfrm>
            <a:prstGeom prst="rect">
              <a:avLst/>
            </a:prstGeom>
            <a:noFill/>
          </p:spPr>
          <p:txBody>
            <a:bodyPr wrap="square" rtlCol="0">
              <a:spAutoFit/>
            </a:bodyPr>
            <a:lstStyle/>
            <a:p>
              <a:r>
                <a:rPr lang="de-DE" sz="1999" dirty="0"/>
                <a:t>Fig. 2 </a:t>
              </a:r>
              <a:r>
                <a:rPr lang="de-DE" sz="1999" dirty="0" err="1"/>
                <a:t>Cell</a:t>
              </a:r>
              <a:r>
                <a:rPr lang="de-DE" sz="1999" dirty="0"/>
                <a:t> </a:t>
              </a:r>
              <a:r>
                <a:rPr lang="de-DE" sz="1999" dirty="0" err="1"/>
                <a:t>overlap</a:t>
              </a:r>
              <a:r>
                <a:rPr lang="de-DE" sz="1999" dirty="0"/>
                <a:t> per </a:t>
              </a:r>
              <a:r>
                <a:rPr lang="de-DE" sz="1999" dirty="0" err="1"/>
                <a:t>tile</a:t>
              </a:r>
              <a:endParaRPr lang="de-DE" sz="1999" dirty="0"/>
            </a:p>
          </p:txBody>
        </p:sp>
        <p:pic>
          <p:nvPicPr>
            <p:cNvPr id="167" name="Grafik 166">
              <a:extLst>
                <a:ext uri="{FF2B5EF4-FFF2-40B4-BE49-F238E27FC236}">
                  <a16:creationId xmlns:a16="http://schemas.microsoft.com/office/drawing/2014/main" id="{653B80FE-C465-46BB-A273-4FF8F98FED6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30607" y="23433385"/>
              <a:ext cx="5950041" cy="2975021"/>
            </a:xfrm>
            <a:prstGeom prst="rect">
              <a:avLst/>
            </a:prstGeom>
          </p:spPr>
        </p:pic>
      </p:grpSp>
      <p:grpSp>
        <p:nvGrpSpPr>
          <p:cNvPr id="179" name="Gruppieren 178">
            <a:extLst>
              <a:ext uri="{FF2B5EF4-FFF2-40B4-BE49-F238E27FC236}">
                <a16:creationId xmlns:a16="http://schemas.microsoft.com/office/drawing/2014/main" id="{B28F793C-4F98-46A2-A0E8-D178EF273F55}"/>
              </a:ext>
            </a:extLst>
          </p:cNvPr>
          <p:cNvGrpSpPr/>
          <p:nvPr/>
        </p:nvGrpSpPr>
        <p:grpSpPr>
          <a:xfrm>
            <a:off x="471376" y="29934902"/>
            <a:ext cx="12560420" cy="5244983"/>
            <a:chOff x="471376" y="30392102"/>
            <a:chExt cx="12560422" cy="5244983"/>
          </a:xfrm>
        </p:grpSpPr>
        <p:sp>
          <p:nvSpPr>
            <p:cNvPr id="97" name="Pfeil: nach rechts 96">
              <a:extLst>
                <a:ext uri="{FF2B5EF4-FFF2-40B4-BE49-F238E27FC236}">
                  <a16:creationId xmlns:a16="http://schemas.microsoft.com/office/drawing/2014/main" id="{78FF091E-78D0-4768-A6DC-1501E815B9F9}"/>
                </a:ext>
              </a:extLst>
            </p:cNvPr>
            <p:cNvSpPr/>
            <p:nvPr/>
          </p:nvSpPr>
          <p:spPr>
            <a:xfrm>
              <a:off x="5104797" y="32515390"/>
              <a:ext cx="3402001" cy="595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8" name="Textfeld 97">
              <a:extLst>
                <a:ext uri="{FF2B5EF4-FFF2-40B4-BE49-F238E27FC236}">
                  <a16:creationId xmlns:a16="http://schemas.microsoft.com/office/drawing/2014/main" id="{D4E4D0CB-7CB3-47EC-9F58-123778248789}"/>
                </a:ext>
              </a:extLst>
            </p:cNvPr>
            <p:cNvSpPr txBox="1"/>
            <p:nvPr/>
          </p:nvSpPr>
          <p:spPr>
            <a:xfrm>
              <a:off x="5113855" y="31907650"/>
              <a:ext cx="3402421" cy="646459"/>
            </a:xfrm>
            <a:prstGeom prst="rect">
              <a:avLst/>
            </a:prstGeom>
            <a:noFill/>
          </p:spPr>
          <p:txBody>
            <a:bodyPr wrap="square" rtlCol="0">
              <a:spAutoFit/>
            </a:bodyPr>
            <a:lstStyle/>
            <a:p>
              <a:r>
                <a:rPr lang="de-DE" sz="3601" b="1" dirty="0"/>
                <a:t>Model </a:t>
              </a:r>
              <a:r>
                <a:rPr lang="de-DE" sz="3601" b="1" dirty="0" err="1"/>
                <a:t>mismatch</a:t>
              </a:r>
              <a:endParaRPr lang="de-DE" sz="3601" b="1" dirty="0"/>
            </a:p>
          </p:txBody>
        </p:sp>
        <p:sp>
          <p:nvSpPr>
            <p:cNvPr id="99" name="Textfeld 98">
              <a:extLst>
                <a:ext uri="{FF2B5EF4-FFF2-40B4-BE49-F238E27FC236}">
                  <a16:creationId xmlns:a16="http://schemas.microsoft.com/office/drawing/2014/main" id="{BB385348-8498-4BDD-8211-82BEF968C3EE}"/>
                </a:ext>
              </a:extLst>
            </p:cNvPr>
            <p:cNvSpPr txBox="1"/>
            <p:nvPr/>
          </p:nvSpPr>
          <p:spPr>
            <a:xfrm>
              <a:off x="1072114" y="35237104"/>
              <a:ext cx="9519681" cy="399981"/>
            </a:xfrm>
            <a:prstGeom prst="rect">
              <a:avLst/>
            </a:prstGeom>
            <a:noFill/>
          </p:spPr>
          <p:txBody>
            <a:bodyPr wrap="square" rtlCol="0">
              <a:spAutoFit/>
            </a:bodyPr>
            <a:lstStyle/>
            <a:p>
              <a:r>
                <a:rPr lang="de-DE" sz="1999" dirty="0"/>
                <a:t>Fig. 3 Model </a:t>
              </a:r>
              <a:r>
                <a:rPr lang="de-DE" sz="1999" dirty="0" err="1"/>
                <a:t>mismatch</a:t>
              </a:r>
              <a:r>
                <a:rPr lang="de-DE" sz="1999" dirty="0"/>
                <a:t> on </a:t>
              </a:r>
              <a:r>
                <a:rPr lang="de-DE" sz="1999" dirty="0" err="1"/>
                <a:t>exemplary</a:t>
              </a:r>
              <a:r>
                <a:rPr lang="de-DE" sz="1999" dirty="0"/>
                <a:t> </a:t>
              </a:r>
              <a:r>
                <a:rPr lang="de-DE" sz="1999" dirty="0" err="1"/>
                <a:t>cell</a:t>
              </a:r>
              <a:r>
                <a:rPr lang="de-DE" sz="1999" dirty="0"/>
                <a:t> </a:t>
              </a:r>
              <a:r>
                <a:rPr lang="de-DE" sz="1999" dirty="0" err="1"/>
                <a:t>profile</a:t>
              </a:r>
              <a:r>
                <a:rPr lang="de-DE" sz="1999" dirty="0"/>
                <a:t> </a:t>
              </a:r>
              <a:r>
                <a:rPr lang="de-DE" sz="1999" dirty="0" err="1"/>
                <a:t>through</a:t>
              </a:r>
              <a:r>
                <a:rPr lang="de-DE" sz="1999" dirty="0"/>
                <a:t> </a:t>
              </a:r>
              <a:r>
                <a:rPr lang="de-DE" sz="1999" dirty="0" err="1"/>
                <a:t>random</a:t>
              </a:r>
              <a:r>
                <a:rPr lang="de-DE" sz="1999" dirty="0"/>
                <a:t> </a:t>
              </a:r>
              <a:r>
                <a:rPr lang="de-DE" sz="1999" dirty="0" err="1"/>
                <a:t>noise</a:t>
              </a:r>
              <a:endParaRPr lang="de-DE" sz="1999" dirty="0"/>
            </a:p>
          </p:txBody>
        </p:sp>
        <p:pic>
          <p:nvPicPr>
            <p:cNvPr id="176" name="Grafik 175">
              <a:extLst>
                <a:ext uri="{FF2B5EF4-FFF2-40B4-BE49-F238E27FC236}">
                  <a16:creationId xmlns:a16="http://schemas.microsoft.com/office/drawing/2014/main" id="{AB82858E-AC02-41D0-9E24-566BD713023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1376" y="30392102"/>
              <a:ext cx="4842000" cy="4842000"/>
            </a:xfrm>
            <a:prstGeom prst="rect">
              <a:avLst/>
            </a:prstGeom>
          </p:spPr>
        </p:pic>
        <p:pic>
          <p:nvPicPr>
            <p:cNvPr id="178" name="Grafik 177">
              <a:extLst>
                <a:ext uri="{FF2B5EF4-FFF2-40B4-BE49-F238E27FC236}">
                  <a16:creationId xmlns:a16="http://schemas.microsoft.com/office/drawing/2014/main" id="{77BB8C35-B565-41B7-868E-117C08E3CC3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89798" y="30392102"/>
              <a:ext cx="4842000" cy="4842000"/>
            </a:xfrm>
            <a:prstGeom prst="rect">
              <a:avLst/>
            </a:prstGeom>
          </p:spPr>
        </p:pic>
      </p:grpSp>
      <p:grpSp>
        <p:nvGrpSpPr>
          <p:cNvPr id="182" name="Gruppieren 181">
            <a:extLst>
              <a:ext uri="{FF2B5EF4-FFF2-40B4-BE49-F238E27FC236}">
                <a16:creationId xmlns:a16="http://schemas.microsoft.com/office/drawing/2014/main" id="{3D9C8DC2-2CC3-4901-8F4D-6CEB671EE479}"/>
              </a:ext>
            </a:extLst>
          </p:cNvPr>
          <p:cNvGrpSpPr/>
          <p:nvPr/>
        </p:nvGrpSpPr>
        <p:grpSpPr>
          <a:xfrm>
            <a:off x="13887987" y="17885492"/>
            <a:ext cx="14948256" cy="8667956"/>
            <a:chOff x="13710564" y="18266490"/>
            <a:chExt cx="14948258" cy="7998177"/>
          </a:xfrm>
        </p:grpSpPr>
        <p:sp>
          <p:nvSpPr>
            <p:cNvPr id="100" name="Textfeld 99">
              <a:extLst>
                <a:ext uri="{FF2B5EF4-FFF2-40B4-BE49-F238E27FC236}">
                  <a16:creationId xmlns:a16="http://schemas.microsoft.com/office/drawing/2014/main" id="{D4FD5DA4-488D-4EEC-841F-A230193A80FA}"/>
                </a:ext>
              </a:extLst>
            </p:cNvPr>
            <p:cNvSpPr txBox="1"/>
            <p:nvPr/>
          </p:nvSpPr>
          <p:spPr>
            <a:xfrm>
              <a:off x="13710564" y="25895593"/>
              <a:ext cx="6362215" cy="369074"/>
            </a:xfrm>
            <a:prstGeom prst="rect">
              <a:avLst/>
            </a:prstGeom>
            <a:noFill/>
          </p:spPr>
          <p:txBody>
            <a:bodyPr wrap="square" rtlCol="0">
              <a:spAutoFit/>
            </a:bodyPr>
            <a:lstStyle/>
            <a:p>
              <a:r>
                <a:rPr lang="de-DE" sz="1999" dirty="0"/>
                <a:t>Fig. 4 KWD </a:t>
              </a:r>
              <a:r>
                <a:rPr lang="de-DE" sz="1999" dirty="0" err="1"/>
                <a:t>values</a:t>
              </a:r>
              <a:r>
                <a:rPr lang="de-DE" sz="1999" dirty="0"/>
                <a:t> </a:t>
              </a:r>
              <a:r>
                <a:rPr lang="de-DE" sz="1999" dirty="0" err="1"/>
                <a:t>for</a:t>
              </a:r>
              <a:r>
                <a:rPr lang="de-DE" sz="1999" dirty="0"/>
                <a:t> all </a:t>
              </a:r>
              <a:r>
                <a:rPr lang="de-DE" sz="1999" dirty="0" err="1"/>
                <a:t>simulated</a:t>
              </a:r>
              <a:r>
                <a:rPr lang="de-DE" sz="1999" dirty="0"/>
                <a:t> </a:t>
              </a:r>
              <a:r>
                <a:rPr lang="de-DE" sz="1999" dirty="0" err="1"/>
                <a:t>versions</a:t>
              </a:r>
              <a:endParaRPr lang="de-DE" sz="1999" dirty="0"/>
            </a:p>
          </p:txBody>
        </p:sp>
        <p:pic>
          <p:nvPicPr>
            <p:cNvPr id="181" name="Grafik 180" descr="Ein Bild, das Text enthält.&#10;&#10;Automatisch generierte Beschreibung">
              <a:extLst>
                <a:ext uri="{FF2B5EF4-FFF2-40B4-BE49-F238E27FC236}">
                  <a16:creationId xmlns:a16="http://schemas.microsoft.com/office/drawing/2014/main" id="{185B7E8D-C338-4C7B-BC46-C3AD7A9D8F0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857530" y="18266490"/>
              <a:ext cx="14801292" cy="7400646"/>
            </a:xfrm>
            <a:prstGeom prst="rect">
              <a:avLst/>
            </a:prstGeom>
          </p:spPr>
        </p:pic>
      </p:grpSp>
      <p:grpSp>
        <p:nvGrpSpPr>
          <p:cNvPr id="190" name="Gruppieren 189">
            <a:extLst>
              <a:ext uri="{FF2B5EF4-FFF2-40B4-BE49-F238E27FC236}">
                <a16:creationId xmlns:a16="http://schemas.microsoft.com/office/drawing/2014/main" id="{B7268289-4C36-4E3A-987D-821240F97415}"/>
              </a:ext>
            </a:extLst>
          </p:cNvPr>
          <p:cNvGrpSpPr/>
          <p:nvPr/>
        </p:nvGrpSpPr>
        <p:grpSpPr>
          <a:xfrm>
            <a:off x="14041131" y="30114887"/>
            <a:ext cx="14788945" cy="4487885"/>
            <a:chOff x="13825171" y="30019766"/>
            <a:chExt cx="14788946" cy="4487883"/>
          </a:xfrm>
        </p:grpSpPr>
        <p:grpSp>
          <p:nvGrpSpPr>
            <p:cNvPr id="142" name="Gruppieren 141">
              <a:extLst>
                <a:ext uri="{FF2B5EF4-FFF2-40B4-BE49-F238E27FC236}">
                  <a16:creationId xmlns:a16="http://schemas.microsoft.com/office/drawing/2014/main" id="{63DF9CDA-61CC-4CAB-BE72-474208F59E1B}"/>
                </a:ext>
              </a:extLst>
            </p:cNvPr>
            <p:cNvGrpSpPr/>
            <p:nvPr/>
          </p:nvGrpSpPr>
          <p:grpSpPr>
            <a:xfrm>
              <a:off x="24699892" y="30020923"/>
              <a:ext cx="3914225" cy="4474179"/>
              <a:chOff x="24991207" y="27227211"/>
              <a:chExt cx="3914225" cy="4474179"/>
            </a:xfrm>
          </p:grpSpPr>
          <p:pic>
            <p:nvPicPr>
              <p:cNvPr id="129" name="Grafik 128">
                <a:extLst>
                  <a:ext uri="{FF2B5EF4-FFF2-40B4-BE49-F238E27FC236}">
                    <a16:creationId xmlns:a16="http://schemas.microsoft.com/office/drawing/2014/main" id="{35D5F46A-9833-46E6-9BF7-ED086C30A72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997432" y="29793390"/>
                <a:ext cx="1908000" cy="1908000"/>
              </a:xfrm>
              <a:prstGeom prst="rect">
                <a:avLst/>
              </a:prstGeom>
            </p:spPr>
          </p:pic>
          <p:pic>
            <p:nvPicPr>
              <p:cNvPr id="131" name="Grafik 130">
                <a:extLst>
                  <a:ext uri="{FF2B5EF4-FFF2-40B4-BE49-F238E27FC236}">
                    <a16:creationId xmlns:a16="http://schemas.microsoft.com/office/drawing/2014/main" id="{EB68F95F-C9AF-440A-8115-D77C09057E9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4991207" y="29793390"/>
                <a:ext cx="1908000" cy="1908000"/>
              </a:xfrm>
              <a:prstGeom prst="rect">
                <a:avLst/>
              </a:prstGeom>
            </p:spPr>
          </p:pic>
          <p:pic>
            <p:nvPicPr>
              <p:cNvPr id="133" name="Grafik 132">
                <a:extLst>
                  <a:ext uri="{FF2B5EF4-FFF2-40B4-BE49-F238E27FC236}">
                    <a16:creationId xmlns:a16="http://schemas.microsoft.com/office/drawing/2014/main" id="{F493B1EC-7D7B-4175-A0C8-EF7B0C951B8F}"/>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997432" y="27525390"/>
                <a:ext cx="1908000" cy="1908000"/>
              </a:xfrm>
              <a:prstGeom prst="rect">
                <a:avLst/>
              </a:prstGeom>
            </p:spPr>
          </p:pic>
          <p:pic>
            <p:nvPicPr>
              <p:cNvPr id="135" name="Grafik 134">
                <a:extLst>
                  <a:ext uri="{FF2B5EF4-FFF2-40B4-BE49-F238E27FC236}">
                    <a16:creationId xmlns:a16="http://schemas.microsoft.com/office/drawing/2014/main" id="{6CC0B1FA-1FAC-4701-8C73-94C82BD88315}"/>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993256" y="27525390"/>
                <a:ext cx="1908000" cy="1908000"/>
              </a:xfrm>
              <a:prstGeom prst="rect">
                <a:avLst/>
              </a:prstGeom>
            </p:spPr>
          </p:pic>
          <p:sp>
            <p:nvSpPr>
              <p:cNvPr id="136" name="Textfeld 135">
                <a:extLst>
                  <a:ext uri="{FF2B5EF4-FFF2-40B4-BE49-F238E27FC236}">
                    <a16:creationId xmlns:a16="http://schemas.microsoft.com/office/drawing/2014/main" id="{33FEC451-5C44-4640-9A25-1EF5E3C52231}"/>
                  </a:ext>
                </a:extLst>
              </p:cNvPr>
              <p:cNvSpPr txBox="1"/>
              <p:nvPr/>
            </p:nvSpPr>
            <p:spPr>
              <a:xfrm>
                <a:off x="24991207" y="27227211"/>
                <a:ext cx="1908000" cy="338875"/>
              </a:xfrm>
              <a:prstGeom prst="rect">
                <a:avLst/>
              </a:prstGeom>
              <a:solidFill>
                <a:srgbClr val="D9D9D9"/>
              </a:solidFill>
              <a:ln>
                <a:solidFill>
                  <a:schemeClr val="tx1"/>
                </a:solidFill>
              </a:ln>
            </p:spPr>
            <p:txBody>
              <a:bodyPr wrap="square" rtlCol="0">
                <a:spAutoFit/>
              </a:bodyPr>
              <a:lstStyle/>
              <a:p>
                <a:pPr algn="ctr"/>
                <a:r>
                  <a:rPr lang="de-DE" sz="1602" dirty="0"/>
                  <a:t>MLE – no_03</a:t>
                </a:r>
              </a:p>
            </p:txBody>
          </p:sp>
          <p:sp>
            <p:nvSpPr>
              <p:cNvPr id="137" name="Textfeld 136">
                <a:extLst>
                  <a:ext uri="{FF2B5EF4-FFF2-40B4-BE49-F238E27FC236}">
                    <a16:creationId xmlns:a16="http://schemas.microsoft.com/office/drawing/2014/main" id="{22AB68EB-F209-469B-86A4-A3C752766838}"/>
                  </a:ext>
                </a:extLst>
              </p:cNvPr>
              <p:cNvSpPr txBox="1"/>
              <p:nvPr/>
            </p:nvSpPr>
            <p:spPr>
              <a:xfrm>
                <a:off x="26997432" y="27230914"/>
                <a:ext cx="1908000" cy="338875"/>
              </a:xfrm>
              <a:prstGeom prst="rect">
                <a:avLst/>
              </a:prstGeom>
              <a:solidFill>
                <a:srgbClr val="D9D9D9"/>
              </a:solidFill>
              <a:ln>
                <a:solidFill>
                  <a:schemeClr val="tx1"/>
                </a:solidFill>
              </a:ln>
            </p:spPr>
            <p:txBody>
              <a:bodyPr wrap="square" rtlCol="0">
                <a:spAutoFit/>
              </a:bodyPr>
              <a:lstStyle/>
              <a:p>
                <a:pPr algn="ctr"/>
                <a:r>
                  <a:rPr lang="de-DE" sz="1602" dirty="0"/>
                  <a:t>MLE – no_09</a:t>
                </a:r>
              </a:p>
            </p:txBody>
          </p:sp>
          <p:sp>
            <p:nvSpPr>
              <p:cNvPr id="138" name="Textfeld 137">
                <a:extLst>
                  <a:ext uri="{FF2B5EF4-FFF2-40B4-BE49-F238E27FC236}">
                    <a16:creationId xmlns:a16="http://schemas.microsoft.com/office/drawing/2014/main" id="{5537DF58-F6C8-4009-A57D-F1E4075DDD7B}"/>
                  </a:ext>
                </a:extLst>
              </p:cNvPr>
              <p:cNvSpPr txBox="1"/>
              <p:nvPr/>
            </p:nvSpPr>
            <p:spPr>
              <a:xfrm>
                <a:off x="26991099" y="29473529"/>
                <a:ext cx="1908000" cy="338875"/>
              </a:xfrm>
              <a:prstGeom prst="rect">
                <a:avLst/>
              </a:prstGeom>
              <a:solidFill>
                <a:srgbClr val="D9D9D9"/>
              </a:solidFill>
              <a:ln>
                <a:solidFill>
                  <a:schemeClr val="tx1"/>
                </a:solidFill>
              </a:ln>
            </p:spPr>
            <p:txBody>
              <a:bodyPr wrap="square" rtlCol="0">
                <a:spAutoFit/>
              </a:bodyPr>
              <a:lstStyle/>
              <a:p>
                <a:pPr algn="ctr"/>
                <a:r>
                  <a:rPr lang="de-DE" sz="1602" dirty="0"/>
                  <a:t>MLE – no_21</a:t>
                </a:r>
              </a:p>
            </p:txBody>
          </p:sp>
          <p:sp>
            <p:nvSpPr>
              <p:cNvPr id="139" name="Textfeld 138">
                <a:extLst>
                  <a:ext uri="{FF2B5EF4-FFF2-40B4-BE49-F238E27FC236}">
                    <a16:creationId xmlns:a16="http://schemas.microsoft.com/office/drawing/2014/main" id="{7ECC98F6-A6E2-4B36-86EC-3149B3D7A0D9}"/>
                  </a:ext>
                </a:extLst>
              </p:cNvPr>
              <p:cNvSpPr txBox="1"/>
              <p:nvPr/>
            </p:nvSpPr>
            <p:spPr>
              <a:xfrm>
                <a:off x="24991207" y="29473529"/>
                <a:ext cx="1908000" cy="338875"/>
              </a:xfrm>
              <a:prstGeom prst="rect">
                <a:avLst/>
              </a:prstGeom>
              <a:solidFill>
                <a:srgbClr val="D9D9D9"/>
              </a:solidFill>
              <a:ln>
                <a:solidFill>
                  <a:schemeClr val="tx1"/>
                </a:solidFill>
              </a:ln>
            </p:spPr>
            <p:txBody>
              <a:bodyPr wrap="square" rtlCol="0">
                <a:spAutoFit/>
              </a:bodyPr>
              <a:lstStyle/>
              <a:p>
                <a:pPr algn="ctr"/>
                <a:r>
                  <a:rPr lang="de-DE" sz="1602" dirty="0"/>
                  <a:t>MLE – no_15</a:t>
                </a:r>
              </a:p>
            </p:txBody>
          </p:sp>
        </p:grpSp>
        <p:grpSp>
          <p:nvGrpSpPr>
            <p:cNvPr id="186" name="Gruppieren 185">
              <a:extLst>
                <a:ext uri="{FF2B5EF4-FFF2-40B4-BE49-F238E27FC236}">
                  <a16:creationId xmlns:a16="http://schemas.microsoft.com/office/drawing/2014/main" id="{A6A9336C-9124-43FB-955C-4283EE9ADF0A}"/>
                </a:ext>
              </a:extLst>
            </p:cNvPr>
            <p:cNvGrpSpPr/>
            <p:nvPr/>
          </p:nvGrpSpPr>
          <p:grpSpPr>
            <a:xfrm>
              <a:off x="20284652" y="30019766"/>
              <a:ext cx="4199986" cy="4474800"/>
              <a:chOff x="20284652" y="30019766"/>
              <a:chExt cx="4199986" cy="4541360"/>
            </a:xfrm>
          </p:grpSpPr>
          <p:pic>
            <p:nvPicPr>
              <p:cNvPr id="127" name="Grafik 126" descr="Ein Bild, das fliegend, Regen, Natur, mehrere enthält.&#10;&#10;Automatisch generierte Beschreibung">
                <a:extLst>
                  <a:ext uri="{FF2B5EF4-FFF2-40B4-BE49-F238E27FC236}">
                    <a16:creationId xmlns:a16="http://schemas.microsoft.com/office/drawing/2014/main" id="{6E289ECA-449A-4DE1-A451-2B22BE7B95F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0290638" y="30367126"/>
                <a:ext cx="4194000" cy="4194000"/>
              </a:xfrm>
              <a:prstGeom prst="rect">
                <a:avLst/>
              </a:prstGeom>
            </p:spPr>
          </p:pic>
          <p:sp>
            <p:nvSpPr>
              <p:cNvPr id="141" name="Textfeld 140">
                <a:extLst>
                  <a:ext uri="{FF2B5EF4-FFF2-40B4-BE49-F238E27FC236}">
                    <a16:creationId xmlns:a16="http://schemas.microsoft.com/office/drawing/2014/main" id="{631EC996-1E18-49E0-AF03-6261039BC060}"/>
                  </a:ext>
                </a:extLst>
              </p:cNvPr>
              <p:cNvSpPr txBox="1"/>
              <p:nvPr/>
            </p:nvSpPr>
            <p:spPr>
              <a:xfrm>
                <a:off x="20284652" y="30019766"/>
                <a:ext cx="4194001" cy="343915"/>
              </a:xfrm>
              <a:prstGeom prst="rect">
                <a:avLst/>
              </a:prstGeom>
              <a:solidFill>
                <a:srgbClr val="D9D9D9"/>
              </a:solidFill>
              <a:ln>
                <a:solidFill>
                  <a:schemeClr val="tx1"/>
                </a:solidFill>
              </a:ln>
            </p:spPr>
            <p:txBody>
              <a:bodyPr wrap="square" rtlCol="0">
                <a:spAutoFit/>
              </a:bodyPr>
              <a:lstStyle/>
              <a:p>
                <a:pPr algn="ctr"/>
                <a:r>
                  <a:rPr lang="de-DE" sz="1602" dirty="0"/>
                  <a:t>MLE - Generative RPM</a:t>
                </a:r>
              </a:p>
            </p:txBody>
          </p:sp>
        </p:grpSp>
        <p:grpSp>
          <p:nvGrpSpPr>
            <p:cNvPr id="187" name="Gruppieren 186">
              <a:extLst>
                <a:ext uri="{FF2B5EF4-FFF2-40B4-BE49-F238E27FC236}">
                  <a16:creationId xmlns:a16="http://schemas.microsoft.com/office/drawing/2014/main" id="{41EB0B97-2151-4CD1-9C8F-E4E6E9503BF6}"/>
                </a:ext>
              </a:extLst>
            </p:cNvPr>
            <p:cNvGrpSpPr/>
            <p:nvPr/>
          </p:nvGrpSpPr>
          <p:grpSpPr>
            <a:xfrm>
              <a:off x="13825171" y="30019770"/>
              <a:ext cx="4253176" cy="4487879"/>
              <a:chOff x="13825171" y="30019766"/>
              <a:chExt cx="4253176" cy="4602278"/>
            </a:xfrm>
          </p:grpSpPr>
          <p:sp>
            <p:nvSpPr>
              <p:cNvPr id="140" name="Textfeld 139">
                <a:extLst>
                  <a:ext uri="{FF2B5EF4-FFF2-40B4-BE49-F238E27FC236}">
                    <a16:creationId xmlns:a16="http://schemas.microsoft.com/office/drawing/2014/main" id="{2C97810E-5DDD-4FF8-AE82-5E4B2D623B31}"/>
                  </a:ext>
                </a:extLst>
              </p:cNvPr>
              <p:cNvSpPr txBox="1"/>
              <p:nvPr/>
            </p:nvSpPr>
            <p:spPr>
              <a:xfrm>
                <a:off x="13825171" y="30019766"/>
                <a:ext cx="4247196" cy="347513"/>
              </a:xfrm>
              <a:prstGeom prst="rect">
                <a:avLst/>
              </a:prstGeom>
              <a:solidFill>
                <a:srgbClr val="D9D9D9"/>
              </a:solidFill>
              <a:ln>
                <a:solidFill>
                  <a:schemeClr val="tx1"/>
                </a:solidFill>
              </a:ln>
            </p:spPr>
            <p:txBody>
              <a:bodyPr wrap="square" rtlCol="0">
                <a:spAutoFit/>
              </a:bodyPr>
              <a:lstStyle/>
              <a:p>
                <a:pPr algn="ctr"/>
                <a:r>
                  <a:rPr lang="de-DE" sz="1602" dirty="0"/>
                  <a:t>Ground </a:t>
                </a:r>
                <a:r>
                  <a:rPr lang="de-DE" sz="1602" dirty="0" err="1"/>
                  <a:t>truth</a:t>
                </a:r>
                <a:r>
                  <a:rPr lang="de-DE" sz="1602" dirty="0"/>
                  <a:t> </a:t>
                </a:r>
                <a:r>
                  <a:rPr lang="de-DE" sz="1602" dirty="0" err="1"/>
                  <a:t>spatial</a:t>
                </a:r>
                <a:r>
                  <a:rPr lang="de-DE" sz="1602" dirty="0"/>
                  <a:t> </a:t>
                </a:r>
                <a:r>
                  <a:rPr lang="de-DE" sz="1602" dirty="0" err="1"/>
                  <a:t>density</a:t>
                </a:r>
                <a:endParaRPr lang="de-DE" sz="1602" dirty="0"/>
              </a:p>
            </p:txBody>
          </p:sp>
          <p:pic>
            <p:nvPicPr>
              <p:cNvPr id="184" name="Grafik 183">
                <a:extLst>
                  <a:ext uri="{FF2B5EF4-FFF2-40B4-BE49-F238E27FC236}">
                    <a16:creationId xmlns:a16="http://schemas.microsoft.com/office/drawing/2014/main" id="{83900EF5-9D16-4D8A-A84F-C289409B597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3830347" y="30374044"/>
                <a:ext cx="4248000" cy="4248000"/>
              </a:xfrm>
              <a:prstGeom prst="rect">
                <a:avLst/>
              </a:prstGeom>
            </p:spPr>
          </p:pic>
        </p:grpSp>
        <p:sp>
          <p:nvSpPr>
            <p:cNvPr id="188" name="Gleich 187">
              <a:extLst>
                <a:ext uri="{FF2B5EF4-FFF2-40B4-BE49-F238E27FC236}">
                  <a16:creationId xmlns:a16="http://schemas.microsoft.com/office/drawing/2014/main" id="{A9539B18-4728-49FD-AFBA-253D51146251}"/>
                </a:ext>
              </a:extLst>
            </p:cNvPr>
            <p:cNvSpPr/>
            <p:nvPr/>
          </p:nvSpPr>
          <p:spPr>
            <a:xfrm>
              <a:off x="18505571" y="31821990"/>
              <a:ext cx="1357150" cy="100087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9" name="Rechteck 188">
              <a:extLst>
                <a:ext uri="{FF2B5EF4-FFF2-40B4-BE49-F238E27FC236}">
                  <a16:creationId xmlns:a16="http://schemas.microsoft.com/office/drawing/2014/main" id="{A57C2881-DFB4-49B9-90BC-0839CC5D1D19}"/>
                </a:ext>
              </a:extLst>
            </p:cNvPr>
            <p:cNvSpPr/>
            <p:nvPr/>
          </p:nvSpPr>
          <p:spPr>
            <a:xfrm>
              <a:off x="18931856" y="31070321"/>
              <a:ext cx="505271" cy="923649"/>
            </a:xfrm>
            <a:prstGeom prst="rect">
              <a:avLst/>
            </a:prstGeom>
            <a:noFill/>
          </p:spPr>
          <p:txBody>
            <a:bodyPr wrap="none" lIns="91442" tIns="45719" rIns="91442" bIns="45719">
              <a:spAutoFit/>
            </a:bodyPr>
            <a:lstStyle/>
            <a:p>
              <a:pPr algn="ctr"/>
              <a:r>
                <a:rPr lang="de-DE" sz="5402" dirty="0">
                  <a:ln w="0"/>
                  <a:effectLst>
                    <a:outerShdw blurRad="38100" dist="19050" dir="2700000" algn="tl" rotWithShape="0">
                      <a:schemeClr val="dk1">
                        <a:alpha val="40000"/>
                      </a:schemeClr>
                    </a:outerShdw>
                  </a:effectLst>
                </a:rPr>
                <a:t>?</a:t>
              </a:r>
            </a:p>
          </p:txBody>
        </p:sp>
      </p:grpSp>
      <p:sp>
        <p:nvSpPr>
          <p:cNvPr id="193" name="Textfeld 192">
            <a:extLst>
              <a:ext uri="{FF2B5EF4-FFF2-40B4-BE49-F238E27FC236}">
                <a16:creationId xmlns:a16="http://schemas.microsoft.com/office/drawing/2014/main" id="{A86B8B94-984A-4E93-9D8E-4B7BC194A879}"/>
              </a:ext>
            </a:extLst>
          </p:cNvPr>
          <p:cNvSpPr txBox="1"/>
          <p:nvPr/>
        </p:nvSpPr>
        <p:spPr>
          <a:xfrm>
            <a:off x="1468423" y="30189696"/>
            <a:ext cx="3060000" cy="338875"/>
          </a:xfrm>
          <a:prstGeom prst="rect">
            <a:avLst/>
          </a:prstGeom>
          <a:solidFill>
            <a:srgbClr val="D9D9D9"/>
          </a:solidFill>
          <a:ln>
            <a:solidFill>
              <a:schemeClr val="tx1"/>
            </a:solidFill>
          </a:ln>
        </p:spPr>
        <p:txBody>
          <a:bodyPr wrap="square" rtlCol="0">
            <a:spAutoFit/>
          </a:bodyPr>
          <a:lstStyle/>
          <a:p>
            <a:pPr algn="ctr"/>
            <a:r>
              <a:rPr lang="de-DE" sz="1602" dirty="0"/>
              <a:t>Generative RPM</a:t>
            </a:r>
          </a:p>
        </p:txBody>
      </p:sp>
    </p:spTree>
    <p:extLst>
      <p:ext uri="{BB962C8B-B14F-4D97-AF65-F5344CB8AC3E}">
        <p14:creationId xmlns:p14="http://schemas.microsoft.com/office/powerpoint/2010/main" val="1105944358"/>
      </p:ext>
    </p:extLst>
  </p:cSld>
  <p:clrMapOvr>
    <a:masterClrMapping/>
  </p:clrMapOvr>
</p:sld>
</file>

<file path=ppt/theme/theme1.xml><?xml version="1.0" encoding="utf-8"?>
<a:theme xmlns:a="http://schemas.openxmlformats.org/drawingml/2006/main" name="Office Theme">
  <a:themeElements>
    <a:clrScheme name="Gray, Teal, &amp; Orange">
      <a:dk1>
        <a:sysClr val="windowText" lastClr="000000"/>
      </a:dk1>
      <a:lt1>
        <a:sysClr val="window" lastClr="FFFFFF"/>
      </a:lt1>
      <a:dk2>
        <a:srgbClr val="48454A"/>
      </a:dk2>
      <a:lt2>
        <a:srgbClr val="E3E5EA"/>
      </a:lt2>
      <a:accent1>
        <a:srgbClr val="387278"/>
      </a:accent1>
      <a:accent2>
        <a:srgbClr val="D98F5F"/>
      </a:accent2>
      <a:accent3>
        <a:srgbClr val="72505B"/>
      </a:accent3>
      <a:accent4>
        <a:srgbClr val="6FB6BE"/>
      </a:accent4>
      <a:accent5>
        <a:srgbClr val="F0D9BB"/>
      </a:accent5>
      <a:accent6>
        <a:srgbClr val="CD8C77"/>
      </a:accent6>
      <a:hlink>
        <a:srgbClr val="6FB6BE"/>
      </a:hlink>
      <a:folHlink>
        <a:srgbClr val="38727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773</Words>
  <Application>Microsoft Office PowerPoint</Application>
  <PresentationFormat>Benutzerdefiniert</PresentationFormat>
  <Paragraphs>49</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Calibri Light</vt:lpstr>
      <vt:lpstr>Wingdings</vt:lpstr>
      <vt:lpstr>Office Theme</vt:lpstr>
      <vt:lpstr>PowerPoint-Präsentation</vt:lpstr>
    </vt:vector>
  </TitlesOfParts>
  <Company>SIU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Ramljak, M.L. (Marco)</cp:lastModifiedBy>
  <cp:revision>34</cp:revision>
  <cp:lastPrinted>2021-08-25T19:22:08Z</cp:lastPrinted>
  <dcterms:created xsi:type="dcterms:W3CDTF">2017-09-05T20:02:28Z</dcterms:created>
  <dcterms:modified xsi:type="dcterms:W3CDTF">2021-09-06T10:57:22Z</dcterms:modified>
</cp:coreProperties>
</file>