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Carlos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e00b23f2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e00b23f2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Carlos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e00b23f2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e00b23f2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444746"/>
                </a:solidFill>
                <a:highlight>
                  <a:srgbClr val="FFFFFF"/>
                </a:highlight>
                <a:latin typeface="Roboto"/>
                <a:ea typeface="Roboto"/>
                <a:cs typeface="Roboto"/>
                <a:sym typeface="Roboto"/>
              </a:rPr>
              <a:t>Carlos - The USLA has contracted us to initialize research in shark attacks throughout the country. As a first step in this research we provide some insights on the information readily available without going further into it. The result will guide us in which areas to focus when starting our research.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e00b23f2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e00b23f2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Antonio - The USA leads in the number of r</a:t>
            </a:r>
            <a:r>
              <a:rPr lang="en"/>
              <a:t>eported cases of shark attack, this could be due to the amount of information readily available to us. It could also indicate poor preventative measures in the USA and an opportunity to learn from other countries.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e00b23f2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e00b23f2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Antonio - Within the last 40 years the average number of shark </a:t>
            </a:r>
            <a:r>
              <a:rPr lang="en"/>
              <a:t>attacks per year have been below 50 with less than 2 of them resulting in death. These results are quite good in terms of death causes but there are always ways to improve.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e0e8a0f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e0e8a0f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Rui - Within the USA shark attacks are focused in certain areas of the country, being California, Hawaii and Florida. Florida has a much higher number of cases which could be a very important source of information.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e4a0603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e4a0603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Rui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e0e8a0f1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e0e8a0f1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 - With just over 1 death per year in all of USA while looking back in the previous 40 years, we found that Hawaii has a higher number of deaths than Florida, and considering the amount of cases in Florida, California’s death rate is also surprising. We will focus on death prevention information in these 3 states.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e0e8a0f1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e0e8a0f1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 - Though we have seen some states leading in the figures we have looked at. When observing death ratios within each state we find that some places with less cases have a higher mortality rate. This suggests that lack of experience or preventative measures could be the cause and adopting measures from more experienced states may assist with this issue.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e0e8a0f1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e0e8a0f1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Jose - In a general look throughout the country we can also observe that although most of the cases happen to people practicing surf related activities, swimming may be the one in which people are most at risk of death. Further research may determine causes and assist in finding preventive measures.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225800"/>
            <a:ext cx="8520600" cy="187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Preliminary</a:t>
            </a:r>
            <a:endParaRPr/>
          </a:p>
          <a:p>
            <a:pPr indent="0" lvl="0" marL="0" rtl="0" algn="ctr">
              <a:spcBef>
                <a:spcPts val="0"/>
              </a:spcBef>
              <a:spcAft>
                <a:spcPts val="0"/>
              </a:spcAft>
              <a:buNone/>
            </a:pPr>
            <a:r>
              <a:rPr lang="en"/>
              <a:t>Shark Attack Analysis</a:t>
            </a:r>
            <a:endParaRPr/>
          </a:p>
        </p:txBody>
      </p:sp>
      <p:sp>
        <p:nvSpPr>
          <p:cNvPr id="87" name="Google Shape;87;p13"/>
          <p:cNvSpPr txBox="1"/>
          <p:nvPr>
            <p:ph idx="1" type="subTitle"/>
          </p:nvPr>
        </p:nvSpPr>
        <p:spPr>
          <a:xfrm>
            <a:off x="7696800" y="3549200"/>
            <a:ext cx="1268700" cy="12660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Rui</a:t>
            </a:r>
            <a:endParaRPr/>
          </a:p>
          <a:p>
            <a:pPr indent="0" lvl="0" marL="0" rtl="0" algn="r">
              <a:spcBef>
                <a:spcPts val="0"/>
              </a:spcBef>
              <a:spcAft>
                <a:spcPts val="0"/>
              </a:spcAft>
              <a:buNone/>
            </a:pPr>
            <a:r>
              <a:rPr lang="en"/>
              <a:t>Jose</a:t>
            </a:r>
            <a:endParaRPr/>
          </a:p>
          <a:p>
            <a:pPr indent="0" lvl="0" marL="0" rtl="0" algn="r">
              <a:spcBef>
                <a:spcPts val="0"/>
              </a:spcBef>
              <a:spcAft>
                <a:spcPts val="0"/>
              </a:spcAft>
              <a:buNone/>
            </a:pPr>
            <a:r>
              <a:rPr lang="en"/>
              <a:t>Antonio</a:t>
            </a:r>
            <a:endParaRPr/>
          </a:p>
          <a:p>
            <a:pPr indent="0" lvl="0" marL="0" rtl="0" algn="r">
              <a:spcBef>
                <a:spcPts val="0"/>
              </a:spcBef>
              <a:spcAft>
                <a:spcPts val="0"/>
              </a:spcAft>
              <a:buNone/>
            </a:pPr>
            <a:r>
              <a:rPr lang="en"/>
              <a:t>Carlos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269175" y="644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Summary</a:t>
            </a:r>
            <a:endParaRPr/>
          </a:p>
        </p:txBody>
      </p:sp>
      <p:sp>
        <p:nvSpPr>
          <p:cNvPr id="150" name="Google Shape;150;p22"/>
          <p:cNvSpPr txBox="1"/>
          <p:nvPr>
            <p:ph idx="1" type="body"/>
          </p:nvPr>
        </p:nvSpPr>
        <p:spPr>
          <a:xfrm>
            <a:off x="727650" y="1441200"/>
            <a:ext cx="7688700" cy="22611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More accurate reporting is needed for a better analysis of the entire country.</a:t>
            </a:r>
            <a:endParaRPr sz="1500"/>
          </a:p>
          <a:p>
            <a:pPr indent="-323850" lvl="0" marL="457200" rtl="0" algn="l">
              <a:spcBef>
                <a:spcPts val="0"/>
              </a:spcBef>
              <a:spcAft>
                <a:spcPts val="0"/>
              </a:spcAft>
              <a:buSzPts val="1500"/>
              <a:buChar char="●"/>
            </a:pPr>
            <a:r>
              <a:rPr lang="en" sz="1500"/>
              <a:t>States with less cases may require assistance, or adopt measures from states with more cases to improve </a:t>
            </a:r>
            <a:r>
              <a:rPr lang="en" sz="1500"/>
              <a:t>results.</a:t>
            </a:r>
            <a:endParaRPr sz="1500"/>
          </a:p>
          <a:p>
            <a:pPr indent="-323850" lvl="0" marL="457200" rtl="0" algn="l">
              <a:spcBef>
                <a:spcPts val="0"/>
              </a:spcBef>
              <a:spcAft>
                <a:spcPts val="0"/>
              </a:spcAft>
              <a:buSzPts val="1500"/>
              <a:buChar char="●"/>
            </a:pPr>
            <a:r>
              <a:rPr lang="en" sz="1500"/>
              <a:t>Florida is a great model state to gather information, due to the number of reported cases and death ratio.</a:t>
            </a:r>
            <a:endParaRPr sz="1500"/>
          </a:p>
          <a:p>
            <a:pPr indent="0" lvl="0" marL="457200" rtl="0" algn="l">
              <a:spcBef>
                <a:spcPts val="1200"/>
              </a:spcBef>
              <a:spcAft>
                <a:spcPts val="0"/>
              </a:spcAft>
              <a:buNone/>
            </a:pPr>
            <a:r>
              <a:t/>
            </a:r>
            <a:endParaRPr sz="15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893650" y="0"/>
            <a:ext cx="6432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Hypothesis</a:t>
            </a:r>
            <a:endParaRPr/>
          </a:p>
        </p:txBody>
      </p:sp>
      <p:sp>
        <p:nvSpPr>
          <p:cNvPr id="93" name="Google Shape;93;p14"/>
          <p:cNvSpPr txBox="1"/>
          <p:nvPr>
            <p:ph idx="1" type="body"/>
          </p:nvPr>
        </p:nvSpPr>
        <p:spPr>
          <a:xfrm>
            <a:off x="311700" y="1152475"/>
            <a:ext cx="8520600" cy="3400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p>
          <a:p>
            <a:pPr indent="0" lvl="0" marL="457200" rtl="0" algn="l">
              <a:spcBef>
                <a:spcPts val="1200"/>
              </a:spcBef>
              <a:spcAft>
                <a:spcPts val="0"/>
              </a:spcAft>
              <a:buNone/>
            </a:pPr>
            <a:r>
              <a:rPr lang="en" sz="1500"/>
              <a:t>U</a:t>
            </a:r>
            <a:r>
              <a:rPr lang="en" sz="1500"/>
              <a:t>nited States Lifesaving Association</a:t>
            </a:r>
            <a:r>
              <a:rPr lang="en" sz="1500"/>
              <a:t> requires information to assist in prevention of shark attacks throughout the country. As a preliminary research, to find which areas need further research and discovery, we will:</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Analyze shark attacks in a global scale compared to the USA.</a:t>
            </a:r>
            <a:endParaRPr sz="1500"/>
          </a:p>
          <a:p>
            <a:pPr indent="-323850" lvl="0" marL="457200" rtl="0" algn="l">
              <a:spcBef>
                <a:spcPts val="0"/>
              </a:spcBef>
              <a:spcAft>
                <a:spcPts val="0"/>
              </a:spcAft>
              <a:buSzPts val="1500"/>
              <a:buChar char="●"/>
            </a:pPr>
            <a:r>
              <a:rPr lang="en" sz="1500"/>
              <a:t>Analyze shark attacks within the USA compare between states.</a:t>
            </a:r>
            <a:endParaRPr sz="1500"/>
          </a:p>
          <a:p>
            <a:pPr indent="-323850" lvl="0" marL="457200" rtl="0" algn="l">
              <a:spcBef>
                <a:spcPts val="0"/>
              </a:spcBef>
              <a:spcAft>
                <a:spcPts val="0"/>
              </a:spcAft>
              <a:buSzPts val="1500"/>
              <a:buChar char="●"/>
            </a:pPr>
            <a:r>
              <a:rPr lang="en" sz="1500"/>
              <a:t>Recommendations for shark attack prevention, response and measures.</a:t>
            </a:r>
            <a:endParaRPr sz="15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277200" y="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Global Analysis of Shark Attacks</a:t>
            </a:r>
            <a:endParaRPr/>
          </a:p>
        </p:txBody>
      </p:sp>
      <p:sp>
        <p:nvSpPr>
          <p:cNvPr id="99" name="Google Shape;99;p15"/>
          <p:cNvSpPr txBox="1"/>
          <p:nvPr>
            <p:ph idx="1" type="body"/>
          </p:nvPr>
        </p:nvSpPr>
        <p:spPr>
          <a:xfrm>
            <a:off x="277200" y="1348075"/>
            <a:ext cx="4189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USA leads in number of cases of Shark attacks.</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Reporting</a:t>
            </a:r>
            <a:endParaRPr sz="1500"/>
          </a:p>
          <a:p>
            <a:pPr indent="-323850" lvl="0" marL="457200" rtl="0" algn="l">
              <a:spcBef>
                <a:spcPts val="0"/>
              </a:spcBef>
              <a:spcAft>
                <a:spcPts val="0"/>
              </a:spcAft>
              <a:buSzPts val="1500"/>
              <a:buChar char="●"/>
            </a:pPr>
            <a:r>
              <a:rPr lang="en" sz="1500"/>
              <a:t>Awareness</a:t>
            </a:r>
            <a:endParaRPr sz="1500"/>
          </a:p>
          <a:p>
            <a:pPr indent="-323850" lvl="0" marL="457200" rtl="0" algn="l">
              <a:spcBef>
                <a:spcPts val="0"/>
              </a:spcBef>
              <a:spcAft>
                <a:spcPts val="0"/>
              </a:spcAft>
              <a:buSzPts val="1500"/>
              <a:buChar char="●"/>
            </a:pPr>
            <a:r>
              <a:rPr lang="en" sz="1500"/>
              <a:t>Preventive Measures</a:t>
            </a:r>
            <a:endParaRPr sz="1500"/>
          </a:p>
          <a:p>
            <a:pPr indent="-323850" lvl="0" marL="457200" rtl="0" algn="l">
              <a:spcBef>
                <a:spcPts val="0"/>
              </a:spcBef>
              <a:spcAft>
                <a:spcPts val="0"/>
              </a:spcAft>
              <a:buSzPts val="1500"/>
              <a:buChar char="●"/>
            </a:pPr>
            <a:r>
              <a:rPr lang="en" sz="1500"/>
              <a:t>Shark Population Distribution</a:t>
            </a:r>
            <a:endParaRPr sz="1500"/>
          </a:p>
        </p:txBody>
      </p:sp>
      <p:pic>
        <p:nvPicPr>
          <p:cNvPr id="100" name="Google Shape;100;p15"/>
          <p:cNvPicPr preferRelativeResize="0"/>
          <p:nvPr/>
        </p:nvPicPr>
        <p:blipFill>
          <a:blip r:embed="rId3">
            <a:alphaModFix/>
          </a:blip>
          <a:stretch>
            <a:fillRect/>
          </a:stretch>
        </p:blipFill>
        <p:spPr>
          <a:xfrm>
            <a:off x="4705050" y="1201402"/>
            <a:ext cx="4230275" cy="3318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92225" y="0"/>
            <a:ext cx="743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Shark Attacks within USA</a:t>
            </a:r>
            <a:endParaRPr/>
          </a:p>
        </p:txBody>
      </p:sp>
      <p:sp>
        <p:nvSpPr>
          <p:cNvPr id="106" name="Google Shape;106;p16"/>
          <p:cNvSpPr txBox="1"/>
          <p:nvPr>
            <p:ph idx="1" type="body"/>
          </p:nvPr>
        </p:nvSpPr>
        <p:spPr>
          <a:xfrm>
            <a:off x="311700" y="1259375"/>
            <a:ext cx="3491700" cy="2975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530"/>
              <a:t>USA since 1980</a:t>
            </a:r>
            <a:endParaRPr sz="1530"/>
          </a:p>
          <a:p>
            <a:pPr indent="-325755" lvl="0" marL="457200" rtl="0" algn="l">
              <a:lnSpc>
                <a:spcPct val="95000"/>
              </a:lnSpc>
              <a:spcBef>
                <a:spcPts val="1200"/>
              </a:spcBef>
              <a:spcAft>
                <a:spcPts val="0"/>
              </a:spcAft>
              <a:buSzPts val="1530"/>
              <a:buChar char="●"/>
            </a:pPr>
            <a:r>
              <a:rPr lang="en" sz="1530"/>
              <a:t>Reported Cases: 1798</a:t>
            </a:r>
            <a:endParaRPr sz="1530"/>
          </a:p>
          <a:p>
            <a:pPr indent="-325755" lvl="0" marL="457200" rtl="0" algn="l">
              <a:lnSpc>
                <a:spcPct val="95000"/>
              </a:lnSpc>
              <a:spcBef>
                <a:spcPts val="0"/>
              </a:spcBef>
              <a:spcAft>
                <a:spcPts val="0"/>
              </a:spcAft>
              <a:buSzPts val="1530"/>
              <a:buChar char="●"/>
            </a:pPr>
            <a:r>
              <a:rPr lang="en" sz="1530"/>
              <a:t>Deaths: 57</a:t>
            </a:r>
            <a:endParaRPr sz="1530"/>
          </a:p>
          <a:p>
            <a:pPr indent="0" lvl="0" marL="0" rtl="0" algn="l">
              <a:lnSpc>
                <a:spcPct val="95000"/>
              </a:lnSpc>
              <a:spcBef>
                <a:spcPts val="1200"/>
              </a:spcBef>
              <a:spcAft>
                <a:spcPts val="0"/>
              </a:spcAft>
              <a:buSzPts val="935"/>
              <a:buNone/>
            </a:pPr>
            <a:r>
              <a:t/>
            </a:r>
            <a:endParaRPr sz="1530"/>
          </a:p>
          <a:p>
            <a:pPr indent="0" lvl="0" marL="0" rtl="0" algn="l">
              <a:lnSpc>
                <a:spcPct val="95000"/>
              </a:lnSpc>
              <a:spcBef>
                <a:spcPts val="1200"/>
              </a:spcBef>
              <a:spcAft>
                <a:spcPts val="0"/>
              </a:spcAft>
              <a:buSzPts val="935"/>
              <a:buNone/>
            </a:pPr>
            <a:r>
              <a:t/>
            </a:r>
            <a:endParaRPr sz="1530"/>
          </a:p>
          <a:p>
            <a:pPr indent="0" lvl="0" marL="0" rtl="0" algn="l">
              <a:lnSpc>
                <a:spcPct val="95000"/>
              </a:lnSpc>
              <a:spcBef>
                <a:spcPts val="1200"/>
              </a:spcBef>
              <a:spcAft>
                <a:spcPts val="0"/>
              </a:spcAft>
              <a:buSzPts val="935"/>
              <a:buNone/>
            </a:pPr>
            <a:r>
              <a:rPr lang="en" sz="1530"/>
              <a:t>Average per year</a:t>
            </a:r>
            <a:endParaRPr sz="1530"/>
          </a:p>
          <a:p>
            <a:pPr indent="-325755" lvl="0" marL="457200" rtl="0" algn="l">
              <a:lnSpc>
                <a:spcPct val="95000"/>
              </a:lnSpc>
              <a:spcBef>
                <a:spcPts val="1200"/>
              </a:spcBef>
              <a:spcAft>
                <a:spcPts val="0"/>
              </a:spcAft>
              <a:buSzPts val="1530"/>
              <a:buChar char="●"/>
            </a:pPr>
            <a:r>
              <a:rPr lang="en" sz="1530"/>
              <a:t>Reported Cases: 43</a:t>
            </a:r>
            <a:endParaRPr sz="1530"/>
          </a:p>
          <a:p>
            <a:pPr indent="-325755" lvl="0" marL="457200" rtl="0" algn="l">
              <a:lnSpc>
                <a:spcPct val="95000"/>
              </a:lnSpc>
              <a:spcBef>
                <a:spcPts val="0"/>
              </a:spcBef>
              <a:spcAft>
                <a:spcPts val="0"/>
              </a:spcAft>
              <a:buSzPts val="1530"/>
              <a:buChar char="●"/>
            </a:pPr>
            <a:r>
              <a:rPr lang="en" sz="1530"/>
              <a:t>Deaths: 1.4</a:t>
            </a:r>
            <a:endParaRPr sz="1530"/>
          </a:p>
          <a:p>
            <a:pPr indent="0" lvl="0" marL="457200" rtl="0" algn="l">
              <a:lnSpc>
                <a:spcPct val="95000"/>
              </a:lnSpc>
              <a:spcBef>
                <a:spcPts val="1200"/>
              </a:spcBef>
              <a:spcAft>
                <a:spcPts val="0"/>
              </a:spcAft>
              <a:buSzPts val="935"/>
              <a:buNone/>
            </a:pPr>
            <a:r>
              <a:t/>
            </a:r>
            <a:endParaRPr sz="2029"/>
          </a:p>
          <a:p>
            <a:pPr indent="0" lvl="0" marL="457200" rtl="0" algn="l">
              <a:lnSpc>
                <a:spcPct val="95000"/>
              </a:lnSpc>
              <a:spcBef>
                <a:spcPts val="1200"/>
              </a:spcBef>
              <a:spcAft>
                <a:spcPts val="0"/>
              </a:spcAft>
              <a:buSzPts val="935"/>
              <a:buNone/>
            </a:pPr>
            <a:r>
              <a:t/>
            </a:r>
            <a:endParaRPr sz="2029"/>
          </a:p>
          <a:p>
            <a:pPr indent="0" lvl="0" marL="0" rtl="0" algn="l">
              <a:lnSpc>
                <a:spcPct val="95000"/>
              </a:lnSpc>
              <a:spcBef>
                <a:spcPts val="1200"/>
              </a:spcBef>
              <a:spcAft>
                <a:spcPts val="1200"/>
              </a:spcAft>
              <a:buSzPts val="935"/>
              <a:buNone/>
            </a:pPr>
            <a:r>
              <a:rPr lang="en" sz="2029"/>
              <a:t>							</a:t>
            </a:r>
            <a:endParaRPr sz="2029"/>
          </a:p>
        </p:txBody>
      </p:sp>
      <p:pic>
        <p:nvPicPr>
          <p:cNvPr id="107" name="Google Shape;107;p16"/>
          <p:cNvPicPr preferRelativeResize="0"/>
          <p:nvPr/>
        </p:nvPicPr>
        <p:blipFill>
          <a:blip r:embed="rId3">
            <a:alphaModFix/>
          </a:blip>
          <a:stretch>
            <a:fillRect/>
          </a:stretch>
        </p:blipFill>
        <p:spPr>
          <a:xfrm>
            <a:off x="4032525" y="864472"/>
            <a:ext cx="4829900" cy="3682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92250" y="0"/>
            <a:ext cx="743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Shark Attacks within USA</a:t>
            </a:r>
            <a:endParaRPr/>
          </a:p>
        </p:txBody>
      </p:sp>
      <p:pic>
        <p:nvPicPr>
          <p:cNvPr id="113" name="Google Shape;113;p17"/>
          <p:cNvPicPr preferRelativeResize="0"/>
          <p:nvPr/>
        </p:nvPicPr>
        <p:blipFill>
          <a:blip r:embed="rId3">
            <a:alphaModFix/>
          </a:blip>
          <a:stretch>
            <a:fillRect/>
          </a:stretch>
        </p:blipFill>
        <p:spPr>
          <a:xfrm>
            <a:off x="311700" y="1048450"/>
            <a:ext cx="4639175" cy="3240525"/>
          </a:xfrm>
          <a:prstGeom prst="rect">
            <a:avLst/>
          </a:prstGeom>
          <a:noFill/>
          <a:ln>
            <a:noFill/>
          </a:ln>
        </p:spPr>
      </p:pic>
      <p:sp>
        <p:nvSpPr>
          <p:cNvPr id="114" name="Google Shape;114;p17"/>
          <p:cNvSpPr txBox="1"/>
          <p:nvPr>
            <p:ph idx="1" type="body"/>
          </p:nvPr>
        </p:nvSpPr>
        <p:spPr>
          <a:xfrm>
            <a:off x="5031575" y="820550"/>
            <a:ext cx="3627000" cy="3598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530"/>
              <a:t>Most Reported cases were found in Florida:</a:t>
            </a:r>
            <a:endParaRPr sz="1530"/>
          </a:p>
          <a:p>
            <a:pPr indent="0" lvl="0" marL="0" rtl="0" algn="l">
              <a:lnSpc>
                <a:spcPct val="95000"/>
              </a:lnSpc>
              <a:spcBef>
                <a:spcPts val="1200"/>
              </a:spcBef>
              <a:spcAft>
                <a:spcPts val="0"/>
              </a:spcAft>
              <a:buNone/>
            </a:pPr>
            <a:r>
              <a:t/>
            </a:r>
            <a:endParaRPr sz="1530"/>
          </a:p>
          <a:p>
            <a:pPr indent="-325755" lvl="0" marL="457200" rtl="0" algn="l">
              <a:lnSpc>
                <a:spcPct val="95000"/>
              </a:lnSpc>
              <a:spcBef>
                <a:spcPts val="1200"/>
              </a:spcBef>
              <a:spcAft>
                <a:spcPts val="0"/>
              </a:spcAft>
              <a:buSzPts val="1530"/>
              <a:buChar char="●"/>
            </a:pPr>
            <a:r>
              <a:rPr lang="en" sz="1530"/>
              <a:t>Florida is better equipped to deal with shark attacks</a:t>
            </a:r>
            <a:endParaRPr sz="1530"/>
          </a:p>
          <a:p>
            <a:pPr indent="0" lvl="0" marL="0" rtl="0" algn="l">
              <a:lnSpc>
                <a:spcPct val="95000"/>
              </a:lnSpc>
              <a:spcBef>
                <a:spcPts val="1200"/>
              </a:spcBef>
              <a:spcAft>
                <a:spcPts val="0"/>
              </a:spcAft>
              <a:buNone/>
            </a:pPr>
            <a:r>
              <a:t/>
            </a:r>
            <a:endParaRPr sz="1530"/>
          </a:p>
          <a:p>
            <a:pPr indent="-325755" lvl="0" marL="457200" rtl="0" algn="l">
              <a:lnSpc>
                <a:spcPct val="95000"/>
              </a:lnSpc>
              <a:spcBef>
                <a:spcPts val="1200"/>
              </a:spcBef>
              <a:spcAft>
                <a:spcPts val="0"/>
              </a:spcAft>
              <a:buSzPts val="1530"/>
              <a:buChar char="●"/>
            </a:pPr>
            <a:r>
              <a:rPr lang="en" sz="1530"/>
              <a:t>Most accurate reporting</a:t>
            </a:r>
            <a:endParaRPr sz="1530"/>
          </a:p>
          <a:p>
            <a:pPr indent="0" lvl="0" marL="457200" rtl="0" algn="l">
              <a:lnSpc>
                <a:spcPct val="95000"/>
              </a:lnSpc>
              <a:spcBef>
                <a:spcPts val="1200"/>
              </a:spcBef>
              <a:spcAft>
                <a:spcPts val="0"/>
              </a:spcAft>
              <a:buNone/>
            </a:pPr>
            <a:r>
              <a:t/>
            </a:r>
            <a:endParaRPr sz="1530"/>
          </a:p>
          <a:p>
            <a:pPr indent="-325755" lvl="0" marL="457200" rtl="0" algn="l">
              <a:lnSpc>
                <a:spcPct val="95000"/>
              </a:lnSpc>
              <a:spcBef>
                <a:spcPts val="1200"/>
              </a:spcBef>
              <a:spcAft>
                <a:spcPts val="0"/>
              </a:spcAft>
              <a:buSzPts val="1530"/>
              <a:buChar char="●"/>
            </a:pPr>
            <a:r>
              <a:rPr lang="en" sz="1530"/>
              <a:t>Opportunity to share knowledge with other states</a:t>
            </a:r>
            <a:endParaRPr sz="1530"/>
          </a:p>
          <a:p>
            <a:pPr indent="0" lvl="0" marL="0" rtl="0" algn="l">
              <a:lnSpc>
                <a:spcPct val="95000"/>
              </a:lnSpc>
              <a:spcBef>
                <a:spcPts val="1200"/>
              </a:spcBef>
              <a:spcAft>
                <a:spcPts val="0"/>
              </a:spcAft>
              <a:buNone/>
            </a:pPr>
            <a:r>
              <a:t/>
            </a:r>
            <a:endParaRPr sz="2029"/>
          </a:p>
          <a:p>
            <a:pPr indent="0" lvl="0" marL="0" rtl="0" algn="l">
              <a:lnSpc>
                <a:spcPct val="95000"/>
              </a:lnSpc>
              <a:spcBef>
                <a:spcPts val="1200"/>
              </a:spcBef>
              <a:spcAft>
                <a:spcPts val="0"/>
              </a:spcAft>
              <a:buNone/>
            </a:pPr>
            <a:r>
              <a:t/>
            </a:r>
            <a:endParaRPr sz="2029"/>
          </a:p>
          <a:p>
            <a:pPr indent="0" lvl="0" marL="457200" rtl="0" algn="l">
              <a:lnSpc>
                <a:spcPct val="95000"/>
              </a:lnSpc>
              <a:spcBef>
                <a:spcPts val="1200"/>
              </a:spcBef>
              <a:spcAft>
                <a:spcPts val="0"/>
              </a:spcAft>
              <a:buNone/>
            </a:pPr>
            <a:r>
              <a:t/>
            </a:r>
            <a:endParaRPr sz="2029"/>
          </a:p>
          <a:p>
            <a:pPr indent="0" lvl="0" marL="457200" rtl="0" algn="l">
              <a:lnSpc>
                <a:spcPct val="95000"/>
              </a:lnSpc>
              <a:spcBef>
                <a:spcPts val="1200"/>
              </a:spcBef>
              <a:spcAft>
                <a:spcPts val="0"/>
              </a:spcAft>
              <a:buSzPts val="935"/>
              <a:buNone/>
            </a:pPr>
            <a:r>
              <a:t/>
            </a:r>
            <a:endParaRPr sz="2029"/>
          </a:p>
          <a:p>
            <a:pPr indent="0" lvl="0" marL="457200" rtl="0" algn="l">
              <a:lnSpc>
                <a:spcPct val="95000"/>
              </a:lnSpc>
              <a:spcBef>
                <a:spcPts val="1200"/>
              </a:spcBef>
              <a:spcAft>
                <a:spcPts val="0"/>
              </a:spcAft>
              <a:buSzPts val="935"/>
              <a:buNone/>
            </a:pPr>
            <a:r>
              <a:t/>
            </a:r>
            <a:endParaRPr sz="2029"/>
          </a:p>
          <a:p>
            <a:pPr indent="0" lvl="0" marL="0" rtl="0" algn="l">
              <a:lnSpc>
                <a:spcPct val="95000"/>
              </a:lnSpc>
              <a:spcBef>
                <a:spcPts val="1200"/>
              </a:spcBef>
              <a:spcAft>
                <a:spcPts val="1200"/>
              </a:spcAft>
              <a:buSzPts val="935"/>
              <a:buNone/>
            </a:pPr>
            <a:r>
              <a:rPr lang="en" sz="2029"/>
              <a:t>							</a:t>
            </a:r>
            <a:endParaRPr sz="2029"/>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82725" y="6228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540"/>
              <a:t>Attacks</a:t>
            </a:r>
            <a:r>
              <a:rPr lang="en" sz="1540"/>
              <a:t> in Florida Counties</a:t>
            </a:r>
            <a:endParaRPr sz="1540"/>
          </a:p>
        </p:txBody>
      </p:sp>
      <p:sp>
        <p:nvSpPr>
          <p:cNvPr id="120" name="Google Shape;120;p18"/>
          <p:cNvSpPr txBox="1"/>
          <p:nvPr>
            <p:ph type="title"/>
          </p:nvPr>
        </p:nvSpPr>
        <p:spPr>
          <a:xfrm>
            <a:off x="382725" y="0"/>
            <a:ext cx="743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Shark Attacks within USA</a:t>
            </a:r>
            <a:endParaRPr/>
          </a:p>
        </p:txBody>
      </p:sp>
      <p:pic>
        <p:nvPicPr>
          <p:cNvPr id="121" name="Google Shape;121;p18"/>
          <p:cNvPicPr preferRelativeResize="0"/>
          <p:nvPr/>
        </p:nvPicPr>
        <p:blipFill>
          <a:blip r:embed="rId3">
            <a:alphaModFix/>
          </a:blip>
          <a:stretch>
            <a:fillRect/>
          </a:stretch>
        </p:blipFill>
        <p:spPr>
          <a:xfrm>
            <a:off x="3957700" y="680525"/>
            <a:ext cx="4902474" cy="3996575"/>
          </a:xfrm>
          <a:prstGeom prst="rect">
            <a:avLst/>
          </a:prstGeom>
          <a:noFill/>
          <a:ln>
            <a:noFill/>
          </a:ln>
        </p:spPr>
      </p:pic>
      <p:pic>
        <p:nvPicPr>
          <p:cNvPr id="122" name="Google Shape;122;p18"/>
          <p:cNvPicPr preferRelativeResize="0"/>
          <p:nvPr/>
        </p:nvPicPr>
        <p:blipFill>
          <a:blip r:embed="rId4">
            <a:alphaModFix/>
          </a:blip>
          <a:stretch>
            <a:fillRect/>
          </a:stretch>
        </p:blipFill>
        <p:spPr>
          <a:xfrm>
            <a:off x="4757625" y="2407275"/>
            <a:ext cx="632421" cy="1563150"/>
          </a:xfrm>
          <a:prstGeom prst="rect">
            <a:avLst/>
          </a:prstGeom>
          <a:noFill/>
          <a:ln>
            <a:noFill/>
          </a:ln>
        </p:spPr>
      </p:pic>
      <p:sp>
        <p:nvSpPr>
          <p:cNvPr id="123" name="Google Shape;123;p18"/>
          <p:cNvSpPr txBox="1"/>
          <p:nvPr>
            <p:ph idx="1" type="body"/>
          </p:nvPr>
        </p:nvSpPr>
        <p:spPr>
          <a:xfrm>
            <a:off x="311700" y="1259375"/>
            <a:ext cx="3645900" cy="2975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t/>
            </a:r>
            <a:endParaRPr sz="1530"/>
          </a:p>
          <a:p>
            <a:pPr indent="-325755" lvl="0" marL="457200" rtl="0" algn="l">
              <a:lnSpc>
                <a:spcPct val="95000"/>
              </a:lnSpc>
              <a:spcBef>
                <a:spcPts val="1200"/>
              </a:spcBef>
              <a:spcAft>
                <a:spcPts val="0"/>
              </a:spcAft>
              <a:buSzPts val="1530"/>
              <a:buChar char="●"/>
            </a:pPr>
            <a:r>
              <a:rPr lang="en" sz="1530"/>
              <a:t>Mostly localised in western coast</a:t>
            </a:r>
            <a:endParaRPr sz="1530"/>
          </a:p>
          <a:p>
            <a:pPr indent="0" lvl="0" marL="457200" rtl="0" algn="l">
              <a:lnSpc>
                <a:spcPct val="95000"/>
              </a:lnSpc>
              <a:spcBef>
                <a:spcPts val="1200"/>
              </a:spcBef>
              <a:spcAft>
                <a:spcPts val="0"/>
              </a:spcAft>
              <a:buNone/>
            </a:pPr>
            <a:r>
              <a:t/>
            </a:r>
            <a:endParaRPr sz="1530"/>
          </a:p>
          <a:p>
            <a:pPr indent="-325755" lvl="0" marL="457200" rtl="0" algn="l">
              <a:lnSpc>
                <a:spcPct val="95000"/>
              </a:lnSpc>
              <a:spcBef>
                <a:spcPts val="1200"/>
              </a:spcBef>
              <a:spcAft>
                <a:spcPts val="0"/>
              </a:spcAft>
              <a:buSzPts val="1530"/>
              <a:buChar char="●"/>
            </a:pPr>
            <a:r>
              <a:rPr lang="en" sz="1530"/>
              <a:t>Volusia and Brevard  counties are the locations with more attacks</a:t>
            </a:r>
            <a:endParaRPr sz="1530"/>
          </a:p>
          <a:p>
            <a:pPr indent="0" lvl="0" marL="457200" rtl="0" algn="l">
              <a:lnSpc>
                <a:spcPct val="95000"/>
              </a:lnSpc>
              <a:spcBef>
                <a:spcPts val="1200"/>
              </a:spcBef>
              <a:spcAft>
                <a:spcPts val="0"/>
              </a:spcAft>
              <a:buNone/>
            </a:pPr>
            <a:r>
              <a:rPr lang="en" sz="1530"/>
              <a:t>(200 km coast line)</a:t>
            </a:r>
            <a:endParaRPr sz="1530"/>
          </a:p>
          <a:p>
            <a:pPr indent="0" lvl="0" marL="0" rtl="0" algn="l">
              <a:lnSpc>
                <a:spcPct val="95000"/>
              </a:lnSpc>
              <a:spcBef>
                <a:spcPts val="1200"/>
              </a:spcBef>
              <a:spcAft>
                <a:spcPts val="0"/>
              </a:spcAft>
              <a:buNone/>
            </a:pPr>
            <a:r>
              <a:t/>
            </a:r>
            <a:endParaRPr sz="1530"/>
          </a:p>
          <a:p>
            <a:pPr indent="0" lvl="0" marL="0" rtl="0" algn="l">
              <a:lnSpc>
                <a:spcPct val="95000"/>
              </a:lnSpc>
              <a:spcBef>
                <a:spcPts val="1200"/>
              </a:spcBef>
              <a:spcAft>
                <a:spcPts val="0"/>
              </a:spcAft>
              <a:buSzPts val="935"/>
              <a:buNone/>
            </a:pPr>
            <a:r>
              <a:t/>
            </a:r>
            <a:endParaRPr sz="1530"/>
          </a:p>
          <a:p>
            <a:pPr indent="0" lvl="0" marL="0" rtl="0" algn="l">
              <a:lnSpc>
                <a:spcPct val="95000"/>
              </a:lnSpc>
              <a:spcBef>
                <a:spcPts val="1200"/>
              </a:spcBef>
              <a:spcAft>
                <a:spcPts val="0"/>
              </a:spcAft>
              <a:buSzPts val="935"/>
              <a:buNone/>
            </a:pPr>
            <a:r>
              <a:t/>
            </a:r>
            <a:endParaRPr sz="1530"/>
          </a:p>
          <a:p>
            <a:pPr indent="0" lvl="0" marL="457200" rtl="0" algn="l">
              <a:lnSpc>
                <a:spcPct val="95000"/>
              </a:lnSpc>
              <a:spcBef>
                <a:spcPts val="1200"/>
              </a:spcBef>
              <a:spcAft>
                <a:spcPts val="0"/>
              </a:spcAft>
              <a:buSzPts val="935"/>
              <a:buNone/>
            </a:pPr>
            <a:r>
              <a:t/>
            </a:r>
            <a:endParaRPr sz="2029"/>
          </a:p>
          <a:p>
            <a:pPr indent="0" lvl="0" marL="457200" rtl="0" algn="l">
              <a:lnSpc>
                <a:spcPct val="95000"/>
              </a:lnSpc>
              <a:spcBef>
                <a:spcPts val="1200"/>
              </a:spcBef>
              <a:spcAft>
                <a:spcPts val="0"/>
              </a:spcAft>
              <a:buSzPts val="935"/>
              <a:buNone/>
            </a:pPr>
            <a:r>
              <a:t/>
            </a:r>
            <a:endParaRPr sz="2029"/>
          </a:p>
          <a:p>
            <a:pPr indent="0" lvl="0" marL="0" rtl="0" algn="l">
              <a:lnSpc>
                <a:spcPct val="95000"/>
              </a:lnSpc>
              <a:spcBef>
                <a:spcPts val="1200"/>
              </a:spcBef>
              <a:spcAft>
                <a:spcPts val="1200"/>
              </a:spcAft>
              <a:buSzPts val="935"/>
              <a:buNone/>
            </a:pPr>
            <a:r>
              <a:rPr lang="en" sz="2029"/>
              <a:t>							</a:t>
            </a:r>
            <a:endParaRPr sz="2029"/>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95075" y="0"/>
            <a:ext cx="743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Medical Assistance Recommendations</a:t>
            </a:r>
            <a:endParaRPr/>
          </a:p>
        </p:txBody>
      </p:sp>
      <p:sp>
        <p:nvSpPr>
          <p:cNvPr id="129" name="Google Shape;129;p19"/>
          <p:cNvSpPr txBox="1"/>
          <p:nvPr>
            <p:ph idx="1" type="body"/>
          </p:nvPr>
        </p:nvSpPr>
        <p:spPr>
          <a:xfrm>
            <a:off x="5023875" y="862700"/>
            <a:ext cx="4066500" cy="4108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530"/>
              <a:t>Death Prevention</a:t>
            </a:r>
            <a:r>
              <a:rPr lang="en" sz="1530"/>
              <a:t>:</a:t>
            </a:r>
            <a:endParaRPr sz="1530"/>
          </a:p>
          <a:p>
            <a:pPr indent="0" lvl="0" marL="0" rtl="0" algn="l">
              <a:lnSpc>
                <a:spcPct val="95000"/>
              </a:lnSpc>
              <a:spcBef>
                <a:spcPts val="1200"/>
              </a:spcBef>
              <a:spcAft>
                <a:spcPts val="0"/>
              </a:spcAft>
              <a:buNone/>
            </a:pPr>
            <a:r>
              <a:t/>
            </a:r>
            <a:endParaRPr sz="1530"/>
          </a:p>
          <a:p>
            <a:pPr indent="-325755" lvl="0" marL="457200" rtl="0" algn="l">
              <a:lnSpc>
                <a:spcPct val="95000"/>
              </a:lnSpc>
              <a:spcBef>
                <a:spcPts val="1200"/>
              </a:spcBef>
              <a:spcAft>
                <a:spcPts val="0"/>
              </a:spcAft>
              <a:buSzPts val="1530"/>
              <a:buChar char="●"/>
            </a:pPr>
            <a:r>
              <a:rPr lang="en" sz="1530"/>
              <a:t>Just over 1 death per year in all of USA</a:t>
            </a:r>
            <a:endParaRPr sz="1530"/>
          </a:p>
          <a:p>
            <a:pPr indent="-325755" lvl="0" marL="457200" rtl="0" algn="l">
              <a:lnSpc>
                <a:spcPct val="95000"/>
              </a:lnSpc>
              <a:spcBef>
                <a:spcPts val="0"/>
              </a:spcBef>
              <a:spcAft>
                <a:spcPts val="0"/>
              </a:spcAft>
              <a:buSzPts val="1530"/>
              <a:buChar char="●"/>
            </a:pPr>
            <a:r>
              <a:rPr lang="en" sz="1530"/>
              <a:t>States to focus on medical response and first aid knowledge to be gathered:</a:t>
            </a:r>
            <a:endParaRPr sz="1530"/>
          </a:p>
          <a:p>
            <a:pPr indent="-325755" lvl="0" marL="457200" rtl="0" algn="l">
              <a:lnSpc>
                <a:spcPct val="95000"/>
              </a:lnSpc>
              <a:spcBef>
                <a:spcPts val="0"/>
              </a:spcBef>
              <a:spcAft>
                <a:spcPts val="0"/>
              </a:spcAft>
              <a:buSzPts val="1530"/>
              <a:buChar char="●"/>
            </a:pPr>
            <a:r>
              <a:rPr lang="en" sz="1530"/>
              <a:t>Chart only shows states with </a:t>
            </a:r>
            <a:r>
              <a:rPr lang="en" sz="1530"/>
              <a:t>higher</a:t>
            </a:r>
            <a:r>
              <a:rPr lang="en" sz="1530"/>
              <a:t> than 1% of the country cases.</a:t>
            </a:r>
            <a:endParaRPr sz="1530"/>
          </a:p>
          <a:p>
            <a:pPr indent="0" lvl="0" marL="0" rtl="0" algn="l">
              <a:lnSpc>
                <a:spcPct val="95000"/>
              </a:lnSpc>
              <a:spcBef>
                <a:spcPts val="1200"/>
              </a:spcBef>
              <a:spcAft>
                <a:spcPts val="0"/>
              </a:spcAft>
              <a:buNone/>
            </a:pPr>
            <a:r>
              <a:t/>
            </a:r>
            <a:endParaRPr sz="1530"/>
          </a:p>
          <a:p>
            <a:pPr indent="-325755" lvl="1" marL="914400" rtl="0" algn="l">
              <a:lnSpc>
                <a:spcPct val="95000"/>
              </a:lnSpc>
              <a:spcBef>
                <a:spcPts val="1200"/>
              </a:spcBef>
              <a:spcAft>
                <a:spcPts val="0"/>
              </a:spcAft>
              <a:buSzPts val="1530"/>
              <a:buChar char="○"/>
            </a:pPr>
            <a:r>
              <a:rPr lang="en" sz="1530"/>
              <a:t>Hawaii</a:t>
            </a:r>
            <a:endParaRPr sz="1530"/>
          </a:p>
          <a:p>
            <a:pPr indent="-325755" lvl="1" marL="914400" rtl="0" algn="l">
              <a:lnSpc>
                <a:spcPct val="95000"/>
              </a:lnSpc>
              <a:spcBef>
                <a:spcPts val="0"/>
              </a:spcBef>
              <a:spcAft>
                <a:spcPts val="0"/>
              </a:spcAft>
              <a:buSzPts val="1530"/>
              <a:buChar char="○"/>
            </a:pPr>
            <a:r>
              <a:rPr lang="en" sz="1530"/>
              <a:t>Florida</a:t>
            </a:r>
            <a:endParaRPr sz="1530"/>
          </a:p>
          <a:p>
            <a:pPr indent="-325755" lvl="1" marL="914400" rtl="0" algn="l">
              <a:lnSpc>
                <a:spcPct val="95000"/>
              </a:lnSpc>
              <a:spcBef>
                <a:spcPts val="0"/>
              </a:spcBef>
              <a:spcAft>
                <a:spcPts val="0"/>
              </a:spcAft>
              <a:buSzPts val="1530"/>
              <a:buChar char="○"/>
            </a:pPr>
            <a:r>
              <a:rPr lang="en" sz="1530"/>
              <a:t>California</a:t>
            </a:r>
            <a:endParaRPr sz="1530"/>
          </a:p>
          <a:p>
            <a:pPr indent="0" lvl="0" marL="0" rtl="0" algn="l">
              <a:lnSpc>
                <a:spcPct val="95000"/>
              </a:lnSpc>
              <a:spcBef>
                <a:spcPts val="1200"/>
              </a:spcBef>
              <a:spcAft>
                <a:spcPts val="0"/>
              </a:spcAft>
              <a:buNone/>
            </a:pPr>
            <a:r>
              <a:t/>
            </a:r>
            <a:endParaRPr sz="2029"/>
          </a:p>
          <a:p>
            <a:pPr indent="0" lvl="0" marL="0" rtl="0" algn="l">
              <a:lnSpc>
                <a:spcPct val="95000"/>
              </a:lnSpc>
              <a:spcBef>
                <a:spcPts val="1200"/>
              </a:spcBef>
              <a:spcAft>
                <a:spcPts val="0"/>
              </a:spcAft>
              <a:buNone/>
            </a:pPr>
            <a:r>
              <a:t/>
            </a:r>
            <a:endParaRPr sz="2029"/>
          </a:p>
          <a:p>
            <a:pPr indent="0" lvl="0" marL="457200" rtl="0" algn="l">
              <a:lnSpc>
                <a:spcPct val="95000"/>
              </a:lnSpc>
              <a:spcBef>
                <a:spcPts val="1200"/>
              </a:spcBef>
              <a:spcAft>
                <a:spcPts val="0"/>
              </a:spcAft>
              <a:buNone/>
            </a:pPr>
            <a:r>
              <a:t/>
            </a:r>
            <a:endParaRPr sz="2029"/>
          </a:p>
          <a:p>
            <a:pPr indent="0" lvl="0" marL="457200" rtl="0" algn="l">
              <a:lnSpc>
                <a:spcPct val="95000"/>
              </a:lnSpc>
              <a:spcBef>
                <a:spcPts val="1200"/>
              </a:spcBef>
              <a:spcAft>
                <a:spcPts val="0"/>
              </a:spcAft>
              <a:buSzPts val="935"/>
              <a:buNone/>
            </a:pPr>
            <a:r>
              <a:t/>
            </a:r>
            <a:endParaRPr sz="2029"/>
          </a:p>
          <a:p>
            <a:pPr indent="0" lvl="0" marL="457200" rtl="0" algn="l">
              <a:lnSpc>
                <a:spcPct val="95000"/>
              </a:lnSpc>
              <a:spcBef>
                <a:spcPts val="1200"/>
              </a:spcBef>
              <a:spcAft>
                <a:spcPts val="0"/>
              </a:spcAft>
              <a:buSzPts val="935"/>
              <a:buNone/>
            </a:pPr>
            <a:r>
              <a:t/>
            </a:r>
            <a:endParaRPr sz="2029"/>
          </a:p>
          <a:p>
            <a:pPr indent="0" lvl="0" marL="0" rtl="0" algn="l">
              <a:lnSpc>
                <a:spcPct val="95000"/>
              </a:lnSpc>
              <a:spcBef>
                <a:spcPts val="1200"/>
              </a:spcBef>
              <a:spcAft>
                <a:spcPts val="1200"/>
              </a:spcAft>
              <a:buSzPts val="935"/>
              <a:buNone/>
            </a:pPr>
            <a:r>
              <a:rPr lang="en" sz="2029"/>
              <a:t>							</a:t>
            </a:r>
            <a:endParaRPr sz="2029"/>
          </a:p>
        </p:txBody>
      </p:sp>
      <p:pic>
        <p:nvPicPr>
          <p:cNvPr id="130" name="Google Shape;130;p19"/>
          <p:cNvPicPr preferRelativeResize="0"/>
          <p:nvPr/>
        </p:nvPicPr>
        <p:blipFill>
          <a:blip r:embed="rId3">
            <a:alphaModFix/>
          </a:blip>
          <a:stretch>
            <a:fillRect/>
          </a:stretch>
        </p:blipFill>
        <p:spPr>
          <a:xfrm>
            <a:off x="0" y="1072900"/>
            <a:ext cx="5023874" cy="35264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0"/>
          <p:cNvPicPr preferRelativeResize="0"/>
          <p:nvPr/>
        </p:nvPicPr>
        <p:blipFill>
          <a:blip r:embed="rId3">
            <a:alphaModFix/>
          </a:blip>
          <a:stretch>
            <a:fillRect/>
          </a:stretch>
        </p:blipFill>
        <p:spPr>
          <a:xfrm>
            <a:off x="4360175" y="1178425"/>
            <a:ext cx="4441149" cy="3090950"/>
          </a:xfrm>
          <a:prstGeom prst="rect">
            <a:avLst/>
          </a:prstGeom>
          <a:noFill/>
          <a:ln>
            <a:noFill/>
          </a:ln>
        </p:spPr>
      </p:pic>
      <p:sp>
        <p:nvSpPr>
          <p:cNvPr id="136" name="Google Shape;136;p20"/>
          <p:cNvSpPr txBox="1"/>
          <p:nvPr>
            <p:ph type="title"/>
          </p:nvPr>
        </p:nvSpPr>
        <p:spPr>
          <a:xfrm>
            <a:off x="395050" y="0"/>
            <a:ext cx="743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Medical Assistance Recommendations</a:t>
            </a:r>
            <a:endParaRPr/>
          </a:p>
        </p:txBody>
      </p:sp>
      <p:sp>
        <p:nvSpPr>
          <p:cNvPr id="137" name="Google Shape;137;p20"/>
          <p:cNvSpPr txBox="1"/>
          <p:nvPr>
            <p:ph idx="1" type="body"/>
          </p:nvPr>
        </p:nvSpPr>
        <p:spPr>
          <a:xfrm>
            <a:off x="276200" y="1178425"/>
            <a:ext cx="4221300" cy="3033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2029"/>
              <a:t>Death Prevention</a:t>
            </a:r>
            <a:r>
              <a:rPr lang="en" sz="2029"/>
              <a:t>:</a:t>
            </a:r>
            <a:endParaRPr sz="2029"/>
          </a:p>
          <a:p>
            <a:pPr indent="0" lvl="0" marL="0" rtl="0" algn="l">
              <a:lnSpc>
                <a:spcPct val="95000"/>
              </a:lnSpc>
              <a:spcBef>
                <a:spcPts val="1200"/>
              </a:spcBef>
              <a:spcAft>
                <a:spcPts val="0"/>
              </a:spcAft>
              <a:buNone/>
            </a:pPr>
            <a:r>
              <a:t/>
            </a:r>
            <a:endParaRPr sz="2029"/>
          </a:p>
          <a:p>
            <a:pPr indent="-357505" lvl="0" marL="457200" rtl="0" algn="l">
              <a:lnSpc>
                <a:spcPct val="95000"/>
              </a:lnSpc>
              <a:spcBef>
                <a:spcPts val="1200"/>
              </a:spcBef>
              <a:spcAft>
                <a:spcPts val="0"/>
              </a:spcAft>
              <a:buSzPts val="2030"/>
              <a:buChar char="●"/>
            </a:pPr>
            <a:r>
              <a:rPr lang="en" sz="2029"/>
              <a:t>States with less cases also need assistance.</a:t>
            </a:r>
            <a:endParaRPr sz="2029"/>
          </a:p>
          <a:p>
            <a:pPr indent="0" lvl="0" marL="457200" rtl="0" algn="l">
              <a:lnSpc>
                <a:spcPct val="95000"/>
              </a:lnSpc>
              <a:spcBef>
                <a:spcPts val="1200"/>
              </a:spcBef>
              <a:spcAft>
                <a:spcPts val="0"/>
              </a:spcAft>
              <a:buNone/>
            </a:pPr>
            <a:r>
              <a:t/>
            </a:r>
            <a:endParaRPr sz="2029"/>
          </a:p>
          <a:p>
            <a:pPr indent="-357505" lvl="0" marL="457200" rtl="0" algn="l">
              <a:lnSpc>
                <a:spcPct val="95000"/>
              </a:lnSpc>
              <a:spcBef>
                <a:spcPts val="1200"/>
              </a:spcBef>
              <a:spcAft>
                <a:spcPts val="0"/>
              </a:spcAft>
              <a:buSzPts val="2030"/>
              <a:buChar char="●"/>
            </a:pPr>
            <a:r>
              <a:rPr lang="en" sz="2029"/>
              <a:t>Less cases may lead to more deaths</a:t>
            </a:r>
            <a:endParaRPr sz="2029"/>
          </a:p>
          <a:p>
            <a:pPr indent="0" lvl="0" marL="0" rtl="0" algn="l">
              <a:lnSpc>
                <a:spcPct val="95000"/>
              </a:lnSpc>
              <a:spcBef>
                <a:spcPts val="1200"/>
              </a:spcBef>
              <a:spcAft>
                <a:spcPts val="0"/>
              </a:spcAft>
              <a:buNone/>
            </a:pPr>
            <a:r>
              <a:t/>
            </a:r>
            <a:endParaRPr sz="2029"/>
          </a:p>
          <a:p>
            <a:pPr indent="0" lvl="0" marL="0" rtl="0" algn="l">
              <a:lnSpc>
                <a:spcPct val="95000"/>
              </a:lnSpc>
              <a:spcBef>
                <a:spcPts val="1200"/>
              </a:spcBef>
              <a:spcAft>
                <a:spcPts val="0"/>
              </a:spcAft>
              <a:buNone/>
            </a:pPr>
            <a:r>
              <a:t/>
            </a:r>
            <a:endParaRPr sz="2029"/>
          </a:p>
          <a:p>
            <a:pPr indent="0" lvl="0" marL="457200" rtl="0" algn="l">
              <a:lnSpc>
                <a:spcPct val="95000"/>
              </a:lnSpc>
              <a:spcBef>
                <a:spcPts val="1200"/>
              </a:spcBef>
              <a:spcAft>
                <a:spcPts val="0"/>
              </a:spcAft>
              <a:buNone/>
            </a:pPr>
            <a:r>
              <a:t/>
            </a:r>
            <a:endParaRPr sz="2029"/>
          </a:p>
          <a:p>
            <a:pPr indent="0" lvl="0" marL="457200" rtl="0" algn="l">
              <a:lnSpc>
                <a:spcPct val="95000"/>
              </a:lnSpc>
              <a:spcBef>
                <a:spcPts val="1200"/>
              </a:spcBef>
              <a:spcAft>
                <a:spcPts val="0"/>
              </a:spcAft>
              <a:buSzPts val="935"/>
              <a:buNone/>
            </a:pPr>
            <a:r>
              <a:t/>
            </a:r>
            <a:endParaRPr sz="2029"/>
          </a:p>
          <a:p>
            <a:pPr indent="0" lvl="0" marL="457200" rtl="0" algn="l">
              <a:lnSpc>
                <a:spcPct val="95000"/>
              </a:lnSpc>
              <a:spcBef>
                <a:spcPts val="1200"/>
              </a:spcBef>
              <a:spcAft>
                <a:spcPts val="0"/>
              </a:spcAft>
              <a:buSzPts val="935"/>
              <a:buNone/>
            </a:pPr>
            <a:r>
              <a:t/>
            </a:r>
            <a:endParaRPr sz="2029"/>
          </a:p>
          <a:p>
            <a:pPr indent="0" lvl="0" marL="0" rtl="0" algn="l">
              <a:lnSpc>
                <a:spcPct val="95000"/>
              </a:lnSpc>
              <a:spcBef>
                <a:spcPts val="1200"/>
              </a:spcBef>
              <a:spcAft>
                <a:spcPts val="1200"/>
              </a:spcAft>
              <a:buSzPts val="935"/>
              <a:buNone/>
            </a:pPr>
            <a:r>
              <a:rPr lang="en" sz="2029"/>
              <a:t>							</a:t>
            </a:r>
            <a:endParaRPr sz="2029"/>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82725" y="0"/>
            <a:ext cx="743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Prevention </a:t>
            </a:r>
            <a:r>
              <a:rPr lang="en"/>
              <a:t>Recommendations</a:t>
            </a:r>
            <a:endParaRPr/>
          </a:p>
        </p:txBody>
      </p:sp>
      <p:pic>
        <p:nvPicPr>
          <p:cNvPr id="143" name="Google Shape;143;p21"/>
          <p:cNvPicPr preferRelativeResize="0"/>
          <p:nvPr/>
        </p:nvPicPr>
        <p:blipFill>
          <a:blip r:embed="rId3">
            <a:alphaModFix/>
          </a:blip>
          <a:stretch>
            <a:fillRect/>
          </a:stretch>
        </p:blipFill>
        <p:spPr>
          <a:xfrm>
            <a:off x="382725" y="1264075"/>
            <a:ext cx="3840650" cy="3463150"/>
          </a:xfrm>
          <a:prstGeom prst="rect">
            <a:avLst/>
          </a:prstGeom>
          <a:noFill/>
          <a:ln>
            <a:noFill/>
          </a:ln>
        </p:spPr>
      </p:pic>
      <p:pic>
        <p:nvPicPr>
          <p:cNvPr id="144" name="Google Shape;144;p21"/>
          <p:cNvPicPr preferRelativeResize="0"/>
          <p:nvPr/>
        </p:nvPicPr>
        <p:blipFill>
          <a:blip r:embed="rId4">
            <a:alphaModFix/>
          </a:blip>
          <a:stretch>
            <a:fillRect/>
          </a:stretch>
        </p:blipFill>
        <p:spPr>
          <a:xfrm>
            <a:off x="4908049" y="1284850"/>
            <a:ext cx="3981050" cy="342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