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fb6776e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fb6776e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Idea: We have the clients profile, and the amount spent on products. With the demographic population and its distribution, and the proportion of clients that use our service, predict the investment cost/benefit for opening a new store for instance. Having into account the sharing of clients between our stores, the area affected by the previous one would be impacted.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https://www.pordata.pt/censos/resultados/populacao-lisboa-1288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b6776e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b6776e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fb6776e9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fb6776e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b6776e9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b6776e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b6776e95_0_2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b6776e95_0_2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b6776e95_0_2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fb6776e95_0_2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Idea: We have the clients profile, and the amount spent on products. With the demographic population and its distribution, and the proportion of clients that use our service, predict the investment cost/benefit for opening a new store for instance. Having into account the sharing of clients between our stores, the area affected by the previous one would be impacted.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https://www.pordata.pt/censos/resultados/populacao-lisboa-1288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fb6776e95_0_3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fb6776e95_0_3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T Sans Narrow"/>
                <a:ea typeface="PT Sans Narrow"/>
                <a:cs typeface="PT Sans Narrow"/>
                <a:sym typeface="PT Sans Narrow"/>
              </a:rPr>
              <a:t>Viability of a new location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461875" y="4169175"/>
            <a:ext cx="12393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T Sans Narrow"/>
                <a:ea typeface="PT Sans Narrow"/>
                <a:cs typeface="PT Sans Narrow"/>
                <a:sym typeface="PT Sans Narrow"/>
              </a:rPr>
              <a:t>Dataset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“Marketing campaign” from Kaggle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Nº rows: 2240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Nº columns: 29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Clients profile (DoB, Education, Marital Status, Income, Children, etc)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Amounts spent on </a:t>
            </a:r>
            <a:r>
              <a:rPr lang="pt-PT"/>
              <a:t>different</a:t>
            </a:r>
            <a:r>
              <a:rPr lang="pt-PT"/>
              <a:t> products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Response to Marketing Campaigns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/>
              <a:t>Where purchases took place (Web, Store, Catalog)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Initial steps</a:t>
            </a:r>
            <a:endParaRPr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23875"/>
            <a:ext cx="85206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PT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PT">
                <a:solidFill>
                  <a:schemeClr val="lt1"/>
                </a:solidFill>
              </a:rPr>
              <a:t>Identification of type of problem: Regression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PT">
                <a:solidFill>
                  <a:schemeClr val="lt1"/>
                </a:solidFill>
              </a:rPr>
              <a:t>Converting categorical columns into numerical</a:t>
            </a:r>
            <a:endParaRPr>
              <a:solidFill>
                <a:schemeClr val="lt1"/>
              </a:solidFill>
            </a:endParaRPr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pt-PT">
                <a:solidFill>
                  <a:schemeClr val="lt1"/>
                </a:solidFill>
              </a:rPr>
              <a:t>Label Encoding (“Education”)</a:t>
            </a:r>
            <a:endParaRPr>
              <a:solidFill>
                <a:schemeClr val="lt1"/>
              </a:solidFill>
            </a:endParaRPr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pt-PT">
                <a:solidFill>
                  <a:schemeClr val="lt1"/>
                </a:solidFill>
              </a:rPr>
              <a:t>One Hot Encoding - Dummy variables (“Marital Status”)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PT">
                <a:solidFill>
                  <a:schemeClr val="lt1"/>
                </a:solidFill>
              </a:rPr>
              <a:t>Features: 15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pt-PT">
                <a:solidFill>
                  <a:schemeClr val="lt1"/>
                </a:solidFill>
              </a:rPr>
              <a:t>Target: ∑ amount spent on products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295800" y="789125"/>
            <a:ext cx="294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0575" y="1037550"/>
            <a:ext cx="36558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>
                <a:solidFill>
                  <a:schemeClr val="lt1"/>
                </a:solidFill>
              </a:rPr>
              <a:t>Pairplot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PT" u="sng">
                <a:solidFill>
                  <a:schemeClr val="lt1"/>
                </a:solidFill>
              </a:rPr>
              <a:t>Heatmap</a:t>
            </a:r>
            <a:r>
              <a:rPr lang="pt-PT">
                <a:solidFill>
                  <a:schemeClr val="lt1"/>
                </a:solidFill>
              </a:rPr>
              <a:t> of correlations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EDA</a:t>
            </a:r>
            <a:endParaRPr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1358575" y="1985850"/>
            <a:ext cx="0" cy="117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0575" y="3208300"/>
            <a:ext cx="36558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pt-PT">
                <a:solidFill>
                  <a:schemeClr val="lt1"/>
                </a:solidFill>
              </a:rPr>
              <a:t>All features - 15 features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➔"/>
            </a:pPr>
            <a:r>
              <a:rPr lang="pt-PT">
                <a:solidFill>
                  <a:schemeClr val="lt1"/>
                </a:solidFill>
              </a:rPr>
              <a:t>Selected features</a:t>
            </a:r>
            <a:r>
              <a:rPr lang="pt-PT">
                <a:solidFill>
                  <a:schemeClr val="lt1"/>
                </a:solidFill>
              </a:rPr>
              <a:t> - 8 features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</a:rPr>
              <a:t>(removing Marital Status, Recency and Number of Web Visits)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4173588" y="356000"/>
            <a:ext cx="4970413" cy="4482825"/>
            <a:chOff x="4173588" y="660800"/>
            <a:chExt cx="4970413" cy="4482825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3600" y="660800"/>
              <a:ext cx="4970401" cy="4482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" name="Google Shape;86;p16"/>
            <p:cNvGrpSpPr/>
            <p:nvPr/>
          </p:nvGrpSpPr>
          <p:grpSpPr>
            <a:xfrm>
              <a:off x="6081525" y="4164125"/>
              <a:ext cx="2315125" cy="979500"/>
              <a:chOff x="6081525" y="4164125"/>
              <a:chExt cx="2315125" cy="979500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6921500" y="4164125"/>
                <a:ext cx="1587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6A229F">
                  <a:alpha val="4216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7336450" y="4164125"/>
                <a:ext cx="10602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22809F">
                  <a:alpha val="2000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6081525" y="4164125"/>
                <a:ext cx="1587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22809F">
                  <a:alpha val="2000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90" name="Google Shape;90;p16"/>
            <p:cNvGrpSpPr/>
            <p:nvPr/>
          </p:nvGrpSpPr>
          <p:grpSpPr>
            <a:xfrm rot="5400000">
              <a:off x="3505775" y="2261450"/>
              <a:ext cx="2315125" cy="979500"/>
              <a:chOff x="6081525" y="4164125"/>
              <a:chExt cx="2315125" cy="979500"/>
            </a:xfrm>
          </p:grpSpPr>
          <p:sp>
            <p:nvSpPr>
              <p:cNvPr id="91" name="Google Shape;91;p16"/>
              <p:cNvSpPr/>
              <p:nvPr/>
            </p:nvSpPr>
            <p:spPr>
              <a:xfrm>
                <a:off x="6921500" y="4164125"/>
                <a:ext cx="1587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6A229F">
                  <a:alpha val="4216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7336450" y="4164125"/>
                <a:ext cx="10602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22809F">
                  <a:alpha val="2000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6081525" y="4164125"/>
                <a:ext cx="158700" cy="979500"/>
              </a:xfrm>
              <a:prstGeom prst="roundRect">
                <a:avLst>
                  <a:gd fmla="val 16667" name="adj"/>
                </a:avLst>
              </a:prstGeom>
              <a:solidFill>
                <a:srgbClr val="22809F">
                  <a:alpha val="20000"/>
                </a:srgbClr>
              </a:solidFill>
              <a:ln cap="flat" cmpd="sng" w="9525">
                <a:solidFill>
                  <a:srgbClr val="4581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</p:grpSp>
      <p:cxnSp>
        <p:nvCxnSpPr>
          <p:cNvPr id="94" name="Google Shape;94;p16"/>
          <p:cNvCxnSpPr/>
          <p:nvPr/>
        </p:nvCxnSpPr>
        <p:spPr>
          <a:xfrm rot="10800000">
            <a:off x="295800" y="789125"/>
            <a:ext cx="294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Initial model analysis</a:t>
            </a:r>
            <a:endParaRPr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1" name="Google Shape;101;p17"/>
          <p:cNvCxnSpPr>
            <a:stCxn id="102" idx="2"/>
            <a:endCxn id="103" idx="0"/>
          </p:cNvCxnSpPr>
          <p:nvPr/>
        </p:nvCxnSpPr>
        <p:spPr>
          <a:xfrm flipH="1" rot="-5400000">
            <a:off x="6312900" y="657925"/>
            <a:ext cx="422100" cy="1465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4" name="Google Shape;104;p17"/>
          <p:cNvCxnSpPr>
            <a:stCxn id="105" idx="2"/>
            <a:endCxn id="106" idx="0"/>
          </p:cNvCxnSpPr>
          <p:nvPr/>
        </p:nvCxnSpPr>
        <p:spPr>
          <a:xfrm flipH="1" rot="-5400000">
            <a:off x="2290500" y="1782863"/>
            <a:ext cx="446100" cy="1252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7" name="Google Shape;107;p17"/>
          <p:cNvCxnSpPr>
            <a:stCxn id="108" idx="0"/>
            <a:endCxn id="105" idx="2"/>
          </p:cNvCxnSpPr>
          <p:nvPr/>
        </p:nvCxnSpPr>
        <p:spPr>
          <a:xfrm rot="-5400000">
            <a:off x="1080400" y="1825263"/>
            <a:ext cx="446100" cy="1167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9" name="Google Shape;109;p17"/>
          <p:cNvCxnSpPr>
            <a:stCxn id="105" idx="0"/>
            <a:endCxn id="102" idx="2"/>
          </p:cNvCxnSpPr>
          <p:nvPr/>
        </p:nvCxnSpPr>
        <p:spPr>
          <a:xfrm rot="-5400000">
            <a:off x="3628200" y="-561337"/>
            <a:ext cx="422100" cy="3903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2" name="Google Shape;102;p17"/>
          <p:cNvSpPr txBox="1"/>
          <p:nvPr/>
        </p:nvSpPr>
        <p:spPr>
          <a:xfrm>
            <a:off x="5022150" y="5952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Determine estimator “type”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118250" y="1601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Train Test Split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All features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487650" y="1601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Train Test Split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Selected features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370875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Decision Trees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0.83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-49550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KNN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0.73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stCxn id="111" idx="0"/>
            <a:endCxn id="105" idx="2"/>
          </p:cNvCxnSpPr>
          <p:nvPr/>
        </p:nvCxnSpPr>
        <p:spPr>
          <a:xfrm rot="-5400000">
            <a:off x="1664550" y="2408913"/>
            <a:ext cx="446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118250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Linear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0.77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7"/>
          <p:cNvCxnSpPr>
            <a:stCxn id="103" idx="2"/>
            <a:endCxn id="113" idx="0"/>
          </p:cNvCxnSpPr>
          <p:nvPr/>
        </p:nvCxnSpPr>
        <p:spPr>
          <a:xfrm flipH="1" rot="-5400000">
            <a:off x="7642200" y="1800563"/>
            <a:ext cx="446100" cy="12171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14" name="Google Shape;114;p17"/>
          <p:cNvCxnSpPr>
            <a:stCxn id="115" idx="0"/>
            <a:endCxn id="103" idx="2"/>
          </p:cNvCxnSpPr>
          <p:nvPr/>
        </p:nvCxnSpPr>
        <p:spPr>
          <a:xfrm rot="-5400000">
            <a:off x="6394000" y="1769463"/>
            <a:ext cx="446100" cy="12795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3" name="Google Shape;113;p17"/>
          <p:cNvSpPr txBox="1"/>
          <p:nvPr/>
        </p:nvSpPr>
        <p:spPr>
          <a:xfrm>
            <a:off x="7704875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Decision Trees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0.81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208250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KNN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0.72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7"/>
          <p:cNvCxnSpPr>
            <a:stCxn id="117" idx="0"/>
            <a:endCxn id="103" idx="2"/>
          </p:cNvCxnSpPr>
          <p:nvPr/>
        </p:nvCxnSpPr>
        <p:spPr>
          <a:xfrm rot="-5400000">
            <a:off x="7033950" y="2408913"/>
            <a:ext cx="446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7" name="Google Shape;117;p17"/>
          <p:cNvSpPr txBox="1"/>
          <p:nvPr/>
        </p:nvSpPr>
        <p:spPr>
          <a:xfrm>
            <a:off x="6487650" y="2632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Linear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0.77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462750" y="3453225"/>
            <a:ext cx="1116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Standardizing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7"/>
          <p:cNvCxnSpPr>
            <a:stCxn id="118" idx="1"/>
            <a:endCxn id="108" idx="2"/>
          </p:cNvCxnSpPr>
          <p:nvPr/>
        </p:nvCxnSpPr>
        <p:spPr>
          <a:xfrm rot="10800000">
            <a:off x="719550" y="3216525"/>
            <a:ext cx="2743200" cy="5289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0" name="Google Shape;120;p17"/>
          <p:cNvCxnSpPr>
            <a:stCxn id="106" idx="2"/>
            <a:endCxn id="118" idx="1"/>
          </p:cNvCxnSpPr>
          <p:nvPr/>
        </p:nvCxnSpPr>
        <p:spPr>
          <a:xfrm flipH="1" rot="-5400000">
            <a:off x="3036875" y="3319713"/>
            <a:ext cx="528900" cy="3228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1" name="Google Shape;121;p17"/>
          <p:cNvCxnSpPr>
            <a:stCxn id="111" idx="2"/>
            <a:endCxn id="118" idx="1"/>
          </p:cNvCxnSpPr>
          <p:nvPr/>
        </p:nvCxnSpPr>
        <p:spPr>
          <a:xfrm flipH="1" rot="-5400000">
            <a:off x="2410650" y="2693313"/>
            <a:ext cx="528900" cy="15756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2" name="Google Shape;122;p17"/>
          <p:cNvSpPr txBox="1"/>
          <p:nvPr/>
        </p:nvSpPr>
        <p:spPr>
          <a:xfrm>
            <a:off x="6684975" y="39866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Decision Trees Reg.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0.84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264550" y="39866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KNN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0.84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432350" y="39866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Linear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0.82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p17"/>
          <p:cNvCxnSpPr>
            <a:stCxn id="123" idx="0"/>
            <a:endCxn id="118" idx="3"/>
          </p:cNvCxnSpPr>
          <p:nvPr/>
        </p:nvCxnSpPr>
        <p:spPr>
          <a:xfrm flipH="1" rot="5400000">
            <a:off x="4686050" y="3639063"/>
            <a:ext cx="241200" cy="4539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6" name="Google Shape;126;p17"/>
          <p:cNvCxnSpPr>
            <a:stCxn id="124" idx="0"/>
            <a:endCxn id="118" idx="3"/>
          </p:cNvCxnSpPr>
          <p:nvPr/>
        </p:nvCxnSpPr>
        <p:spPr>
          <a:xfrm flipH="1" rot="5400000">
            <a:off x="5269900" y="3055113"/>
            <a:ext cx="241200" cy="16218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27" name="Google Shape;127;p17"/>
          <p:cNvCxnSpPr>
            <a:stCxn id="122" idx="0"/>
            <a:endCxn id="118" idx="3"/>
          </p:cNvCxnSpPr>
          <p:nvPr/>
        </p:nvCxnSpPr>
        <p:spPr>
          <a:xfrm flipH="1" rot="5400000">
            <a:off x="5896275" y="2428863"/>
            <a:ext cx="241200" cy="2874300"/>
          </a:xfrm>
          <a:prstGeom prst="bentConnector2">
            <a:avLst/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8" name="Google Shape;128;p17"/>
          <p:cNvSpPr txBox="1"/>
          <p:nvPr/>
        </p:nvSpPr>
        <p:spPr>
          <a:xfrm>
            <a:off x="552650" y="4651125"/>
            <a:ext cx="7791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Average"/>
                <a:ea typeface="Average"/>
                <a:cs typeface="Average"/>
                <a:sym typeface="Average"/>
              </a:rPr>
              <a:t>* The values for the parameters were tested and “optimized” in the first instance and was kept consistent throughout the process</a:t>
            </a:r>
            <a:endParaRPr sz="900">
              <a:solidFill>
                <a:srgbClr val="1B786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rot="10800000">
            <a:off x="295800" y="789125"/>
            <a:ext cx="294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Ensemble methods </a:t>
            </a:r>
            <a:r>
              <a:rPr lang="pt-PT" sz="1444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and fine </a:t>
            </a:r>
            <a:r>
              <a:rPr lang="pt-PT" sz="1444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tuning</a:t>
            </a:r>
            <a:endParaRPr sz="1444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>
            <a:stCxn id="138" idx="2"/>
            <a:endCxn id="139" idx="0"/>
          </p:cNvCxnSpPr>
          <p:nvPr/>
        </p:nvCxnSpPr>
        <p:spPr>
          <a:xfrm flipH="1" rot="-5400000">
            <a:off x="5940450" y="-218350"/>
            <a:ext cx="252600" cy="32943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0" name="Google Shape;140;p18"/>
          <p:cNvCxnSpPr>
            <a:stCxn id="139" idx="2"/>
            <a:endCxn id="141" idx="0"/>
          </p:cNvCxnSpPr>
          <p:nvPr/>
        </p:nvCxnSpPr>
        <p:spPr>
          <a:xfrm rot="5400000">
            <a:off x="7275450" y="2107200"/>
            <a:ext cx="465300" cy="411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2" name="Google Shape;142;p18"/>
          <p:cNvCxnSpPr>
            <a:stCxn id="143" idx="0"/>
            <a:endCxn id="139" idx="2"/>
          </p:cNvCxnSpPr>
          <p:nvPr/>
        </p:nvCxnSpPr>
        <p:spPr>
          <a:xfrm rot="-5400000">
            <a:off x="6639600" y="1471200"/>
            <a:ext cx="465300" cy="168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4" name="Google Shape;144;p18"/>
          <p:cNvCxnSpPr>
            <a:stCxn id="145" idx="0"/>
            <a:endCxn id="138" idx="2"/>
          </p:cNvCxnSpPr>
          <p:nvPr/>
        </p:nvCxnSpPr>
        <p:spPr>
          <a:xfrm rot="-5400000">
            <a:off x="2341350" y="-142200"/>
            <a:ext cx="633600" cy="3522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8" name="Google Shape;138;p18"/>
          <p:cNvSpPr txBox="1"/>
          <p:nvPr/>
        </p:nvSpPr>
        <p:spPr>
          <a:xfrm>
            <a:off x="3742500" y="777200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Decision Trees Reg.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0.84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9600" y="1936050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Bagging Reg.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(Decision Trees)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0.84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036800" y="1555050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8B47C2"/>
                </a:solidFill>
                <a:latin typeface="Roboto"/>
                <a:ea typeface="Roboto"/>
                <a:cs typeface="Roboto"/>
                <a:sym typeface="Roboto"/>
              </a:rPr>
              <a:t>Boosting</a:t>
            </a:r>
            <a:endParaRPr sz="1000">
              <a:solidFill>
                <a:srgbClr val="8B47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625225" y="2545638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overfit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353350" y="2545650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(Decision Trees)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overfit</a:t>
            </a:r>
            <a:endParaRPr b="1"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18"/>
          <p:cNvCxnSpPr>
            <a:stCxn id="138" idx="2"/>
            <a:endCxn id="147" idx="0"/>
          </p:cNvCxnSpPr>
          <p:nvPr/>
        </p:nvCxnSpPr>
        <p:spPr>
          <a:xfrm rot="5400000">
            <a:off x="3154500" y="671000"/>
            <a:ext cx="633600" cy="1896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7" name="Google Shape;147;p18"/>
          <p:cNvSpPr txBox="1"/>
          <p:nvPr/>
        </p:nvSpPr>
        <p:spPr>
          <a:xfrm>
            <a:off x="1845875" y="1936075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Pasting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(Decision Trees)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0.85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546550" y="1936075"/>
            <a:ext cx="13542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Random Forests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0.85</a:t>
            </a:r>
            <a:endParaRPr b="1"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18"/>
          <p:cNvCxnSpPr>
            <a:stCxn id="138" idx="2"/>
            <a:endCxn id="148" idx="0"/>
          </p:cNvCxnSpPr>
          <p:nvPr/>
        </p:nvCxnSpPr>
        <p:spPr>
          <a:xfrm rot="5400000">
            <a:off x="4004850" y="1521350"/>
            <a:ext cx="633600" cy="195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rgbClr val="155B55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50" name="Google Shape;150;p18"/>
          <p:cNvSpPr txBox="1"/>
          <p:nvPr/>
        </p:nvSpPr>
        <p:spPr>
          <a:xfrm>
            <a:off x="7880400" y="2545638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overfit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" name="Google Shape;151;p18"/>
          <p:cNvCxnSpPr>
            <a:stCxn id="139" idx="2"/>
            <a:endCxn id="150" idx="0"/>
          </p:cNvCxnSpPr>
          <p:nvPr/>
        </p:nvCxnSpPr>
        <p:spPr>
          <a:xfrm flipH="1" rot="-5400000">
            <a:off x="7903050" y="1891200"/>
            <a:ext cx="465300" cy="843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52" name="Google Shape;152;p18"/>
          <p:cNvSpPr txBox="1"/>
          <p:nvPr/>
        </p:nvSpPr>
        <p:spPr>
          <a:xfrm>
            <a:off x="3361500" y="4178050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(Random Forests)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0.86</a:t>
            </a:r>
            <a:endParaRPr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650375" y="3368174"/>
            <a:ext cx="1354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8B47C2"/>
                </a:solidFill>
                <a:latin typeface="Roboto"/>
                <a:ea typeface="Roboto"/>
                <a:cs typeface="Roboto"/>
                <a:sym typeface="Roboto"/>
              </a:rPr>
              <a:t>Boosting</a:t>
            </a:r>
            <a:endParaRPr sz="1000">
              <a:solidFill>
                <a:srgbClr val="8B47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18"/>
          <p:cNvCxnSpPr>
            <a:stCxn id="153" idx="0"/>
            <a:endCxn id="148" idx="2"/>
          </p:cNvCxnSpPr>
          <p:nvPr/>
        </p:nvCxnSpPr>
        <p:spPr>
          <a:xfrm flipH="1" rot="5400000">
            <a:off x="3921725" y="2962424"/>
            <a:ext cx="707700" cy="103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5" name="Google Shape;155;p18"/>
          <p:cNvCxnSpPr>
            <a:stCxn id="152" idx="0"/>
            <a:endCxn id="153" idx="2"/>
          </p:cNvCxnSpPr>
          <p:nvPr/>
        </p:nvCxnSpPr>
        <p:spPr>
          <a:xfrm rot="-5400000">
            <a:off x="3927750" y="3778300"/>
            <a:ext cx="510600" cy="2889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56" name="Google Shape;156;p18"/>
          <p:cNvCxnSpPr>
            <a:stCxn id="138" idx="0"/>
          </p:cNvCxnSpPr>
          <p:nvPr/>
        </p:nvCxnSpPr>
        <p:spPr>
          <a:xfrm rot="-5400000">
            <a:off x="4299750" y="19250"/>
            <a:ext cx="877800" cy="63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155B55"/>
            </a:solidFill>
            <a:prstDash val="dot"/>
            <a:round/>
            <a:headEnd len="med" w="med" type="diamond"/>
            <a:tailEnd len="med" w="med" type="diamond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50" y="1795026"/>
            <a:ext cx="683549" cy="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5600" y="1555052"/>
            <a:ext cx="683550" cy="65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2168775" y="3322225"/>
            <a:ext cx="1481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8B47C2"/>
                </a:solidFill>
                <a:latin typeface="Roboto"/>
                <a:ea typeface="Roboto"/>
                <a:cs typeface="Roboto"/>
                <a:sym typeface="Roboto"/>
              </a:rPr>
              <a:t>Hyperparameter &amp; CV</a:t>
            </a:r>
            <a:endParaRPr b="1" sz="1000">
              <a:solidFill>
                <a:srgbClr val="8B47C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Grid or Random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18"/>
          <p:cNvCxnSpPr>
            <a:stCxn id="159" idx="0"/>
            <a:endCxn id="148" idx="2"/>
          </p:cNvCxnSpPr>
          <p:nvPr/>
        </p:nvCxnSpPr>
        <p:spPr>
          <a:xfrm rot="-5400000">
            <a:off x="3235725" y="2334325"/>
            <a:ext cx="661800" cy="13140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61" name="Google Shape;161;p18"/>
          <p:cNvCxnSpPr>
            <a:stCxn id="162" idx="1"/>
            <a:endCxn id="152" idx="3"/>
          </p:cNvCxnSpPr>
          <p:nvPr/>
        </p:nvCxnSpPr>
        <p:spPr>
          <a:xfrm flipH="1">
            <a:off x="4715700" y="4364225"/>
            <a:ext cx="573600" cy="7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2" name="Google Shape;162;p18"/>
          <p:cNvSpPr txBox="1"/>
          <p:nvPr/>
        </p:nvSpPr>
        <p:spPr>
          <a:xfrm>
            <a:off x="5289300" y="4101575"/>
            <a:ext cx="1530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8B47C2"/>
                </a:solidFill>
                <a:latin typeface="Roboto"/>
                <a:ea typeface="Roboto"/>
                <a:cs typeface="Roboto"/>
                <a:sym typeface="Roboto"/>
              </a:rPr>
              <a:t>Hyperparameter &amp; CV</a:t>
            </a:r>
            <a:endParaRPr sz="1000">
              <a:solidFill>
                <a:srgbClr val="8B47C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Grid or Random</a:t>
            </a:r>
            <a:endParaRPr sz="1000">
              <a:solidFill>
                <a:srgbClr val="8B47C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7354950" y="4139825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AdaBoost</a:t>
            </a:r>
            <a:endParaRPr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(Random Forests)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0.85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R²_train = 0.90</a:t>
            </a:r>
            <a:endParaRPr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18"/>
          <p:cNvCxnSpPr>
            <a:stCxn id="163" idx="1"/>
            <a:endCxn id="162" idx="3"/>
          </p:cNvCxnSpPr>
          <p:nvPr/>
        </p:nvCxnSpPr>
        <p:spPr>
          <a:xfrm rot="10800000">
            <a:off x="6819750" y="4364075"/>
            <a:ext cx="535200" cy="384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5" name="Google Shape;165;p18"/>
          <p:cNvSpPr txBox="1"/>
          <p:nvPr/>
        </p:nvSpPr>
        <p:spPr>
          <a:xfrm>
            <a:off x="573150" y="4063625"/>
            <a:ext cx="1354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Random Forests</a:t>
            </a:r>
            <a:endParaRPr b="1" sz="10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 = 0.87</a:t>
            </a:r>
            <a:endParaRPr b="1"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rPr>
              <a:t>R²_train = 0.91</a:t>
            </a:r>
            <a:endParaRPr b="1" sz="900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8"/>
          <p:cNvCxnSpPr>
            <a:stCxn id="165" idx="0"/>
            <a:endCxn id="159" idx="2"/>
          </p:cNvCxnSpPr>
          <p:nvPr/>
        </p:nvCxnSpPr>
        <p:spPr>
          <a:xfrm rot="-5400000">
            <a:off x="1907250" y="3061325"/>
            <a:ext cx="345300" cy="16593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rgbClr val="1B786F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4863" y="2342725"/>
            <a:ext cx="1093736" cy="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T Sans Narrow"/>
                <a:ea typeface="PT Sans Narrow"/>
                <a:cs typeface="PT Sans Narrow"/>
                <a:sym typeface="PT Sans Narrow"/>
              </a:rPr>
              <a:t>Next steps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 rot="10800000">
            <a:off x="295700" y="789125"/>
            <a:ext cx="335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20887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518288" y="1957150"/>
            <a:ext cx="1709100" cy="1150175"/>
            <a:chOff x="594488" y="1957150"/>
            <a:chExt cx="1709100" cy="1150175"/>
          </a:xfrm>
        </p:grpSpPr>
        <p:sp>
          <p:nvSpPr>
            <p:cNvPr id="176" name="Google Shape;176;p19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RF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Predictive Model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2623225" y="1957150"/>
            <a:ext cx="1709100" cy="1150175"/>
            <a:chOff x="2699425" y="1957150"/>
            <a:chExt cx="1709100" cy="1150175"/>
          </a:xfrm>
        </p:grpSpPr>
        <p:sp>
          <p:nvSpPr>
            <p:cNvPr id="180" name="Google Shape;180;p19"/>
            <p:cNvSpPr/>
            <p:nvPr/>
          </p:nvSpPr>
          <p:spPr>
            <a:xfrm>
              <a:off x="3238875" y="1957150"/>
              <a:ext cx="630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Gather demographic data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3306427" y="211832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Demo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4615125" y="1957150"/>
            <a:ext cx="1988700" cy="1150175"/>
            <a:chOff x="4691325" y="1957150"/>
            <a:chExt cx="1988700" cy="1150175"/>
          </a:xfrm>
        </p:grpSpPr>
        <p:sp>
          <p:nvSpPr>
            <p:cNvPr id="184" name="Google Shape;184;p19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4691325" y="2660925"/>
              <a:ext cx="19887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Analyse Proportion of Market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5417558" y="20421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6787188" y="1957150"/>
            <a:ext cx="1709100" cy="1150175"/>
            <a:chOff x="6863388" y="1957150"/>
            <a:chExt cx="1709100" cy="1150175"/>
          </a:xfrm>
        </p:grpSpPr>
        <p:sp>
          <p:nvSpPr>
            <p:cNvPr id="188" name="Google Shape;188;p19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PT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Predict Viability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pt-PT" sz="8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RF</a:t>
              </a:r>
              <a:endParaRPr b="1" sz="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42609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3429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6206600" y="1838625"/>
            <a:ext cx="86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518300" y="3065400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Retrain the model with the entire dataset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3423600" y="2100475"/>
            <a:ext cx="229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