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75" r:id="rId2"/>
  </p:sldMasterIdLst>
  <p:notesMasterIdLst>
    <p:notesMasterId r:id="rId14"/>
  </p:notesMasterIdLst>
  <p:sldIdLst>
    <p:sldId id="278" r:id="rId3"/>
    <p:sldId id="351" r:id="rId4"/>
    <p:sldId id="384" r:id="rId5"/>
    <p:sldId id="385" r:id="rId6"/>
    <p:sldId id="386" r:id="rId7"/>
    <p:sldId id="387" r:id="rId8"/>
    <p:sldId id="382" r:id="rId9"/>
    <p:sldId id="388" r:id="rId10"/>
    <p:sldId id="390" r:id="rId11"/>
    <p:sldId id="391" r:id="rId12"/>
    <p:sldId id="392" r:id="rId13"/>
  </p:sldIdLst>
  <p:sldSz cx="12857163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8">
          <p15:clr>
            <a:srgbClr val="A4A3A4"/>
          </p15:clr>
        </p15:guide>
        <p15:guide id="2" pos="40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07"/>
    <a:srgbClr val="1075B6"/>
    <a:srgbClr val="FEFEFE"/>
    <a:srgbClr val="A6A6A6"/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94660"/>
  </p:normalViewPr>
  <p:slideViewPr>
    <p:cSldViewPr>
      <p:cViewPr varScale="1">
        <p:scale>
          <a:sx n="59" d="100"/>
          <a:sy n="59" d="100"/>
        </p:scale>
        <p:origin x="96" y="378"/>
      </p:cViewPr>
      <p:guideLst>
        <p:guide orient="horz" pos="2278"/>
        <p:guide pos="40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9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9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2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9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3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78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11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98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37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008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9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6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9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71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9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8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45C20-9DC3-4C93-855F-0906F529D9E0}" type="datetimeFigureOut">
              <a:rPr lang="zh-CN" altLang="en-US"/>
              <a:pPr>
                <a:defRPr/>
              </a:pPr>
              <a:t>2019/8/25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595A7-F137-4A1C-94F3-17BF434764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5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4874-415F-4462-8CBD-90FA9588F106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42938" y="290513"/>
            <a:ext cx="11571287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530" tIns="64265" rIns="128530" bIns="642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42938" y="1687513"/>
            <a:ext cx="1157128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530" tIns="64265" rIns="128530" bIns="642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4013"/>
            <a:ext cx="3000375" cy="385762"/>
          </a:xfrm>
          <a:prstGeom prst="rect">
            <a:avLst/>
          </a:prstGeom>
        </p:spPr>
        <p:txBody>
          <a:bodyPr vert="horz" lIns="128530" tIns="64265" rIns="128530" bIns="6426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D7E96DE-9E58-4D12-881B-2A55675D2103}" type="datetimeFigureOut">
              <a:rPr lang="zh-CN" altLang="en-US"/>
              <a:pPr>
                <a:defRPr/>
              </a:pPr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2613" y="6704013"/>
            <a:ext cx="4071937" cy="385762"/>
          </a:xfrm>
          <a:prstGeom prst="rect">
            <a:avLst/>
          </a:prstGeom>
        </p:spPr>
        <p:txBody>
          <a:bodyPr vert="horz" lIns="128530" tIns="64265" rIns="128530" bIns="6426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3850" y="6704013"/>
            <a:ext cx="3000375" cy="385762"/>
          </a:xfrm>
          <a:prstGeom prst="rect">
            <a:avLst/>
          </a:prstGeom>
        </p:spPr>
        <p:txBody>
          <a:bodyPr vert="horz" wrap="square" lIns="128530" tIns="64265" rIns="128530" bIns="64265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</a:lstStyle>
          <a:p>
            <a:fld id="{A5620144-0991-4015-A106-087B26C73338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" y="688"/>
            <a:ext cx="12855600" cy="7231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642656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  <a:ea typeface="宋体" charset="-122"/>
        </a:defRPr>
      </a:lvl6pPr>
      <a:lvl7pPr marL="1285309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  <a:ea typeface="宋体" charset="-122"/>
        </a:defRPr>
      </a:lvl7pPr>
      <a:lvl8pPr marL="192796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  <a:ea typeface="宋体" charset="-122"/>
        </a:defRPr>
      </a:lvl8pPr>
      <a:lvl9pPr marL="25706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79425" indent="-479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1400" indent="-4000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04963" indent="-3190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7900" indent="-3190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90838" indent="-3190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34603" indent="-321327" algn="l" defTabSz="128530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77258" indent="-321327" algn="l" defTabSz="128530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19911" indent="-321327" algn="l" defTabSz="128530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62567" indent="-321327" algn="l" defTabSz="128530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2656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309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7964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0621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13275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55930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98585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41240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88687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88687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4874-415F-4462-8CBD-90FA9588F106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38637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0500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068460" y="1599487"/>
            <a:ext cx="1431472" cy="1582153"/>
            <a:chOff x="1837124" y="1808150"/>
            <a:chExt cx="1431472" cy="1582153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1837124" y="2636897"/>
              <a:ext cx="753406" cy="75340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2590530" y="180815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FEFEF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2289168" y="2335534"/>
              <a:ext cx="527384" cy="527384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 bwMode="auto">
          <a:xfrm>
            <a:off x="4157426" y="4085728"/>
            <a:ext cx="376703" cy="37670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3527" tIns="41763" rIns="83527" bIns="4176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5460">
              <a:lnSpc>
                <a:spcPct val="130000"/>
              </a:lnSpc>
            </a:pPr>
            <a:endParaRPr lang="zh-CN" altLang="en-US" sz="2531" b="1" dirty="0"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1369823" y="4236409"/>
            <a:ext cx="979428" cy="979428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83527" tIns="41763" rIns="83527" bIns="4176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5460">
              <a:lnSpc>
                <a:spcPct val="130000"/>
              </a:lnSpc>
            </a:pPr>
            <a:endParaRPr lang="zh-CN" altLang="en-US" sz="2531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548261" y="4552429"/>
            <a:ext cx="1205451" cy="1205450"/>
            <a:chOff x="4172683" y="4897116"/>
            <a:chExt cx="1205451" cy="1205450"/>
          </a:xfrm>
        </p:grpSpPr>
        <p:sp>
          <p:nvSpPr>
            <p:cNvPr id="38" name="圆角矩形 37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0" name="圆角矩形 39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705382" y="525347"/>
            <a:ext cx="3218663" cy="2204250"/>
            <a:chOff x="4474046" y="734010"/>
            <a:chExt cx="3218663" cy="2204250"/>
          </a:xfrm>
        </p:grpSpPr>
        <p:sp>
          <p:nvSpPr>
            <p:cNvPr id="42" name="圆角矩形 41"/>
            <p:cNvSpPr/>
            <p:nvPr/>
          </p:nvSpPr>
          <p:spPr bwMode="auto">
            <a:xfrm>
              <a:off x="4474046" y="2034172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rgbClr val="FEFEF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5726609" y="1636102"/>
              <a:ext cx="511081" cy="511081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4" name="圆角矩形 43"/>
            <p:cNvSpPr/>
            <p:nvPr/>
          </p:nvSpPr>
          <p:spPr bwMode="auto">
            <a:xfrm>
              <a:off x="5812334" y="880021"/>
              <a:ext cx="324187" cy="324187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6154815" y="1351166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6" name="圆角矩形 45"/>
            <p:cNvSpPr/>
            <p:nvPr/>
          </p:nvSpPr>
          <p:spPr bwMode="auto">
            <a:xfrm>
              <a:off x="6788621" y="734010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rgbClr val="FEFEF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0" name="对角圆角矩形 29"/>
          <p:cNvSpPr/>
          <p:nvPr/>
        </p:nvSpPr>
        <p:spPr bwMode="auto">
          <a:xfrm>
            <a:off x="1658173" y="2629298"/>
            <a:ext cx="2699386" cy="1883516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83527" tIns="41763" rIns="83527" bIns="4176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5460">
              <a:lnSpc>
                <a:spcPct val="130000"/>
              </a:lnSpc>
            </a:pPr>
            <a:r>
              <a:rPr lang="en-US" altLang="zh-CN" sz="6960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2019</a:t>
            </a:r>
            <a:endParaRPr lang="zh-CN" altLang="en-US" sz="696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957945" y="3883908"/>
            <a:ext cx="70839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59"/>
          <p:cNvSpPr>
            <a:spLocks noChangeArrowheads="1"/>
          </p:cNvSpPr>
          <p:nvPr/>
        </p:nvSpPr>
        <p:spPr bwMode="auto">
          <a:xfrm>
            <a:off x="5734902" y="3144098"/>
            <a:ext cx="94776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5400" b="1" dirty="0">
                <a:cs typeface="Arial" panose="020B0604020202020204" pitchFamily="34" charset="0"/>
              </a:rPr>
              <a:t>校史系统后端介绍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1000" fill="hold" grpId="0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accel="21000" fill="hold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21000" fill="hold" grpId="0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1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1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1000" fill="hold" grpId="0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21000" fill="hold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2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21000" fill="hold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2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 tmFilter="0,0; .5, 1; 1, 1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44" dur="500" tmFilter="0, 0; .2, .5; .8, .5; 1, 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5" dur="250" autoRev="1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0" grpId="0" animBg="1"/>
          <p:bldP spid="25" grpId="0"/>
          <p:bldP spid="25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1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accel="21000" fill="hold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21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1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21000" fill="hold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21000" fill="hold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 tmFilter="0,0; .5, 1; 1, 1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44" dur="500" tmFilter="0, 0; .2, .5; .8, .5; 1, 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5" dur="250" autoRev="1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0" grpId="0" animBg="1"/>
          <p:bldP spid="25" grpId="0"/>
          <p:bldP spid="25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CEF77D69-0236-40DD-855E-ADF747BD9994}"/>
              </a:ext>
            </a:extLst>
          </p:cNvPr>
          <p:cNvSpPr txBox="1"/>
          <p:nvPr/>
        </p:nvSpPr>
        <p:spPr>
          <a:xfrm>
            <a:off x="1099989" y="880021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C66B5-10A9-4E27-8503-906F0C8D00A1}"/>
              </a:ext>
            </a:extLst>
          </p:cNvPr>
          <p:cNvSpPr txBox="1"/>
          <p:nvPr/>
        </p:nvSpPr>
        <p:spPr>
          <a:xfrm>
            <a:off x="2252117" y="1766758"/>
            <a:ext cx="907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·</a:t>
            </a:r>
            <a:r>
              <a:rPr lang="en-US" altLang="zh-CN" sz="4000" dirty="0"/>
              <a:t>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对数据库的操作进行规范化，降低对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脚本的需求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b="1" dirty="0"/>
              <a:t>·</a:t>
            </a:r>
            <a:r>
              <a:rPr lang="en-US" altLang="zh-CN" sz="3200" dirty="0"/>
              <a:t>  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防止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注入攻击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BA8E979F-225F-49BC-AC79-9059FAB23D2A}"/>
              </a:ext>
            </a:extLst>
          </p:cNvPr>
          <p:cNvSpPr/>
          <p:nvPr/>
        </p:nvSpPr>
        <p:spPr>
          <a:xfrm rot="10800000">
            <a:off x="11430900" y="6352629"/>
            <a:ext cx="792088" cy="51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90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CEF77D69-0236-40DD-855E-ADF747BD9994}"/>
              </a:ext>
            </a:extLst>
          </p:cNvPr>
          <p:cNvSpPr txBox="1"/>
          <p:nvPr/>
        </p:nvSpPr>
        <p:spPr>
          <a:xfrm>
            <a:off x="1099989" y="880021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 Model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C66B5-10A9-4E27-8503-906F0C8D00A1}"/>
              </a:ext>
            </a:extLst>
          </p:cNvPr>
          <p:cNvSpPr txBox="1"/>
          <p:nvPr/>
        </p:nvSpPr>
        <p:spPr>
          <a:xfrm>
            <a:off x="2252117" y="1766758"/>
            <a:ext cx="9073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·</a:t>
            </a:r>
            <a:r>
              <a:rPr lang="en-US" altLang="zh-CN" sz="4000" dirty="0"/>
              <a:t>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数据模型与数据表对应，属性对应表的字段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b="1" dirty="0"/>
              <a:t>·</a:t>
            </a:r>
            <a:r>
              <a:rPr lang="en-US" altLang="zh-CN" sz="3200" dirty="0"/>
              <a:t>  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方便快速的读取数据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BA8E979F-225F-49BC-AC79-9059FAB23D2A}"/>
              </a:ext>
            </a:extLst>
          </p:cNvPr>
          <p:cNvSpPr/>
          <p:nvPr/>
        </p:nvSpPr>
        <p:spPr>
          <a:xfrm rot="10800000">
            <a:off x="11430900" y="6352629"/>
            <a:ext cx="792088" cy="51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09AA8A-2CA2-48F4-A03F-84072CDDF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3" y="3322665"/>
            <a:ext cx="3816425" cy="36077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9C694AE-53AC-469D-91C4-E8E3792CB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6492" y="3400295"/>
            <a:ext cx="6645249" cy="22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5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8018B-CBF1-400F-8236-1D0FCA38EA76}"/>
              </a:ext>
            </a:extLst>
          </p:cNvPr>
          <p:cNvSpPr txBox="1"/>
          <p:nvPr/>
        </p:nvSpPr>
        <p:spPr>
          <a:xfrm>
            <a:off x="1099989" y="880021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后端设计</a:t>
            </a:r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EBB1AA-2161-4D97-9706-16AE491A5DD4}"/>
              </a:ext>
            </a:extLst>
          </p:cNvPr>
          <p:cNvSpPr txBox="1"/>
          <p:nvPr/>
        </p:nvSpPr>
        <p:spPr>
          <a:xfrm>
            <a:off x="2252117" y="1766758"/>
            <a:ext cx="90730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·</a:t>
            </a:r>
            <a:r>
              <a:rPr lang="en-US" altLang="zh-CN" sz="4000" dirty="0"/>
              <a:t>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规范用户身份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学生：可答题，查看自己得分</a:t>
            </a:r>
            <a:endParaRPr lang="en-US" altLang="zh-CN" sz="2400" dirty="0"/>
          </a:p>
          <a:p>
            <a:r>
              <a:rPr lang="zh-CN" altLang="en-US" sz="2400" dirty="0"/>
              <a:t>         辅导员：查看并导出本院系所有学生得分</a:t>
            </a:r>
            <a:endParaRPr lang="en-US" altLang="zh-CN" sz="2400" dirty="0"/>
          </a:p>
          <a:p>
            <a:r>
              <a:rPr lang="en-US" altLang="zh-CN" sz="2400" dirty="0"/>
              <a:t>	            </a:t>
            </a:r>
            <a:r>
              <a:rPr lang="zh-CN" altLang="en-US" sz="2400" dirty="0"/>
              <a:t>注册，更改学生信息（不包括得分</a:t>
            </a:r>
            <a:endParaRPr lang="en-US" altLang="zh-CN" sz="2400" dirty="0"/>
          </a:p>
          <a:p>
            <a:r>
              <a:rPr lang="en-US" altLang="zh-CN" sz="2400" dirty="0"/>
              <a:t>	            </a:t>
            </a:r>
            <a:r>
              <a:rPr lang="zh-CN" altLang="en-US" sz="2400" dirty="0"/>
              <a:t>查看院系排名</a:t>
            </a:r>
            <a:endParaRPr lang="en-US" altLang="zh-CN" sz="2400" dirty="0"/>
          </a:p>
          <a:p>
            <a:r>
              <a:rPr lang="en-US" altLang="zh-CN" sz="2400" b="1" dirty="0"/>
              <a:t>         </a:t>
            </a:r>
            <a:r>
              <a:rPr lang="zh-CN" altLang="en-US" sz="2400" dirty="0"/>
              <a:t>管理员：在辅导员的基础上可查看修改导出所有学生</a:t>
            </a:r>
            <a:r>
              <a:rPr lang="en-US" altLang="zh-CN" sz="2400" dirty="0"/>
              <a:t>	            </a:t>
            </a:r>
            <a:r>
              <a:rPr lang="zh-CN" altLang="en-US" sz="2400" dirty="0"/>
              <a:t>的数据</a:t>
            </a:r>
            <a:endParaRPr lang="en-US" altLang="zh-CN" sz="2400" dirty="0"/>
          </a:p>
          <a:p>
            <a:r>
              <a:rPr lang="en-US" altLang="zh-CN" sz="4800" b="1" dirty="0"/>
              <a:t>·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token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的身份验证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400" dirty="0"/>
              <a:t>登录成功时，将含有用户身份与用户名等信息的一串</a:t>
            </a:r>
            <a:r>
              <a:rPr lang="en-US" altLang="zh-CN" sz="2400" dirty="0"/>
              <a:t>hash</a:t>
            </a:r>
            <a:r>
              <a:rPr lang="zh-CN" altLang="en-US" sz="2400" dirty="0"/>
              <a:t>密码作为</a:t>
            </a:r>
            <a:r>
              <a:rPr lang="en-US" altLang="zh-CN" sz="2400" dirty="0"/>
              <a:t>token</a:t>
            </a:r>
            <a:r>
              <a:rPr lang="zh-CN" altLang="en-US" sz="2400" dirty="0"/>
              <a:t>返回给前端，并在接受相关请求时验证</a:t>
            </a:r>
            <a:r>
              <a:rPr lang="en-US" altLang="zh-CN" sz="2400" dirty="0"/>
              <a:t>token</a:t>
            </a:r>
            <a:r>
              <a:rPr lang="zh-CN" altLang="en-US" sz="2400" dirty="0"/>
              <a:t>确认用户身份，防止跨站点伪造请求攻击</a:t>
            </a:r>
          </a:p>
        </p:txBody>
      </p:sp>
    </p:spTree>
    <p:extLst>
      <p:ext uri="{BB962C8B-B14F-4D97-AF65-F5344CB8AC3E}">
        <p14:creationId xmlns:p14="http://schemas.microsoft.com/office/powerpoint/2010/main" val="75564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8018B-CBF1-400F-8236-1D0FCA38EA76}"/>
              </a:ext>
            </a:extLst>
          </p:cNvPr>
          <p:cNvSpPr txBox="1"/>
          <p:nvPr/>
        </p:nvSpPr>
        <p:spPr>
          <a:xfrm>
            <a:off x="1099989" y="880021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后端设计</a:t>
            </a:r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EBB1AA-2161-4D97-9706-16AE491A5DD4}"/>
              </a:ext>
            </a:extLst>
          </p:cNvPr>
          <p:cNvSpPr txBox="1"/>
          <p:nvPr/>
        </p:nvSpPr>
        <p:spPr>
          <a:xfrm>
            <a:off x="2252117" y="1766758"/>
            <a:ext cx="9073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·</a:t>
            </a:r>
            <a:r>
              <a:rPr lang="en-US" altLang="zh-CN" sz="4000" dirty="0"/>
              <a:t>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自动验证注册信息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可验证注册的用户名与密码格式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可验证用户是否已经存在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可自动归纳学生与辅导员的院系</a:t>
            </a:r>
            <a:endParaRPr lang="en-US" altLang="zh-CN" sz="2400" dirty="0"/>
          </a:p>
          <a:p>
            <a:r>
              <a:rPr lang="en-US" altLang="zh-CN" sz="4800" b="1" dirty="0"/>
              <a:t>· 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规范注册权限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仅管理员与辅导员可进行注册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5500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8018B-CBF1-400F-8236-1D0FCA38EA76}"/>
              </a:ext>
            </a:extLst>
          </p:cNvPr>
          <p:cNvSpPr txBox="1"/>
          <p:nvPr/>
        </p:nvSpPr>
        <p:spPr>
          <a:xfrm>
            <a:off x="1099989" y="880021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后端设计</a:t>
            </a:r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学生答题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EBB1AA-2161-4D97-9706-16AE491A5DD4}"/>
              </a:ext>
            </a:extLst>
          </p:cNvPr>
          <p:cNvSpPr txBox="1"/>
          <p:nvPr/>
        </p:nvSpPr>
        <p:spPr>
          <a:xfrm>
            <a:off x="2252117" y="1766758"/>
            <a:ext cx="9073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·</a:t>
            </a:r>
            <a:r>
              <a:rPr lang="en-US" altLang="zh-CN" sz="4000" dirty="0"/>
              <a:t>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试卷随机化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未答题的学生登陆时，生成一个完全随机化的序列返回给前端作为学生的题号。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1F8839-10DD-406A-94C5-F66F01612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088" y="3760341"/>
            <a:ext cx="8596938" cy="27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0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8018B-CBF1-400F-8236-1D0FCA38EA76}"/>
              </a:ext>
            </a:extLst>
          </p:cNvPr>
          <p:cNvSpPr txBox="1"/>
          <p:nvPr/>
        </p:nvSpPr>
        <p:spPr>
          <a:xfrm>
            <a:off x="1099989" y="880021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后端设计</a:t>
            </a:r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缓存设计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EBB1AA-2161-4D97-9706-16AE491A5DD4}"/>
              </a:ext>
            </a:extLst>
          </p:cNvPr>
          <p:cNvSpPr txBox="1"/>
          <p:nvPr/>
        </p:nvSpPr>
        <p:spPr>
          <a:xfrm>
            <a:off x="2252117" y="1766758"/>
            <a:ext cx="90730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·</a:t>
            </a:r>
            <a:r>
              <a:rPr lang="en-US" altLang="zh-CN" sz="4000" dirty="0"/>
              <a:t>  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http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响应缓存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对院系与学生的答题情况均设置了自动更新的时间戳，当客户端进行相同请求时会匹配时间戳，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若数据已更新，正常返回响应，并于前端缓存数据</a:t>
            </a:r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若数据未更新，客户端自动调用缓存数据，减少相同操作对服务端的压力</a:t>
            </a:r>
            <a:endParaRPr lang="en-US" altLang="zh-CN" sz="2400" dirty="0"/>
          </a:p>
          <a:p>
            <a:r>
              <a:rPr lang="en-US" altLang="zh-CN" sz="4000" b="1" dirty="0"/>
              <a:t>·</a:t>
            </a:r>
            <a:r>
              <a:rPr lang="en-US" altLang="zh-CN" sz="3200" dirty="0"/>
              <a:t>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redis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进行数据缓存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dirty="0"/>
              <a:t>所有数据获取操作均基于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以提高速度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每</a:t>
            </a:r>
            <a:r>
              <a:rPr lang="en-US" altLang="zh-CN" sz="2400" dirty="0"/>
              <a:t>10</a:t>
            </a:r>
            <a:r>
              <a:rPr lang="zh-CN" altLang="en-US" sz="2400" dirty="0"/>
              <a:t>分钟进行一次数据库与缓存的同步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1986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8018B-CBF1-400F-8236-1D0FCA38EA76}"/>
              </a:ext>
            </a:extLst>
          </p:cNvPr>
          <p:cNvSpPr txBox="1"/>
          <p:nvPr/>
        </p:nvSpPr>
        <p:spPr>
          <a:xfrm>
            <a:off x="1099989" y="880021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架构介绍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7167E5-4AC9-4673-B07B-956D7AAEAB1A}"/>
              </a:ext>
            </a:extLst>
          </p:cNvPr>
          <p:cNvSpPr txBox="1"/>
          <p:nvPr/>
        </p:nvSpPr>
        <p:spPr>
          <a:xfrm>
            <a:off x="451919" y="2136095"/>
            <a:ext cx="201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Bahnschrift SemiLight SemiConde" panose="020B0502040204020203" pitchFamily="34" charset="0"/>
              </a:rPr>
              <a:t>交互的数据格式：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4B9D74-E10E-4A20-B50D-002D739FFE46}"/>
              </a:ext>
            </a:extLst>
          </p:cNvPr>
          <p:cNvSpPr/>
          <p:nvPr/>
        </p:nvSpPr>
        <p:spPr>
          <a:xfrm>
            <a:off x="1532037" y="2605085"/>
            <a:ext cx="2160228" cy="616838"/>
          </a:xfrm>
          <a:prstGeom prst="rect">
            <a:avLst/>
          </a:prstGeom>
          <a:solidFill>
            <a:srgbClr val="FF86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C3EC4AC-ED2F-4692-B112-2CDA57D63D36}"/>
              </a:ext>
            </a:extLst>
          </p:cNvPr>
          <p:cNvSpPr txBox="1"/>
          <p:nvPr/>
        </p:nvSpPr>
        <p:spPr>
          <a:xfrm>
            <a:off x="2072102" y="2716110"/>
            <a:ext cx="122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Black" panose="020B0A04020102020204" pitchFamily="34" charset="0"/>
              </a:rPr>
              <a:t>JSON</a:t>
            </a:r>
            <a:endParaRPr lang="zh-CN" alt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FBDF8D1-1FB3-4AAF-BDDD-013EC0BE78BC}"/>
              </a:ext>
            </a:extLst>
          </p:cNvPr>
          <p:cNvGrpSpPr/>
          <p:nvPr/>
        </p:nvGrpSpPr>
        <p:grpSpPr>
          <a:xfrm>
            <a:off x="4736377" y="1588011"/>
            <a:ext cx="5256584" cy="6460327"/>
            <a:chOff x="4700389" y="1233964"/>
            <a:chExt cx="5256584" cy="64603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EFCFF71-8F9B-417B-83E5-14703F3D2345}"/>
                </a:ext>
              </a:extLst>
            </p:cNvPr>
            <p:cNvSpPr/>
            <p:nvPr/>
          </p:nvSpPr>
          <p:spPr>
            <a:xfrm>
              <a:off x="5492477" y="1233964"/>
              <a:ext cx="3744416" cy="9361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94317FA-7ACA-41DF-BBC1-AA3F34FF4287}"/>
                </a:ext>
              </a:extLst>
            </p:cNvPr>
            <p:cNvSpPr txBox="1"/>
            <p:nvPr/>
          </p:nvSpPr>
          <p:spPr>
            <a:xfrm>
              <a:off x="6068541" y="1378850"/>
              <a:ext cx="3744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Client(react.js)</a:t>
              </a:r>
              <a:endParaRPr lang="zh-CN" altLang="en-US" sz="3600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C2FBDCC-D4BC-488E-8315-923633C29D1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421" y="2896245"/>
              <a:ext cx="4464496" cy="0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76BB70A-A4AB-4A07-99BE-39FC4E1C1D08}"/>
                </a:ext>
              </a:extLst>
            </p:cNvPr>
            <p:cNvCxnSpPr/>
            <p:nvPr/>
          </p:nvCxnSpPr>
          <p:spPr>
            <a:xfrm>
              <a:off x="5852517" y="2170068"/>
              <a:ext cx="0" cy="12302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999C28A-76D5-4080-89C4-5D3E0590E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4845" y="2176165"/>
              <a:ext cx="0" cy="12241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6244C11-7563-4B4D-86C7-DF53291B02A2}"/>
                </a:ext>
              </a:extLst>
            </p:cNvPr>
            <p:cNvSpPr txBox="1"/>
            <p:nvPr/>
          </p:nvSpPr>
          <p:spPr>
            <a:xfrm>
              <a:off x="4700389" y="2536205"/>
              <a:ext cx="792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前端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BB7C207-C69D-4E82-90A2-308BC4CF8D5F}"/>
                </a:ext>
              </a:extLst>
            </p:cNvPr>
            <p:cNvSpPr txBox="1"/>
            <p:nvPr/>
          </p:nvSpPr>
          <p:spPr>
            <a:xfrm>
              <a:off x="8840853" y="2900350"/>
              <a:ext cx="792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后端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68E1FBF-A05C-4646-B363-E138813A2B26}"/>
                </a:ext>
              </a:extLst>
            </p:cNvPr>
            <p:cNvGrpSpPr/>
            <p:nvPr/>
          </p:nvGrpSpPr>
          <p:grpSpPr>
            <a:xfrm>
              <a:off x="5492469" y="3329161"/>
              <a:ext cx="4464504" cy="679963"/>
              <a:chOff x="5492469" y="3329163"/>
              <a:chExt cx="4464504" cy="653294"/>
            </a:xfrm>
          </p:grpSpPr>
          <p:sp>
            <p:nvSpPr>
              <p:cNvPr id="16" name="矩形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4F7AB0A-2731-4EF2-974F-41C32A3514B7}"/>
                  </a:ext>
                </a:extLst>
              </p:cNvPr>
              <p:cNvSpPr/>
              <p:nvPr/>
            </p:nvSpPr>
            <p:spPr>
              <a:xfrm>
                <a:off x="5492469" y="3400301"/>
                <a:ext cx="3744416" cy="5821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82E63DA-D63C-493D-A2A1-F69A5E1F0DD2}"/>
                  </a:ext>
                </a:extLst>
              </p:cNvPr>
              <p:cNvSpPr txBox="1"/>
              <p:nvPr/>
            </p:nvSpPr>
            <p:spPr>
              <a:xfrm>
                <a:off x="6212557" y="3329163"/>
                <a:ext cx="3744416" cy="620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</a:rPr>
                  <a:t>Controllers</a:t>
                </a:r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98EEAF6-B378-43CC-AF7B-62E74423C40E}"/>
                </a:ext>
              </a:extLst>
            </p:cNvPr>
            <p:cNvSpPr txBox="1"/>
            <p:nvPr/>
          </p:nvSpPr>
          <p:spPr>
            <a:xfrm>
              <a:off x="5852522" y="2541720"/>
              <a:ext cx="115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Request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04E45BF-8863-421A-B65F-BD35A463C419}"/>
                </a:ext>
              </a:extLst>
            </p:cNvPr>
            <p:cNvSpPr txBox="1"/>
            <p:nvPr/>
          </p:nvSpPr>
          <p:spPr>
            <a:xfrm>
              <a:off x="7724733" y="2871647"/>
              <a:ext cx="115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Response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A9E7DD1-5DE4-47E5-A576-A229F691CC7D}"/>
                </a:ext>
              </a:extLst>
            </p:cNvPr>
            <p:cNvCxnSpPr>
              <a:cxnSpLocks/>
            </p:cNvCxnSpPr>
            <p:nvPr/>
          </p:nvCxnSpPr>
          <p:spPr>
            <a:xfrm>
              <a:off x="5852517" y="4009124"/>
              <a:ext cx="0" cy="15514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A88F953-0303-4383-8D81-1F66BFBE3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4845" y="4009124"/>
              <a:ext cx="8279" cy="9033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6BA665A-F4F7-4B23-A105-8E997417EEE1}"/>
                </a:ext>
              </a:extLst>
            </p:cNvPr>
            <p:cNvSpPr/>
            <p:nvPr/>
          </p:nvSpPr>
          <p:spPr>
            <a:xfrm>
              <a:off x="7904736" y="4460796"/>
              <a:ext cx="1728192" cy="50405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hlinkClick r:id="rId4" action="ppaction://hlinksldjump"/>
              <a:extLst>
                <a:ext uri="{FF2B5EF4-FFF2-40B4-BE49-F238E27FC236}">
                  <a16:creationId xmlns:a16="http://schemas.microsoft.com/office/drawing/2014/main" id="{3D5B7BD8-F681-45B2-A8B0-AE99BC4DCBD0}"/>
                </a:ext>
              </a:extLst>
            </p:cNvPr>
            <p:cNvSpPr txBox="1"/>
            <p:nvPr/>
          </p:nvSpPr>
          <p:spPr>
            <a:xfrm>
              <a:off x="8084765" y="4534509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Redis cache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14914A5A-6CF3-4882-BF79-1FFEE8B17F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04845" y="4952362"/>
              <a:ext cx="8279" cy="6081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45A6B01-5214-4DAC-BD7C-BD1C7F0C5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4091" y="4009124"/>
              <a:ext cx="0" cy="15514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BC53640-8C24-43CE-95F6-0E58A6FF5FB0}"/>
                </a:ext>
              </a:extLst>
            </p:cNvPr>
            <p:cNvCxnSpPr>
              <a:cxnSpLocks/>
            </p:cNvCxnSpPr>
            <p:nvPr/>
          </p:nvCxnSpPr>
          <p:spPr>
            <a:xfrm>
              <a:off x="8516813" y="4009124"/>
              <a:ext cx="0" cy="4516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98106E8-F07A-46DE-8AF1-3699F8BFE9F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813" y="4964853"/>
              <a:ext cx="0" cy="5956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: 圆角 39">
              <a:hlinkClick r:id="rId5" action="ppaction://hlinksldjump"/>
              <a:extLst>
                <a:ext uri="{FF2B5EF4-FFF2-40B4-BE49-F238E27FC236}">
                  <a16:creationId xmlns:a16="http://schemas.microsoft.com/office/drawing/2014/main" id="{B1BAE07C-1546-40C6-B88F-86EF2C37C07A}"/>
                </a:ext>
              </a:extLst>
            </p:cNvPr>
            <p:cNvSpPr/>
            <p:nvPr/>
          </p:nvSpPr>
          <p:spPr>
            <a:xfrm>
              <a:off x="5492469" y="5560541"/>
              <a:ext cx="3744416" cy="792088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638CF32-5724-4067-B823-53EC5586A666}"/>
                </a:ext>
              </a:extLst>
            </p:cNvPr>
            <p:cNvSpPr txBox="1"/>
            <p:nvPr/>
          </p:nvSpPr>
          <p:spPr>
            <a:xfrm>
              <a:off x="6032524" y="5756119"/>
              <a:ext cx="266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              ORM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9D2C30B-7CE1-4B2B-8100-9944B4E1D80F}"/>
                </a:ext>
              </a:extLst>
            </p:cNvPr>
            <p:cNvCxnSpPr>
              <a:cxnSpLocks/>
            </p:cNvCxnSpPr>
            <p:nvPr/>
          </p:nvCxnSpPr>
          <p:spPr>
            <a:xfrm>
              <a:off x="5852517" y="6156229"/>
              <a:ext cx="0" cy="9164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8736B7F-4198-4659-876A-8F0D6D242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4904" y="6331845"/>
              <a:ext cx="0" cy="7408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98B47EC-10B4-4810-A595-4C034FA5BDB9}"/>
                </a:ext>
              </a:extLst>
            </p:cNvPr>
            <p:cNvGrpSpPr/>
            <p:nvPr/>
          </p:nvGrpSpPr>
          <p:grpSpPr>
            <a:xfrm>
              <a:off x="5492469" y="7047961"/>
              <a:ext cx="4356247" cy="646330"/>
              <a:chOff x="9524925" y="5204412"/>
              <a:chExt cx="4356247" cy="620981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F4D5983-411E-419B-BA8D-EA83C742657D}"/>
                  </a:ext>
                </a:extLst>
              </p:cNvPr>
              <p:cNvSpPr/>
              <p:nvPr/>
            </p:nvSpPr>
            <p:spPr>
              <a:xfrm>
                <a:off x="9524925" y="5227810"/>
                <a:ext cx="3744416" cy="5821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365C1C8-A644-4236-871A-C2EB58C5270B}"/>
                  </a:ext>
                </a:extLst>
              </p:cNvPr>
              <p:cNvSpPr txBox="1"/>
              <p:nvPr/>
            </p:nvSpPr>
            <p:spPr>
              <a:xfrm>
                <a:off x="10136756" y="5204412"/>
                <a:ext cx="3744416" cy="620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</a:rPr>
                  <a:t>SQL server</a:t>
                </a:r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B6090B2-69D9-4DF7-B27A-D4E147FEF527}"/>
              </a:ext>
            </a:extLst>
          </p:cNvPr>
          <p:cNvGrpSpPr/>
          <p:nvPr/>
        </p:nvGrpSpPr>
        <p:grpSpPr>
          <a:xfrm>
            <a:off x="487921" y="3855619"/>
            <a:ext cx="3532645" cy="1016948"/>
            <a:chOff x="487921" y="3855619"/>
            <a:chExt cx="3532645" cy="1016948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7797812-B7DA-4A6E-90D3-A5796A15B888}"/>
                </a:ext>
              </a:extLst>
            </p:cNvPr>
            <p:cNvSpPr txBox="1"/>
            <p:nvPr/>
          </p:nvSpPr>
          <p:spPr>
            <a:xfrm>
              <a:off x="487921" y="3855619"/>
              <a:ext cx="12241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Bahnschrift SemiLight SemiConde" panose="020B0502040204020203" pitchFamily="34" charset="0"/>
                </a:rPr>
                <a:t>数据模型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A182D3F-0B36-410C-89D0-9548D3BF925E}"/>
                </a:ext>
              </a:extLst>
            </p:cNvPr>
            <p:cNvSpPr/>
            <p:nvPr/>
          </p:nvSpPr>
          <p:spPr>
            <a:xfrm>
              <a:off x="1532037" y="4255729"/>
              <a:ext cx="2160224" cy="61683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1E344E7-D2EA-4997-8AB3-20932B71F850}"/>
                </a:ext>
              </a:extLst>
            </p:cNvPr>
            <p:cNvSpPr txBox="1"/>
            <p:nvPr/>
          </p:nvSpPr>
          <p:spPr>
            <a:xfrm>
              <a:off x="1870780" y="4347284"/>
              <a:ext cx="2149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hlinkClick r:id="rId6" action="ppaction://hlinksldjump"/>
                </a:rPr>
                <a:t>Entity Model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570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362E-6 -4.52151E-6 L 0.00061 -0.317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-158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42"/>
          <p:cNvGrpSpPr/>
          <p:nvPr/>
        </p:nvGrpSpPr>
        <p:grpSpPr>
          <a:xfrm>
            <a:off x="-23476" y="-94997"/>
            <a:ext cx="12892377" cy="7340492"/>
            <a:chOff x="-23476" y="-94997"/>
            <a:chExt cx="12892377" cy="7340492"/>
          </a:xfrm>
        </p:grpSpPr>
        <p:sp>
          <p:nvSpPr>
            <p:cNvPr id="1048912" name="矩形 43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122" name="组合 44"/>
            <p:cNvGrpSpPr/>
            <p:nvPr/>
          </p:nvGrpSpPr>
          <p:grpSpPr>
            <a:xfrm>
              <a:off x="-23476" y="-94997"/>
              <a:ext cx="12880639" cy="614978"/>
              <a:chOff x="-23476" y="-94997"/>
              <a:chExt cx="12880639" cy="614978"/>
            </a:xfrm>
          </p:grpSpPr>
          <p:sp>
            <p:nvSpPr>
              <p:cNvPr id="1048913" name="矩形 51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1048914" name="矩形 52"/>
              <p:cNvSpPr/>
              <p:nvPr/>
            </p:nvSpPr>
            <p:spPr>
              <a:xfrm>
                <a:off x="5943137" y="1"/>
                <a:ext cx="1294197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1048915" name="Rectangle 4"/>
              <p:cNvSpPr txBox="1">
                <a:spLocks noChangeArrowheads="1"/>
              </p:cNvSpPr>
              <p:nvPr/>
            </p:nvSpPr>
            <p:spPr bwMode="auto">
              <a:xfrm>
                <a:off x="9238309" y="-94997"/>
                <a:ext cx="1514649" cy="6149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6381" tIns="48190" rIns="96381" bIns="48190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1048916" name="Rectangle 4"/>
              <p:cNvSpPr txBox="1">
                <a:spLocks noChangeArrowheads="1"/>
              </p:cNvSpPr>
              <p:nvPr/>
            </p:nvSpPr>
            <p:spPr bwMode="auto">
              <a:xfrm>
                <a:off x="7545449" y="-94997"/>
                <a:ext cx="1514649" cy="6149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6381" tIns="48190" rIns="96381" bIns="48190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1048917" name="Rectangle 4"/>
              <p:cNvSpPr txBox="1">
                <a:spLocks noChangeArrowheads="1"/>
              </p:cNvSpPr>
              <p:nvPr/>
            </p:nvSpPr>
            <p:spPr bwMode="auto">
              <a:xfrm>
                <a:off x="11109101" y="-94997"/>
                <a:ext cx="1336717" cy="6149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6381" tIns="48190" rIns="96381" bIns="48190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1048918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94997"/>
                <a:ext cx="2605310" cy="6149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6381" tIns="48190" rIns="96381" bIns="48190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1048919" name="Rectangle 4"/>
              <p:cNvSpPr txBox="1">
                <a:spLocks noChangeArrowheads="1"/>
              </p:cNvSpPr>
              <p:nvPr/>
            </p:nvSpPr>
            <p:spPr bwMode="auto">
              <a:xfrm>
                <a:off x="5939057" y="-42490"/>
                <a:ext cx="1281515" cy="5099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6381" tIns="48190" rIns="96381" bIns="48190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249B582-A347-4C2E-8927-479634CAF884}"/>
              </a:ext>
            </a:extLst>
          </p:cNvPr>
          <p:cNvSpPr txBox="1"/>
          <p:nvPr/>
        </p:nvSpPr>
        <p:spPr>
          <a:xfrm>
            <a:off x="3692277" y="2896245"/>
            <a:ext cx="6410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i="1" dirty="0">
                <a:solidFill>
                  <a:schemeClr val="accent4"/>
                </a:solidFill>
                <a:latin typeface="Gabriola" panose="04040605051002020D02" pitchFamily="82" charset="0"/>
                <a:ea typeface="Gadugi" panose="020B0502040204020203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6819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CEF77D69-0236-40DD-855E-ADF747BD9994}"/>
              </a:ext>
            </a:extLst>
          </p:cNvPr>
          <p:cNvSpPr txBox="1"/>
          <p:nvPr/>
        </p:nvSpPr>
        <p:spPr>
          <a:xfrm>
            <a:off x="1099989" y="880021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C66B5-10A9-4E27-8503-906F0C8D00A1}"/>
              </a:ext>
            </a:extLst>
          </p:cNvPr>
          <p:cNvSpPr txBox="1"/>
          <p:nvPr/>
        </p:nvSpPr>
        <p:spPr>
          <a:xfrm>
            <a:off x="2252117" y="1766758"/>
            <a:ext cx="90730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/>
              <a:t>·</a:t>
            </a:r>
            <a:r>
              <a:rPr lang="en-US" altLang="zh-CN" sz="4000"/>
              <a:t>   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提供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API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请求入口函数</a:t>
            </a:r>
            <a:endParaRPr lang="en-US" altLang="zh-CN" sz="32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b="1"/>
              <a:t>·</a:t>
            </a:r>
            <a:r>
              <a:rPr lang="en-US" altLang="zh-CN" sz="3200"/>
              <a:t>   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用户权限认证</a:t>
            </a:r>
            <a:endParaRPr lang="en-US" altLang="zh-CN" sz="32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b="1"/>
              <a:t>·</a:t>
            </a:r>
            <a:r>
              <a:rPr lang="en-US" altLang="zh-CN" sz="3200"/>
              <a:t>   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传入参数格式验证</a:t>
            </a:r>
            <a:endParaRPr lang="en-US" altLang="zh-CN" sz="32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b="1"/>
              <a:t>·</a:t>
            </a:r>
            <a:r>
              <a:rPr lang="en-US" altLang="zh-CN" sz="3200"/>
              <a:t>   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防伪性验证</a:t>
            </a:r>
            <a:endParaRPr lang="en-US" altLang="zh-CN" sz="32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b="1"/>
              <a:t>·</a:t>
            </a:r>
            <a:r>
              <a:rPr lang="en-US" altLang="zh-CN" sz="3200"/>
              <a:t>   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调用下层处理逻辑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BA8E979F-225F-49BC-AC79-9059FAB23D2A}"/>
              </a:ext>
            </a:extLst>
          </p:cNvPr>
          <p:cNvSpPr/>
          <p:nvPr/>
        </p:nvSpPr>
        <p:spPr>
          <a:xfrm rot="10800000">
            <a:off x="11430900" y="6352629"/>
            <a:ext cx="792088" cy="51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0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CEF77D69-0236-40DD-855E-ADF747BD9994}"/>
              </a:ext>
            </a:extLst>
          </p:cNvPr>
          <p:cNvSpPr txBox="1"/>
          <p:nvPr/>
        </p:nvSpPr>
        <p:spPr>
          <a:xfrm>
            <a:off x="1099989" y="880021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 cache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C66B5-10A9-4E27-8503-906F0C8D00A1}"/>
              </a:ext>
            </a:extLst>
          </p:cNvPr>
          <p:cNvSpPr txBox="1"/>
          <p:nvPr/>
        </p:nvSpPr>
        <p:spPr>
          <a:xfrm>
            <a:off x="2252117" y="1766758"/>
            <a:ext cx="90730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·</a:t>
            </a:r>
            <a:r>
              <a:rPr lang="en-US" altLang="zh-CN" sz="4400" dirty="0"/>
              <a:t>   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缓存层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800" dirty="0"/>
              <a:t>缓存了会被频繁请求的内容，如学生信息，题目信息，院系概况等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缓存了信息目录</a:t>
            </a:r>
            <a:r>
              <a:rPr lang="en-US" altLang="zh-CN" sz="2800" dirty="0"/>
              <a:t>,</a:t>
            </a:r>
            <a:r>
              <a:rPr lang="zh-CN" altLang="en-US" sz="2800" dirty="0"/>
              <a:t>方便快速的定位</a:t>
            </a:r>
            <a:endParaRPr lang="en-US" altLang="zh-CN" sz="2800" dirty="0"/>
          </a:p>
        </p:txBody>
      </p:sp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BA8E979F-225F-49BC-AC79-9059FAB23D2A}"/>
              </a:ext>
            </a:extLst>
          </p:cNvPr>
          <p:cNvSpPr/>
          <p:nvPr/>
        </p:nvSpPr>
        <p:spPr>
          <a:xfrm rot="10800000">
            <a:off x="11430900" y="6352629"/>
            <a:ext cx="792088" cy="51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2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sl001"/>
</p:tagLst>
</file>

<file path=ppt/theme/theme1.xml><?xml version="1.0" encoding="utf-8"?>
<a:theme xmlns:a="http://schemas.openxmlformats.org/drawingml/2006/main" name="第一PPT，www.1ppt.com">
  <a:themeElements>
    <a:clrScheme name="自定义 14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70C0"/>
      </a:hlink>
      <a:folHlink>
        <a:srgbClr val="0D78C9"/>
      </a:folHlink>
    </a:clrScheme>
    <a:fontScheme name="Temp">
      <a:majorFont>
        <a:latin typeface="SF Orson Casual Heavy"/>
        <a:ea typeface="幼圆"/>
        <a:cs typeface=""/>
      </a:majorFont>
      <a:minorFont>
        <a:latin typeface="SF Orson Casual Heavy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172</Words>
  <Application>Microsoft Office PowerPoint</Application>
  <PresentationFormat>自定义</PresentationFormat>
  <Paragraphs>71</Paragraphs>
  <Slides>11</Slides>
  <Notes>11</Notes>
  <HiddenSlides>4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SF Orson Casual Heavy</vt:lpstr>
      <vt:lpstr>华文仿宋</vt:lpstr>
      <vt:lpstr>华文新魏</vt:lpstr>
      <vt:lpstr>微软雅黑</vt:lpstr>
      <vt:lpstr>Arial</vt:lpstr>
      <vt:lpstr>Arial Black</vt:lpstr>
      <vt:lpstr>Bahnschrift SemiLight SemiConde</vt:lpstr>
      <vt:lpstr>Calibri</vt:lpstr>
      <vt:lpstr>Calibri Light</vt:lpstr>
      <vt:lpstr>Franklin Gothic Book</vt:lpstr>
      <vt:lpstr>Franklin Gothic Medium</vt:lpstr>
      <vt:lpstr>Gabriola</vt:lpstr>
      <vt:lpstr>Impact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/>
  <cp:keywords>www.1ppt.com</cp:keywords>
  <cp:lastModifiedBy/>
  <cp:revision>1</cp:revision>
  <dcterms:created xsi:type="dcterms:W3CDTF">2016-09-27T14:45:35Z</dcterms:created>
  <dcterms:modified xsi:type="dcterms:W3CDTF">2019-08-25T07:50:05Z</dcterms:modified>
</cp:coreProperties>
</file>