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vml" ContentType="application/vnd.openxmlformats-officedocument.vmlDrawing"/>
  <Default Extension="gif" ContentType="image/gif"/>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82" r:id="rId2"/>
    <p:sldId id="283" r:id="rId3"/>
    <p:sldId id="308" r:id="rId4"/>
    <p:sldId id="284" r:id="rId5"/>
    <p:sldId id="271" r:id="rId6"/>
    <p:sldId id="280" r:id="rId7"/>
    <p:sldId id="272" r:id="rId8"/>
    <p:sldId id="274" r:id="rId9"/>
    <p:sldId id="312" r:id="rId10"/>
    <p:sldId id="298" r:id="rId11"/>
    <p:sldId id="275" r:id="rId12"/>
    <p:sldId id="268" r:id="rId13"/>
    <p:sldId id="281" r:id="rId14"/>
    <p:sldId id="299" r:id="rId15"/>
    <p:sldId id="300" r:id="rId16"/>
    <p:sldId id="301" r:id="rId17"/>
    <p:sldId id="302" r:id="rId18"/>
    <p:sldId id="276" r:id="rId19"/>
    <p:sldId id="303" r:id="rId20"/>
    <p:sldId id="304" r:id="rId21"/>
    <p:sldId id="305" r:id="rId22"/>
    <p:sldId id="269" r:id="rId23"/>
    <p:sldId id="306" r:id="rId24"/>
    <p:sldId id="307" r:id="rId25"/>
    <p:sldId id="262" r:id="rId26"/>
    <p:sldId id="309" r:id="rId27"/>
    <p:sldId id="310" r:id="rId28"/>
    <p:sldId id="311" r:id="rId29"/>
    <p:sldId id="26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A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7" d="100"/>
          <a:sy n="107" d="100"/>
        </p:scale>
        <p:origin x="-134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5/1/14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36636D-D922-432D-A958-524484B5923D}" type="datetimeFigureOut">
              <a:rPr lang="en-US" smtClean="0"/>
              <a:pPr/>
              <a:t>5/1/14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36636D-D922-432D-A958-524484B5923D}" type="datetimeFigureOut">
              <a:rPr lang="en-US" smtClean="0"/>
              <a:pPr/>
              <a:t>5/1/14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5/1/14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E36636D-D922-432D-A958-524484B5923D}" type="datetimeFigureOut">
              <a:rPr lang="en-US" smtClean="0"/>
              <a:pPr/>
              <a:t>5/1/14</a:t>
            </a:fld>
            <a:endParaRPr lang="en-US"/>
          </a:p>
        </p:txBody>
      </p:sp>
      <p:sp>
        <p:nvSpPr>
          <p:cNvPr id="8" name="Slide Number Placeholder 7"/>
          <p:cNvSpPr>
            <a:spLocks noGrp="1"/>
          </p:cNvSpPr>
          <p:nvPr>
            <p:ph type="sldNum" sz="quarter" idx="11"/>
          </p:nvPr>
        </p:nvSpPr>
        <p:spPr/>
        <p:txBody>
          <a:bodyPr/>
          <a:lstStyle/>
          <a:p>
            <a:fld id="{DF28FB93-0A08-4E7D-8E63-9EFA29F1E093}"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smtClean="0"/>
              <a:pPr/>
              <a:t>5/1/14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5/1/14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36636D-D922-432D-A958-524484B5923D}" type="datetimeFigureOut">
              <a:rPr lang="en-US" smtClean="0"/>
              <a:pPr/>
              <a:t>5/1/14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5/1/14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5/1/14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5/1/14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8E36636D-D922-432D-A958-524484B5923D}" type="datetimeFigureOut">
              <a:rPr lang="en-US" smtClean="0"/>
              <a:pPr/>
              <a:t>5/1/14</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DF28FB93-0A08-4E7D-8E63-9EFA29F1E093}" type="slidenum">
              <a:rPr lang="en-US" smtClean="0"/>
              <a:pPr/>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Word_Document1.docx"/><Relationship Id="rId4" Type="http://schemas.openxmlformats.org/officeDocument/2006/relationships/image" Target="../media/image5.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Word_Document2.docx"/><Relationship Id="rId4" Type="http://schemas.openxmlformats.org/officeDocument/2006/relationships/image" Target="../media/image6.png"/><Relationship Id="rId5" Type="http://schemas.openxmlformats.org/officeDocument/2006/relationships/package" Target="../embeddings/Microsoft_Word_Document3.docx"/><Relationship Id="rId6" Type="http://schemas.openxmlformats.org/officeDocument/2006/relationships/image" Target="../media/image7.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Word_Document4.docx"/><Relationship Id="rId4" Type="http://schemas.openxmlformats.org/officeDocument/2006/relationships/image" Target="../media/image8.png"/><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Word_Document5.docx"/><Relationship Id="rId4" Type="http://schemas.openxmlformats.org/officeDocument/2006/relationships/image" Target="../media/image9.png"/><Relationship Id="rId5" Type="http://schemas.openxmlformats.org/officeDocument/2006/relationships/package" Target="../embeddings/Microsoft_Word_Document6.docx"/><Relationship Id="rId6" Type="http://schemas.openxmlformats.org/officeDocument/2006/relationships/image" Target="../media/image10.png"/><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Word_Document7.docx"/><Relationship Id="rId4" Type="http://schemas.openxmlformats.org/officeDocument/2006/relationships/image" Target="../media/image11.png"/><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Word_Document8.docx"/><Relationship Id="rId4" Type="http://schemas.openxmlformats.org/officeDocument/2006/relationships/image" Target="../media/image12.png"/><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Logarithm and power function to modify an image</a:t>
            </a:r>
            <a:endParaRPr lang="en-US" sz="4800" dirty="0"/>
          </a:p>
        </p:txBody>
      </p:sp>
      <p:sp>
        <p:nvSpPr>
          <p:cNvPr id="3" name="Subtitle 2"/>
          <p:cNvSpPr>
            <a:spLocks noGrp="1"/>
          </p:cNvSpPr>
          <p:nvPr>
            <p:ph type="subTitle" idx="1"/>
          </p:nvPr>
        </p:nvSpPr>
        <p:spPr>
          <a:xfrm>
            <a:off x="457200" y="4800599"/>
            <a:ext cx="6858000" cy="1079829"/>
          </a:xfrm>
        </p:spPr>
        <p:txBody>
          <a:bodyPr>
            <a:normAutofit fontScale="77500" lnSpcReduction="20000"/>
          </a:bodyPr>
          <a:lstStyle/>
          <a:p>
            <a:r>
              <a:rPr lang="en-US" dirty="0" smtClean="0"/>
              <a:t>Spring 2014</a:t>
            </a:r>
          </a:p>
          <a:p>
            <a:r>
              <a:rPr lang="en-US" dirty="0" smtClean="0"/>
              <a:t>CSCI567: Image processing with </a:t>
            </a:r>
            <a:r>
              <a:rPr lang="en-US" dirty="0" smtClean="0"/>
              <a:t>applications</a:t>
            </a:r>
          </a:p>
          <a:p>
            <a:r>
              <a:rPr lang="en-US" dirty="0" smtClean="0"/>
              <a:t>Professor: Dr. </a:t>
            </a:r>
            <a:r>
              <a:rPr lang="en-US" dirty="0" err="1" smtClean="0"/>
              <a:t>Nikolay</a:t>
            </a:r>
            <a:r>
              <a:rPr lang="en-US" dirty="0" smtClean="0"/>
              <a:t> M. </a:t>
            </a:r>
            <a:r>
              <a:rPr lang="en-US" dirty="0" err="1" smtClean="0"/>
              <a:t>Sirakov</a:t>
            </a:r>
            <a:endParaRPr lang="en-US" dirty="0"/>
          </a:p>
        </p:txBody>
      </p:sp>
    </p:spTree>
    <p:extLst>
      <p:ext uri="{BB962C8B-B14F-4D97-AF65-F5344CB8AC3E}">
        <p14:creationId xmlns:p14="http://schemas.microsoft.com/office/powerpoint/2010/main" val="159627840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2705911" y="1674447"/>
            <a:ext cx="4210971" cy="3498869"/>
          </a:xfrm>
          <a:prstGeom prst="rect">
            <a:avLst/>
          </a:prstGeom>
          <a:solidFill>
            <a:srgbClr val="F79646">
              <a:lumMod val="20000"/>
              <a:lumOff val="80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2" name="Rectangle 21"/>
          <p:cNvSpPr/>
          <p:nvPr/>
        </p:nvSpPr>
        <p:spPr>
          <a:xfrm>
            <a:off x="2705910" y="4754848"/>
            <a:ext cx="1792648" cy="418467"/>
          </a:xfrm>
          <a:prstGeom prst="rect">
            <a:avLst/>
          </a:prstGeom>
          <a:solidFill>
            <a:schemeClr val="tx2">
              <a:lumMod val="60000"/>
              <a:lumOff val="40000"/>
            </a:scheme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 name="Title 1"/>
          <p:cNvSpPr>
            <a:spLocks noGrp="1"/>
          </p:cNvSpPr>
          <p:nvPr>
            <p:ph type="title"/>
          </p:nvPr>
        </p:nvSpPr>
        <p:spPr>
          <a:xfrm>
            <a:off x="2077244" y="152718"/>
            <a:ext cx="5791200" cy="667342"/>
          </a:xfrm>
        </p:spPr>
        <p:txBody>
          <a:bodyPr/>
          <a:lstStyle/>
          <a:p>
            <a:r>
              <a:rPr lang="en-US" dirty="0" smtClean="0"/>
              <a:t>Power Transform</a:t>
            </a:r>
            <a:endParaRPr lang="en-US" dirty="0"/>
          </a:p>
        </p:txBody>
      </p:sp>
      <p:sp>
        <p:nvSpPr>
          <p:cNvPr id="52" name="Subtitle 2"/>
          <p:cNvSpPr txBox="1">
            <a:spLocks/>
          </p:cNvSpPr>
          <p:nvPr/>
        </p:nvSpPr>
        <p:spPr>
          <a:xfrm>
            <a:off x="2726616" y="5612080"/>
            <a:ext cx="3720463" cy="514051"/>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r>
              <a:rPr kumimoji="0" lang="en-US" sz="2400" b="0" i="0" u="none" strike="noStrike" kern="1200" cap="none" spc="0" normalizeH="0" baseline="0" noProof="0" dirty="0" smtClean="0">
                <a:ln>
                  <a:noFill/>
                </a:ln>
                <a:solidFill>
                  <a:srgbClr val="000000"/>
                </a:solidFill>
                <a:effectLst/>
                <a:uLnTx/>
                <a:uFillTx/>
                <a:latin typeface="Calibri"/>
                <a:ea typeface="+mn-ea"/>
                <a:cs typeface="+mn-cs"/>
              </a:rPr>
              <a:t>Input gray level</a:t>
            </a:r>
            <a:endParaRPr kumimoji="0" lang="en-US" sz="2400" b="0" i="0" u="none" strike="noStrike" kern="1200" cap="none" spc="0" normalizeH="0" baseline="0" noProof="0" dirty="0">
              <a:ln>
                <a:noFill/>
              </a:ln>
              <a:solidFill>
                <a:srgbClr val="000000"/>
              </a:solidFill>
              <a:effectLst/>
              <a:uLnTx/>
              <a:uFillTx/>
              <a:latin typeface="Calibri"/>
              <a:ea typeface="+mn-ea"/>
              <a:cs typeface="+mn-cs"/>
            </a:endParaRPr>
          </a:p>
        </p:txBody>
      </p:sp>
      <p:sp>
        <p:nvSpPr>
          <p:cNvPr id="53" name="Subtitle 2"/>
          <p:cNvSpPr txBox="1">
            <a:spLocks/>
          </p:cNvSpPr>
          <p:nvPr/>
        </p:nvSpPr>
        <p:spPr>
          <a:xfrm rot="16200000">
            <a:off x="-91884" y="3200547"/>
            <a:ext cx="3360698" cy="514051"/>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r>
              <a:rPr kumimoji="0" lang="en-US" sz="2400" b="0" i="0" u="none" strike="noStrike" kern="1200" cap="none" spc="0" normalizeH="0" baseline="0" noProof="0" dirty="0" smtClean="0">
                <a:ln>
                  <a:noFill/>
                </a:ln>
                <a:solidFill>
                  <a:srgbClr val="000000"/>
                </a:solidFill>
                <a:effectLst/>
                <a:uLnTx/>
                <a:uFillTx/>
                <a:latin typeface="Calibri"/>
                <a:ea typeface="+mn-ea"/>
                <a:cs typeface="+mn-cs"/>
              </a:rPr>
              <a:t>Output gray level</a:t>
            </a:r>
            <a:endParaRPr kumimoji="0" lang="en-US" sz="2400" b="0" i="0" u="none" strike="noStrike" kern="1200" cap="none" spc="0" normalizeH="0" baseline="0" noProof="0" dirty="0">
              <a:ln>
                <a:noFill/>
              </a:ln>
              <a:solidFill>
                <a:srgbClr val="000000"/>
              </a:solidFill>
              <a:effectLst/>
              <a:uLnTx/>
              <a:uFillTx/>
              <a:latin typeface="Calibri"/>
              <a:ea typeface="+mn-ea"/>
              <a:cs typeface="+mn-cs"/>
            </a:endParaRPr>
          </a:p>
        </p:txBody>
      </p:sp>
      <p:sp>
        <p:nvSpPr>
          <p:cNvPr id="54" name="Freeform 53"/>
          <p:cNvSpPr/>
          <p:nvPr/>
        </p:nvSpPr>
        <p:spPr>
          <a:xfrm rot="10800000">
            <a:off x="2705910" y="1674448"/>
            <a:ext cx="4188375" cy="3463473"/>
          </a:xfrm>
          <a:custGeom>
            <a:avLst/>
            <a:gdLst>
              <a:gd name="connsiteX0" fmla="*/ 0 w 3720463"/>
              <a:gd name="connsiteY0" fmla="*/ 3258232 h 3258232"/>
              <a:gd name="connsiteX1" fmla="*/ 679947 w 3720463"/>
              <a:gd name="connsiteY1" fmla="*/ 564418 h 3258232"/>
              <a:gd name="connsiteX2" fmla="*/ 3720463 w 3720463"/>
              <a:gd name="connsiteY2" fmla="*/ 0 h 3258232"/>
              <a:gd name="connsiteX0" fmla="*/ 0 w 3720463"/>
              <a:gd name="connsiteY0" fmla="*/ 3258232 h 3258232"/>
              <a:gd name="connsiteX1" fmla="*/ 1064823 w 3720463"/>
              <a:gd name="connsiteY1" fmla="*/ 859455 h 3258232"/>
              <a:gd name="connsiteX2" fmla="*/ 3720463 w 3720463"/>
              <a:gd name="connsiteY2" fmla="*/ 0 h 3258232"/>
              <a:gd name="connsiteX0" fmla="*/ 0 w 3720463"/>
              <a:gd name="connsiteY0" fmla="*/ 3258232 h 3258232"/>
              <a:gd name="connsiteX1" fmla="*/ 1359895 w 3720463"/>
              <a:gd name="connsiteY1" fmla="*/ 679868 h 3258232"/>
              <a:gd name="connsiteX2" fmla="*/ 3720463 w 3720463"/>
              <a:gd name="connsiteY2" fmla="*/ 0 h 3258232"/>
              <a:gd name="connsiteX0" fmla="*/ 0 w 3720463"/>
              <a:gd name="connsiteY0" fmla="*/ 3258232 h 3258232"/>
              <a:gd name="connsiteX1" fmla="*/ 1244433 w 3720463"/>
              <a:gd name="connsiteY1" fmla="*/ 756834 h 3258232"/>
              <a:gd name="connsiteX2" fmla="*/ 3720463 w 3720463"/>
              <a:gd name="connsiteY2" fmla="*/ 0 h 3258232"/>
              <a:gd name="connsiteX0" fmla="*/ 0 w 3720463"/>
              <a:gd name="connsiteY0" fmla="*/ 3258232 h 3258232"/>
              <a:gd name="connsiteX1" fmla="*/ 962191 w 3720463"/>
              <a:gd name="connsiteY1" fmla="*/ 897939 h 3258232"/>
              <a:gd name="connsiteX2" fmla="*/ 3720463 w 3720463"/>
              <a:gd name="connsiteY2" fmla="*/ 0 h 3258232"/>
              <a:gd name="connsiteX0" fmla="*/ 0 w 3720463"/>
              <a:gd name="connsiteY0" fmla="*/ 3258232 h 3258232"/>
              <a:gd name="connsiteX1" fmla="*/ 1051995 w 3720463"/>
              <a:gd name="connsiteY1" fmla="*/ 846628 h 3258232"/>
              <a:gd name="connsiteX2" fmla="*/ 3720463 w 3720463"/>
              <a:gd name="connsiteY2" fmla="*/ 0 h 3258232"/>
            </a:gdLst>
            <a:ahLst/>
            <a:cxnLst>
              <a:cxn ang="0">
                <a:pos x="connsiteX0" y="connsiteY0"/>
              </a:cxn>
              <a:cxn ang="0">
                <a:pos x="connsiteX1" y="connsiteY1"/>
              </a:cxn>
              <a:cxn ang="0">
                <a:pos x="connsiteX2" y="connsiteY2"/>
              </a:cxn>
            </a:cxnLst>
            <a:rect l="l" t="t" r="r" b="b"/>
            <a:pathLst>
              <a:path w="3720463" h="3258232">
                <a:moveTo>
                  <a:pt x="0" y="3258232"/>
                </a:moveTo>
                <a:cubicBezTo>
                  <a:pt x="29935" y="2182844"/>
                  <a:pt x="431918" y="1389667"/>
                  <a:pt x="1051995" y="846628"/>
                </a:cubicBezTo>
                <a:cubicBezTo>
                  <a:pt x="1672072" y="303589"/>
                  <a:pt x="3720463" y="0"/>
                  <a:pt x="3720463" y="0"/>
                </a:cubicBezTo>
              </a:path>
            </a:pathLst>
          </a:custGeom>
          <a:noFill/>
          <a:ln w="63500" cap="flat" cmpd="sng" algn="ctr">
            <a:solidFill>
              <a:srgbClr val="4F81BD"/>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56" name="TextBox 55"/>
          <p:cNvSpPr txBox="1"/>
          <p:nvPr/>
        </p:nvSpPr>
        <p:spPr>
          <a:xfrm>
            <a:off x="5390463" y="3577443"/>
            <a:ext cx="691815"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err="1" smtClean="0">
                <a:ln>
                  <a:noFill/>
                </a:ln>
                <a:solidFill>
                  <a:srgbClr val="1F497D">
                    <a:lumMod val="60000"/>
                    <a:lumOff val="40000"/>
                  </a:srgbClr>
                </a:solidFill>
                <a:effectLst/>
                <a:uLnTx/>
                <a:uFillTx/>
              </a:rPr>
              <a:t>X</a:t>
            </a:r>
            <a:r>
              <a:rPr kumimoji="0" lang="en-US" sz="2000" b="1" i="0" u="none" strike="noStrike" kern="0" cap="none" spc="0" normalizeH="0" baseline="30000" noProof="0" dirty="0" err="1" smtClean="0">
                <a:ln>
                  <a:noFill/>
                </a:ln>
                <a:solidFill>
                  <a:srgbClr val="1F497D">
                    <a:lumMod val="60000"/>
                    <a:lumOff val="40000"/>
                  </a:srgbClr>
                </a:solidFill>
                <a:effectLst/>
                <a:uLnTx/>
                <a:uFillTx/>
              </a:rPr>
              <a:t>exp</a:t>
            </a:r>
            <a:endParaRPr kumimoji="0" lang="en-US" sz="2000" b="1" i="0" u="none" strike="noStrike" kern="0" cap="none" spc="0" normalizeH="0" baseline="30000" noProof="0" dirty="0">
              <a:ln>
                <a:noFill/>
              </a:ln>
              <a:solidFill>
                <a:srgbClr val="1F497D">
                  <a:lumMod val="60000"/>
                  <a:lumOff val="40000"/>
                </a:srgbClr>
              </a:solidFill>
              <a:effectLst/>
              <a:uLnTx/>
              <a:uFillTx/>
            </a:endParaRPr>
          </a:p>
        </p:txBody>
      </p:sp>
      <p:cxnSp>
        <p:nvCxnSpPr>
          <p:cNvPr id="58" name="Straight Arrow Connector 57"/>
          <p:cNvCxnSpPr/>
          <p:nvPr/>
        </p:nvCxnSpPr>
        <p:spPr>
          <a:xfrm flipV="1">
            <a:off x="4514166" y="4736082"/>
            <a:ext cx="0" cy="571646"/>
          </a:xfrm>
          <a:prstGeom prst="straightConnector1">
            <a:avLst/>
          </a:prstGeom>
          <a:noFill/>
          <a:ln w="25400" cap="flat" cmpd="sng" algn="ctr">
            <a:solidFill>
              <a:sysClr val="windowText" lastClr="000000"/>
            </a:solidFill>
            <a:prstDash val="sysDash"/>
            <a:tailEnd type="none"/>
          </a:ln>
          <a:effectLst>
            <a:outerShdw blurRad="40000" dist="20000" dir="5400000" rotWithShape="0">
              <a:srgbClr val="000000">
                <a:alpha val="38000"/>
              </a:srgbClr>
            </a:outerShdw>
          </a:effectLst>
        </p:spPr>
      </p:cxnSp>
      <p:cxnSp>
        <p:nvCxnSpPr>
          <p:cNvPr id="60" name="Straight Arrow Connector 59"/>
          <p:cNvCxnSpPr>
            <a:endCxn id="66" idx="3"/>
          </p:cNvCxnSpPr>
          <p:nvPr/>
        </p:nvCxnSpPr>
        <p:spPr>
          <a:xfrm flipH="1" flipV="1">
            <a:off x="2422340" y="4742078"/>
            <a:ext cx="2071716" cy="10281"/>
          </a:xfrm>
          <a:prstGeom prst="straightConnector1">
            <a:avLst/>
          </a:prstGeom>
          <a:noFill/>
          <a:ln w="25400" cap="flat" cmpd="sng" algn="ctr">
            <a:solidFill>
              <a:srgbClr val="4F81BD"/>
            </a:solidFill>
            <a:prstDash val="sysDash"/>
            <a:tailEnd type="arrow"/>
          </a:ln>
          <a:effectLst>
            <a:outerShdw blurRad="40000" dist="20000" dir="5400000" rotWithShape="0">
              <a:srgbClr val="000000">
                <a:alpha val="38000"/>
              </a:srgbClr>
            </a:outerShdw>
          </a:effectLst>
        </p:spPr>
      </p:cxnSp>
      <p:sp>
        <p:nvSpPr>
          <p:cNvPr id="61" name="TextBox 60"/>
          <p:cNvSpPr txBox="1"/>
          <p:nvPr/>
        </p:nvSpPr>
        <p:spPr>
          <a:xfrm>
            <a:off x="2403641" y="5153422"/>
            <a:ext cx="47625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0,0</a:t>
            </a:r>
            <a:endParaRPr kumimoji="0" lang="en-US" sz="1800" b="0" i="0" u="none" strike="noStrike" kern="0" cap="none" spc="0" normalizeH="0" baseline="0" noProof="0" dirty="0">
              <a:ln>
                <a:noFill/>
              </a:ln>
              <a:solidFill>
                <a:sysClr val="windowText" lastClr="000000"/>
              </a:solidFill>
              <a:effectLst/>
              <a:uLnTx/>
              <a:uFillTx/>
            </a:endParaRPr>
          </a:p>
        </p:txBody>
      </p:sp>
      <p:sp>
        <p:nvSpPr>
          <p:cNvPr id="62" name="TextBox 61"/>
          <p:cNvSpPr txBox="1"/>
          <p:nvPr/>
        </p:nvSpPr>
        <p:spPr>
          <a:xfrm>
            <a:off x="2249690" y="1674448"/>
            <a:ext cx="47692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1.0</a:t>
            </a:r>
            <a:endParaRPr kumimoji="0" lang="en-US" sz="1800" b="0" i="0" u="none" strike="noStrike" kern="0" cap="none" spc="0" normalizeH="0" baseline="0" noProof="0" dirty="0">
              <a:ln>
                <a:noFill/>
              </a:ln>
              <a:solidFill>
                <a:sysClr val="windowText" lastClr="000000"/>
              </a:solidFill>
              <a:effectLst/>
              <a:uLnTx/>
              <a:uFillTx/>
            </a:endParaRPr>
          </a:p>
        </p:txBody>
      </p:sp>
      <p:sp>
        <p:nvSpPr>
          <p:cNvPr id="63" name="TextBox 62"/>
          <p:cNvSpPr txBox="1"/>
          <p:nvPr/>
        </p:nvSpPr>
        <p:spPr>
          <a:xfrm>
            <a:off x="6175082" y="5143456"/>
            <a:ext cx="47692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1.0</a:t>
            </a:r>
            <a:endParaRPr kumimoji="0" lang="en-US" sz="1800" b="0" i="0" u="none" strike="noStrike" kern="0" cap="none" spc="0" normalizeH="0" baseline="0" noProof="0" dirty="0">
              <a:ln>
                <a:noFill/>
              </a:ln>
              <a:solidFill>
                <a:sysClr val="windowText" lastClr="000000"/>
              </a:solidFill>
              <a:effectLst/>
              <a:uLnTx/>
              <a:uFillTx/>
            </a:endParaRPr>
          </a:p>
        </p:txBody>
      </p:sp>
      <p:sp>
        <p:nvSpPr>
          <p:cNvPr id="64" name="TextBox 63"/>
          <p:cNvSpPr txBox="1"/>
          <p:nvPr/>
        </p:nvSpPr>
        <p:spPr>
          <a:xfrm>
            <a:off x="4275703" y="5236508"/>
            <a:ext cx="47692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0.5</a:t>
            </a:r>
            <a:endParaRPr kumimoji="0" lang="en-US" sz="1800" b="0" i="0" u="none" strike="noStrike" kern="0" cap="none" spc="0" normalizeH="0" baseline="0" noProof="0" dirty="0">
              <a:ln>
                <a:noFill/>
              </a:ln>
              <a:solidFill>
                <a:sysClr val="windowText" lastClr="000000"/>
              </a:solidFill>
              <a:effectLst/>
              <a:uLnTx/>
              <a:uFillTx/>
            </a:endParaRPr>
          </a:p>
        </p:txBody>
      </p:sp>
      <p:sp>
        <p:nvSpPr>
          <p:cNvPr id="66" name="TextBox 65"/>
          <p:cNvSpPr txBox="1"/>
          <p:nvPr/>
        </p:nvSpPr>
        <p:spPr>
          <a:xfrm>
            <a:off x="1945414" y="4557412"/>
            <a:ext cx="47692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0.2</a:t>
            </a: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00588860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4-05-01 at 5.02.0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230" y="1330964"/>
            <a:ext cx="6019800" cy="4864100"/>
          </a:xfrm>
          <a:prstGeom prst="rect">
            <a:avLst/>
          </a:prstGeom>
        </p:spPr>
      </p:pic>
      <p:sp>
        <p:nvSpPr>
          <p:cNvPr id="2" name="Title 1"/>
          <p:cNvSpPr>
            <a:spLocks noGrp="1"/>
          </p:cNvSpPr>
          <p:nvPr>
            <p:ph type="title"/>
          </p:nvPr>
        </p:nvSpPr>
        <p:spPr>
          <a:xfrm>
            <a:off x="1547230" y="172719"/>
            <a:ext cx="5791200" cy="657341"/>
          </a:xfrm>
        </p:spPr>
        <p:txBody>
          <a:bodyPr/>
          <a:lstStyle/>
          <a:p>
            <a:r>
              <a:rPr lang="en-US" dirty="0" smtClean="0"/>
              <a:t>Power Transform</a:t>
            </a:r>
            <a:endParaRPr lang="en-US" dirty="0"/>
          </a:p>
        </p:txBody>
      </p:sp>
      <p:sp>
        <p:nvSpPr>
          <p:cNvPr id="20" name="Subtitle 2"/>
          <p:cNvSpPr txBox="1">
            <a:spLocks/>
          </p:cNvSpPr>
          <p:nvPr/>
        </p:nvSpPr>
        <p:spPr>
          <a:xfrm>
            <a:off x="1960102" y="5835326"/>
            <a:ext cx="5242408" cy="514051"/>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r>
              <a:rPr kumimoji="0" lang="en-US" sz="2400" b="0" i="0" u="none" strike="noStrike" kern="1200" cap="none" spc="0" normalizeH="0" baseline="0" noProof="0" dirty="0" smtClean="0">
                <a:ln>
                  <a:noFill/>
                </a:ln>
                <a:solidFill>
                  <a:srgbClr val="000000"/>
                </a:solidFill>
                <a:effectLst/>
                <a:uLnTx/>
                <a:uFillTx/>
                <a:latin typeface="Calibri"/>
                <a:ea typeface="+mn-ea"/>
                <a:cs typeface="+mn-cs"/>
              </a:rPr>
              <a:t>Input gray level</a:t>
            </a:r>
            <a:endParaRPr kumimoji="0" lang="en-US" sz="2400" b="0" i="0" u="none" strike="noStrike" kern="1200" cap="none" spc="0" normalizeH="0" baseline="0" noProof="0" dirty="0">
              <a:ln>
                <a:noFill/>
              </a:ln>
              <a:solidFill>
                <a:srgbClr val="000000"/>
              </a:solidFill>
              <a:effectLst/>
              <a:uLnTx/>
              <a:uFillTx/>
              <a:latin typeface="Calibri"/>
              <a:ea typeface="+mn-ea"/>
              <a:cs typeface="+mn-cs"/>
            </a:endParaRPr>
          </a:p>
        </p:txBody>
      </p:sp>
      <p:sp>
        <p:nvSpPr>
          <p:cNvPr id="21" name="TextBox 20"/>
          <p:cNvSpPr txBox="1"/>
          <p:nvPr/>
        </p:nvSpPr>
        <p:spPr>
          <a:xfrm>
            <a:off x="4138139" y="3899184"/>
            <a:ext cx="49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3366FF"/>
                </a:solidFill>
                <a:effectLst/>
                <a:uLnTx/>
                <a:uFillTx/>
              </a:rPr>
              <a:t>X</a:t>
            </a:r>
            <a:r>
              <a:rPr kumimoji="0" lang="en-US" sz="1800" b="0" i="0" u="none" strike="noStrike" kern="0" cap="none" spc="0" normalizeH="0" baseline="30000" noProof="0" dirty="0">
                <a:ln>
                  <a:noFill/>
                </a:ln>
                <a:solidFill>
                  <a:srgbClr val="3366FF"/>
                </a:solidFill>
                <a:effectLst/>
                <a:uLnTx/>
                <a:uFillTx/>
              </a:rPr>
              <a:t>1</a:t>
            </a:r>
            <a:r>
              <a:rPr kumimoji="0" lang="en-US" sz="1800" b="0" i="0" u="none" strike="noStrike" kern="0" cap="none" spc="0" normalizeH="0" baseline="30000" noProof="0" dirty="0" smtClean="0">
                <a:ln>
                  <a:noFill/>
                </a:ln>
                <a:solidFill>
                  <a:srgbClr val="3366FF"/>
                </a:solidFill>
                <a:effectLst/>
                <a:uLnTx/>
                <a:uFillTx/>
              </a:rPr>
              <a:t>.5</a:t>
            </a:r>
            <a:endParaRPr kumimoji="0" lang="en-US" sz="1800" b="0" i="0" u="none" strike="noStrike" kern="0" cap="none" spc="0" normalizeH="0" baseline="30000" noProof="0" dirty="0">
              <a:ln>
                <a:noFill/>
              </a:ln>
              <a:solidFill>
                <a:srgbClr val="3366FF"/>
              </a:solidFill>
              <a:effectLst/>
              <a:uLnTx/>
              <a:uFillTx/>
            </a:endParaRPr>
          </a:p>
        </p:txBody>
      </p:sp>
      <p:sp>
        <p:nvSpPr>
          <p:cNvPr id="23" name="TextBox 22"/>
          <p:cNvSpPr txBox="1"/>
          <p:nvPr/>
        </p:nvSpPr>
        <p:spPr>
          <a:xfrm>
            <a:off x="5011186" y="3897964"/>
            <a:ext cx="49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8000"/>
                </a:solidFill>
                <a:effectLst/>
                <a:uLnTx/>
                <a:uFillTx/>
              </a:rPr>
              <a:t>X</a:t>
            </a:r>
            <a:r>
              <a:rPr kumimoji="0" lang="en-US" sz="1800" b="0" i="0" u="none" strike="noStrike" kern="0" cap="none" spc="0" normalizeH="0" baseline="30000" noProof="0" dirty="0">
                <a:ln>
                  <a:noFill/>
                </a:ln>
                <a:solidFill>
                  <a:srgbClr val="008000"/>
                </a:solidFill>
                <a:effectLst/>
                <a:uLnTx/>
                <a:uFillTx/>
              </a:rPr>
              <a:t>2</a:t>
            </a:r>
            <a:r>
              <a:rPr kumimoji="0" lang="en-US" sz="1800" b="0" i="0" u="none" strike="noStrike" kern="0" cap="none" spc="0" normalizeH="0" baseline="30000" noProof="0" dirty="0" smtClean="0">
                <a:ln>
                  <a:noFill/>
                </a:ln>
                <a:solidFill>
                  <a:srgbClr val="008000"/>
                </a:solidFill>
                <a:effectLst/>
                <a:uLnTx/>
                <a:uFillTx/>
              </a:rPr>
              <a:t>.5</a:t>
            </a:r>
            <a:endParaRPr kumimoji="0" lang="en-US" sz="1800" b="0" i="0" u="none" strike="noStrike" kern="0" cap="none" spc="0" normalizeH="0" baseline="30000" noProof="0" dirty="0">
              <a:ln>
                <a:noFill/>
              </a:ln>
              <a:solidFill>
                <a:srgbClr val="008000"/>
              </a:solidFill>
              <a:effectLst/>
              <a:uLnTx/>
              <a:uFillTx/>
            </a:endParaRPr>
          </a:p>
        </p:txBody>
      </p:sp>
      <p:sp>
        <p:nvSpPr>
          <p:cNvPr id="24" name="TextBox 23"/>
          <p:cNvSpPr txBox="1"/>
          <p:nvPr/>
        </p:nvSpPr>
        <p:spPr>
          <a:xfrm>
            <a:off x="6123078" y="3874224"/>
            <a:ext cx="49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0000"/>
                </a:solidFill>
                <a:effectLst/>
                <a:uLnTx/>
                <a:uFillTx/>
              </a:rPr>
              <a:t>X</a:t>
            </a:r>
            <a:r>
              <a:rPr kumimoji="0" lang="en-US" sz="1800" b="0" i="0" u="none" strike="noStrike" kern="0" cap="none" spc="0" normalizeH="0" baseline="30000" noProof="0" dirty="0" smtClean="0">
                <a:ln>
                  <a:noFill/>
                </a:ln>
                <a:solidFill>
                  <a:srgbClr val="FF0000"/>
                </a:solidFill>
                <a:effectLst/>
                <a:uLnTx/>
                <a:uFillTx/>
              </a:rPr>
              <a:t>3.5</a:t>
            </a:r>
            <a:endParaRPr kumimoji="0" lang="en-US" sz="1800" b="0" i="0" u="none" strike="noStrike" kern="0" cap="none" spc="0" normalizeH="0" baseline="30000" noProof="0" dirty="0">
              <a:ln>
                <a:noFill/>
              </a:ln>
              <a:solidFill>
                <a:srgbClr val="FF0000"/>
              </a:solidFill>
              <a:effectLst/>
              <a:uLnTx/>
              <a:uFillTx/>
            </a:endParaRPr>
          </a:p>
        </p:txBody>
      </p:sp>
      <p:sp>
        <p:nvSpPr>
          <p:cNvPr id="25" name="Subtitle 2"/>
          <p:cNvSpPr txBox="1">
            <a:spLocks/>
          </p:cNvSpPr>
          <p:nvPr/>
        </p:nvSpPr>
        <p:spPr>
          <a:xfrm rot="16200000">
            <a:off x="-361836" y="3329151"/>
            <a:ext cx="4125355" cy="514051"/>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r>
              <a:rPr kumimoji="0" lang="en-US" sz="2400" b="0" i="0" u="none" strike="noStrike" kern="1200" cap="none" spc="0" normalizeH="0" baseline="0" noProof="0" dirty="0" smtClean="0">
                <a:ln>
                  <a:noFill/>
                </a:ln>
                <a:solidFill>
                  <a:srgbClr val="000000"/>
                </a:solidFill>
                <a:effectLst/>
                <a:uLnTx/>
                <a:uFillTx/>
                <a:latin typeface="Calibri"/>
                <a:ea typeface="+mn-ea"/>
                <a:cs typeface="+mn-cs"/>
              </a:rPr>
              <a:t>Output gray level</a:t>
            </a:r>
            <a:endParaRPr kumimoji="0" lang="en-US" sz="2400" b="0" i="0" u="none" strike="noStrike" kern="1200" cap="none" spc="0" normalizeH="0" baseline="0" noProof="0" dirty="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429298411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Algorithms</a:t>
            </a:r>
            <a:endParaRPr lang="en-US" sz="6600" dirty="0"/>
          </a:p>
        </p:txBody>
      </p:sp>
      <p:sp>
        <p:nvSpPr>
          <p:cNvPr id="3" name="Text Placeholder 2"/>
          <p:cNvSpPr>
            <a:spLocks noGrp="1"/>
          </p:cNvSpPr>
          <p:nvPr>
            <p:ph type="body" idx="1"/>
          </p:nvPr>
        </p:nvSpPr>
        <p:spPr/>
        <p:txBody>
          <a:bodyPr/>
          <a:lstStyle/>
          <a:p>
            <a:r>
              <a:rPr lang="en-US" dirty="0" smtClean="0"/>
              <a:t>Johnny Esquivel</a:t>
            </a:r>
            <a:endParaRPr lang="en-US" dirty="0"/>
          </a:p>
        </p:txBody>
      </p:sp>
    </p:spTree>
    <p:extLst>
      <p:ext uri="{BB962C8B-B14F-4D97-AF65-F5344CB8AC3E}">
        <p14:creationId xmlns:p14="http://schemas.microsoft.com/office/powerpoint/2010/main" val="135334461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7483017" cy="757348"/>
          </a:xfrm>
        </p:spPr>
        <p:txBody>
          <a:bodyPr/>
          <a:lstStyle/>
          <a:p>
            <a:r>
              <a:rPr lang="en-US" dirty="0" smtClean="0"/>
              <a:t>Image Manipulation</a:t>
            </a:r>
            <a:endParaRPr lang="en-US" dirty="0"/>
          </a:p>
        </p:txBody>
      </p:sp>
      <p:sp>
        <p:nvSpPr>
          <p:cNvPr id="4" name="Rectangle 3"/>
          <p:cNvSpPr/>
          <p:nvPr/>
        </p:nvSpPr>
        <p:spPr>
          <a:xfrm>
            <a:off x="568992" y="1280219"/>
            <a:ext cx="7738942" cy="3703578"/>
          </a:xfrm>
          <a:prstGeom prst="rect">
            <a:avLst/>
          </a:prstGeom>
        </p:spPr>
        <p:txBody>
          <a:bodyPr wrap="square">
            <a:spAutoFit/>
          </a:bodyPr>
          <a:lstStyle/>
          <a:p>
            <a:pPr marL="342900" indent="-342900">
              <a:spcBef>
                <a:spcPts val="1000"/>
              </a:spcBef>
              <a:spcAft>
                <a:spcPts val="1000"/>
              </a:spcAft>
              <a:buAutoNum type="arabicPeriod"/>
            </a:pPr>
            <a:r>
              <a:rPr lang="en-US" sz="2400" dirty="0" smtClean="0"/>
              <a:t>Open </a:t>
            </a:r>
            <a:r>
              <a:rPr lang="en-US" sz="2400" dirty="0"/>
              <a:t>the image requested by the user using </a:t>
            </a:r>
            <a:r>
              <a:rPr lang="en-US" sz="2400" dirty="0" err="1"/>
              <a:t>ImageIO</a:t>
            </a:r>
            <a:r>
              <a:rPr lang="en-US" sz="2400" dirty="0"/>
              <a:t> </a:t>
            </a:r>
            <a:r>
              <a:rPr lang="en-US" sz="2400" dirty="0" smtClean="0"/>
              <a:t>function.</a:t>
            </a:r>
          </a:p>
          <a:p>
            <a:pPr marL="342900" indent="-342900">
              <a:spcBef>
                <a:spcPts val="1000"/>
              </a:spcBef>
              <a:spcAft>
                <a:spcPts val="1000"/>
              </a:spcAft>
              <a:buAutoNum type="arabicPeriod"/>
            </a:pPr>
            <a:r>
              <a:rPr lang="en-US" sz="2400" dirty="0" smtClean="0"/>
              <a:t>Image </a:t>
            </a:r>
            <a:r>
              <a:rPr lang="en-US" sz="2400" dirty="0"/>
              <a:t>values are separated to </a:t>
            </a:r>
            <a:r>
              <a:rPr lang="en-US" sz="2400" dirty="0" smtClean="0"/>
              <a:t>gray levels </a:t>
            </a:r>
            <a:r>
              <a:rPr lang="en-US" sz="2400" dirty="0"/>
              <a:t>for each color.</a:t>
            </a:r>
          </a:p>
          <a:p>
            <a:pPr marL="688975">
              <a:spcBef>
                <a:spcPts val="1000"/>
              </a:spcBef>
              <a:spcAft>
                <a:spcPts val="1000"/>
              </a:spcAft>
            </a:pPr>
            <a:r>
              <a:rPr lang="en-US" sz="2400" dirty="0" err="1"/>
              <a:t>blueGL</a:t>
            </a:r>
            <a:r>
              <a:rPr lang="en-US" sz="2400" dirty="0"/>
              <a:t> </a:t>
            </a:r>
            <a:r>
              <a:rPr lang="en-US" sz="2400" dirty="0" smtClean="0"/>
              <a:t>=     </a:t>
            </a:r>
            <a:r>
              <a:rPr lang="en-US" sz="2400" dirty="0" err="1"/>
              <a:t>imgIntValue</a:t>
            </a:r>
            <a:r>
              <a:rPr lang="en-US" sz="2400" dirty="0"/>
              <a:t> &amp; </a:t>
            </a:r>
            <a:r>
              <a:rPr lang="en-US" sz="2400" dirty="0" smtClean="0"/>
              <a:t>0x0000FF</a:t>
            </a:r>
            <a:endParaRPr lang="en-US" sz="2400" dirty="0"/>
          </a:p>
          <a:p>
            <a:pPr marL="688975">
              <a:spcBef>
                <a:spcPts val="1000"/>
              </a:spcBef>
              <a:spcAft>
                <a:spcPts val="1000"/>
              </a:spcAft>
            </a:pPr>
            <a:r>
              <a:rPr lang="en-US" sz="2400" dirty="0" err="1"/>
              <a:t>greenGL</a:t>
            </a:r>
            <a:r>
              <a:rPr lang="en-US" sz="2400" dirty="0"/>
              <a:t> = (</a:t>
            </a:r>
            <a:r>
              <a:rPr lang="en-US" sz="2400" dirty="0" err="1"/>
              <a:t>imgIntValue</a:t>
            </a:r>
            <a:r>
              <a:rPr lang="en-US" sz="2400" dirty="0"/>
              <a:t> &amp; 0x00FF00) &gt;&gt; </a:t>
            </a:r>
            <a:r>
              <a:rPr lang="en-US" sz="2400" dirty="0" smtClean="0"/>
              <a:t>8</a:t>
            </a:r>
          </a:p>
          <a:p>
            <a:pPr marL="688975">
              <a:spcBef>
                <a:spcPts val="1000"/>
              </a:spcBef>
              <a:spcAft>
                <a:spcPts val="1000"/>
              </a:spcAft>
            </a:pPr>
            <a:r>
              <a:rPr lang="en-US" sz="2400" dirty="0" err="1" smtClean="0"/>
              <a:t>redGL</a:t>
            </a:r>
            <a:r>
              <a:rPr lang="en-US" sz="2400" dirty="0" smtClean="0"/>
              <a:t> </a:t>
            </a:r>
            <a:r>
              <a:rPr lang="en-US" sz="2400" dirty="0"/>
              <a:t>= </a:t>
            </a:r>
            <a:r>
              <a:rPr lang="en-US" sz="2400" dirty="0" smtClean="0"/>
              <a:t>    (</a:t>
            </a:r>
            <a:r>
              <a:rPr lang="en-US" sz="2400" dirty="0" err="1"/>
              <a:t>imgIntValue</a:t>
            </a:r>
            <a:r>
              <a:rPr lang="en-US" sz="2400" dirty="0"/>
              <a:t> &amp; </a:t>
            </a:r>
            <a:r>
              <a:rPr lang="en-US" sz="2400" dirty="0" smtClean="0"/>
              <a:t>0xFF0000) </a:t>
            </a:r>
            <a:r>
              <a:rPr lang="en-US" sz="2400" dirty="0"/>
              <a:t>&gt;</a:t>
            </a:r>
            <a:r>
              <a:rPr lang="en-US" sz="2400" dirty="0" smtClean="0"/>
              <a:t>&gt; 16</a:t>
            </a:r>
            <a:endParaRPr lang="en-US" sz="2400" dirty="0"/>
          </a:p>
        </p:txBody>
      </p:sp>
    </p:spTree>
    <p:extLst>
      <p:ext uri="{BB962C8B-B14F-4D97-AF65-F5344CB8AC3E}">
        <p14:creationId xmlns:p14="http://schemas.microsoft.com/office/powerpoint/2010/main" val="391003728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7483017" cy="757348"/>
          </a:xfrm>
        </p:spPr>
        <p:txBody>
          <a:bodyPr/>
          <a:lstStyle/>
          <a:p>
            <a:r>
              <a:rPr lang="en-US" dirty="0" smtClean="0"/>
              <a:t>Image Manipulation</a:t>
            </a:r>
            <a:endParaRPr lang="en-US" dirty="0"/>
          </a:p>
        </p:txBody>
      </p:sp>
      <p:sp>
        <p:nvSpPr>
          <p:cNvPr id="4" name="Rectangle 3"/>
          <p:cNvSpPr/>
          <p:nvPr/>
        </p:nvSpPr>
        <p:spPr>
          <a:xfrm>
            <a:off x="568992" y="1240216"/>
            <a:ext cx="7738942" cy="4652555"/>
          </a:xfrm>
          <a:prstGeom prst="rect">
            <a:avLst/>
          </a:prstGeom>
        </p:spPr>
        <p:txBody>
          <a:bodyPr wrap="square">
            <a:spAutoFit/>
          </a:bodyPr>
          <a:lstStyle/>
          <a:p>
            <a:pPr marL="457200" indent="-457200">
              <a:buAutoNum type="arabicPeriod" startAt="3"/>
            </a:pPr>
            <a:r>
              <a:rPr lang="en-US" sz="2400" dirty="0" smtClean="0"/>
              <a:t>Each </a:t>
            </a:r>
            <a:r>
              <a:rPr lang="en-US" sz="2400" dirty="0"/>
              <a:t>color is normalized from </a:t>
            </a:r>
            <a:r>
              <a:rPr lang="en-US" sz="2400" dirty="0" smtClean="0"/>
              <a:t>gray level </a:t>
            </a:r>
            <a:r>
              <a:rPr lang="en-US" sz="2400" dirty="0"/>
              <a:t>to floating point number between 0.0 and 1.0</a:t>
            </a:r>
            <a:r>
              <a:rPr lang="en-US" sz="2400" dirty="0" smtClean="0"/>
              <a:t>.</a:t>
            </a:r>
          </a:p>
          <a:p>
            <a:endParaRPr lang="en-US" sz="2400" dirty="0" smtClean="0"/>
          </a:p>
          <a:p>
            <a:endParaRPr lang="en-US" sz="2400" dirty="0"/>
          </a:p>
          <a:p>
            <a:endParaRPr lang="en-US" sz="2400" dirty="0" smtClean="0"/>
          </a:p>
          <a:p>
            <a:endParaRPr lang="en-US" sz="2400" dirty="0"/>
          </a:p>
          <a:p>
            <a:endParaRPr lang="en-US" sz="2400" dirty="0"/>
          </a:p>
          <a:p>
            <a:pPr marL="509588"/>
            <a:r>
              <a:rPr lang="en-US" sz="2400" dirty="0"/>
              <a:t>Where M in the number of pixels in the x-axis, N is the number of pixels in the y-axis, </a:t>
            </a:r>
            <a:r>
              <a:rPr lang="en-US" sz="2400" dirty="0" err="1"/>
              <a:t>oldGL</a:t>
            </a:r>
            <a:r>
              <a:rPr lang="en-US" sz="2400" dirty="0"/>
              <a:t> is the original input gray levels, and </a:t>
            </a:r>
            <a:r>
              <a:rPr lang="en-US" sz="2400" dirty="0" err="1"/>
              <a:t>normGL</a:t>
            </a:r>
            <a:r>
              <a:rPr lang="en-US" sz="2400" dirty="0"/>
              <a:t> is the output normalized gray levels.</a:t>
            </a:r>
          </a:p>
          <a:p>
            <a:pPr>
              <a:spcBef>
                <a:spcPts val="1000"/>
              </a:spcBef>
              <a:spcAft>
                <a:spcPts val="1000"/>
              </a:spcAft>
            </a:pPr>
            <a:endParaRPr lang="en-US" sz="2400" dirty="0"/>
          </a:p>
        </p:txBody>
      </p:sp>
      <p:graphicFrame>
        <p:nvGraphicFramePr>
          <p:cNvPr id="5" name="Object 4"/>
          <p:cNvGraphicFramePr>
            <a:graphicFrameLocks noChangeAspect="1"/>
          </p:cNvGraphicFramePr>
          <p:nvPr>
            <p:extLst>
              <p:ext uri="{D42A27DB-BD31-4B8C-83A1-F6EECF244321}">
                <p14:modId xmlns:p14="http://schemas.microsoft.com/office/powerpoint/2010/main" val="3033830211"/>
              </p:ext>
            </p:extLst>
          </p:nvPr>
        </p:nvGraphicFramePr>
        <p:xfrm>
          <a:off x="71438" y="2308543"/>
          <a:ext cx="8856662" cy="862012"/>
        </p:xfrm>
        <a:graphic>
          <a:graphicData uri="http://schemas.openxmlformats.org/presentationml/2006/ole">
            <mc:AlternateContent xmlns:mc="http://schemas.openxmlformats.org/markup-compatibility/2006">
              <mc:Choice xmlns:v="urn:schemas-microsoft-com:vml" Requires="v">
                <p:oleObj spid="_x0000_s2059" name="Document" r:id="rId3" imgW="5486400" imgH="533400" progId="Word.Document.12">
                  <p:embed/>
                </p:oleObj>
              </mc:Choice>
              <mc:Fallback>
                <p:oleObj name="Document" r:id="rId3" imgW="5486400" imgH="533400" progId="Word.Document.12">
                  <p:embed/>
                  <p:pic>
                    <p:nvPicPr>
                      <p:cNvPr id="0" name=""/>
                      <p:cNvPicPr/>
                      <p:nvPr/>
                    </p:nvPicPr>
                    <p:blipFill>
                      <a:blip r:embed="rId4"/>
                      <a:stretch>
                        <a:fillRect/>
                      </a:stretch>
                    </p:blipFill>
                    <p:spPr>
                      <a:xfrm>
                        <a:off x="71438" y="2308543"/>
                        <a:ext cx="8856662" cy="862012"/>
                      </a:xfrm>
                      <a:prstGeom prst="rect">
                        <a:avLst/>
                      </a:prstGeom>
                    </p:spPr>
                  </p:pic>
                </p:oleObj>
              </mc:Fallback>
            </mc:AlternateContent>
          </a:graphicData>
        </a:graphic>
      </p:graphicFrame>
    </p:spTree>
    <p:extLst>
      <p:ext uri="{BB962C8B-B14F-4D97-AF65-F5344CB8AC3E}">
        <p14:creationId xmlns:p14="http://schemas.microsoft.com/office/powerpoint/2010/main" val="318856322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7483017" cy="757348"/>
          </a:xfrm>
        </p:spPr>
        <p:txBody>
          <a:bodyPr/>
          <a:lstStyle/>
          <a:p>
            <a:r>
              <a:rPr lang="en-US" dirty="0" smtClean="0"/>
              <a:t>Image Manipulation</a:t>
            </a:r>
            <a:endParaRPr lang="en-US" dirty="0"/>
          </a:p>
        </p:txBody>
      </p:sp>
      <p:sp>
        <p:nvSpPr>
          <p:cNvPr id="4" name="Rectangle 3"/>
          <p:cNvSpPr/>
          <p:nvPr/>
        </p:nvSpPr>
        <p:spPr>
          <a:xfrm>
            <a:off x="568992" y="1240216"/>
            <a:ext cx="7738942" cy="5262979"/>
          </a:xfrm>
          <a:prstGeom prst="rect">
            <a:avLst/>
          </a:prstGeom>
        </p:spPr>
        <p:txBody>
          <a:bodyPr wrap="square">
            <a:spAutoFit/>
          </a:bodyPr>
          <a:lstStyle/>
          <a:p>
            <a:pPr marL="457200" indent="-457200">
              <a:buAutoNum type="arabicPeriod" startAt="4"/>
            </a:pPr>
            <a:r>
              <a:rPr lang="en-US" sz="2400" dirty="0" smtClean="0"/>
              <a:t>If user selects log:</a:t>
            </a:r>
          </a:p>
          <a:p>
            <a:endParaRPr lang="en-US" sz="2400" dirty="0" smtClean="0"/>
          </a:p>
          <a:p>
            <a:endParaRPr lang="en-US" sz="2400" dirty="0" smtClean="0"/>
          </a:p>
          <a:p>
            <a:endParaRPr lang="en-US" sz="2400" dirty="0" smtClean="0"/>
          </a:p>
          <a:p>
            <a:endParaRPr lang="en-US" sz="2400" dirty="0"/>
          </a:p>
          <a:p>
            <a:r>
              <a:rPr lang="en-US" sz="2400" dirty="0"/>
              <a:t> </a:t>
            </a:r>
            <a:r>
              <a:rPr lang="en-US" sz="2400" dirty="0" smtClean="0"/>
              <a:t>     If user selects power:</a:t>
            </a:r>
          </a:p>
          <a:p>
            <a:endParaRPr lang="en-US" sz="2400" dirty="0"/>
          </a:p>
          <a:p>
            <a:endParaRPr lang="en-US" sz="2400" dirty="0" smtClean="0"/>
          </a:p>
          <a:p>
            <a:endParaRPr lang="en-US" sz="2400" dirty="0" smtClean="0"/>
          </a:p>
          <a:p>
            <a:endParaRPr lang="en-US" sz="2400" dirty="0"/>
          </a:p>
          <a:p>
            <a:endParaRPr lang="en-US" sz="2400" dirty="0" smtClean="0"/>
          </a:p>
          <a:p>
            <a:pPr marL="460375" indent="-460375"/>
            <a:r>
              <a:rPr lang="en-US" sz="2400" dirty="0"/>
              <a:t>5.  The values are then limited using the min and max function as follows:</a:t>
            </a:r>
          </a:p>
          <a:p>
            <a:r>
              <a:rPr lang="en-US" sz="2400" dirty="0"/>
              <a:t>		</a:t>
            </a:r>
            <a:r>
              <a:rPr lang="en-US" sz="2400" dirty="0" err="1"/>
              <a:t>finalGL</a:t>
            </a:r>
            <a:r>
              <a:rPr lang="en-US" sz="2400" dirty="0"/>
              <a:t> = max( 0.0,  min( 1.0,  </a:t>
            </a:r>
            <a:r>
              <a:rPr lang="en-US" sz="2400" dirty="0" err="1"/>
              <a:t>newGL</a:t>
            </a:r>
            <a:r>
              <a:rPr lang="en-US" sz="2400" dirty="0"/>
              <a:t>) ) </a:t>
            </a:r>
            <a:endParaRPr lang="en-US" sz="2400" dirty="0" smtClean="0"/>
          </a:p>
        </p:txBody>
      </p:sp>
      <p:graphicFrame>
        <p:nvGraphicFramePr>
          <p:cNvPr id="3" name="Object 2"/>
          <p:cNvGraphicFramePr>
            <a:graphicFrameLocks noChangeAspect="1"/>
          </p:cNvGraphicFramePr>
          <p:nvPr>
            <p:extLst>
              <p:ext uri="{D42A27DB-BD31-4B8C-83A1-F6EECF244321}">
                <p14:modId xmlns:p14="http://schemas.microsoft.com/office/powerpoint/2010/main" val="3846439493"/>
              </p:ext>
            </p:extLst>
          </p:nvPr>
        </p:nvGraphicFramePr>
        <p:xfrm>
          <a:off x="0" y="1772200"/>
          <a:ext cx="8927938" cy="867994"/>
        </p:xfrm>
        <a:graphic>
          <a:graphicData uri="http://schemas.openxmlformats.org/presentationml/2006/ole">
            <mc:AlternateContent xmlns:mc="http://schemas.openxmlformats.org/markup-compatibility/2006">
              <mc:Choice xmlns:v="urn:schemas-microsoft-com:vml" Requires="v">
                <p:oleObj spid="_x0000_s3092" name="Document" r:id="rId3" imgW="5486400" imgH="533400" progId="Word.Document.12">
                  <p:embed/>
                </p:oleObj>
              </mc:Choice>
              <mc:Fallback>
                <p:oleObj name="Document" r:id="rId3" imgW="5486400" imgH="533400" progId="Word.Document.12">
                  <p:embed/>
                  <p:pic>
                    <p:nvPicPr>
                      <p:cNvPr id="0" name=""/>
                      <p:cNvPicPr/>
                      <p:nvPr/>
                    </p:nvPicPr>
                    <p:blipFill>
                      <a:blip r:embed="rId4"/>
                      <a:stretch>
                        <a:fillRect/>
                      </a:stretch>
                    </p:blipFill>
                    <p:spPr>
                      <a:xfrm>
                        <a:off x="0" y="1772200"/>
                        <a:ext cx="8927938" cy="867994"/>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710171614"/>
              </p:ext>
            </p:extLst>
          </p:nvPr>
        </p:nvGraphicFramePr>
        <p:xfrm>
          <a:off x="-1" y="3792346"/>
          <a:ext cx="8927939" cy="867994"/>
        </p:xfrm>
        <a:graphic>
          <a:graphicData uri="http://schemas.openxmlformats.org/presentationml/2006/ole">
            <mc:AlternateContent xmlns:mc="http://schemas.openxmlformats.org/markup-compatibility/2006">
              <mc:Choice xmlns:v="urn:schemas-microsoft-com:vml" Requires="v">
                <p:oleObj spid="_x0000_s3093" name="Document" r:id="rId5" imgW="5486400" imgH="533400" progId="Word.Document.12">
                  <p:embed/>
                </p:oleObj>
              </mc:Choice>
              <mc:Fallback>
                <p:oleObj name="Document" r:id="rId5" imgW="5486400" imgH="533400" progId="Word.Document.12">
                  <p:embed/>
                  <p:pic>
                    <p:nvPicPr>
                      <p:cNvPr id="0" name=""/>
                      <p:cNvPicPr/>
                      <p:nvPr/>
                    </p:nvPicPr>
                    <p:blipFill>
                      <a:blip r:embed="rId6"/>
                      <a:stretch>
                        <a:fillRect/>
                      </a:stretch>
                    </p:blipFill>
                    <p:spPr>
                      <a:xfrm>
                        <a:off x="-1" y="3792346"/>
                        <a:ext cx="8927939" cy="867994"/>
                      </a:xfrm>
                      <a:prstGeom prst="rect">
                        <a:avLst/>
                      </a:prstGeom>
                    </p:spPr>
                  </p:pic>
                </p:oleObj>
              </mc:Fallback>
            </mc:AlternateContent>
          </a:graphicData>
        </a:graphic>
      </p:graphicFrame>
    </p:spTree>
    <p:extLst>
      <p:ext uri="{BB962C8B-B14F-4D97-AF65-F5344CB8AC3E}">
        <p14:creationId xmlns:p14="http://schemas.microsoft.com/office/powerpoint/2010/main" val="325881837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7483017" cy="757348"/>
          </a:xfrm>
        </p:spPr>
        <p:txBody>
          <a:bodyPr/>
          <a:lstStyle/>
          <a:p>
            <a:r>
              <a:rPr lang="en-US" dirty="0" smtClean="0"/>
              <a:t>Image Manipulation</a:t>
            </a:r>
            <a:endParaRPr lang="en-US" dirty="0"/>
          </a:p>
        </p:txBody>
      </p:sp>
      <p:sp>
        <p:nvSpPr>
          <p:cNvPr id="4" name="Rectangle 3"/>
          <p:cNvSpPr/>
          <p:nvPr/>
        </p:nvSpPr>
        <p:spPr>
          <a:xfrm>
            <a:off x="568992" y="1240216"/>
            <a:ext cx="7738942" cy="5934958"/>
          </a:xfrm>
          <a:prstGeom prst="rect">
            <a:avLst/>
          </a:prstGeom>
        </p:spPr>
        <p:txBody>
          <a:bodyPr wrap="square">
            <a:spAutoFit/>
          </a:bodyPr>
          <a:lstStyle/>
          <a:p>
            <a:r>
              <a:rPr lang="en-US" sz="2400" dirty="0" smtClean="0"/>
              <a:t>6.  Converted back to gray level:</a:t>
            </a:r>
          </a:p>
          <a:p>
            <a:endParaRPr lang="en-US" sz="2400" dirty="0" smtClean="0"/>
          </a:p>
          <a:p>
            <a:endParaRPr lang="en-US" sz="2400" dirty="0" smtClean="0"/>
          </a:p>
          <a:p>
            <a:endParaRPr lang="en-US" sz="2400" dirty="0" smtClean="0"/>
          </a:p>
          <a:p>
            <a:endParaRPr lang="en-US" sz="2400" dirty="0"/>
          </a:p>
          <a:p>
            <a:pPr>
              <a:spcBef>
                <a:spcPts val="1000"/>
              </a:spcBef>
              <a:spcAft>
                <a:spcPts val="1000"/>
              </a:spcAft>
            </a:pPr>
            <a:r>
              <a:rPr lang="en-US" sz="2400" dirty="0"/>
              <a:t>7. All color channels are combined into on integer value</a:t>
            </a:r>
            <a:r>
              <a:rPr lang="en-US" sz="2400" dirty="0" smtClean="0"/>
              <a:t>.</a:t>
            </a:r>
            <a:r>
              <a:rPr lang="en-US" sz="2400" dirty="0"/>
              <a:t> </a:t>
            </a:r>
          </a:p>
          <a:p>
            <a:pPr>
              <a:spcBef>
                <a:spcPts val="1000"/>
              </a:spcBef>
              <a:spcAft>
                <a:spcPts val="1000"/>
              </a:spcAft>
              <a:tabLst>
                <a:tab pos="460375" algn="l"/>
              </a:tabLst>
            </a:pPr>
            <a:r>
              <a:rPr lang="en-US" sz="2000" dirty="0" smtClean="0"/>
              <a:t>	</a:t>
            </a:r>
            <a:r>
              <a:rPr lang="en-US" sz="2000" dirty="0" err="1" smtClean="0"/>
              <a:t>outIntValue</a:t>
            </a:r>
            <a:r>
              <a:rPr lang="en-US" sz="2000" dirty="0" smtClean="0"/>
              <a:t> </a:t>
            </a:r>
            <a:r>
              <a:rPr lang="en-US" sz="2000" dirty="0"/>
              <a:t>= </a:t>
            </a:r>
            <a:r>
              <a:rPr lang="en-US" sz="2000" dirty="0" err="1"/>
              <a:t>blueGL</a:t>
            </a:r>
            <a:r>
              <a:rPr lang="en-US" sz="2000" dirty="0"/>
              <a:t> &amp; </a:t>
            </a:r>
            <a:r>
              <a:rPr lang="en-US" sz="2000" dirty="0" smtClean="0"/>
              <a:t>0xFF</a:t>
            </a:r>
            <a:endParaRPr lang="en-US" sz="2000" dirty="0"/>
          </a:p>
          <a:p>
            <a:pPr>
              <a:spcBef>
                <a:spcPts val="1000"/>
              </a:spcBef>
              <a:spcAft>
                <a:spcPts val="1000"/>
              </a:spcAft>
              <a:tabLst>
                <a:tab pos="460375" algn="l"/>
              </a:tabLst>
            </a:pPr>
            <a:r>
              <a:rPr lang="en-US" sz="2000" dirty="0" smtClean="0"/>
              <a:t>	</a:t>
            </a:r>
            <a:r>
              <a:rPr lang="en-US" sz="2000" dirty="0" err="1" smtClean="0"/>
              <a:t>outIntValue</a:t>
            </a:r>
            <a:r>
              <a:rPr lang="en-US" sz="2000" dirty="0" smtClean="0"/>
              <a:t> </a:t>
            </a:r>
            <a:r>
              <a:rPr lang="en-US" sz="2000" dirty="0"/>
              <a:t>= </a:t>
            </a:r>
            <a:r>
              <a:rPr lang="en-US" sz="2000" dirty="0" err="1"/>
              <a:t>outIntValue</a:t>
            </a:r>
            <a:r>
              <a:rPr lang="en-US" sz="2000" dirty="0"/>
              <a:t> + ( (</a:t>
            </a:r>
            <a:r>
              <a:rPr lang="en-US" sz="2000" dirty="0" err="1"/>
              <a:t>greenGL</a:t>
            </a:r>
            <a:r>
              <a:rPr lang="en-US" sz="2000" dirty="0"/>
              <a:t> &amp; 0xFF) &lt;&lt; </a:t>
            </a:r>
            <a:r>
              <a:rPr lang="en-US" sz="2000" dirty="0" smtClean="0"/>
              <a:t>8 ) </a:t>
            </a:r>
          </a:p>
          <a:p>
            <a:pPr>
              <a:spcBef>
                <a:spcPts val="1000"/>
              </a:spcBef>
              <a:spcAft>
                <a:spcPts val="1000"/>
              </a:spcAft>
              <a:tabLst>
                <a:tab pos="460375" algn="l"/>
              </a:tabLst>
            </a:pPr>
            <a:r>
              <a:rPr lang="en-US" sz="2000" dirty="0"/>
              <a:t>	</a:t>
            </a:r>
            <a:r>
              <a:rPr lang="en-US" sz="2000" dirty="0" err="1" smtClean="0"/>
              <a:t>outIntValue</a:t>
            </a:r>
            <a:r>
              <a:rPr lang="en-US" sz="2000" dirty="0" smtClean="0"/>
              <a:t> </a:t>
            </a:r>
            <a:r>
              <a:rPr lang="en-US" sz="2000" dirty="0"/>
              <a:t>= </a:t>
            </a:r>
            <a:r>
              <a:rPr lang="en-US" sz="2000" dirty="0" err="1"/>
              <a:t>outIntValue</a:t>
            </a:r>
            <a:r>
              <a:rPr lang="en-US" sz="2000" dirty="0"/>
              <a:t> + ( (</a:t>
            </a:r>
            <a:r>
              <a:rPr lang="en-US" sz="2000" dirty="0" err="1"/>
              <a:t>redGL</a:t>
            </a:r>
            <a:r>
              <a:rPr lang="en-US" sz="2000" dirty="0"/>
              <a:t> &amp; 0xFF) &lt;&lt; 16 </a:t>
            </a:r>
            <a:r>
              <a:rPr lang="en-US" sz="2000" dirty="0" smtClean="0"/>
              <a:t>)</a:t>
            </a:r>
            <a:endParaRPr lang="en-US" sz="2000" dirty="0"/>
          </a:p>
          <a:p>
            <a:pPr>
              <a:spcBef>
                <a:spcPts val="1000"/>
              </a:spcBef>
              <a:spcAft>
                <a:spcPts val="1000"/>
              </a:spcAft>
              <a:tabLst>
                <a:tab pos="460375" algn="l"/>
              </a:tabLst>
            </a:pPr>
            <a:r>
              <a:rPr lang="en-US" sz="2400" dirty="0"/>
              <a:t>8.   The gray level value </a:t>
            </a:r>
            <a:r>
              <a:rPr lang="en-US" sz="2400" dirty="0" err="1"/>
              <a:t>outIntValue</a:t>
            </a:r>
            <a:r>
              <a:rPr lang="en-US" sz="2400" dirty="0"/>
              <a:t> is written as an image using the </a:t>
            </a:r>
            <a:r>
              <a:rPr lang="en-US" sz="2400" dirty="0" err="1"/>
              <a:t>ImageIO</a:t>
            </a:r>
            <a:r>
              <a:rPr lang="en-US" sz="2400" dirty="0"/>
              <a:t> class.</a:t>
            </a:r>
          </a:p>
          <a:p>
            <a:pPr>
              <a:spcBef>
                <a:spcPts val="1000"/>
              </a:spcBef>
              <a:spcAft>
                <a:spcPts val="1000"/>
              </a:spcAft>
              <a:tabLst>
                <a:tab pos="460375" algn="l"/>
              </a:tabLst>
            </a:pPr>
            <a:endParaRPr lang="en-US" sz="2400" dirty="0"/>
          </a:p>
        </p:txBody>
      </p:sp>
      <p:graphicFrame>
        <p:nvGraphicFramePr>
          <p:cNvPr id="5" name="Object 4"/>
          <p:cNvGraphicFramePr>
            <a:graphicFrameLocks noChangeAspect="1"/>
          </p:cNvGraphicFramePr>
          <p:nvPr>
            <p:extLst>
              <p:ext uri="{D42A27DB-BD31-4B8C-83A1-F6EECF244321}">
                <p14:modId xmlns:p14="http://schemas.microsoft.com/office/powerpoint/2010/main" val="1540455989"/>
              </p:ext>
            </p:extLst>
          </p:nvPr>
        </p:nvGraphicFramePr>
        <p:xfrm>
          <a:off x="0" y="1912212"/>
          <a:ext cx="8927938" cy="867994"/>
        </p:xfrm>
        <a:graphic>
          <a:graphicData uri="http://schemas.openxmlformats.org/presentationml/2006/ole">
            <mc:AlternateContent xmlns:mc="http://schemas.openxmlformats.org/markup-compatibility/2006">
              <mc:Choice xmlns:v="urn:schemas-microsoft-com:vml" Requires="v">
                <p:oleObj spid="_x0000_s4108" name="Document" r:id="rId3" imgW="5486400" imgH="533400" progId="Word.Document.12">
                  <p:embed/>
                </p:oleObj>
              </mc:Choice>
              <mc:Fallback>
                <p:oleObj name="Document" r:id="rId3" imgW="5486400" imgH="533400" progId="Word.Document.12">
                  <p:embed/>
                  <p:pic>
                    <p:nvPicPr>
                      <p:cNvPr id="0" name=""/>
                      <p:cNvPicPr/>
                      <p:nvPr/>
                    </p:nvPicPr>
                    <p:blipFill>
                      <a:blip r:embed="rId4"/>
                      <a:stretch>
                        <a:fillRect/>
                      </a:stretch>
                    </p:blipFill>
                    <p:spPr>
                      <a:xfrm>
                        <a:off x="0" y="1912212"/>
                        <a:ext cx="8927938" cy="867994"/>
                      </a:xfrm>
                      <a:prstGeom prst="rect">
                        <a:avLst/>
                      </a:prstGeom>
                    </p:spPr>
                  </p:pic>
                </p:oleObj>
              </mc:Fallback>
            </mc:AlternateContent>
          </a:graphicData>
        </a:graphic>
      </p:graphicFrame>
    </p:spTree>
    <p:extLst>
      <p:ext uri="{BB962C8B-B14F-4D97-AF65-F5344CB8AC3E}">
        <p14:creationId xmlns:p14="http://schemas.microsoft.com/office/powerpoint/2010/main" val="105359499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5791200" cy="787351"/>
          </a:xfrm>
        </p:spPr>
        <p:txBody>
          <a:bodyPr/>
          <a:lstStyle/>
          <a:p>
            <a:r>
              <a:rPr lang="en-US" dirty="0" smtClean="0"/>
              <a:t>Region selection</a:t>
            </a:r>
            <a:endParaRPr lang="en-US" dirty="0"/>
          </a:p>
        </p:txBody>
      </p:sp>
      <p:sp>
        <p:nvSpPr>
          <p:cNvPr id="23" name="Rectangle 22"/>
          <p:cNvSpPr/>
          <p:nvPr/>
        </p:nvSpPr>
        <p:spPr>
          <a:xfrm>
            <a:off x="4760130" y="1420104"/>
            <a:ext cx="3095289" cy="3036178"/>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50800" cap="flat" cmpd="sng" algn="ctr">
            <a:solidFill>
              <a:srgbClr val="F79646">
                <a:lumMod val="50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24" name="Rectangle 23"/>
          <p:cNvSpPr/>
          <p:nvPr/>
        </p:nvSpPr>
        <p:spPr>
          <a:xfrm>
            <a:off x="5291333" y="2103738"/>
            <a:ext cx="1310691" cy="1231455"/>
          </a:xfrm>
          <a:prstGeom prst="rect">
            <a:avLst/>
          </a:prstGeom>
          <a:solidFill>
            <a:srgbClr val="0000FF"/>
          </a:solidFill>
          <a:ln w="57150" cap="flat" cmpd="sng" algn="ctr">
            <a:solidFill>
              <a:srgbClr val="0000FF"/>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Times New Roman"/>
                <a:ea typeface="+mn-ea"/>
                <a:cs typeface="Times New Roman"/>
              </a:rPr>
              <a:t>Selection Window</a:t>
            </a:r>
            <a:endParaRPr kumimoji="0" lang="en-US" sz="1800" b="0" i="0" u="none" strike="noStrike" kern="0" cap="none" spc="0" normalizeH="0" baseline="0" noProof="0" dirty="0">
              <a:ln>
                <a:noFill/>
              </a:ln>
              <a:solidFill>
                <a:sysClr val="window" lastClr="FFFFFF"/>
              </a:solidFill>
              <a:effectLst/>
              <a:uLnTx/>
              <a:uFillTx/>
              <a:latin typeface="Times New Roman"/>
              <a:ea typeface="+mn-ea"/>
              <a:cs typeface="Times New Roman"/>
            </a:endParaRPr>
          </a:p>
        </p:txBody>
      </p:sp>
      <p:sp>
        <p:nvSpPr>
          <p:cNvPr id="25" name="TextBox 24"/>
          <p:cNvSpPr txBox="1"/>
          <p:nvPr/>
        </p:nvSpPr>
        <p:spPr>
          <a:xfrm>
            <a:off x="5814176" y="1548168"/>
            <a:ext cx="868447"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F79646">
                    <a:lumMod val="50000"/>
                  </a:srgbClr>
                </a:solidFill>
                <a:effectLst/>
                <a:uLnTx/>
                <a:uFillTx/>
                <a:latin typeface="Times New Roman"/>
                <a:cs typeface="Times New Roman"/>
              </a:rPr>
              <a:t>Image</a:t>
            </a:r>
            <a:endParaRPr kumimoji="0" lang="en-US" sz="2000" b="1" i="0" u="none" strike="noStrike" kern="0" cap="none" spc="0" normalizeH="0" baseline="0" noProof="0" dirty="0">
              <a:ln>
                <a:noFill/>
              </a:ln>
              <a:solidFill>
                <a:srgbClr val="F79646">
                  <a:lumMod val="50000"/>
                </a:srgbClr>
              </a:solidFill>
              <a:effectLst/>
              <a:uLnTx/>
              <a:uFillTx/>
              <a:latin typeface="Times New Roman"/>
              <a:cs typeface="Times New Roman"/>
            </a:endParaRPr>
          </a:p>
        </p:txBody>
      </p:sp>
      <p:sp>
        <p:nvSpPr>
          <p:cNvPr id="26" name="TextBox 25"/>
          <p:cNvSpPr txBox="1"/>
          <p:nvPr/>
        </p:nvSpPr>
        <p:spPr>
          <a:xfrm>
            <a:off x="5024035" y="3608122"/>
            <a:ext cx="737351"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ysClr val="windowText" lastClr="000000"/>
                </a:solidFill>
                <a:effectLst/>
                <a:uLnTx/>
                <a:uFillTx/>
              </a:rPr>
              <a:t>W</a:t>
            </a:r>
            <a:r>
              <a:rPr kumimoji="0" lang="en-US" sz="2400" b="1" i="0" u="none" strike="noStrike" kern="0" cap="none" spc="0" normalizeH="0" baseline="-25000" noProof="0" dirty="0" smtClean="0">
                <a:ln>
                  <a:noFill/>
                </a:ln>
                <a:solidFill>
                  <a:sysClr val="windowText" lastClr="000000"/>
                </a:solidFill>
                <a:effectLst/>
                <a:uLnTx/>
                <a:uFillTx/>
              </a:rPr>
              <a:t>XL</a:t>
            </a:r>
            <a:endParaRPr kumimoji="0" lang="en-US" sz="1800" b="1" i="0" u="none" strike="noStrike" kern="0" cap="none" spc="0" normalizeH="0" baseline="-25000" noProof="0" dirty="0">
              <a:ln>
                <a:noFill/>
              </a:ln>
              <a:solidFill>
                <a:sysClr val="windowText" lastClr="000000"/>
              </a:solidFill>
              <a:effectLst/>
              <a:uLnTx/>
              <a:uFillTx/>
            </a:endParaRPr>
          </a:p>
        </p:txBody>
      </p:sp>
      <p:sp>
        <p:nvSpPr>
          <p:cNvPr id="27" name="TextBox 26"/>
          <p:cNvSpPr txBox="1"/>
          <p:nvPr/>
        </p:nvSpPr>
        <p:spPr>
          <a:xfrm>
            <a:off x="6310913" y="3583338"/>
            <a:ext cx="761747"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ysClr val="windowText" lastClr="000000"/>
                </a:solidFill>
                <a:effectLst/>
                <a:uLnTx/>
                <a:uFillTx/>
              </a:rPr>
              <a:t>W</a:t>
            </a:r>
            <a:r>
              <a:rPr kumimoji="0" lang="en-US" sz="2400" b="1" i="0" u="none" strike="noStrike" kern="0" cap="none" spc="0" normalizeH="0" baseline="-25000" noProof="0" dirty="0" smtClean="0">
                <a:ln>
                  <a:noFill/>
                </a:ln>
                <a:solidFill>
                  <a:sysClr val="windowText" lastClr="000000"/>
                </a:solidFill>
                <a:effectLst/>
                <a:uLnTx/>
                <a:uFillTx/>
              </a:rPr>
              <a:t>XR</a:t>
            </a:r>
            <a:endParaRPr kumimoji="0" lang="en-US" sz="1800" b="1" i="0" u="none" strike="noStrike" kern="0" cap="none" spc="0" normalizeH="0" baseline="-25000" noProof="0" dirty="0">
              <a:ln>
                <a:noFill/>
              </a:ln>
              <a:solidFill>
                <a:sysClr val="windowText" lastClr="000000"/>
              </a:solidFill>
              <a:effectLst/>
              <a:uLnTx/>
              <a:uFillTx/>
            </a:endParaRPr>
          </a:p>
        </p:txBody>
      </p:sp>
      <p:cxnSp>
        <p:nvCxnSpPr>
          <p:cNvPr id="28" name="Straight Connector 27"/>
          <p:cNvCxnSpPr/>
          <p:nvPr/>
        </p:nvCxnSpPr>
        <p:spPr>
          <a:xfrm>
            <a:off x="5291333" y="3335193"/>
            <a:ext cx="0" cy="359175"/>
          </a:xfrm>
          <a:prstGeom prst="line">
            <a:avLst/>
          </a:prstGeom>
          <a:noFill/>
          <a:ln w="47625" cap="flat" cmpd="sng" algn="ctr">
            <a:solidFill>
              <a:srgbClr val="0000FF"/>
            </a:solidFill>
            <a:prstDash val="solid"/>
            <a:tailEnd type="arrow" w="med" len="med"/>
          </a:ln>
          <a:effectLst>
            <a:outerShdw blurRad="40000" dist="20000" dir="5400000" rotWithShape="0">
              <a:srgbClr val="000000">
                <a:alpha val="38000"/>
              </a:srgbClr>
            </a:outerShdw>
          </a:effectLst>
        </p:spPr>
      </p:cxnSp>
      <p:cxnSp>
        <p:nvCxnSpPr>
          <p:cNvPr id="29" name="Straight Connector 28"/>
          <p:cNvCxnSpPr/>
          <p:nvPr/>
        </p:nvCxnSpPr>
        <p:spPr>
          <a:xfrm>
            <a:off x="6613303" y="3322365"/>
            <a:ext cx="0" cy="359175"/>
          </a:xfrm>
          <a:prstGeom prst="line">
            <a:avLst/>
          </a:prstGeom>
          <a:noFill/>
          <a:ln w="47625" cap="flat" cmpd="sng" algn="ctr">
            <a:solidFill>
              <a:srgbClr val="0000FF"/>
            </a:solidFill>
            <a:prstDash val="solid"/>
            <a:tailEnd type="arrow" w="med" len="med"/>
          </a:ln>
          <a:effectLst>
            <a:outerShdw blurRad="40000" dist="20000" dir="5400000" rotWithShape="0">
              <a:srgbClr val="000000">
                <a:alpha val="38000"/>
              </a:srgbClr>
            </a:outerShdw>
          </a:effectLst>
        </p:spPr>
      </p:cxnSp>
      <p:cxnSp>
        <p:nvCxnSpPr>
          <p:cNvPr id="30" name="Straight Connector 29"/>
          <p:cNvCxnSpPr/>
          <p:nvPr/>
        </p:nvCxnSpPr>
        <p:spPr>
          <a:xfrm>
            <a:off x="6602024" y="3322365"/>
            <a:ext cx="423240" cy="0"/>
          </a:xfrm>
          <a:prstGeom prst="line">
            <a:avLst/>
          </a:prstGeom>
          <a:noFill/>
          <a:ln w="47625" cap="flat" cmpd="sng" algn="ctr">
            <a:solidFill>
              <a:srgbClr val="0000FF"/>
            </a:solidFill>
            <a:prstDash val="solid"/>
            <a:tailEnd type="arrow" w="med" len="med"/>
          </a:ln>
          <a:effectLst>
            <a:outerShdw blurRad="40000" dist="20000" dir="5400000" rotWithShape="0">
              <a:srgbClr val="000000">
                <a:alpha val="38000"/>
              </a:srgbClr>
            </a:outerShdw>
          </a:effectLst>
        </p:spPr>
      </p:cxnSp>
      <p:cxnSp>
        <p:nvCxnSpPr>
          <p:cNvPr id="31" name="Straight Connector 30"/>
          <p:cNvCxnSpPr/>
          <p:nvPr/>
        </p:nvCxnSpPr>
        <p:spPr>
          <a:xfrm>
            <a:off x="6602024" y="2103738"/>
            <a:ext cx="423240" cy="0"/>
          </a:xfrm>
          <a:prstGeom prst="line">
            <a:avLst/>
          </a:prstGeom>
          <a:noFill/>
          <a:ln w="47625" cap="flat" cmpd="sng" algn="ctr">
            <a:solidFill>
              <a:srgbClr val="0000FF"/>
            </a:solidFill>
            <a:prstDash val="solid"/>
            <a:tailEnd type="arrow" w="med" len="med"/>
          </a:ln>
          <a:effectLst>
            <a:outerShdw blurRad="40000" dist="20000" dir="5400000" rotWithShape="0">
              <a:srgbClr val="000000">
                <a:alpha val="38000"/>
              </a:srgbClr>
            </a:outerShdw>
          </a:effectLst>
        </p:spPr>
      </p:cxnSp>
      <p:sp>
        <p:nvSpPr>
          <p:cNvPr id="32" name="TextBox 31"/>
          <p:cNvSpPr txBox="1"/>
          <p:nvPr/>
        </p:nvSpPr>
        <p:spPr>
          <a:xfrm>
            <a:off x="7061905" y="1919072"/>
            <a:ext cx="737351"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ysClr val="windowText" lastClr="000000"/>
                </a:solidFill>
                <a:effectLst/>
                <a:uLnTx/>
                <a:uFillTx/>
              </a:rPr>
              <a:t>W</a:t>
            </a:r>
            <a:r>
              <a:rPr kumimoji="0" lang="en-US" sz="2400" b="1" i="0" u="none" strike="noStrike" kern="0" cap="none" spc="0" normalizeH="0" baseline="-25000" noProof="0" dirty="0" smtClean="0">
                <a:ln>
                  <a:noFill/>
                </a:ln>
                <a:solidFill>
                  <a:sysClr val="windowText" lastClr="000000"/>
                </a:solidFill>
                <a:effectLst/>
                <a:uLnTx/>
                <a:uFillTx/>
              </a:rPr>
              <a:t>YT</a:t>
            </a:r>
            <a:endParaRPr kumimoji="0" lang="en-US" sz="1800" b="1" i="0" u="none" strike="noStrike" kern="0" cap="none" spc="0" normalizeH="0" baseline="-25000" noProof="0" dirty="0">
              <a:ln>
                <a:noFill/>
              </a:ln>
              <a:solidFill>
                <a:sysClr val="windowText" lastClr="000000"/>
              </a:solidFill>
              <a:effectLst/>
              <a:uLnTx/>
              <a:uFillTx/>
            </a:endParaRPr>
          </a:p>
        </p:txBody>
      </p:sp>
      <p:sp>
        <p:nvSpPr>
          <p:cNvPr id="33" name="TextBox 32"/>
          <p:cNvSpPr txBox="1"/>
          <p:nvPr/>
        </p:nvSpPr>
        <p:spPr>
          <a:xfrm>
            <a:off x="7061905" y="3150527"/>
            <a:ext cx="760194"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000000"/>
                </a:solidFill>
                <a:effectLst/>
                <a:uLnTx/>
                <a:uFillTx/>
              </a:rPr>
              <a:t>W</a:t>
            </a:r>
            <a:r>
              <a:rPr kumimoji="0" lang="en-US" sz="2400" b="1" i="0" u="none" strike="noStrike" kern="0" cap="none" spc="0" normalizeH="0" baseline="-25000" noProof="0" dirty="0" smtClean="0">
                <a:ln>
                  <a:noFill/>
                </a:ln>
                <a:solidFill>
                  <a:srgbClr val="000000"/>
                </a:solidFill>
                <a:effectLst/>
                <a:uLnTx/>
                <a:uFillTx/>
              </a:rPr>
              <a:t>YB</a:t>
            </a:r>
            <a:endParaRPr kumimoji="0" lang="en-US" sz="1800" b="1" i="0" u="none" strike="noStrike" kern="0" cap="none" spc="0" normalizeH="0" baseline="-25000" noProof="0" dirty="0">
              <a:ln>
                <a:noFill/>
              </a:ln>
              <a:solidFill>
                <a:srgbClr val="000000"/>
              </a:solidFill>
              <a:effectLst/>
              <a:uLnTx/>
              <a:uFillTx/>
            </a:endParaRPr>
          </a:p>
        </p:txBody>
      </p:sp>
      <p:cxnSp>
        <p:nvCxnSpPr>
          <p:cNvPr id="34" name="Straight Connector 33"/>
          <p:cNvCxnSpPr/>
          <p:nvPr/>
        </p:nvCxnSpPr>
        <p:spPr>
          <a:xfrm>
            <a:off x="7855419" y="1423511"/>
            <a:ext cx="423240" cy="0"/>
          </a:xfrm>
          <a:prstGeom prst="line">
            <a:avLst/>
          </a:prstGeom>
          <a:noFill/>
          <a:ln w="50800" cap="flat" cmpd="sng" algn="ctr">
            <a:solidFill>
              <a:schemeClr val="accent2">
                <a:lumMod val="50000"/>
              </a:schemeClr>
            </a:solidFill>
            <a:prstDash val="solid"/>
            <a:tailEnd type="arrow" w="lg" len="med"/>
          </a:ln>
          <a:effectLst>
            <a:outerShdw blurRad="40000" dist="20000" dir="5400000" rotWithShape="0">
              <a:srgbClr val="000000">
                <a:alpha val="38000"/>
              </a:srgbClr>
            </a:outerShdw>
          </a:effectLst>
        </p:spPr>
      </p:cxnSp>
      <p:cxnSp>
        <p:nvCxnSpPr>
          <p:cNvPr id="35" name="Straight Connector 34"/>
          <p:cNvCxnSpPr/>
          <p:nvPr/>
        </p:nvCxnSpPr>
        <p:spPr>
          <a:xfrm>
            <a:off x="7813831" y="4456282"/>
            <a:ext cx="423240" cy="0"/>
          </a:xfrm>
          <a:prstGeom prst="line">
            <a:avLst/>
          </a:prstGeom>
          <a:noFill/>
          <a:ln w="50800" cap="flat" cmpd="sng" algn="ctr">
            <a:solidFill>
              <a:schemeClr val="accent2">
                <a:lumMod val="50000"/>
              </a:schemeClr>
            </a:solidFill>
            <a:prstDash val="solid"/>
            <a:tailEnd type="arrow" w="lg" len="med"/>
          </a:ln>
          <a:effectLst>
            <a:outerShdw blurRad="40000" dist="20000" dir="5400000" rotWithShape="0">
              <a:srgbClr val="000000">
                <a:alpha val="38000"/>
              </a:srgbClr>
            </a:outerShdw>
          </a:effectLst>
        </p:spPr>
      </p:cxnSp>
      <p:cxnSp>
        <p:nvCxnSpPr>
          <p:cNvPr id="36" name="Straight Connector 35"/>
          <p:cNvCxnSpPr/>
          <p:nvPr/>
        </p:nvCxnSpPr>
        <p:spPr>
          <a:xfrm>
            <a:off x="4765449" y="4437250"/>
            <a:ext cx="0" cy="418690"/>
          </a:xfrm>
          <a:prstGeom prst="line">
            <a:avLst/>
          </a:prstGeom>
          <a:noFill/>
          <a:ln w="50800" cap="flat" cmpd="sng" algn="ctr">
            <a:solidFill>
              <a:schemeClr val="accent2">
                <a:lumMod val="50000"/>
              </a:schemeClr>
            </a:solidFill>
            <a:prstDash val="solid"/>
            <a:tailEnd type="arrow" w="lg" len="med"/>
          </a:ln>
          <a:effectLst>
            <a:outerShdw blurRad="40000" dist="20000" dir="5400000" rotWithShape="0">
              <a:srgbClr val="000000">
                <a:alpha val="38000"/>
              </a:srgbClr>
            </a:outerShdw>
          </a:effectLst>
        </p:spPr>
      </p:cxnSp>
      <p:cxnSp>
        <p:nvCxnSpPr>
          <p:cNvPr id="37" name="Straight Connector 36"/>
          <p:cNvCxnSpPr/>
          <p:nvPr/>
        </p:nvCxnSpPr>
        <p:spPr>
          <a:xfrm>
            <a:off x="7855419" y="4466045"/>
            <a:ext cx="0" cy="380627"/>
          </a:xfrm>
          <a:prstGeom prst="line">
            <a:avLst/>
          </a:prstGeom>
          <a:noFill/>
          <a:ln w="50800" cap="flat" cmpd="sng" algn="ctr">
            <a:solidFill>
              <a:schemeClr val="accent2">
                <a:lumMod val="50000"/>
              </a:schemeClr>
            </a:solidFill>
            <a:prstDash val="solid"/>
            <a:tailEnd type="arrow" w="lg" len="med"/>
          </a:ln>
          <a:effectLst>
            <a:outerShdw blurRad="40000" dist="20000" dir="5400000" rotWithShape="0">
              <a:srgbClr val="000000">
                <a:alpha val="38000"/>
              </a:srgbClr>
            </a:outerShdw>
          </a:effectLst>
        </p:spPr>
      </p:cxnSp>
      <p:sp>
        <p:nvSpPr>
          <p:cNvPr id="38" name="TextBox 37"/>
          <p:cNvSpPr txBox="1"/>
          <p:nvPr/>
        </p:nvSpPr>
        <p:spPr>
          <a:xfrm>
            <a:off x="8318473" y="1238845"/>
            <a:ext cx="648267" cy="58477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smtClean="0">
                <a:ln>
                  <a:noFill/>
                </a:ln>
                <a:solidFill>
                  <a:srgbClr val="D1282E"/>
                </a:solidFill>
                <a:effectLst/>
                <a:uLnTx/>
                <a:uFillTx/>
              </a:rPr>
              <a:t>I</a:t>
            </a:r>
            <a:r>
              <a:rPr kumimoji="0" lang="en-US" sz="3200" b="1" i="0" u="none" strike="noStrike" kern="0" cap="none" spc="0" normalizeH="0" baseline="-25000" noProof="0" dirty="0" smtClean="0">
                <a:ln>
                  <a:noFill/>
                </a:ln>
                <a:solidFill>
                  <a:srgbClr val="D1282E"/>
                </a:solidFill>
                <a:effectLst/>
                <a:uLnTx/>
                <a:uFillTx/>
              </a:rPr>
              <a:t>YT</a:t>
            </a:r>
            <a:endParaRPr kumimoji="0" lang="en-US" sz="1800" b="1" i="0" u="none" strike="noStrike" kern="0" cap="none" spc="0" normalizeH="0" baseline="-25000" noProof="0" dirty="0">
              <a:ln>
                <a:noFill/>
              </a:ln>
              <a:solidFill>
                <a:srgbClr val="D1282E"/>
              </a:solidFill>
              <a:effectLst/>
              <a:uLnTx/>
              <a:uFillTx/>
            </a:endParaRPr>
          </a:p>
        </p:txBody>
      </p:sp>
      <p:sp>
        <p:nvSpPr>
          <p:cNvPr id="39" name="TextBox 38"/>
          <p:cNvSpPr txBox="1"/>
          <p:nvPr/>
        </p:nvSpPr>
        <p:spPr>
          <a:xfrm>
            <a:off x="8278659" y="4268290"/>
            <a:ext cx="678724" cy="58477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smtClean="0">
                <a:ln>
                  <a:noFill/>
                </a:ln>
                <a:solidFill>
                  <a:srgbClr val="D1282E"/>
                </a:solidFill>
                <a:effectLst/>
                <a:uLnTx/>
                <a:uFillTx/>
              </a:rPr>
              <a:t>I</a:t>
            </a:r>
            <a:r>
              <a:rPr kumimoji="0" lang="en-US" sz="3200" b="1" i="0" u="none" strike="noStrike" kern="0" cap="none" spc="0" normalizeH="0" baseline="-25000" noProof="0" dirty="0" smtClean="0">
                <a:ln>
                  <a:noFill/>
                </a:ln>
                <a:solidFill>
                  <a:srgbClr val="D1282E"/>
                </a:solidFill>
                <a:effectLst/>
                <a:uLnTx/>
                <a:uFillTx/>
              </a:rPr>
              <a:t>YB</a:t>
            </a:r>
            <a:endParaRPr kumimoji="0" lang="en-US" sz="3200" b="1" i="0" u="none" strike="noStrike" kern="0" cap="none" spc="0" normalizeH="0" baseline="-25000" noProof="0" dirty="0">
              <a:ln>
                <a:noFill/>
              </a:ln>
              <a:solidFill>
                <a:srgbClr val="D1282E"/>
              </a:solidFill>
              <a:effectLst/>
              <a:uLnTx/>
              <a:uFillTx/>
            </a:endParaRPr>
          </a:p>
        </p:txBody>
      </p:sp>
      <p:sp>
        <p:nvSpPr>
          <p:cNvPr id="40" name="TextBox 39"/>
          <p:cNvSpPr txBox="1"/>
          <p:nvPr/>
        </p:nvSpPr>
        <p:spPr>
          <a:xfrm>
            <a:off x="4564688" y="4828426"/>
            <a:ext cx="648267" cy="58477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smtClean="0">
                <a:ln>
                  <a:noFill/>
                </a:ln>
                <a:solidFill>
                  <a:srgbClr val="D1282E"/>
                </a:solidFill>
                <a:effectLst/>
                <a:uLnTx/>
                <a:uFillTx/>
              </a:rPr>
              <a:t>I</a:t>
            </a:r>
            <a:r>
              <a:rPr kumimoji="0" lang="en-US" sz="3200" b="1" i="0" u="none" strike="noStrike" kern="0" cap="none" spc="0" normalizeH="0" baseline="-25000" noProof="0" dirty="0" smtClean="0">
                <a:ln>
                  <a:noFill/>
                </a:ln>
                <a:solidFill>
                  <a:srgbClr val="D1282E"/>
                </a:solidFill>
                <a:effectLst/>
                <a:uLnTx/>
                <a:uFillTx/>
              </a:rPr>
              <a:t>XL</a:t>
            </a:r>
            <a:endParaRPr kumimoji="0" lang="en-US" sz="3200" b="1" i="0" u="none" strike="noStrike" kern="0" cap="none" spc="0" normalizeH="0" baseline="-25000" noProof="0" dirty="0">
              <a:ln>
                <a:noFill/>
              </a:ln>
              <a:solidFill>
                <a:srgbClr val="D1282E"/>
              </a:solidFill>
              <a:effectLst/>
              <a:uLnTx/>
              <a:uFillTx/>
            </a:endParaRPr>
          </a:p>
        </p:txBody>
      </p:sp>
      <p:sp>
        <p:nvSpPr>
          <p:cNvPr id="41" name="TextBox 40"/>
          <p:cNvSpPr txBox="1"/>
          <p:nvPr/>
        </p:nvSpPr>
        <p:spPr>
          <a:xfrm>
            <a:off x="7610628" y="4866811"/>
            <a:ext cx="678724" cy="58477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smtClean="0">
                <a:ln>
                  <a:noFill/>
                </a:ln>
                <a:solidFill>
                  <a:srgbClr val="D1282E"/>
                </a:solidFill>
                <a:effectLst/>
                <a:uLnTx/>
                <a:uFillTx/>
              </a:rPr>
              <a:t>I</a:t>
            </a:r>
            <a:r>
              <a:rPr kumimoji="0" lang="en-US" sz="3200" b="1" i="0" u="none" strike="noStrike" kern="0" cap="none" spc="0" normalizeH="0" baseline="-25000" noProof="0" dirty="0" smtClean="0">
                <a:ln>
                  <a:noFill/>
                </a:ln>
                <a:solidFill>
                  <a:srgbClr val="D1282E"/>
                </a:solidFill>
                <a:effectLst/>
                <a:uLnTx/>
                <a:uFillTx/>
              </a:rPr>
              <a:t>XR</a:t>
            </a:r>
            <a:endParaRPr kumimoji="0" lang="en-US" sz="3200" b="1" i="0" u="none" strike="noStrike" kern="0" cap="none" spc="0" normalizeH="0" baseline="-25000" noProof="0" dirty="0">
              <a:ln>
                <a:noFill/>
              </a:ln>
              <a:solidFill>
                <a:srgbClr val="D1282E"/>
              </a:solidFill>
              <a:effectLst/>
              <a:uLnTx/>
              <a:uFillTx/>
            </a:endParaRPr>
          </a:p>
        </p:txBody>
      </p:sp>
      <p:sp>
        <p:nvSpPr>
          <p:cNvPr id="3" name="TextBox 2"/>
          <p:cNvSpPr txBox="1"/>
          <p:nvPr/>
        </p:nvSpPr>
        <p:spPr>
          <a:xfrm>
            <a:off x="457200" y="1443513"/>
            <a:ext cx="4226560" cy="4154983"/>
          </a:xfrm>
          <a:prstGeom prst="rect">
            <a:avLst/>
          </a:prstGeom>
          <a:noFill/>
        </p:spPr>
        <p:txBody>
          <a:bodyPr wrap="square" rtlCol="0">
            <a:spAutoFit/>
          </a:bodyPr>
          <a:lstStyle/>
          <a:p>
            <a:r>
              <a:rPr lang="en-US" sz="2400" dirty="0" smtClean="0"/>
              <a:t>The region selection function applies the log or power function to a small area of the image, defined by the selection window.</a:t>
            </a:r>
          </a:p>
          <a:p>
            <a:endParaRPr lang="en-US" sz="2400" dirty="0"/>
          </a:p>
          <a:p>
            <a:endParaRPr lang="en-US" sz="2400" dirty="0" smtClean="0"/>
          </a:p>
          <a:p>
            <a:r>
              <a:rPr lang="en-US" sz="2400" dirty="0" smtClean="0"/>
              <a:t>Process begins by:</a:t>
            </a:r>
          </a:p>
          <a:p>
            <a:endParaRPr lang="en-US" sz="2400" dirty="0"/>
          </a:p>
          <a:p>
            <a:pPr marL="396875" indent="-396875"/>
            <a:r>
              <a:rPr lang="en-US" sz="2400" dirty="0" smtClean="0"/>
              <a:t>1.  Receives window coordinates from GUI</a:t>
            </a:r>
            <a:endParaRPr lang="en-US" sz="2400" dirty="0"/>
          </a:p>
        </p:txBody>
      </p:sp>
    </p:spTree>
    <p:extLst>
      <p:ext uri="{BB962C8B-B14F-4D97-AF65-F5344CB8AC3E}">
        <p14:creationId xmlns:p14="http://schemas.microsoft.com/office/powerpoint/2010/main" val="278767706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5791200" cy="787351"/>
          </a:xfrm>
        </p:spPr>
        <p:txBody>
          <a:bodyPr/>
          <a:lstStyle/>
          <a:p>
            <a:r>
              <a:rPr lang="en-US" dirty="0" smtClean="0"/>
              <a:t>Region selection</a:t>
            </a:r>
            <a:endParaRPr lang="en-US" dirty="0"/>
          </a:p>
        </p:txBody>
      </p:sp>
      <p:sp>
        <p:nvSpPr>
          <p:cNvPr id="5" name="TextBox 4"/>
          <p:cNvSpPr txBox="1"/>
          <p:nvPr/>
        </p:nvSpPr>
        <p:spPr>
          <a:xfrm>
            <a:off x="457200" y="1568038"/>
            <a:ext cx="3952921" cy="3703578"/>
          </a:xfrm>
          <a:prstGeom prst="rect">
            <a:avLst/>
          </a:prstGeom>
          <a:noFill/>
        </p:spPr>
        <p:txBody>
          <a:bodyPr wrap="square" rtlCol="0">
            <a:spAutoFit/>
          </a:bodyPr>
          <a:lstStyle/>
          <a:p>
            <a:pPr marL="400050" indent="-400050">
              <a:spcBef>
                <a:spcPts val="1000"/>
              </a:spcBef>
              <a:spcAft>
                <a:spcPts val="1000"/>
              </a:spcAft>
            </a:pPr>
            <a:r>
              <a:rPr lang="en-US" sz="2400" dirty="0" smtClean="0"/>
              <a:t> 2.  Convert window coordinates into image coordinates</a:t>
            </a:r>
          </a:p>
          <a:p>
            <a:pPr>
              <a:spcBef>
                <a:spcPts val="1000"/>
              </a:spcBef>
              <a:spcAft>
                <a:spcPts val="1000"/>
              </a:spcAft>
            </a:pPr>
            <a:r>
              <a:rPr lang="en-US" sz="2400" dirty="0"/>
              <a:t>I</a:t>
            </a:r>
            <a:r>
              <a:rPr lang="en-US" sz="2400" baseline="-25000" dirty="0"/>
              <a:t>XL</a:t>
            </a:r>
            <a:r>
              <a:rPr lang="en-US" sz="2400" dirty="0"/>
              <a:t> = W</a:t>
            </a:r>
            <a:r>
              <a:rPr lang="en-US" sz="2400" baseline="-25000" dirty="0"/>
              <a:t>XL</a:t>
            </a:r>
            <a:r>
              <a:rPr lang="en-US" sz="2400" dirty="0"/>
              <a:t>  x  (I</a:t>
            </a:r>
            <a:r>
              <a:rPr lang="en-US" sz="2400" baseline="-25000" dirty="0"/>
              <a:t>XS</a:t>
            </a:r>
            <a:r>
              <a:rPr lang="en-US" sz="2400" dirty="0"/>
              <a:t>/W</a:t>
            </a:r>
            <a:r>
              <a:rPr lang="en-US" sz="2400" baseline="-25000" dirty="0"/>
              <a:t>XS</a:t>
            </a:r>
            <a:r>
              <a:rPr lang="en-US" sz="2400" dirty="0"/>
              <a:t> </a:t>
            </a:r>
            <a:r>
              <a:rPr lang="en-US" sz="2400" dirty="0" smtClean="0"/>
              <a:t>)</a:t>
            </a:r>
          </a:p>
          <a:p>
            <a:pPr>
              <a:spcBef>
                <a:spcPts val="1000"/>
              </a:spcBef>
              <a:spcAft>
                <a:spcPts val="1000"/>
              </a:spcAft>
            </a:pPr>
            <a:r>
              <a:rPr lang="en-US" sz="2400" dirty="0" smtClean="0"/>
              <a:t>I</a:t>
            </a:r>
            <a:r>
              <a:rPr lang="en-US" sz="2400" baseline="-25000" dirty="0" smtClean="0"/>
              <a:t>XR</a:t>
            </a:r>
            <a:r>
              <a:rPr lang="en-US" sz="2400" dirty="0" smtClean="0"/>
              <a:t> </a:t>
            </a:r>
            <a:r>
              <a:rPr lang="en-US" sz="2400" dirty="0"/>
              <a:t>= W</a:t>
            </a:r>
            <a:r>
              <a:rPr lang="en-US" sz="2400" baseline="-25000" dirty="0"/>
              <a:t>XR</a:t>
            </a:r>
            <a:r>
              <a:rPr lang="en-US" sz="2400" dirty="0"/>
              <a:t>  x  (I</a:t>
            </a:r>
            <a:r>
              <a:rPr lang="en-US" sz="2400" baseline="-25000" dirty="0"/>
              <a:t>XS</a:t>
            </a:r>
            <a:r>
              <a:rPr lang="en-US" sz="2400" dirty="0"/>
              <a:t>/W</a:t>
            </a:r>
            <a:r>
              <a:rPr lang="en-US" sz="2400" baseline="-25000" dirty="0"/>
              <a:t>XS</a:t>
            </a:r>
            <a:r>
              <a:rPr lang="en-US" sz="2400" dirty="0" smtClean="0"/>
              <a:t>)</a:t>
            </a:r>
          </a:p>
          <a:p>
            <a:pPr>
              <a:spcBef>
                <a:spcPts val="1000"/>
              </a:spcBef>
              <a:spcAft>
                <a:spcPts val="1000"/>
              </a:spcAft>
            </a:pPr>
            <a:r>
              <a:rPr lang="en-US" sz="2400" dirty="0" smtClean="0"/>
              <a:t>I</a:t>
            </a:r>
            <a:r>
              <a:rPr lang="en-US" sz="2400" baseline="-25000" dirty="0" smtClean="0"/>
              <a:t>YT</a:t>
            </a:r>
            <a:r>
              <a:rPr lang="en-US" sz="2400" dirty="0" smtClean="0"/>
              <a:t> </a:t>
            </a:r>
            <a:r>
              <a:rPr lang="en-US" sz="2400" dirty="0"/>
              <a:t>= W</a:t>
            </a:r>
            <a:r>
              <a:rPr lang="en-US" sz="2400" baseline="-25000" dirty="0"/>
              <a:t>YT</a:t>
            </a:r>
            <a:r>
              <a:rPr lang="en-US" sz="2400" dirty="0"/>
              <a:t>  x  (I</a:t>
            </a:r>
            <a:r>
              <a:rPr lang="en-US" sz="2400" baseline="-25000" dirty="0"/>
              <a:t>YS</a:t>
            </a:r>
            <a:r>
              <a:rPr lang="en-US" sz="2400" dirty="0"/>
              <a:t>/W</a:t>
            </a:r>
            <a:r>
              <a:rPr lang="en-US" sz="2400" baseline="-25000" dirty="0"/>
              <a:t>YS</a:t>
            </a:r>
            <a:r>
              <a:rPr lang="en-US" sz="2400" dirty="0"/>
              <a:t>) </a:t>
            </a:r>
            <a:endParaRPr lang="en-US" sz="2400" dirty="0" smtClean="0"/>
          </a:p>
          <a:p>
            <a:pPr>
              <a:spcBef>
                <a:spcPts val="1000"/>
              </a:spcBef>
              <a:spcAft>
                <a:spcPts val="1000"/>
              </a:spcAft>
            </a:pPr>
            <a:r>
              <a:rPr lang="en-US" sz="2400" dirty="0" smtClean="0"/>
              <a:t>I</a:t>
            </a:r>
            <a:r>
              <a:rPr lang="en-US" sz="2400" baseline="-25000" dirty="0" smtClean="0"/>
              <a:t>YB</a:t>
            </a:r>
            <a:r>
              <a:rPr lang="en-US" sz="2400" dirty="0" smtClean="0"/>
              <a:t> </a:t>
            </a:r>
            <a:r>
              <a:rPr lang="en-US" sz="2400" dirty="0"/>
              <a:t>= W</a:t>
            </a:r>
            <a:r>
              <a:rPr lang="en-US" sz="2400" baseline="-25000" dirty="0"/>
              <a:t>YB</a:t>
            </a:r>
            <a:r>
              <a:rPr lang="en-US" sz="2400" dirty="0"/>
              <a:t>  x  (I</a:t>
            </a:r>
            <a:r>
              <a:rPr lang="en-US" sz="2400" baseline="-25000" dirty="0"/>
              <a:t>YS</a:t>
            </a:r>
            <a:r>
              <a:rPr lang="en-US" sz="2400" dirty="0"/>
              <a:t>/W</a:t>
            </a:r>
            <a:r>
              <a:rPr lang="en-US" sz="2400" baseline="-25000" dirty="0"/>
              <a:t>YS</a:t>
            </a:r>
            <a:r>
              <a:rPr lang="en-US" sz="2400" dirty="0"/>
              <a:t>) </a:t>
            </a:r>
            <a:endParaRPr lang="en-US" sz="2400" dirty="0" smtClean="0"/>
          </a:p>
        </p:txBody>
      </p:sp>
      <p:sp>
        <p:nvSpPr>
          <p:cNvPr id="42" name="Rectangle 41"/>
          <p:cNvSpPr/>
          <p:nvPr/>
        </p:nvSpPr>
        <p:spPr>
          <a:xfrm>
            <a:off x="4760130" y="1420104"/>
            <a:ext cx="3095289" cy="3036178"/>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50800" cap="flat" cmpd="sng" algn="ctr">
            <a:solidFill>
              <a:srgbClr val="F79646">
                <a:lumMod val="50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43" name="Rectangle 42"/>
          <p:cNvSpPr/>
          <p:nvPr/>
        </p:nvSpPr>
        <p:spPr>
          <a:xfrm>
            <a:off x="5291333" y="2103738"/>
            <a:ext cx="1310691" cy="1231455"/>
          </a:xfrm>
          <a:prstGeom prst="rect">
            <a:avLst/>
          </a:prstGeom>
          <a:solidFill>
            <a:srgbClr val="0000FF"/>
          </a:solidFill>
          <a:ln w="57150" cap="flat" cmpd="sng" algn="ctr">
            <a:solidFill>
              <a:srgbClr val="0000FF"/>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Times New Roman"/>
                <a:ea typeface="+mn-ea"/>
                <a:cs typeface="Times New Roman"/>
              </a:rPr>
              <a:t>Selection Window</a:t>
            </a:r>
            <a:endParaRPr kumimoji="0" lang="en-US" sz="1800" b="0" i="0" u="none" strike="noStrike" kern="0" cap="none" spc="0" normalizeH="0" baseline="0" noProof="0" dirty="0">
              <a:ln>
                <a:noFill/>
              </a:ln>
              <a:solidFill>
                <a:sysClr val="window" lastClr="FFFFFF"/>
              </a:solidFill>
              <a:effectLst/>
              <a:uLnTx/>
              <a:uFillTx/>
              <a:latin typeface="Times New Roman"/>
              <a:ea typeface="+mn-ea"/>
              <a:cs typeface="Times New Roman"/>
            </a:endParaRPr>
          </a:p>
        </p:txBody>
      </p:sp>
      <p:sp>
        <p:nvSpPr>
          <p:cNvPr id="44" name="TextBox 43"/>
          <p:cNvSpPr txBox="1"/>
          <p:nvPr/>
        </p:nvSpPr>
        <p:spPr>
          <a:xfrm>
            <a:off x="5814176" y="1548168"/>
            <a:ext cx="868447"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F79646">
                    <a:lumMod val="50000"/>
                  </a:srgbClr>
                </a:solidFill>
                <a:effectLst/>
                <a:uLnTx/>
                <a:uFillTx/>
                <a:latin typeface="Times New Roman"/>
                <a:cs typeface="Times New Roman"/>
              </a:rPr>
              <a:t>Image</a:t>
            </a:r>
            <a:endParaRPr kumimoji="0" lang="en-US" sz="2000" b="1" i="0" u="none" strike="noStrike" kern="0" cap="none" spc="0" normalizeH="0" baseline="0" noProof="0" dirty="0">
              <a:ln>
                <a:noFill/>
              </a:ln>
              <a:solidFill>
                <a:srgbClr val="F79646">
                  <a:lumMod val="50000"/>
                </a:srgbClr>
              </a:solidFill>
              <a:effectLst/>
              <a:uLnTx/>
              <a:uFillTx/>
              <a:latin typeface="Times New Roman"/>
              <a:cs typeface="Times New Roman"/>
            </a:endParaRPr>
          </a:p>
        </p:txBody>
      </p:sp>
      <p:sp>
        <p:nvSpPr>
          <p:cNvPr id="45" name="TextBox 44"/>
          <p:cNvSpPr txBox="1"/>
          <p:nvPr/>
        </p:nvSpPr>
        <p:spPr>
          <a:xfrm>
            <a:off x="5024035" y="3608122"/>
            <a:ext cx="737351"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ysClr val="windowText" lastClr="000000"/>
                </a:solidFill>
                <a:effectLst/>
                <a:uLnTx/>
                <a:uFillTx/>
              </a:rPr>
              <a:t>W</a:t>
            </a:r>
            <a:r>
              <a:rPr kumimoji="0" lang="en-US" sz="2400" b="1" i="0" u="none" strike="noStrike" kern="0" cap="none" spc="0" normalizeH="0" baseline="-25000" noProof="0" dirty="0" smtClean="0">
                <a:ln>
                  <a:noFill/>
                </a:ln>
                <a:solidFill>
                  <a:sysClr val="windowText" lastClr="000000"/>
                </a:solidFill>
                <a:effectLst/>
                <a:uLnTx/>
                <a:uFillTx/>
              </a:rPr>
              <a:t>XL</a:t>
            </a:r>
            <a:endParaRPr kumimoji="0" lang="en-US" sz="1800" b="1" i="0" u="none" strike="noStrike" kern="0" cap="none" spc="0" normalizeH="0" baseline="-25000" noProof="0" dirty="0">
              <a:ln>
                <a:noFill/>
              </a:ln>
              <a:solidFill>
                <a:sysClr val="windowText" lastClr="000000"/>
              </a:solidFill>
              <a:effectLst/>
              <a:uLnTx/>
              <a:uFillTx/>
            </a:endParaRPr>
          </a:p>
        </p:txBody>
      </p:sp>
      <p:sp>
        <p:nvSpPr>
          <p:cNvPr id="46" name="TextBox 45"/>
          <p:cNvSpPr txBox="1"/>
          <p:nvPr/>
        </p:nvSpPr>
        <p:spPr>
          <a:xfrm>
            <a:off x="6310913" y="3583338"/>
            <a:ext cx="761747"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ysClr val="windowText" lastClr="000000"/>
                </a:solidFill>
                <a:effectLst/>
                <a:uLnTx/>
                <a:uFillTx/>
              </a:rPr>
              <a:t>W</a:t>
            </a:r>
            <a:r>
              <a:rPr kumimoji="0" lang="en-US" sz="2400" b="1" i="0" u="none" strike="noStrike" kern="0" cap="none" spc="0" normalizeH="0" baseline="-25000" noProof="0" dirty="0" smtClean="0">
                <a:ln>
                  <a:noFill/>
                </a:ln>
                <a:solidFill>
                  <a:sysClr val="windowText" lastClr="000000"/>
                </a:solidFill>
                <a:effectLst/>
                <a:uLnTx/>
                <a:uFillTx/>
              </a:rPr>
              <a:t>XR</a:t>
            </a:r>
            <a:endParaRPr kumimoji="0" lang="en-US" sz="1800" b="1" i="0" u="none" strike="noStrike" kern="0" cap="none" spc="0" normalizeH="0" baseline="-25000" noProof="0" dirty="0">
              <a:ln>
                <a:noFill/>
              </a:ln>
              <a:solidFill>
                <a:sysClr val="windowText" lastClr="000000"/>
              </a:solidFill>
              <a:effectLst/>
              <a:uLnTx/>
              <a:uFillTx/>
            </a:endParaRPr>
          </a:p>
        </p:txBody>
      </p:sp>
      <p:cxnSp>
        <p:nvCxnSpPr>
          <p:cNvPr id="47" name="Straight Connector 46"/>
          <p:cNvCxnSpPr/>
          <p:nvPr/>
        </p:nvCxnSpPr>
        <p:spPr>
          <a:xfrm>
            <a:off x="5291333" y="3335193"/>
            <a:ext cx="0" cy="359175"/>
          </a:xfrm>
          <a:prstGeom prst="line">
            <a:avLst/>
          </a:prstGeom>
          <a:noFill/>
          <a:ln w="47625" cap="flat" cmpd="sng" algn="ctr">
            <a:solidFill>
              <a:srgbClr val="0000FF"/>
            </a:solidFill>
            <a:prstDash val="solid"/>
            <a:tailEnd type="arrow" w="med" len="med"/>
          </a:ln>
          <a:effectLst>
            <a:outerShdw blurRad="40000" dist="20000" dir="5400000" rotWithShape="0">
              <a:srgbClr val="000000">
                <a:alpha val="38000"/>
              </a:srgbClr>
            </a:outerShdw>
          </a:effectLst>
        </p:spPr>
      </p:cxnSp>
      <p:cxnSp>
        <p:nvCxnSpPr>
          <p:cNvPr id="48" name="Straight Connector 47"/>
          <p:cNvCxnSpPr/>
          <p:nvPr/>
        </p:nvCxnSpPr>
        <p:spPr>
          <a:xfrm>
            <a:off x="6613303" y="3322365"/>
            <a:ext cx="0" cy="359175"/>
          </a:xfrm>
          <a:prstGeom prst="line">
            <a:avLst/>
          </a:prstGeom>
          <a:noFill/>
          <a:ln w="47625" cap="flat" cmpd="sng" algn="ctr">
            <a:solidFill>
              <a:srgbClr val="0000FF"/>
            </a:solidFill>
            <a:prstDash val="solid"/>
            <a:tailEnd type="arrow" w="med" len="med"/>
          </a:ln>
          <a:effectLst>
            <a:outerShdw blurRad="40000" dist="20000" dir="5400000" rotWithShape="0">
              <a:srgbClr val="000000">
                <a:alpha val="38000"/>
              </a:srgbClr>
            </a:outerShdw>
          </a:effectLst>
        </p:spPr>
      </p:cxnSp>
      <p:cxnSp>
        <p:nvCxnSpPr>
          <p:cNvPr id="49" name="Straight Connector 48"/>
          <p:cNvCxnSpPr/>
          <p:nvPr/>
        </p:nvCxnSpPr>
        <p:spPr>
          <a:xfrm>
            <a:off x="6602024" y="3322365"/>
            <a:ext cx="423240" cy="0"/>
          </a:xfrm>
          <a:prstGeom prst="line">
            <a:avLst/>
          </a:prstGeom>
          <a:noFill/>
          <a:ln w="47625" cap="flat" cmpd="sng" algn="ctr">
            <a:solidFill>
              <a:srgbClr val="0000FF"/>
            </a:solidFill>
            <a:prstDash val="solid"/>
            <a:tailEnd type="arrow" w="med" len="med"/>
          </a:ln>
          <a:effectLst>
            <a:outerShdw blurRad="40000" dist="20000" dir="5400000" rotWithShape="0">
              <a:srgbClr val="000000">
                <a:alpha val="38000"/>
              </a:srgbClr>
            </a:outerShdw>
          </a:effectLst>
        </p:spPr>
      </p:cxnSp>
      <p:cxnSp>
        <p:nvCxnSpPr>
          <p:cNvPr id="50" name="Straight Connector 49"/>
          <p:cNvCxnSpPr/>
          <p:nvPr/>
        </p:nvCxnSpPr>
        <p:spPr>
          <a:xfrm>
            <a:off x="6602024" y="2103738"/>
            <a:ext cx="423240" cy="0"/>
          </a:xfrm>
          <a:prstGeom prst="line">
            <a:avLst/>
          </a:prstGeom>
          <a:noFill/>
          <a:ln w="47625" cap="flat" cmpd="sng" algn="ctr">
            <a:solidFill>
              <a:srgbClr val="0000FF"/>
            </a:solidFill>
            <a:prstDash val="solid"/>
            <a:tailEnd type="arrow" w="med" len="med"/>
          </a:ln>
          <a:effectLst>
            <a:outerShdw blurRad="40000" dist="20000" dir="5400000" rotWithShape="0">
              <a:srgbClr val="000000">
                <a:alpha val="38000"/>
              </a:srgbClr>
            </a:outerShdw>
          </a:effectLst>
        </p:spPr>
      </p:cxnSp>
      <p:sp>
        <p:nvSpPr>
          <p:cNvPr id="51" name="TextBox 50"/>
          <p:cNvSpPr txBox="1"/>
          <p:nvPr/>
        </p:nvSpPr>
        <p:spPr>
          <a:xfrm>
            <a:off x="7061905" y="1919072"/>
            <a:ext cx="737351"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ysClr val="windowText" lastClr="000000"/>
                </a:solidFill>
                <a:effectLst/>
                <a:uLnTx/>
                <a:uFillTx/>
              </a:rPr>
              <a:t>W</a:t>
            </a:r>
            <a:r>
              <a:rPr kumimoji="0" lang="en-US" sz="2400" b="1" i="0" u="none" strike="noStrike" kern="0" cap="none" spc="0" normalizeH="0" baseline="-25000" noProof="0" dirty="0" smtClean="0">
                <a:ln>
                  <a:noFill/>
                </a:ln>
                <a:solidFill>
                  <a:sysClr val="windowText" lastClr="000000"/>
                </a:solidFill>
                <a:effectLst/>
                <a:uLnTx/>
                <a:uFillTx/>
              </a:rPr>
              <a:t>YT</a:t>
            </a:r>
            <a:endParaRPr kumimoji="0" lang="en-US" sz="1800" b="1" i="0" u="none" strike="noStrike" kern="0" cap="none" spc="0" normalizeH="0" baseline="-25000" noProof="0" dirty="0">
              <a:ln>
                <a:noFill/>
              </a:ln>
              <a:solidFill>
                <a:sysClr val="windowText" lastClr="000000"/>
              </a:solidFill>
              <a:effectLst/>
              <a:uLnTx/>
              <a:uFillTx/>
            </a:endParaRPr>
          </a:p>
        </p:txBody>
      </p:sp>
      <p:sp>
        <p:nvSpPr>
          <p:cNvPr id="52" name="TextBox 51"/>
          <p:cNvSpPr txBox="1"/>
          <p:nvPr/>
        </p:nvSpPr>
        <p:spPr>
          <a:xfrm>
            <a:off x="7061905" y="3150527"/>
            <a:ext cx="760194"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000000"/>
                </a:solidFill>
                <a:effectLst/>
                <a:uLnTx/>
                <a:uFillTx/>
              </a:rPr>
              <a:t>W</a:t>
            </a:r>
            <a:r>
              <a:rPr kumimoji="0" lang="en-US" sz="2400" b="1" i="0" u="none" strike="noStrike" kern="0" cap="none" spc="0" normalizeH="0" baseline="-25000" noProof="0" dirty="0" smtClean="0">
                <a:ln>
                  <a:noFill/>
                </a:ln>
                <a:solidFill>
                  <a:srgbClr val="000000"/>
                </a:solidFill>
                <a:effectLst/>
                <a:uLnTx/>
                <a:uFillTx/>
              </a:rPr>
              <a:t>YB</a:t>
            </a:r>
            <a:endParaRPr kumimoji="0" lang="en-US" sz="1800" b="1" i="0" u="none" strike="noStrike" kern="0" cap="none" spc="0" normalizeH="0" baseline="-25000" noProof="0" dirty="0">
              <a:ln>
                <a:noFill/>
              </a:ln>
              <a:solidFill>
                <a:srgbClr val="000000"/>
              </a:solidFill>
              <a:effectLst/>
              <a:uLnTx/>
              <a:uFillTx/>
            </a:endParaRPr>
          </a:p>
        </p:txBody>
      </p:sp>
      <p:cxnSp>
        <p:nvCxnSpPr>
          <p:cNvPr id="53" name="Straight Connector 52"/>
          <p:cNvCxnSpPr/>
          <p:nvPr/>
        </p:nvCxnSpPr>
        <p:spPr>
          <a:xfrm>
            <a:off x="7855419" y="1423511"/>
            <a:ext cx="423240" cy="0"/>
          </a:xfrm>
          <a:prstGeom prst="line">
            <a:avLst/>
          </a:prstGeom>
          <a:noFill/>
          <a:ln w="50800" cap="flat" cmpd="sng" algn="ctr">
            <a:solidFill>
              <a:schemeClr val="accent2">
                <a:lumMod val="50000"/>
              </a:schemeClr>
            </a:solidFill>
            <a:prstDash val="solid"/>
            <a:tailEnd type="arrow" w="lg" len="med"/>
          </a:ln>
          <a:effectLst>
            <a:outerShdw blurRad="40000" dist="20000" dir="5400000" rotWithShape="0">
              <a:srgbClr val="000000">
                <a:alpha val="38000"/>
              </a:srgbClr>
            </a:outerShdw>
          </a:effectLst>
        </p:spPr>
      </p:cxnSp>
      <p:cxnSp>
        <p:nvCxnSpPr>
          <p:cNvPr id="54" name="Straight Connector 53"/>
          <p:cNvCxnSpPr/>
          <p:nvPr/>
        </p:nvCxnSpPr>
        <p:spPr>
          <a:xfrm>
            <a:off x="7813831" y="4456282"/>
            <a:ext cx="423240" cy="0"/>
          </a:xfrm>
          <a:prstGeom prst="line">
            <a:avLst/>
          </a:prstGeom>
          <a:noFill/>
          <a:ln w="50800" cap="flat" cmpd="sng" algn="ctr">
            <a:solidFill>
              <a:schemeClr val="accent2">
                <a:lumMod val="50000"/>
              </a:schemeClr>
            </a:solidFill>
            <a:prstDash val="solid"/>
            <a:tailEnd type="arrow" w="lg" len="med"/>
          </a:ln>
          <a:effectLst>
            <a:outerShdw blurRad="40000" dist="20000" dir="5400000" rotWithShape="0">
              <a:srgbClr val="000000">
                <a:alpha val="38000"/>
              </a:srgbClr>
            </a:outerShdw>
          </a:effectLst>
        </p:spPr>
      </p:cxnSp>
      <p:cxnSp>
        <p:nvCxnSpPr>
          <p:cNvPr id="55" name="Straight Connector 54"/>
          <p:cNvCxnSpPr/>
          <p:nvPr/>
        </p:nvCxnSpPr>
        <p:spPr>
          <a:xfrm>
            <a:off x="4765449" y="4437250"/>
            <a:ext cx="0" cy="418690"/>
          </a:xfrm>
          <a:prstGeom prst="line">
            <a:avLst/>
          </a:prstGeom>
          <a:noFill/>
          <a:ln w="50800" cap="flat" cmpd="sng" algn="ctr">
            <a:solidFill>
              <a:schemeClr val="accent2">
                <a:lumMod val="50000"/>
              </a:schemeClr>
            </a:solidFill>
            <a:prstDash val="solid"/>
            <a:tailEnd type="arrow" w="lg" len="med"/>
          </a:ln>
          <a:effectLst>
            <a:outerShdw blurRad="40000" dist="20000" dir="5400000" rotWithShape="0">
              <a:srgbClr val="000000">
                <a:alpha val="38000"/>
              </a:srgbClr>
            </a:outerShdw>
          </a:effectLst>
        </p:spPr>
      </p:cxnSp>
      <p:cxnSp>
        <p:nvCxnSpPr>
          <p:cNvPr id="56" name="Straight Connector 55"/>
          <p:cNvCxnSpPr/>
          <p:nvPr/>
        </p:nvCxnSpPr>
        <p:spPr>
          <a:xfrm>
            <a:off x="7855419" y="4466045"/>
            <a:ext cx="0" cy="380627"/>
          </a:xfrm>
          <a:prstGeom prst="line">
            <a:avLst/>
          </a:prstGeom>
          <a:noFill/>
          <a:ln w="50800" cap="flat" cmpd="sng" algn="ctr">
            <a:solidFill>
              <a:schemeClr val="accent2">
                <a:lumMod val="50000"/>
              </a:schemeClr>
            </a:solidFill>
            <a:prstDash val="solid"/>
            <a:tailEnd type="arrow" w="lg" len="med"/>
          </a:ln>
          <a:effectLst>
            <a:outerShdw blurRad="40000" dist="20000" dir="5400000" rotWithShape="0">
              <a:srgbClr val="000000">
                <a:alpha val="38000"/>
              </a:srgbClr>
            </a:outerShdw>
          </a:effectLst>
        </p:spPr>
      </p:cxnSp>
      <p:sp>
        <p:nvSpPr>
          <p:cNvPr id="57" name="TextBox 56"/>
          <p:cNvSpPr txBox="1"/>
          <p:nvPr/>
        </p:nvSpPr>
        <p:spPr>
          <a:xfrm>
            <a:off x="8318473" y="1238845"/>
            <a:ext cx="648267" cy="58477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smtClean="0">
                <a:ln>
                  <a:noFill/>
                </a:ln>
                <a:solidFill>
                  <a:srgbClr val="D1282E"/>
                </a:solidFill>
                <a:effectLst/>
                <a:uLnTx/>
                <a:uFillTx/>
              </a:rPr>
              <a:t>I</a:t>
            </a:r>
            <a:r>
              <a:rPr kumimoji="0" lang="en-US" sz="3200" b="1" i="0" u="none" strike="noStrike" kern="0" cap="none" spc="0" normalizeH="0" baseline="-25000" noProof="0" dirty="0" smtClean="0">
                <a:ln>
                  <a:noFill/>
                </a:ln>
                <a:solidFill>
                  <a:srgbClr val="D1282E"/>
                </a:solidFill>
                <a:effectLst/>
                <a:uLnTx/>
                <a:uFillTx/>
              </a:rPr>
              <a:t>YT</a:t>
            </a:r>
            <a:endParaRPr kumimoji="0" lang="en-US" sz="1800" b="1" i="0" u="none" strike="noStrike" kern="0" cap="none" spc="0" normalizeH="0" baseline="-25000" noProof="0" dirty="0">
              <a:ln>
                <a:noFill/>
              </a:ln>
              <a:solidFill>
                <a:srgbClr val="D1282E"/>
              </a:solidFill>
              <a:effectLst/>
              <a:uLnTx/>
              <a:uFillTx/>
            </a:endParaRPr>
          </a:p>
        </p:txBody>
      </p:sp>
      <p:sp>
        <p:nvSpPr>
          <p:cNvPr id="58" name="TextBox 57"/>
          <p:cNvSpPr txBox="1"/>
          <p:nvPr/>
        </p:nvSpPr>
        <p:spPr>
          <a:xfrm>
            <a:off x="8278659" y="4268290"/>
            <a:ext cx="678724" cy="58477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smtClean="0">
                <a:ln>
                  <a:noFill/>
                </a:ln>
                <a:solidFill>
                  <a:srgbClr val="D1282E"/>
                </a:solidFill>
                <a:effectLst/>
                <a:uLnTx/>
                <a:uFillTx/>
              </a:rPr>
              <a:t>I</a:t>
            </a:r>
            <a:r>
              <a:rPr kumimoji="0" lang="en-US" sz="3200" b="1" i="0" u="none" strike="noStrike" kern="0" cap="none" spc="0" normalizeH="0" baseline="-25000" noProof="0" dirty="0" smtClean="0">
                <a:ln>
                  <a:noFill/>
                </a:ln>
                <a:solidFill>
                  <a:srgbClr val="D1282E"/>
                </a:solidFill>
                <a:effectLst/>
                <a:uLnTx/>
                <a:uFillTx/>
              </a:rPr>
              <a:t>YB</a:t>
            </a:r>
            <a:endParaRPr kumimoji="0" lang="en-US" sz="3200" b="1" i="0" u="none" strike="noStrike" kern="0" cap="none" spc="0" normalizeH="0" baseline="-25000" noProof="0" dirty="0">
              <a:ln>
                <a:noFill/>
              </a:ln>
              <a:solidFill>
                <a:srgbClr val="D1282E"/>
              </a:solidFill>
              <a:effectLst/>
              <a:uLnTx/>
              <a:uFillTx/>
            </a:endParaRPr>
          </a:p>
        </p:txBody>
      </p:sp>
      <p:sp>
        <p:nvSpPr>
          <p:cNvPr id="59" name="TextBox 58"/>
          <p:cNvSpPr txBox="1"/>
          <p:nvPr/>
        </p:nvSpPr>
        <p:spPr>
          <a:xfrm>
            <a:off x="7610628" y="4866811"/>
            <a:ext cx="678724" cy="58477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smtClean="0">
                <a:ln>
                  <a:noFill/>
                </a:ln>
                <a:solidFill>
                  <a:srgbClr val="D1282E"/>
                </a:solidFill>
                <a:effectLst/>
                <a:uLnTx/>
                <a:uFillTx/>
              </a:rPr>
              <a:t>I</a:t>
            </a:r>
            <a:r>
              <a:rPr kumimoji="0" lang="en-US" sz="3200" b="1" i="0" u="none" strike="noStrike" kern="0" cap="none" spc="0" normalizeH="0" baseline="-25000" noProof="0" dirty="0" smtClean="0">
                <a:ln>
                  <a:noFill/>
                </a:ln>
                <a:solidFill>
                  <a:srgbClr val="D1282E"/>
                </a:solidFill>
                <a:effectLst/>
                <a:uLnTx/>
                <a:uFillTx/>
              </a:rPr>
              <a:t>XR</a:t>
            </a:r>
            <a:endParaRPr kumimoji="0" lang="en-US" sz="3200" b="1" i="0" u="none" strike="noStrike" kern="0" cap="none" spc="0" normalizeH="0" baseline="-25000" noProof="0" dirty="0">
              <a:ln>
                <a:noFill/>
              </a:ln>
              <a:solidFill>
                <a:srgbClr val="D1282E"/>
              </a:solidFill>
              <a:effectLst/>
              <a:uLnTx/>
              <a:uFillTx/>
            </a:endParaRPr>
          </a:p>
        </p:txBody>
      </p:sp>
      <p:sp>
        <p:nvSpPr>
          <p:cNvPr id="60" name="TextBox 59"/>
          <p:cNvSpPr txBox="1"/>
          <p:nvPr/>
        </p:nvSpPr>
        <p:spPr>
          <a:xfrm>
            <a:off x="4564688" y="4828426"/>
            <a:ext cx="648267" cy="58477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smtClean="0">
                <a:ln>
                  <a:noFill/>
                </a:ln>
                <a:solidFill>
                  <a:srgbClr val="D1282E"/>
                </a:solidFill>
                <a:effectLst/>
                <a:uLnTx/>
                <a:uFillTx/>
              </a:rPr>
              <a:t>I</a:t>
            </a:r>
            <a:r>
              <a:rPr kumimoji="0" lang="en-US" sz="3200" b="1" i="0" u="none" strike="noStrike" kern="0" cap="none" spc="0" normalizeH="0" baseline="-25000" noProof="0" dirty="0" smtClean="0">
                <a:ln>
                  <a:noFill/>
                </a:ln>
                <a:solidFill>
                  <a:srgbClr val="D1282E"/>
                </a:solidFill>
                <a:effectLst/>
                <a:uLnTx/>
                <a:uFillTx/>
              </a:rPr>
              <a:t>XL</a:t>
            </a:r>
            <a:endParaRPr kumimoji="0" lang="en-US" sz="3200" b="1" i="0" u="none" strike="noStrike" kern="0" cap="none" spc="0" normalizeH="0" baseline="-25000" noProof="0" dirty="0">
              <a:ln>
                <a:noFill/>
              </a:ln>
              <a:solidFill>
                <a:srgbClr val="D1282E"/>
              </a:solidFill>
              <a:effectLst/>
              <a:uLnTx/>
              <a:uFillTx/>
            </a:endParaRPr>
          </a:p>
        </p:txBody>
      </p:sp>
    </p:spTree>
    <p:extLst>
      <p:ext uri="{BB962C8B-B14F-4D97-AF65-F5344CB8AC3E}">
        <p14:creationId xmlns:p14="http://schemas.microsoft.com/office/powerpoint/2010/main" val="348613858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7483017" cy="757348"/>
          </a:xfrm>
        </p:spPr>
        <p:txBody>
          <a:bodyPr/>
          <a:lstStyle/>
          <a:p>
            <a:r>
              <a:rPr lang="en-US" dirty="0" smtClean="0"/>
              <a:t>Region selection</a:t>
            </a:r>
            <a:endParaRPr lang="en-US" dirty="0"/>
          </a:p>
        </p:txBody>
      </p:sp>
      <p:sp>
        <p:nvSpPr>
          <p:cNvPr id="4" name="Rectangle 3"/>
          <p:cNvSpPr/>
          <p:nvPr/>
        </p:nvSpPr>
        <p:spPr>
          <a:xfrm>
            <a:off x="568992" y="1240216"/>
            <a:ext cx="7738942" cy="4893647"/>
          </a:xfrm>
          <a:prstGeom prst="rect">
            <a:avLst/>
          </a:prstGeom>
        </p:spPr>
        <p:txBody>
          <a:bodyPr wrap="square">
            <a:spAutoFit/>
          </a:bodyPr>
          <a:lstStyle/>
          <a:p>
            <a:r>
              <a:rPr lang="en-US" sz="2400" dirty="0" smtClean="0"/>
              <a:t>Now we go through the same process as image manipulation except we change the limits on the sums.</a:t>
            </a:r>
            <a:endParaRPr lang="en-US" sz="2400" dirty="0"/>
          </a:p>
          <a:p>
            <a:endParaRPr lang="en-US" sz="2400" dirty="0" smtClean="0"/>
          </a:p>
          <a:p>
            <a:r>
              <a:rPr lang="en-US" sz="2400" dirty="0"/>
              <a:t> </a:t>
            </a:r>
            <a:r>
              <a:rPr lang="en-US" sz="2400" dirty="0" smtClean="0"/>
              <a:t>     If user selects log:</a:t>
            </a:r>
          </a:p>
          <a:p>
            <a:endParaRPr lang="en-US" sz="2400" dirty="0" smtClean="0"/>
          </a:p>
          <a:p>
            <a:endParaRPr lang="en-US" sz="2400" dirty="0" smtClean="0"/>
          </a:p>
          <a:p>
            <a:endParaRPr lang="en-US" sz="2400" dirty="0" smtClean="0"/>
          </a:p>
          <a:p>
            <a:endParaRPr lang="en-US" sz="2400" dirty="0"/>
          </a:p>
          <a:p>
            <a:r>
              <a:rPr lang="en-US" sz="2400" dirty="0"/>
              <a:t> </a:t>
            </a:r>
            <a:r>
              <a:rPr lang="en-US" sz="2400" dirty="0" smtClean="0"/>
              <a:t>     If user selects power:</a:t>
            </a:r>
          </a:p>
          <a:p>
            <a:endParaRPr lang="en-US" sz="2400" dirty="0"/>
          </a:p>
          <a:p>
            <a:endParaRPr lang="en-US" sz="2400" dirty="0" smtClean="0"/>
          </a:p>
          <a:p>
            <a:endParaRPr lang="en-US" sz="2400" dirty="0" smtClean="0"/>
          </a:p>
          <a:p>
            <a:endParaRPr lang="en-US" sz="2400" dirty="0"/>
          </a:p>
        </p:txBody>
      </p:sp>
      <p:graphicFrame>
        <p:nvGraphicFramePr>
          <p:cNvPr id="5" name="Object 4"/>
          <p:cNvGraphicFramePr>
            <a:graphicFrameLocks noChangeAspect="1"/>
          </p:cNvGraphicFramePr>
          <p:nvPr>
            <p:extLst>
              <p:ext uri="{D42A27DB-BD31-4B8C-83A1-F6EECF244321}">
                <p14:modId xmlns:p14="http://schemas.microsoft.com/office/powerpoint/2010/main" val="2791588602"/>
              </p:ext>
            </p:extLst>
          </p:nvPr>
        </p:nvGraphicFramePr>
        <p:xfrm>
          <a:off x="-1" y="2929613"/>
          <a:ext cx="8941379" cy="910696"/>
        </p:xfrm>
        <a:graphic>
          <a:graphicData uri="http://schemas.openxmlformats.org/presentationml/2006/ole">
            <mc:AlternateContent xmlns:mc="http://schemas.openxmlformats.org/markup-compatibility/2006">
              <mc:Choice xmlns:v="urn:schemas-microsoft-com:vml" Requires="v">
                <p:oleObj spid="_x0000_s7185" name="Document" r:id="rId3" imgW="5486400" imgH="558800" progId="Word.Document.12">
                  <p:embed/>
                </p:oleObj>
              </mc:Choice>
              <mc:Fallback>
                <p:oleObj name="Document" r:id="rId3" imgW="5486400" imgH="558800" progId="Word.Document.12">
                  <p:embed/>
                  <p:pic>
                    <p:nvPicPr>
                      <p:cNvPr id="0" name=""/>
                      <p:cNvPicPr/>
                      <p:nvPr/>
                    </p:nvPicPr>
                    <p:blipFill>
                      <a:blip r:embed="rId4"/>
                      <a:stretch>
                        <a:fillRect/>
                      </a:stretch>
                    </p:blipFill>
                    <p:spPr>
                      <a:xfrm>
                        <a:off x="-1" y="2929613"/>
                        <a:ext cx="8941379" cy="910696"/>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169711080"/>
              </p:ext>
            </p:extLst>
          </p:nvPr>
        </p:nvGraphicFramePr>
        <p:xfrm>
          <a:off x="-1" y="4826642"/>
          <a:ext cx="8971923" cy="913807"/>
        </p:xfrm>
        <a:graphic>
          <a:graphicData uri="http://schemas.openxmlformats.org/presentationml/2006/ole">
            <mc:AlternateContent xmlns:mc="http://schemas.openxmlformats.org/markup-compatibility/2006">
              <mc:Choice xmlns:v="urn:schemas-microsoft-com:vml" Requires="v">
                <p:oleObj spid="_x0000_s7186" name="Document" r:id="rId5" imgW="5486400" imgH="558800" progId="Word.Document.12">
                  <p:embed/>
                </p:oleObj>
              </mc:Choice>
              <mc:Fallback>
                <p:oleObj name="Document" r:id="rId5" imgW="5486400" imgH="558800" progId="Word.Document.12">
                  <p:embed/>
                  <p:pic>
                    <p:nvPicPr>
                      <p:cNvPr id="0" name=""/>
                      <p:cNvPicPr/>
                      <p:nvPr/>
                    </p:nvPicPr>
                    <p:blipFill>
                      <a:blip r:embed="rId6"/>
                      <a:stretch>
                        <a:fillRect/>
                      </a:stretch>
                    </p:blipFill>
                    <p:spPr>
                      <a:xfrm>
                        <a:off x="-1" y="4826642"/>
                        <a:ext cx="8971923" cy="913807"/>
                      </a:xfrm>
                      <a:prstGeom prst="rect">
                        <a:avLst/>
                      </a:prstGeom>
                    </p:spPr>
                  </p:pic>
                </p:oleObj>
              </mc:Fallback>
            </mc:AlternateContent>
          </a:graphicData>
        </a:graphic>
      </p:graphicFrame>
    </p:spTree>
    <p:extLst>
      <p:ext uri="{BB962C8B-B14F-4D97-AF65-F5344CB8AC3E}">
        <p14:creationId xmlns:p14="http://schemas.microsoft.com/office/powerpoint/2010/main" val="48673218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Introduction</a:t>
            </a:r>
            <a:endParaRPr lang="en-US" sz="6600" dirty="0"/>
          </a:p>
        </p:txBody>
      </p:sp>
      <p:sp>
        <p:nvSpPr>
          <p:cNvPr id="3" name="Text Placeholder 2"/>
          <p:cNvSpPr>
            <a:spLocks noGrp="1"/>
          </p:cNvSpPr>
          <p:nvPr>
            <p:ph type="body" idx="1"/>
          </p:nvPr>
        </p:nvSpPr>
        <p:spPr/>
        <p:txBody>
          <a:bodyPr/>
          <a:lstStyle/>
          <a:p>
            <a:r>
              <a:rPr lang="en-US" dirty="0" err="1" smtClean="0"/>
              <a:t>Wuthiwat</a:t>
            </a:r>
            <a:r>
              <a:rPr lang="en-US" dirty="0" smtClean="0"/>
              <a:t> </a:t>
            </a:r>
            <a:r>
              <a:rPr lang="en-US" dirty="0" err="1" smtClean="0"/>
              <a:t>Ruangchai</a:t>
            </a:r>
            <a:endParaRPr lang="en-US" dirty="0"/>
          </a:p>
        </p:txBody>
      </p:sp>
    </p:spTree>
    <p:extLst>
      <p:ext uri="{BB962C8B-B14F-4D97-AF65-F5344CB8AC3E}">
        <p14:creationId xmlns:p14="http://schemas.microsoft.com/office/powerpoint/2010/main" val="39411919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7483017" cy="757348"/>
          </a:xfrm>
        </p:spPr>
        <p:txBody>
          <a:bodyPr/>
          <a:lstStyle/>
          <a:p>
            <a:r>
              <a:rPr lang="en-US" dirty="0" smtClean="0"/>
              <a:t>Image mean</a:t>
            </a:r>
            <a:endParaRPr lang="en-US" dirty="0"/>
          </a:p>
        </p:txBody>
      </p:sp>
      <p:sp>
        <p:nvSpPr>
          <p:cNvPr id="4" name="Rectangle 3"/>
          <p:cNvSpPr/>
          <p:nvPr/>
        </p:nvSpPr>
        <p:spPr>
          <a:xfrm>
            <a:off x="568992" y="1240216"/>
            <a:ext cx="7738942" cy="4057521"/>
          </a:xfrm>
          <a:prstGeom prst="rect">
            <a:avLst/>
          </a:prstGeom>
        </p:spPr>
        <p:txBody>
          <a:bodyPr wrap="square">
            <a:spAutoFit/>
          </a:bodyPr>
          <a:lstStyle/>
          <a:p>
            <a:pPr marL="342900" indent="-342900">
              <a:spcBef>
                <a:spcPts val="1000"/>
              </a:spcBef>
              <a:spcAft>
                <a:spcPts val="1000"/>
              </a:spcAft>
              <a:buFont typeface="Arial"/>
              <a:buChar char="•"/>
            </a:pPr>
            <a:r>
              <a:rPr lang="en-US" sz="2400" dirty="0" smtClean="0"/>
              <a:t>Image mean returns average value of all pixels in an image</a:t>
            </a:r>
          </a:p>
          <a:p>
            <a:pPr marL="342900" indent="-342900">
              <a:spcBef>
                <a:spcPts val="1000"/>
              </a:spcBef>
              <a:spcAft>
                <a:spcPts val="1000"/>
              </a:spcAft>
              <a:buFont typeface="Arial"/>
              <a:buChar char="•"/>
            </a:pPr>
            <a:r>
              <a:rPr lang="en-US" sz="2400" dirty="0" smtClean="0"/>
              <a:t>Describes overall intensity of the image.</a:t>
            </a:r>
          </a:p>
          <a:p>
            <a:pPr marL="342900" indent="-342900">
              <a:spcBef>
                <a:spcPts val="1000"/>
              </a:spcBef>
              <a:spcAft>
                <a:spcPts val="1000"/>
              </a:spcAft>
              <a:buFont typeface="Arial"/>
              <a:buChar char="•"/>
            </a:pPr>
            <a:r>
              <a:rPr lang="en-US" sz="2400" dirty="0" smtClean="0"/>
              <a:t>Calculated on normalized values.</a:t>
            </a:r>
            <a:endParaRPr lang="en-US" sz="2400" dirty="0"/>
          </a:p>
          <a:p>
            <a:endParaRPr lang="en-US" sz="2400" dirty="0" smtClean="0"/>
          </a:p>
          <a:p>
            <a:endParaRPr lang="en-US" sz="2400" dirty="0"/>
          </a:p>
          <a:p>
            <a:endParaRPr lang="en-US" sz="2400" dirty="0" smtClean="0"/>
          </a:p>
          <a:p>
            <a:endParaRPr lang="en-US" sz="2400" dirty="0" smtClean="0"/>
          </a:p>
          <a:p>
            <a:endParaRPr lang="en-US" sz="2400" dirty="0"/>
          </a:p>
        </p:txBody>
      </p:sp>
      <p:graphicFrame>
        <p:nvGraphicFramePr>
          <p:cNvPr id="3" name="Object 2"/>
          <p:cNvGraphicFramePr>
            <a:graphicFrameLocks noChangeAspect="1"/>
          </p:cNvGraphicFramePr>
          <p:nvPr>
            <p:extLst>
              <p:ext uri="{D42A27DB-BD31-4B8C-83A1-F6EECF244321}">
                <p14:modId xmlns:p14="http://schemas.microsoft.com/office/powerpoint/2010/main" val="525355774"/>
              </p:ext>
            </p:extLst>
          </p:nvPr>
        </p:nvGraphicFramePr>
        <p:xfrm>
          <a:off x="-1" y="3869044"/>
          <a:ext cx="8962087" cy="871314"/>
        </p:xfrm>
        <a:graphic>
          <a:graphicData uri="http://schemas.openxmlformats.org/presentationml/2006/ole">
            <mc:AlternateContent xmlns:mc="http://schemas.openxmlformats.org/markup-compatibility/2006">
              <mc:Choice xmlns:v="urn:schemas-microsoft-com:vml" Requires="v">
                <p:oleObj spid="_x0000_s8203" name="Document" r:id="rId3" imgW="5486400" imgH="533400" progId="Word.Document.12">
                  <p:embed/>
                </p:oleObj>
              </mc:Choice>
              <mc:Fallback>
                <p:oleObj name="Document" r:id="rId3" imgW="5486400" imgH="533400" progId="Word.Document.12">
                  <p:embed/>
                  <p:pic>
                    <p:nvPicPr>
                      <p:cNvPr id="0" name=""/>
                      <p:cNvPicPr/>
                      <p:nvPr/>
                    </p:nvPicPr>
                    <p:blipFill>
                      <a:blip r:embed="rId4"/>
                      <a:stretch>
                        <a:fillRect/>
                      </a:stretch>
                    </p:blipFill>
                    <p:spPr>
                      <a:xfrm>
                        <a:off x="-1" y="3869044"/>
                        <a:ext cx="8962087" cy="871314"/>
                      </a:xfrm>
                      <a:prstGeom prst="rect">
                        <a:avLst/>
                      </a:prstGeom>
                    </p:spPr>
                  </p:pic>
                </p:oleObj>
              </mc:Fallback>
            </mc:AlternateContent>
          </a:graphicData>
        </a:graphic>
      </p:graphicFrame>
    </p:spTree>
    <p:extLst>
      <p:ext uri="{BB962C8B-B14F-4D97-AF65-F5344CB8AC3E}">
        <p14:creationId xmlns:p14="http://schemas.microsoft.com/office/powerpoint/2010/main" val="202406496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7483017" cy="757348"/>
          </a:xfrm>
        </p:spPr>
        <p:txBody>
          <a:bodyPr/>
          <a:lstStyle/>
          <a:p>
            <a:r>
              <a:rPr lang="en-US" dirty="0" smtClean="0"/>
              <a:t>Image STD </a:t>
            </a:r>
            <a:r>
              <a:rPr lang="en-US" dirty="0" err="1" smtClean="0"/>
              <a:t>DEv</a:t>
            </a:r>
            <a:endParaRPr lang="en-US" dirty="0"/>
          </a:p>
        </p:txBody>
      </p:sp>
      <p:sp>
        <p:nvSpPr>
          <p:cNvPr id="4" name="Rectangle 3"/>
          <p:cNvSpPr/>
          <p:nvPr/>
        </p:nvSpPr>
        <p:spPr>
          <a:xfrm>
            <a:off x="568992" y="1240216"/>
            <a:ext cx="7738942" cy="4057521"/>
          </a:xfrm>
          <a:prstGeom prst="rect">
            <a:avLst/>
          </a:prstGeom>
        </p:spPr>
        <p:txBody>
          <a:bodyPr wrap="square">
            <a:spAutoFit/>
          </a:bodyPr>
          <a:lstStyle/>
          <a:p>
            <a:pPr marL="342900" indent="-342900">
              <a:spcBef>
                <a:spcPts val="1000"/>
              </a:spcBef>
              <a:spcAft>
                <a:spcPts val="1000"/>
              </a:spcAft>
              <a:buFont typeface="Arial"/>
              <a:buChar char="•"/>
            </a:pPr>
            <a:r>
              <a:rPr lang="en-US" sz="2400" dirty="0" smtClean="0"/>
              <a:t>Standard deviation describes how spread out the pixel gray level distribution is.</a:t>
            </a:r>
          </a:p>
          <a:p>
            <a:pPr marL="342900" indent="-342900">
              <a:spcBef>
                <a:spcPts val="1000"/>
              </a:spcBef>
              <a:spcAft>
                <a:spcPts val="1000"/>
              </a:spcAft>
              <a:buFont typeface="Arial"/>
              <a:buChar char="•"/>
            </a:pPr>
            <a:r>
              <a:rPr lang="en-US" sz="2400" dirty="0" smtClean="0"/>
              <a:t>Speaks to the contrast of the image.</a:t>
            </a:r>
          </a:p>
          <a:p>
            <a:pPr marL="342900" indent="-342900">
              <a:spcBef>
                <a:spcPts val="1000"/>
              </a:spcBef>
              <a:spcAft>
                <a:spcPts val="1000"/>
              </a:spcAft>
              <a:buFont typeface="Arial"/>
              <a:buChar char="•"/>
            </a:pPr>
            <a:r>
              <a:rPr lang="en-US" sz="2400" dirty="0" smtClean="0"/>
              <a:t>Calculated on normalized values.</a:t>
            </a:r>
            <a:endParaRPr lang="en-US" sz="2400" dirty="0"/>
          </a:p>
          <a:p>
            <a:endParaRPr lang="en-US" sz="2400" dirty="0" smtClean="0"/>
          </a:p>
          <a:p>
            <a:endParaRPr lang="en-US" sz="2400" dirty="0"/>
          </a:p>
          <a:p>
            <a:endParaRPr lang="en-US" sz="2400" dirty="0" smtClean="0"/>
          </a:p>
          <a:p>
            <a:endParaRPr lang="en-US" sz="2400" dirty="0" smtClean="0"/>
          </a:p>
          <a:p>
            <a:endParaRPr lang="en-US" sz="2400" dirty="0"/>
          </a:p>
        </p:txBody>
      </p:sp>
      <p:graphicFrame>
        <p:nvGraphicFramePr>
          <p:cNvPr id="5" name="Object 4"/>
          <p:cNvGraphicFramePr>
            <a:graphicFrameLocks noChangeAspect="1"/>
          </p:cNvGraphicFramePr>
          <p:nvPr>
            <p:extLst>
              <p:ext uri="{D42A27DB-BD31-4B8C-83A1-F6EECF244321}">
                <p14:modId xmlns:p14="http://schemas.microsoft.com/office/powerpoint/2010/main" val="1413941361"/>
              </p:ext>
            </p:extLst>
          </p:nvPr>
        </p:nvGraphicFramePr>
        <p:xfrm>
          <a:off x="-1" y="3853464"/>
          <a:ext cx="9001869" cy="1166909"/>
        </p:xfrm>
        <a:graphic>
          <a:graphicData uri="http://schemas.openxmlformats.org/presentationml/2006/ole">
            <mc:AlternateContent xmlns:mc="http://schemas.openxmlformats.org/markup-compatibility/2006">
              <mc:Choice xmlns:v="urn:schemas-microsoft-com:vml" Requires="v">
                <p:oleObj spid="_x0000_s9228" name="Document" r:id="rId3" imgW="5486400" imgH="711200" progId="Word.Document.12">
                  <p:embed/>
                </p:oleObj>
              </mc:Choice>
              <mc:Fallback>
                <p:oleObj name="Document" r:id="rId3" imgW="5486400" imgH="711200" progId="Word.Document.12">
                  <p:embed/>
                  <p:pic>
                    <p:nvPicPr>
                      <p:cNvPr id="0" name=""/>
                      <p:cNvPicPr/>
                      <p:nvPr/>
                    </p:nvPicPr>
                    <p:blipFill>
                      <a:blip r:embed="rId4"/>
                      <a:stretch>
                        <a:fillRect/>
                      </a:stretch>
                    </p:blipFill>
                    <p:spPr>
                      <a:xfrm>
                        <a:off x="-1" y="3853464"/>
                        <a:ext cx="9001869" cy="1166909"/>
                      </a:xfrm>
                      <a:prstGeom prst="rect">
                        <a:avLst/>
                      </a:prstGeom>
                    </p:spPr>
                  </p:pic>
                </p:oleObj>
              </mc:Fallback>
            </mc:AlternateContent>
          </a:graphicData>
        </a:graphic>
      </p:graphicFrame>
    </p:spTree>
    <p:extLst>
      <p:ext uri="{BB962C8B-B14F-4D97-AF65-F5344CB8AC3E}">
        <p14:creationId xmlns:p14="http://schemas.microsoft.com/office/powerpoint/2010/main" val="78121255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technology</a:t>
            </a:r>
            <a:endParaRPr lang="en-US" sz="6600" dirty="0"/>
          </a:p>
        </p:txBody>
      </p:sp>
      <p:sp>
        <p:nvSpPr>
          <p:cNvPr id="3" name="Text Placeholder 2"/>
          <p:cNvSpPr>
            <a:spLocks noGrp="1"/>
          </p:cNvSpPr>
          <p:nvPr>
            <p:ph type="body" idx="1"/>
          </p:nvPr>
        </p:nvSpPr>
        <p:spPr/>
        <p:txBody>
          <a:bodyPr/>
          <a:lstStyle/>
          <a:p>
            <a:r>
              <a:rPr lang="en-US" dirty="0" smtClean="0"/>
              <a:t>Johnny Esquivel</a:t>
            </a:r>
            <a:endParaRPr lang="en-US" dirty="0"/>
          </a:p>
        </p:txBody>
      </p:sp>
    </p:spTree>
    <p:extLst>
      <p:ext uri="{BB962C8B-B14F-4D97-AF65-F5344CB8AC3E}">
        <p14:creationId xmlns:p14="http://schemas.microsoft.com/office/powerpoint/2010/main" val="85097623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a:t>
            </a:r>
            <a:endParaRPr lang="en-US" dirty="0"/>
          </a:p>
        </p:txBody>
      </p:sp>
      <p:sp>
        <p:nvSpPr>
          <p:cNvPr id="53" name="Rectangle 52"/>
          <p:cNvSpPr/>
          <p:nvPr/>
        </p:nvSpPr>
        <p:spPr>
          <a:xfrm>
            <a:off x="2674456" y="2321642"/>
            <a:ext cx="4959636" cy="3399336"/>
          </a:xfrm>
          <a:prstGeom prst="rect">
            <a:avLst/>
          </a:prstGeom>
          <a:solidFill>
            <a:srgbClr val="000000"/>
          </a:solidFill>
          <a:ln w="9525" cap="flat" cmpd="sng" algn="ctr">
            <a:gradFill flip="none" rotWithShape="1">
              <a:gsLst>
                <a:gs pos="0">
                  <a:schemeClr val="bg1"/>
                </a:gs>
                <a:gs pos="100000">
                  <a:schemeClr val="accent4"/>
                </a:gs>
              </a:gsLst>
              <a:lin ang="5400000" scaled="0"/>
              <a:tileRect/>
            </a:gra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54" name="Rectangle 53"/>
          <p:cNvSpPr/>
          <p:nvPr/>
        </p:nvSpPr>
        <p:spPr>
          <a:xfrm>
            <a:off x="2997966" y="3193925"/>
            <a:ext cx="885214" cy="744005"/>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D1282E"/>
                </a:solidFill>
                <a:effectLst/>
                <a:uLnTx/>
                <a:uFillTx/>
                <a:latin typeface="Calibri"/>
                <a:ea typeface="+mn-ea"/>
                <a:cs typeface="+mn-cs"/>
              </a:rPr>
              <a:t>Main GUI</a:t>
            </a:r>
            <a:endParaRPr kumimoji="0" lang="en-US" sz="1800" b="0" i="0" u="none" strike="noStrike" kern="0" cap="none" spc="0" normalizeH="0" baseline="0" noProof="0" dirty="0">
              <a:ln>
                <a:noFill/>
              </a:ln>
              <a:solidFill>
                <a:srgbClr val="D1282E"/>
              </a:solidFill>
              <a:effectLst/>
              <a:uLnTx/>
              <a:uFillTx/>
              <a:latin typeface="Calibri"/>
              <a:ea typeface="+mn-ea"/>
              <a:cs typeface="+mn-cs"/>
            </a:endParaRPr>
          </a:p>
        </p:txBody>
      </p:sp>
      <p:sp>
        <p:nvSpPr>
          <p:cNvPr id="55" name="Rectangle 54"/>
          <p:cNvSpPr/>
          <p:nvPr/>
        </p:nvSpPr>
        <p:spPr>
          <a:xfrm>
            <a:off x="4608452" y="3141412"/>
            <a:ext cx="1096472" cy="921188"/>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rgbClr val="D1282E"/>
                </a:solidFill>
                <a:effectLst/>
                <a:uLnTx/>
                <a:uFillTx/>
                <a:latin typeface="Calibri"/>
                <a:ea typeface="+mn-ea"/>
                <a:cs typeface="+mn-cs"/>
              </a:rPr>
              <a:t>ImgBlock</a:t>
            </a:r>
            <a:r>
              <a:rPr kumimoji="0" lang="en-US" sz="1800" b="0" i="0" u="none" strike="noStrike" kern="0" cap="none" spc="0" normalizeH="0" baseline="0" noProof="0" dirty="0" smtClean="0">
                <a:ln>
                  <a:noFill/>
                </a:ln>
                <a:solidFill>
                  <a:srgbClr val="D1282E"/>
                </a:solidFill>
                <a:effectLst/>
                <a:uLnTx/>
                <a:uFillTx/>
                <a:latin typeface="Calibri"/>
                <a:ea typeface="+mn-ea"/>
                <a:cs typeface="+mn-cs"/>
              </a:rPr>
              <a:t> Class</a:t>
            </a:r>
            <a:endParaRPr kumimoji="0" lang="en-US" sz="1800" b="0" i="0" u="none" strike="noStrike" kern="0" cap="none" spc="0" normalizeH="0" baseline="0" noProof="0" dirty="0">
              <a:ln>
                <a:noFill/>
              </a:ln>
              <a:solidFill>
                <a:srgbClr val="D1282E"/>
              </a:solidFill>
              <a:effectLst/>
              <a:uLnTx/>
              <a:uFillTx/>
              <a:latin typeface="Calibri"/>
              <a:ea typeface="+mn-ea"/>
              <a:cs typeface="+mn-cs"/>
            </a:endParaRPr>
          </a:p>
        </p:txBody>
      </p:sp>
      <p:pic>
        <p:nvPicPr>
          <p:cNvPr id="56" name="Picture 55" descr="clip.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175" y="2807677"/>
            <a:ext cx="1597794" cy="2036213"/>
          </a:xfrm>
          <a:prstGeom prst="rect">
            <a:avLst/>
          </a:prstGeom>
        </p:spPr>
      </p:pic>
      <p:sp>
        <p:nvSpPr>
          <p:cNvPr id="57" name="TextBox 56"/>
          <p:cNvSpPr txBox="1"/>
          <p:nvPr/>
        </p:nvSpPr>
        <p:spPr>
          <a:xfrm>
            <a:off x="1219093" y="2371348"/>
            <a:ext cx="1278866" cy="461665"/>
          </a:xfrm>
          <a:prstGeom prst="rect">
            <a:avLst/>
          </a:prstGeom>
          <a:noFill/>
        </p:spPr>
        <p:txBody>
          <a:bodyPr wrap="none" rtlCol="0">
            <a:spAutoFit/>
          </a:bodyPr>
          <a:lstStyle/>
          <a:p>
            <a:r>
              <a:rPr lang="en-US" sz="2400" dirty="0" smtClean="0">
                <a:solidFill>
                  <a:schemeClr val="tx2"/>
                </a:solidFill>
                <a:latin typeface="Times New Roman"/>
                <a:cs typeface="Times New Roman"/>
              </a:rPr>
              <a:t>Mr. User</a:t>
            </a:r>
            <a:endParaRPr lang="en-US" sz="2400" dirty="0">
              <a:solidFill>
                <a:schemeClr val="tx2"/>
              </a:solidFill>
              <a:latin typeface="Times New Roman"/>
              <a:cs typeface="Times New Roman"/>
            </a:endParaRPr>
          </a:p>
        </p:txBody>
      </p:sp>
      <p:sp>
        <p:nvSpPr>
          <p:cNvPr id="58" name="Rectangle 57"/>
          <p:cNvSpPr/>
          <p:nvPr/>
        </p:nvSpPr>
        <p:spPr>
          <a:xfrm>
            <a:off x="4557135" y="4697971"/>
            <a:ext cx="1245627" cy="774472"/>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rgbClr val="D1282E"/>
                </a:solidFill>
                <a:effectLst/>
                <a:uLnTx/>
                <a:uFillTx/>
                <a:latin typeface="Calibri"/>
                <a:ea typeface="+mn-ea"/>
                <a:cs typeface="+mn-cs"/>
              </a:rPr>
              <a:t>Jfreechart</a:t>
            </a:r>
            <a:r>
              <a:rPr kumimoji="0" lang="en-US" sz="1800" b="0" i="0" u="none" strike="noStrike" kern="0" cap="none" spc="0" normalizeH="0" baseline="0" noProof="0" dirty="0" smtClean="0">
                <a:ln>
                  <a:noFill/>
                </a:ln>
                <a:solidFill>
                  <a:srgbClr val="D1282E"/>
                </a:solidFill>
                <a:effectLst/>
                <a:uLnTx/>
                <a:uFillTx/>
                <a:latin typeface="Calibri"/>
                <a:ea typeface="+mn-ea"/>
                <a:cs typeface="+mn-cs"/>
              </a:rPr>
              <a:t> Class</a:t>
            </a:r>
            <a:endParaRPr kumimoji="0" lang="en-US" sz="1800" b="0" i="0" u="none" strike="noStrike" kern="0" cap="none" spc="0" normalizeH="0" baseline="0" noProof="0" dirty="0">
              <a:ln>
                <a:noFill/>
              </a:ln>
              <a:solidFill>
                <a:srgbClr val="D1282E"/>
              </a:solidFill>
              <a:effectLst/>
              <a:uLnTx/>
              <a:uFillTx/>
              <a:latin typeface="Calibri"/>
              <a:ea typeface="+mn-ea"/>
              <a:cs typeface="+mn-cs"/>
            </a:endParaRPr>
          </a:p>
        </p:txBody>
      </p:sp>
      <p:cxnSp>
        <p:nvCxnSpPr>
          <p:cNvPr id="59" name="Straight Connector 58"/>
          <p:cNvCxnSpPr/>
          <p:nvPr/>
        </p:nvCxnSpPr>
        <p:spPr>
          <a:xfrm flipH="1">
            <a:off x="3883180" y="3589178"/>
            <a:ext cx="699613" cy="0"/>
          </a:xfrm>
          <a:prstGeom prst="line">
            <a:avLst/>
          </a:prstGeom>
          <a:noFill/>
          <a:ln w="50800" cap="flat" cmpd="sng" algn="ctr">
            <a:solidFill>
              <a:srgbClr val="FF0000"/>
            </a:solidFill>
            <a:prstDash val="solid"/>
            <a:headEnd type="stealth" w="lg" len="lg"/>
            <a:tailEnd type="stealth" w="lg" len="lg"/>
          </a:ln>
          <a:effectLst>
            <a:outerShdw blurRad="40000" dist="20000" dir="5400000" rotWithShape="0">
              <a:srgbClr val="000000">
                <a:alpha val="38000"/>
              </a:srgbClr>
            </a:outerShdw>
          </a:effectLst>
        </p:spPr>
      </p:cxnSp>
      <p:cxnSp>
        <p:nvCxnSpPr>
          <p:cNvPr id="60" name="Straight Connector 59"/>
          <p:cNvCxnSpPr/>
          <p:nvPr/>
        </p:nvCxnSpPr>
        <p:spPr>
          <a:xfrm flipV="1">
            <a:off x="5158910" y="4062600"/>
            <a:ext cx="1" cy="619665"/>
          </a:xfrm>
          <a:prstGeom prst="line">
            <a:avLst/>
          </a:prstGeom>
          <a:noFill/>
          <a:ln w="50800" cap="flat" cmpd="sng" algn="ctr">
            <a:solidFill>
              <a:srgbClr val="FF0000"/>
            </a:solidFill>
            <a:prstDash val="solid"/>
            <a:headEnd type="stealth" w="lg" len="lg"/>
            <a:tailEnd type="stealth" w="lg" len="lg"/>
          </a:ln>
          <a:effectLst>
            <a:outerShdw blurRad="40000" dist="20000" dir="5400000" rotWithShape="0">
              <a:srgbClr val="000000">
                <a:alpha val="38000"/>
              </a:srgbClr>
            </a:outerShdw>
          </a:effectLst>
        </p:spPr>
      </p:cxnSp>
      <p:sp>
        <p:nvSpPr>
          <p:cNvPr id="61" name="Rectangle 60"/>
          <p:cNvSpPr/>
          <p:nvPr/>
        </p:nvSpPr>
        <p:spPr>
          <a:xfrm>
            <a:off x="6404892" y="3204948"/>
            <a:ext cx="1040716" cy="768459"/>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rgbClr val="D1282E"/>
                </a:solidFill>
                <a:effectLst/>
                <a:uLnTx/>
                <a:uFillTx/>
                <a:latin typeface="Calibri"/>
                <a:ea typeface="+mn-ea"/>
                <a:cs typeface="+mn-cs"/>
              </a:rPr>
              <a:t>ImageIO</a:t>
            </a:r>
            <a:endParaRPr kumimoji="0" lang="en-US" sz="1800" b="0" i="0" u="none" strike="noStrike" kern="0" cap="none" spc="0" normalizeH="0" baseline="0" noProof="0" dirty="0" smtClean="0">
              <a:ln>
                <a:noFill/>
              </a:ln>
              <a:solidFill>
                <a:srgbClr val="D1282E"/>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D1282E"/>
                </a:solidFill>
                <a:effectLst/>
                <a:uLnTx/>
                <a:uFillTx/>
                <a:latin typeface="Calibri"/>
                <a:ea typeface="+mn-ea"/>
                <a:cs typeface="+mn-cs"/>
              </a:rPr>
              <a:t>Class</a:t>
            </a:r>
            <a:endParaRPr kumimoji="0" lang="en-US" sz="1800" b="0" i="0" u="none" strike="noStrike" kern="0" cap="none" spc="0" normalizeH="0" baseline="0" noProof="0" dirty="0">
              <a:ln>
                <a:noFill/>
              </a:ln>
              <a:solidFill>
                <a:srgbClr val="D1282E"/>
              </a:solidFill>
              <a:effectLst/>
              <a:uLnTx/>
              <a:uFillTx/>
              <a:latin typeface="Calibri"/>
              <a:ea typeface="+mn-ea"/>
              <a:cs typeface="+mn-cs"/>
            </a:endParaRPr>
          </a:p>
        </p:txBody>
      </p:sp>
      <p:cxnSp>
        <p:nvCxnSpPr>
          <p:cNvPr id="62" name="Straight Connector 61"/>
          <p:cNvCxnSpPr/>
          <p:nvPr/>
        </p:nvCxnSpPr>
        <p:spPr>
          <a:xfrm flipH="1">
            <a:off x="5704924" y="3589178"/>
            <a:ext cx="699613" cy="0"/>
          </a:xfrm>
          <a:prstGeom prst="line">
            <a:avLst/>
          </a:prstGeom>
          <a:noFill/>
          <a:ln w="50800" cap="flat" cmpd="sng" algn="ctr">
            <a:solidFill>
              <a:srgbClr val="FF0000"/>
            </a:solidFill>
            <a:prstDash val="solid"/>
            <a:headEnd type="stealth" w="lg" len="lg"/>
            <a:tailEnd type="stealth" w="lg" len="lg"/>
          </a:ln>
          <a:effectLst>
            <a:outerShdw blurRad="40000" dist="20000" dir="5400000" rotWithShape="0">
              <a:srgbClr val="000000">
                <a:alpha val="38000"/>
              </a:srgbClr>
            </a:outerShdw>
          </a:effectLst>
        </p:spPr>
      </p:cxnSp>
      <p:cxnSp>
        <p:nvCxnSpPr>
          <p:cNvPr id="64" name="Straight Connector 63"/>
          <p:cNvCxnSpPr/>
          <p:nvPr/>
        </p:nvCxnSpPr>
        <p:spPr>
          <a:xfrm flipH="1">
            <a:off x="2048398" y="3585241"/>
            <a:ext cx="949568" cy="0"/>
          </a:xfrm>
          <a:prstGeom prst="line">
            <a:avLst/>
          </a:prstGeom>
          <a:noFill/>
          <a:ln w="50800" cap="flat" cmpd="sng" algn="ctr">
            <a:solidFill>
              <a:srgbClr val="FF0000"/>
            </a:solidFill>
            <a:prstDash val="solid"/>
            <a:headEnd type="stealth" w="lg" len="lg"/>
            <a:tailEnd type="stealth" w="lg" len="lg"/>
          </a:ln>
          <a:effectLst>
            <a:outerShdw blurRad="40000" dist="20000" dir="5400000" rotWithShape="0">
              <a:srgbClr val="000000">
                <a:alpha val="38000"/>
              </a:srgbClr>
            </a:outerShdw>
          </a:effectLst>
        </p:spPr>
      </p:cxnSp>
      <p:sp>
        <p:nvSpPr>
          <p:cNvPr id="16" name="Rectangle 15"/>
          <p:cNvSpPr/>
          <p:nvPr/>
        </p:nvSpPr>
        <p:spPr>
          <a:xfrm>
            <a:off x="2871413" y="4557595"/>
            <a:ext cx="1159611" cy="774472"/>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D1282E"/>
                </a:solidFill>
                <a:effectLst/>
                <a:uLnTx/>
                <a:uFillTx/>
                <a:latin typeface="Calibri"/>
                <a:ea typeface="+mn-ea"/>
                <a:cs typeface="+mn-cs"/>
              </a:rPr>
              <a:t>Swing Class</a:t>
            </a:r>
            <a:endParaRPr kumimoji="0" lang="en-US" sz="1800" b="0" i="0" u="none" strike="noStrike" kern="0" cap="none" spc="0" normalizeH="0" baseline="0" noProof="0" dirty="0">
              <a:ln>
                <a:noFill/>
              </a:ln>
              <a:solidFill>
                <a:srgbClr val="D1282E"/>
              </a:solidFill>
              <a:effectLst/>
              <a:uLnTx/>
              <a:uFillTx/>
              <a:latin typeface="Calibri"/>
              <a:ea typeface="+mn-ea"/>
              <a:cs typeface="+mn-cs"/>
            </a:endParaRPr>
          </a:p>
        </p:txBody>
      </p:sp>
      <p:cxnSp>
        <p:nvCxnSpPr>
          <p:cNvPr id="17" name="Straight Connector 16"/>
          <p:cNvCxnSpPr/>
          <p:nvPr/>
        </p:nvCxnSpPr>
        <p:spPr>
          <a:xfrm flipV="1">
            <a:off x="3447653" y="3937930"/>
            <a:ext cx="1" cy="619665"/>
          </a:xfrm>
          <a:prstGeom prst="line">
            <a:avLst/>
          </a:prstGeom>
          <a:noFill/>
          <a:ln w="50800" cap="flat" cmpd="sng" algn="ctr">
            <a:solidFill>
              <a:srgbClr val="FF0000"/>
            </a:solidFill>
            <a:prstDash val="solid"/>
            <a:headEnd type="stealth" w="lg" len="lg"/>
            <a:tailEnd type="stealth" w="lg" len="lg"/>
          </a:ln>
          <a:effectLst>
            <a:outerShdw blurRad="40000" dist="20000" dir="5400000" rotWithShape="0">
              <a:srgbClr val="000000">
                <a:alpha val="38000"/>
              </a:srgbClr>
            </a:outerShdw>
          </a:effectLst>
        </p:spPr>
      </p:cxnSp>
      <p:sp>
        <p:nvSpPr>
          <p:cNvPr id="19" name="Title 1"/>
          <p:cNvSpPr txBox="1">
            <a:spLocks/>
          </p:cNvSpPr>
          <p:nvPr/>
        </p:nvSpPr>
        <p:spPr>
          <a:xfrm>
            <a:off x="2871413" y="2466288"/>
            <a:ext cx="4574195" cy="540473"/>
          </a:xfrm>
          <a:prstGeom prst="rect">
            <a:avLst/>
          </a:prstGeom>
        </p:spPr>
        <p:txBody>
          <a:bodyPr vert="horz" lIns="91440" tIns="45720" rIns="91440" bIns="45720" rtlCol="0" anchor="t">
            <a:normAutofit/>
          </a:bodyPr>
          <a:lstStyle>
            <a:lvl1pPr algn="ctr" defTabSz="914400" rtl="0" eaLnBrk="1" latinLnBrk="0" hangingPunct="1">
              <a:spcBef>
                <a:spcPct val="0"/>
              </a:spcBef>
              <a:buNone/>
              <a:defRPr sz="50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smtClean="0">
                <a:solidFill>
                  <a:schemeClr val="tx2"/>
                </a:solidFill>
              </a:rPr>
              <a:t>PALPIE Software in Java</a:t>
            </a:r>
            <a:endParaRPr lang="en-US" sz="2000" dirty="0">
              <a:solidFill>
                <a:schemeClr val="tx2"/>
              </a:solidFill>
            </a:endParaRPr>
          </a:p>
        </p:txBody>
      </p:sp>
    </p:spTree>
    <p:extLst>
      <p:ext uri="{BB962C8B-B14F-4D97-AF65-F5344CB8AC3E}">
        <p14:creationId xmlns:p14="http://schemas.microsoft.com/office/powerpoint/2010/main" val="317505489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224"/>
            <a:ext cx="8229600" cy="914399"/>
          </a:xfrm>
        </p:spPr>
        <p:txBody>
          <a:bodyPr/>
          <a:lstStyle/>
          <a:p>
            <a:r>
              <a:rPr lang="en-US" dirty="0" smtClean="0"/>
              <a:t>Technology</a:t>
            </a:r>
            <a:endParaRPr lang="en-US" dirty="0"/>
          </a:p>
        </p:txBody>
      </p:sp>
      <p:sp>
        <p:nvSpPr>
          <p:cNvPr id="3" name="Content Placeholder 2"/>
          <p:cNvSpPr>
            <a:spLocks noGrp="1"/>
          </p:cNvSpPr>
          <p:nvPr>
            <p:ph idx="1"/>
          </p:nvPr>
        </p:nvSpPr>
        <p:spPr>
          <a:xfrm>
            <a:off x="457200" y="1460106"/>
            <a:ext cx="8229600" cy="4962162"/>
          </a:xfrm>
        </p:spPr>
        <p:txBody>
          <a:bodyPr>
            <a:normAutofit/>
          </a:bodyPr>
          <a:lstStyle/>
          <a:p>
            <a:pPr marL="342900" indent="-342900">
              <a:spcBef>
                <a:spcPts val="1000"/>
              </a:spcBef>
              <a:spcAft>
                <a:spcPts val="1000"/>
              </a:spcAft>
              <a:buFont typeface="Arial"/>
              <a:buChar char="•"/>
            </a:pPr>
            <a:r>
              <a:rPr lang="en-US" sz="3000" dirty="0" smtClean="0"/>
              <a:t>Designed in Java for portability</a:t>
            </a:r>
          </a:p>
          <a:p>
            <a:pPr lvl="1">
              <a:spcBef>
                <a:spcPts val="1000"/>
              </a:spcBef>
              <a:spcAft>
                <a:spcPts val="1000"/>
              </a:spcAft>
            </a:pPr>
            <a:r>
              <a:rPr lang="en-US" sz="2400" dirty="0" smtClean="0"/>
              <a:t> Must have Java virtual machine installed (JDK 8.0)</a:t>
            </a:r>
          </a:p>
          <a:p>
            <a:pPr lvl="1">
              <a:spcBef>
                <a:spcPts val="1000"/>
              </a:spcBef>
              <a:spcAft>
                <a:spcPts val="1000"/>
              </a:spcAft>
            </a:pPr>
            <a:r>
              <a:rPr lang="en-US" sz="2400" dirty="0" smtClean="0"/>
              <a:t> Will run on Linux, Mac, and Windows</a:t>
            </a:r>
          </a:p>
          <a:p>
            <a:pPr lvl="1">
              <a:spcBef>
                <a:spcPts val="1000"/>
              </a:spcBef>
              <a:spcAft>
                <a:spcPts val="1000"/>
              </a:spcAft>
            </a:pPr>
            <a:r>
              <a:rPr lang="en-US" sz="2400" dirty="0"/>
              <a:t> </a:t>
            </a:r>
            <a:r>
              <a:rPr lang="en-US" sz="2400" dirty="0" smtClean="0"/>
              <a:t> Slower than some less portable languages</a:t>
            </a:r>
          </a:p>
          <a:p>
            <a:pPr marL="342900" indent="-342900">
              <a:spcBef>
                <a:spcPts val="1000"/>
              </a:spcBef>
              <a:spcAft>
                <a:spcPts val="1000"/>
              </a:spcAft>
              <a:buFont typeface="Arial"/>
              <a:buChar char="•"/>
            </a:pPr>
            <a:r>
              <a:rPr lang="en-US" sz="3000" dirty="0" smtClean="0"/>
              <a:t>Designed using </a:t>
            </a:r>
            <a:r>
              <a:rPr lang="en-US" sz="3000" dirty="0" err="1" smtClean="0"/>
              <a:t>Netbeans</a:t>
            </a:r>
            <a:r>
              <a:rPr lang="en-US" sz="3000" dirty="0" smtClean="0"/>
              <a:t> IDE</a:t>
            </a:r>
          </a:p>
          <a:p>
            <a:pPr lvl="1">
              <a:spcBef>
                <a:spcPts val="1000"/>
              </a:spcBef>
              <a:spcAft>
                <a:spcPts val="1000"/>
              </a:spcAft>
            </a:pPr>
            <a:r>
              <a:rPr lang="en-US" sz="2400" dirty="0"/>
              <a:t> </a:t>
            </a:r>
            <a:r>
              <a:rPr lang="en-US" sz="2400" dirty="0" smtClean="0"/>
              <a:t>WYSIWYG GUI designer</a:t>
            </a:r>
            <a:endParaRPr lang="en-US" sz="2400" dirty="0"/>
          </a:p>
          <a:p>
            <a:pPr lvl="1">
              <a:spcBef>
                <a:spcPts val="1000"/>
              </a:spcBef>
              <a:spcAft>
                <a:spcPts val="1000"/>
              </a:spcAft>
            </a:pPr>
            <a:r>
              <a:rPr lang="en-US" sz="2400" dirty="0"/>
              <a:t> </a:t>
            </a:r>
            <a:r>
              <a:rPr lang="en-US" sz="2400" dirty="0" smtClean="0"/>
              <a:t>Compiles into a single .jar file using xml script.</a:t>
            </a:r>
            <a:endParaRPr lang="en-US" sz="2400" dirty="0"/>
          </a:p>
          <a:p>
            <a:endParaRPr lang="en-US" dirty="0"/>
          </a:p>
        </p:txBody>
      </p:sp>
    </p:spTree>
    <p:extLst>
      <p:ext uri="{BB962C8B-B14F-4D97-AF65-F5344CB8AC3E}">
        <p14:creationId xmlns:p14="http://schemas.microsoft.com/office/powerpoint/2010/main" val="65022540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Demo</a:t>
            </a:r>
            <a:endParaRPr lang="en-US" dirty="0"/>
          </a:p>
        </p:txBody>
      </p:sp>
      <p:sp>
        <p:nvSpPr>
          <p:cNvPr id="3" name="Text Placeholder 2"/>
          <p:cNvSpPr>
            <a:spLocks noGrp="1"/>
          </p:cNvSpPr>
          <p:nvPr>
            <p:ph type="body" idx="1"/>
          </p:nvPr>
        </p:nvSpPr>
        <p:spPr/>
        <p:txBody>
          <a:bodyPr/>
          <a:lstStyle/>
          <a:p>
            <a:r>
              <a:rPr lang="en-US" dirty="0" err="1" smtClean="0"/>
              <a:t>Liliya</a:t>
            </a:r>
            <a:r>
              <a:rPr lang="en-US" dirty="0" smtClean="0"/>
              <a:t> </a:t>
            </a:r>
            <a:r>
              <a:rPr lang="en-US" dirty="0" err="1" smtClean="0"/>
              <a:t>Franke</a:t>
            </a:r>
            <a:endParaRPr lang="en-US" dirty="0"/>
          </a:p>
        </p:txBody>
      </p:sp>
    </p:spTree>
    <p:extLst>
      <p:ext uri="{BB962C8B-B14F-4D97-AF65-F5344CB8AC3E}">
        <p14:creationId xmlns:p14="http://schemas.microsoft.com/office/powerpoint/2010/main" val="183644665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796" y="345058"/>
            <a:ext cx="7772400" cy="793630"/>
          </a:xfrm>
        </p:spPr>
        <p:txBody>
          <a:bodyPr/>
          <a:lstStyle/>
          <a:p>
            <a:pPr algn="ctr"/>
            <a:r>
              <a:rPr lang="en-US" sz="6000" dirty="0" smtClean="0"/>
              <a:t>Conclusion</a:t>
            </a:r>
            <a:endParaRPr lang="en-US" sz="6000" dirty="0"/>
          </a:p>
        </p:txBody>
      </p:sp>
      <p:sp>
        <p:nvSpPr>
          <p:cNvPr id="3" name="Text Placeholder 2"/>
          <p:cNvSpPr>
            <a:spLocks noGrp="1"/>
          </p:cNvSpPr>
          <p:nvPr>
            <p:ph type="body" idx="1"/>
          </p:nvPr>
        </p:nvSpPr>
        <p:spPr>
          <a:xfrm>
            <a:off x="722313" y="1406526"/>
            <a:ext cx="7772400" cy="4890757"/>
          </a:xfrm>
        </p:spPr>
        <p:txBody>
          <a:bodyPr anchor="t" anchorCtr="0">
            <a:normAutofit fontScale="77500" lnSpcReduction="20000"/>
          </a:bodyPr>
          <a:lstStyle/>
          <a:p>
            <a:pPr indent="284163">
              <a:lnSpc>
                <a:spcPct val="150000"/>
              </a:lnSpc>
              <a:spcBef>
                <a:spcPts val="0"/>
              </a:spcBef>
              <a:spcAft>
                <a:spcPts val="0"/>
              </a:spcAft>
            </a:pPr>
            <a:r>
              <a:rPr lang="en-US" sz="1800" cap="none" dirty="0" smtClean="0">
                <a:solidFill>
                  <a:schemeClr val="tx1"/>
                </a:solidFill>
                <a:latin typeface="+mn-lt"/>
              </a:rPr>
              <a:t>In this project, the user interface was created by using java swing class. We successfully created the user interface. We then passed the value of the function based. We then pass the region of the image that the user wants to apply to the function to. Finally we save the image after the function has been applied. Java makes it easy to import the image for the project. The standard functions in java can then be used to apply the logarithm and power function to each pixel. With java we could use the mathematical formulas on graphics and pictures.</a:t>
            </a:r>
          </a:p>
          <a:p>
            <a:pPr indent="284163">
              <a:lnSpc>
                <a:spcPct val="150000"/>
              </a:lnSpc>
              <a:spcBef>
                <a:spcPts val="0"/>
              </a:spcBef>
              <a:spcAft>
                <a:spcPts val="0"/>
              </a:spcAft>
            </a:pPr>
            <a:r>
              <a:rPr lang="en-US" sz="1800" cap="none" dirty="0" smtClean="0">
                <a:solidFill>
                  <a:schemeClr val="tx1"/>
                </a:solidFill>
                <a:latin typeface="+mn-lt"/>
              </a:rPr>
              <a:t>From our experiments we can see that the program was written successfully and is fully functional. The user GUI is working as we can see when we open any of the pictures. Experiments show that we can change color from light to dark and back again. If the picture too light than we can use the power function to make the picture darker. If the picture is too dark we use the logarithm function to add lightning to the pictures. During our experiments we could see that when we used the original dark picture and applied the logarithm function to lighten the picture we got the desired result. The result was we could recognize an animal emerge from the dark picture. The program that we created is easy to use and user friendly.</a:t>
            </a:r>
            <a:endParaRPr lang="en-US" sz="1800" cap="none" dirty="0">
              <a:solidFill>
                <a:schemeClr val="tx1"/>
              </a:solidFill>
              <a:latin typeface="+mn-lt"/>
            </a:endParaRPr>
          </a:p>
        </p:txBody>
      </p:sp>
    </p:spTree>
    <p:extLst>
      <p:ext uri="{BB962C8B-B14F-4D97-AF65-F5344CB8AC3E}">
        <p14:creationId xmlns:p14="http://schemas.microsoft.com/office/powerpoint/2010/main" val="138395660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796" y="345058"/>
            <a:ext cx="7772400" cy="793630"/>
          </a:xfrm>
        </p:spPr>
        <p:txBody>
          <a:bodyPr/>
          <a:lstStyle/>
          <a:p>
            <a:pPr algn="ctr"/>
            <a:r>
              <a:rPr lang="en-US" sz="6000" dirty="0" smtClean="0"/>
              <a:t>References</a:t>
            </a:r>
            <a:endParaRPr lang="en-US" sz="6000" dirty="0"/>
          </a:p>
        </p:txBody>
      </p:sp>
      <p:sp>
        <p:nvSpPr>
          <p:cNvPr id="3" name="Text Placeholder 2"/>
          <p:cNvSpPr>
            <a:spLocks noGrp="1"/>
          </p:cNvSpPr>
          <p:nvPr>
            <p:ph type="body" idx="1"/>
          </p:nvPr>
        </p:nvSpPr>
        <p:spPr>
          <a:xfrm>
            <a:off x="722313" y="1406526"/>
            <a:ext cx="7772400" cy="4890757"/>
          </a:xfrm>
        </p:spPr>
        <p:txBody>
          <a:bodyPr anchor="t" anchorCtr="0">
            <a:normAutofit/>
          </a:bodyPr>
          <a:lstStyle/>
          <a:p>
            <a:pPr>
              <a:lnSpc>
                <a:spcPct val="150000"/>
              </a:lnSpc>
              <a:spcBef>
                <a:spcPts val="600"/>
              </a:spcBef>
              <a:spcAft>
                <a:spcPts val="0"/>
              </a:spcAft>
            </a:pPr>
            <a:r>
              <a:rPr lang="en-US" sz="1400" dirty="0">
                <a:solidFill>
                  <a:srgbClr val="000000"/>
                </a:solidFill>
                <a:latin typeface="+mn-lt"/>
              </a:rPr>
              <a:t>[1] Object-oriented Programming.  Retrieved Apr 18, 2014 from Wikipedia website, http://en.wikipedia.org/wiki/Object-...ed_programming</a:t>
            </a:r>
          </a:p>
          <a:p>
            <a:pPr>
              <a:lnSpc>
                <a:spcPct val="150000"/>
              </a:lnSpc>
              <a:spcBef>
                <a:spcPts val="600"/>
              </a:spcBef>
              <a:spcAft>
                <a:spcPts val="0"/>
              </a:spcAft>
            </a:pPr>
            <a:r>
              <a:rPr lang="en-US" sz="1400" dirty="0">
                <a:solidFill>
                  <a:srgbClr val="000000"/>
                </a:solidFill>
                <a:latin typeface="+mn-lt"/>
              </a:rPr>
              <a:t>[2]  Image Processing.  Retrieved Apr 20, 2014 from Wolfram Alpha website, https://reference.wolfram.com/mathematica/tutorial/ImageProcessing.html</a:t>
            </a:r>
          </a:p>
          <a:p>
            <a:pPr>
              <a:lnSpc>
                <a:spcPct val="150000"/>
              </a:lnSpc>
              <a:spcBef>
                <a:spcPts val="600"/>
              </a:spcBef>
              <a:spcAft>
                <a:spcPts val="0"/>
              </a:spcAft>
            </a:pPr>
            <a:r>
              <a:rPr lang="en-US" sz="1400" dirty="0">
                <a:solidFill>
                  <a:srgbClr val="000000"/>
                </a:solidFill>
                <a:latin typeface="+mn-lt"/>
              </a:rPr>
              <a:t>[3]  </a:t>
            </a:r>
            <a:r>
              <a:rPr lang="en-US" sz="1400" dirty="0" err="1">
                <a:solidFill>
                  <a:srgbClr val="000000"/>
                </a:solidFill>
                <a:latin typeface="+mn-lt"/>
              </a:rPr>
              <a:t>Casado</a:t>
            </a:r>
            <a:r>
              <a:rPr lang="en-US" sz="1400" dirty="0">
                <a:solidFill>
                  <a:srgbClr val="000000"/>
                </a:solidFill>
                <a:latin typeface="+mn-lt"/>
              </a:rPr>
              <a:t>, C. O., &amp; </a:t>
            </a:r>
            <a:r>
              <a:rPr lang="en-US" sz="1400" dirty="0" err="1">
                <a:solidFill>
                  <a:srgbClr val="000000"/>
                </a:solidFill>
                <a:latin typeface="+mn-lt"/>
              </a:rPr>
              <a:t>Popova</a:t>
            </a:r>
            <a:r>
              <a:rPr lang="en-US" sz="1400" dirty="0">
                <a:solidFill>
                  <a:srgbClr val="000000"/>
                </a:solidFill>
                <a:latin typeface="+mn-lt"/>
              </a:rPr>
              <a:t>, A., (2010).  Image Contrast Enhancement Methods. Published online via Academia-e.  Retrieved Apr 20, 2014 from </a:t>
            </a:r>
            <a:r>
              <a:rPr lang="en-US" sz="1400" dirty="0" err="1">
                <a:solidFill>
                  <a:srgbClr val="000000"/>
                </a:solidFill>
                <a:latin typeface="+mn-lt"/>
              </a:rPr>
              <a:t>Academica</a:t>
            </a:r>
            <a:r>
              <a:rPr lang="en-US" sz="1400" dirty="0">
                <a:solidFill>
                  <a:srgbClr val="000000"/>
                </a:solidFill>
                <a:latin typeface="+mn-lt"/>
              </a:rPr>
              <a:t>-e website, http://</a:t>
            </a:r>
            <a:r>
              <a:rPr lang="en-US" sz="1400" dirty="0" err="1">
                <a:solidFill>
                  <a:srgbClr val="000000"/>
                </a:solidFill>
                <a:latin typeface="+mn-lt"/>
              </a:rPr>
              <a:t>academica-e.unavarra.es</a:t>
            </a:r>
            <a:r>
              <a:rPr lang="en-US" sz="1400" dirty="0">
                <a:solidFill>
                  <a:srgbClr val="000000"/>
                </a:solidFill>
                <a:latin typeface="+mn-lt"/>
              </a:rPr>
              <a:t>/</a:t>
            </a:r>
            <a:r>
              <a:rPr lang="en-US" sz="1400" dirty="0" err="1">
                <a:solidFill>
                  <a:srgbClr val="000000"/>
                </a:solidFill>
                <a:latin typeface="+mn-lt"/>
              </a:rPr>
              <a:t>bitstream</a:t>
            </a:r>
            <a:r>
              <a:rPr lang="en-US" sz="1400" dirty="0">
                <a:solidFill>
                  <a:srgbClr val="000000"/>
                </a:solidFill>
                <a:latin typeface="+mn-lt"/>
              </a:rPr>
              <a:t>/handle/2454/2368/577327.p </a:t>
            </a:r>
            <a:r>
              <a:rPr lang="en-US" sz="1400" dirty="0" err="1">
                <a:solidFill>
                  <a:srgbClr val="000000"/>
                </a:solidFill>
                <a:latin typeface="+mn-lt"/>
              </a:rPr>
              <a:t>df?sequence</a:t>
            </a:r>
            <a:r>
              <a:rPr lang="en-US" sz="1400" dirty="0">
                <a:solidFill>
                  <a:srgbClr val="000000"/>
                </a:solidFill>
                <a:latin typeface="+mn-lt"/>
              </a:rPr>
              <a:t>=1</a:t>
            </a:r>
          </a:p>
          <a:p>
            <a:pPr>
              <a:lnSpc>
                <a:spcPct val="150000"/>
              </a:lnSpc>
              <a:spcBef>
                <a:spcPts val="600"/>
              </a:spcBef>
              <a:spcAft>
                <a:spcPts val="0"/>
              </a:spcAft>
            </a:pPr>
            <a:r>
              <a:rPr lang="en-US" sz="1400" dirty="0">
                <a:solidFill>
                  <a:srgbClr val="000000"/>
                </a:solidFill>
                <a:latin typeface="+mn-lt"/>
              </a:rPr>
              <a:t>[4] Gonzalez C. R., Woods E. R., (2000) Digital Image Processing, 2nd Ed., 2000. Prentice Hall, New Jersey</a:t>
            </a:r>
            <a:r>
              <a:rPr lang="en-US" sz="1400" dirty="0" smtClean="0">
                <a:solidFill>
                  <a:srgbClr val="000000"/>
                </a:solidFill>
                <a:latin typeface="+mn-lt"/>
              </a:rPr>
              <a:t>.</a:t>
            </a:r>
            <a:endParaRPr lang="en-US" sz="1400" dirty="0">
              <a:solidFill>
                <a:srgbClr val="000000"/>
              </a:solidFill>
              <a:latin typeface="+mn-lt"/>
            </a:endParaRPr>
          </a:p>
        </p:txBody>
      </p:sp>
    </p:spTree>
    <p:extLst>
      <p:ext uri="{BB962C8B-B14F-4D97-AF65-F5344CB8AC3E}">
        <p14:creationId xmlns:p14="http://schemas.microsoft.com/office/powerpoint/2010/main" val="316158440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796" y="345058"/>
            <a:ext cx="7772400" cy="793630"/>
          </a:xfrm>
        </p:spPr>
        <p:txBody>
          <a:bodyPr/>
          <a:lstStyle/>
          <a:p>
            <a:pPr algn="ctr"/>
            <a:r>
              <a:rPr lang="en-US" sz="6000" dirty="0" smtClean="0"/>
              <a:t>References</a:t>
            </a:r>
            <a:endParaRPr lang="en-US" sz="6000" dirty="0"/>
          </a:p>
        </p:txBody>
      </p:sp>
      <p:sp>
        <p:nvSpPr>
          <p:cNvPr id="3" name="Text Placeholder 2"/>
          <p:cNvSpPr>
            <a:spLocks noGrp="1"/>
          </p:cNvSpPr>
          <p:nvPr>
            <p:ph type="body" idx="1"/>
          </p:nvPr>
        </p:nvSpPr>
        <p:spPr>
          <a:xfrm>
            <a:off x="722313" y="1406526"/>
            <a:ext cx="7772400" cy="4890757"/>
          </a:xfrm>
        </p:spPr>
        <p:txBody>
          <a:bodyPr anchor="t" anchorCtr="0">
            <a:normAutofit/>
          </a:bodyPr>
          <a:lstStyle/>
          <a:p>
            <a:pPr>
              <a:lnSpc>
                <a:spcPct val="150000"/>
              </a:lnSpc>
              <a:spcBef>
                <a:spcPts val="0"/>
              </a:spcBef>
            </a:pPr>
            <a:r>
              <a:rPr lang="en-US" sz="1400" dirty="0" smtClean="0">
                <a:solidFill>
                  <a:srgbClr val="000000"/>
                </a:solidFill>
                <a:latin typeface="+mn-lt"/>
              </a:rPr>
              <a:t>[</a:t>
            </a:r>
            <a:r>
              <a:rPr lang="en-US" sz="1400" dirty="0">
                <a:solidFill>
                  <a:srgbClr val="000000"/>
                </a:solidFill>
                <a:latin typeface="+mn-lt"/>
              </a:rPr>
              <a:t>5] Jain, A., (1989) Fundamentals of Digital Processing, Princeton Hall 1989, New Jersey</a:t>
            </a:r>
          </a:p>
          <a:p>
            <a:pPr>
              <a:lnSpc>
                <a:spcPct val="150000"/>
              </a:lnSpc>
              <a:spcBef>
                <a:spcPts val="0"/>
              </a:spcBef>
            </a:pPr>
            <a:r>
              <a:rPr lang="en-US" sz="1400" dirty="0">
                <a:solidFill>
                  <a:srgbClr val="000000"/>
                </a:solidFill>
                <a:latin typeface="+mn-lt"/>
              </a:rPr>
              <a:t>[6]  Image Processing: Brightness, Contrast, Gamma, and Exponential/</a:t>
            </a:r>
            <a:r>
              <a:rPr lang="en-US" sz="1400" dirty="0" err="1">
                <a:solidFill>
                  <a:srgbClr val="000000"/>
                </a:solidFill>
                <a:latin typeface="+mn-lt"/>
              </a:rPr>
              <a:t>Logarithic</a:t>
            </a:r>
            <a:r>
              <a:rPr lang="en-US" sz="1400" dirty="0">
                <a:solidFill>
                  <a:srgbClr val="000000"/>
                </a:solidFill>
                <a:latin typeface="+mn-lt"/>
              </a:rPr>
              <a:t> Settings in </a:t>
            </a:r>
            <a:r>
              <a:rPr lang="en-US" sz="1400" dirty="0" err="1">
                <a:solidFill>
                  <a:srgbClr val="000000"/>
                </a:solidFill>
                <a:latin typeface="+mn-lt"/>
              </a:rPr>
              <a:t>ProAnalyst</a:t>
            </a:r>
            <a:r>
              <a:rPr lang="en-US" sz="1400" dirty="0">
                <a:solidFill>
                  <a:srgbClr val="000000"/>
                </a:solidFill>
                <a:latin typeface="+mn-lt"/>
              </a:rPr>
              <a:t> (2010).  Retrieved Apr 21, 2014 from </a:t>
            </a:r>
            <a:r>
              <a:rPr lang="en-US" sz="1400" dirty="0" err="1">
                <a:solidFill>
                  <a:srgbClr val="000000"/>
                </a:solidFill>
                <a:latin typeface="+mn-lt"/>
              </a:rPr>
              <a:t>XciteX</a:t>
            </a:r>
            <a:r>
              <a:rPr lang="en-US" sz="1400" dirty="0">
                <a:solidFill>
                  <a:srgbClr val="000000"/>
                </a:solidFill>
                <a:latin typeface="+mn-lt"/>
              </a:rPr>
              <a:t> Inc. Website, http://</a:t>
            </a:r>
            <a:r>
              <a:rPr lang="en-US" sz="1400" dirty="0" err="1">
                <a:solidFill>
                  <a:srgbClr val="000000"/>
                </a:solidFill>
                <a:latin typeface="+mn-lt"/>
              </a:rPr>
              <a:t>www.xcitex.com</a:t>
            </a:r>
            <a:r>
              <a:rPr lang="en-US" sz="1400" dirty="0">
                <a:solidFill>
                  <a:srgbClr val="000000"/>
                </a:solidFill>
                <a:latin typeface="+mn-lt"/>
              </a:rPr>
              <a:t>/Resource%20Center/</a:t>
            </a:r>
            <a:r>
              <a:rPr lang="en-US" sz="1400" dirty="0" err="1">
                <a:solidFill>
                  <a:srgbClr val="000000"/>
                </a:solidFill>
                <a:latin typeface="+mn-lt"/>
              </a:rPr>
              <a:t>ProAnalyst</a:t>
            </a:r>
            <a:r>
              <a:rPr lang="en-US" sz="1400" dirty="0">
                <a:solidFill>
                  <a:srgbClr val="000000"/>
                </a:solidFill>
                <a:latin typeface="+mn-lt"/>
              </a:rPr>
              <a:t>/Application%20Notes/App%20Note%20151%20-%20Image%20Processing%20Brightness,%20Contrast ,%20Gamma%20and%20Exponential.pdf</a:t>
            </a:r>
          </a:p>
          <a:p>
            <a:pPr>
              <a:lnSpc>
                <a:spcPct val="150000"/>
              </a:lnSpc>
              <a:spcBef>
                <a:spcPts val="0"/>
              </a:spcBef>
            </a:pPr>
            <a:r>
              <a:rPr lang="en-US" sz="1400" dirty="0">
                <a:solidFill>
                  <a:srgbClr val="000000"/>
                </a:solidFill>
                <a:latin typeface="+mn-lt"/>
              </a:rPr>
              <a:t>[7] Kang, S. K., Min, J.H., Paik, J.K., (2001). Segmentation based spatially adaptive motion blur removal and its application to surveillance systems. Proc. Int. Conf. Image Process. , vol. 1, pp. 245–248. 2001.  </a:t>
            </a:r>
          </a:p>
          <a:p>
            <a:pPr>
              <a:lnSpc>
                <a:spcPct val="150000"/>
              </a:lnSpc>
              <a:spcBef>
                <a:spcPts val="0"/>
              </a:spcBef>
            </a:pPr>
            <a:r>
              <a:rPr lang="en-US" sz="1400" dirty="0">
                <a:solidFill>
                  <a:srgbClr val="000000"/>
                </a:solidFill>
                <a:latin typeface="+mn-lt"/>
              </a:rPr>
              <a:t>[8] </a:t>
            </a:r>
            <a:r>
              <a:rPr lang="en-US" sz="1400" dirty="0" err="1">
                <a:solidFill>
                  <a:srgbClr val="000000"/>
                </a:solidFill>
                <a:latin typeface="+mn-lt"/>
              </a:rPr>
              <a:t>Sirakov</a:t>
            </a:r>
            <a:r>
              <a:rPr lang="en-US" sz="1400" dirty="0">
                <a:solidFill>
                  <a:srgbClr val="000000"/>
                </a:solidFill>
                <a:latin typeface="+mn-lt"/>
              </a:rPr>
              <a:t>, N., (2014) CSCI 567: Image Processing with Applications Lecture Notes.  Annotated during the spring 2014 semester.</a:t>
            </a:r>
          </a:p>
        </p:txBody>
      </p:sp>
    </p:spTree>
    <p:extLst>
      <p:ext uri="{BB962C8B-B14F-4D97-AF65-F5344CB8AC3E}">
        <p14:creationId xmlns:p14="http://schemas.microsoft.com/office/powerpoint/2010/main" val="337069732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 ?</a:t>
            </a:r>
            <a:endParaRPr lang="en-US" dirty="0"/>
          </a:p>
        </p:txBody>
      </p:sp>
    </p:spTree>
    <p:extLst>
      <p:ext uri="{BB962C8B-B14F-4D97-AF65-F5344CB8AC3E}">
        <p14:creationId xmlns:p14="http://schemas.microsoft.com/office/powerpoint/2010/main" val="400689086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796" y="345058"/>
            <a:ext cx="7772400" cy="793630"/>
          </a:xfrm>
        </p:spPr>
        <p:txBody>
          <a:bodyPr/>
          <a:lstStyle/>
          <a:p>
            <a:pPr algn="ctr"/>
            <a:r>
              <a:rPr lang="en-US" sz="6000" dirty="0" smtClean="0"/>
              <a:t>introduction</a:t>
            </a:r>
            <a:endParaRPr lang="en-US" sz="6000" dirty="0"/>
          </a:p>
        </p:txBody>
      </p:sp>
      <p:sp>
        <p:nvSpPr>
          <p:cNvPr id="3" name="Text Placeholder 2"/>
          <p:cNvSpPr>
            <a:spLocks noGrp="1"/>
          </p:cNvSpPr>
          <p:nvPr>
            <p:ph type="body" idx="1"/>
          </p:nvPr>
        </p:nvSpPr>
        <p:spPr>
          <a:xfrm>
            <a:off x="722313" y="1406526"/>
            <a:ext cx="7772400" cy="4890757"/>
          </a:xfrm>
        </p:spPr>
        <p:txBody>
          <a:bodyPr anchor="t" anchorCtr="0">
            <a:noAutofit/>
          </a:bodyPr>
          <a:lstStyle/>
          <a:p>
            <a:pPr indent="344488" algn="ctr">
              <a:lnSpc>
                <a:spcPts val="3100"/>
              </a:lnSpc>
              <a:spcBef>
                <a:spcPts val="0"/>
              </a:spcBef>
              <a:spcAft>
                <a:spcPts val="0"/>
              </a:spcAft>
            </a:pPr>
            <a:r>
              <a:rPr lang="en-US" cap="none" dirty="0" smtClean="0">
                <a:solidFill>
                  <a:srgbClr val="000000"/>
                </a:solidFill>
                <a:latin typeface="+mn-lt"/>
              </a:rPr>
              <a:t>This application contains logarithm and power operations. The operations manifest the frequencies of the image by replacing original values from the image with the logarithm or power values of itself. The user’s interface is created by using java swing class because we want this application to be a multi-platform application. An extinction of the application is user can apply the operation on partial part of an image. The application gives before and after applied operation values of the mean and standard deviation, and also keeps track of how many times that operations were applied to the image and how long that took the application to finish all the operation processes.</a:t>
            </a:r>
            <a:endParaRPr lang="en-US" cap="none" dirty="0">
              <a:solidFill>
                <a:srgbClr val="000000"/>
              </a:solidFill>
              <a:latin typeface="+mn-lt"/>
            </a:endParaRPr>
          </a:p>
        </p:txBody>
      </p:sp>
    </p:spTree>
    <p:extLst>
      <p:ext uri="{BB962C8B-B14F-4D97-AF65-F5344CB8AC3E}">
        <p14:creationId xmlns:p14="http://schemas.microsoft.com/office/powerpoint/2010/main" val="418098133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Theoretical Background</a:t>
            </a:r>
            <a:endParaRPr lang="en-US" sz="6600" dirty="0"/>
          </a:p>
        </p:txBody>
      </p:sp>
      <p:sp>
        <p:nvSpPr>
          <p:cNvPr id="3" name="Text Placeholder 2"/>
          <p:cNvSpPr>
            <a:spLocks noGrp="1"/>
          </p:cNvSpPr>
          <p:nvPr>
            <p:ph type="body" idx="1"/>
          </p:nvPr>
        </p:nvSpPr>
        <p:spPr/>
        <p:txBody>
          <a:bodyPr/>
          <a:lstStyle/>
          <a:p>
            <a:r>
              <a:rPr lang="en-US" dirty="0" smtClean="0"/>
              <a:t>Johnny esquivel</a:t>
            </a:r>
            <a:endParaRPr lang="en-US" dirty="0"/>
          </a:p>
        </p:txBody>
      </p:sp>
    </p:spTree>
    <p:extLst>
      <p:ext uri="{BB962C8B-B14F-4D97-AF65-F5344CB8AC3E}">
        <p14:creationId xmlns:p14="http://schemas.microsoft.com/office/powerpoint/2010/main" val="417890787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224"/>
            <a:ext cx="8229600" cy="914399"/>
          </a:xfrm>
        </p:spPr>
        <p:txBody>
          <a:bodyPr/>
          <a:lstStyle/>
          <a:p>
            <a:r>
              <a:rPr lang="en-US" dirty="0" smtClean="0"/>
              <a:t>Theoretical Background</a:t>
            </a:r>
            <a:endParaRPr lang="en-US" dirty="0"/>
          </a:p>
        </p:txBody>
      </p:sp>
      <p:sp>
        <p:nvSpPr>
          <p:cNvPr id="3" name="Content Placeholder 2"/>
          <p:cNvSpPr>
            <a:spLocks noGrp="1"/>
          </p:cNvSpPr>
          <p:nvPr>
            <p:ph idx="1"/>
          </p:nvPr>
        </p:nvSpPr>
        <p:spPr>
          <a:xfrm>
            <a:off x="457200" y="1460106"/>
            <a:ext cx="8229600" cy="4962162"/>
          </a:xfrm>
        </p:spPr>
        <p:txBody>
          <a:bodyPr>
            <a:normAutofit/>
          </a:bodyPr>
          <a:lstStyle/>
          <a:p>
            <a:pPr marL="342900" indent="-342900">
              <a:spcBef>
                <a:spcPts val="1000"/>
              </a:spcBef>
              <a:spcAft>
                <a:spcPts val="1000"/>
              </a:spcAft>
              <a:buFont typeface="Arial"/>
              <a:buChar char="•"/>
            </a:pPr>
            <a:r>
              <a:rPr lang="en-US" sz="3000" dirty="0" smtClean="0"/>
              <a:t>Each pixel in an image is represented by a gray level (</a:t>
            </a:r>
            <a:r>
              <a:rPr lang="en-US" sz="3000" dirty="0" err="1" smtClean="0"/>
              <a:t>gl</a:t>
            </a:r>
            <a:r>
              <a:rPr lang="en-US" sz="3000" dirty="0" smtClean="0"/>
              <a:t>).</a:t>
            </a:r>
          </a:p>
          <a:p>
            <a:pPr marL="342900" indent="-342900">
              <a:spcBef>
                <a:spcPts val="1000"/>
              </a:spcBef>
              <a:spcAft>
                <a:spcPts val="1000"/>
              </a:spcAft>
              <a:buFont typeface="Arial"/>
              <a:buChar char="•"/>
            </a:pPr>
            <a:r>
              <a:rPr lang="en-US" sz="3000" dirty="0" smtClean="0"/>
              <a:t>GL for pixel is represented by 1 Byte</a:t>
            </a:r>
          </a:p>
          <a:p>
            <a:pPr lvl="1">
              <a:spcBef>
                <a:spcPts val="1000"/>
              </a:spcBef>
              <a:spcAft>
                <a:spcPts val="1000"/>
              </a:spcAft>
            </a:pPr>
            <a:r>
              <a:rPr lang="en-US" sz="2400" dirty="0" smtClean="0"/>
              <a:t> Range: 2</a:t>
            </a:r>
            <a:r>
              <a:rPr lang="en-US" sz="2400" baseline="30000" dirty="0" smtClean="0"/>
              <a:t>0</a:t>
            </a:r>
            <a:r>
              <a:rPr lang="en-US" sz="2400" dirty="0" smtClean="0"/>
              <a:t> = 1  to  2</a:t>
            </a:r>
            <a:r>
              <a:rPr lang="en-US" sz="2400" baseline="30000" dirty="0" smtClean="0"/>
              <a:t>8</a:t>
            </a:r>
            <a:r>
              <a:rPr lang="en-US" sz="2400" dirty="0" smtClean="0"/>
              <a:t> = 256</a:t>
            </a:r>
          </a:p>
          <a:p>
            <a:pPr lvl="1">
              <a:spcBef>
                <a:spcPts val="1000"/>
              </a:spcBef>
              <a:spcAft>
                <a:spcPts val="1000"/>
              </a:spcAft>
            </a:pPr>
            <a:r>
              <a:rPr lang="en-US" sz="2400" dirty="0" smtClean="0"/>
              <a:t> However, since we start with 0</a:t>
            </a:r>
            <a:r>
              <a:rPr lang="en-US" sz="2400" dirty="0"/>
              <a:t>:</a:t>
            </a:r>
            <a:r>
              <a:rPr lang="en-US" sz="2400" dirty="0" smtClean="0"/>
              <a:t>   </a:t>
            </a:r>
            <a:r>
              <a:rPr lang="en-US" sz="2400" dirty="0" err="1" smtClean="0"/>
              <a:t>gl</a:t>
            </a:r>
            <a:r>
              <a:rPr lang="en-US" sz="2400" dirty="0"/>
              <a:t> </a:t>
            </a:r>
            <a:r>
              <a:rPr lang="en-US" sz="2400" dirty="0" smtClean="0"/>
              <a:t>∈ [0, 255] </a:t>
            </a:r>
          </a:p>
          <a:p>
            <a:pPr marL="342900" indent="-342900">
              <a:spcBef>
                <a:spcPts val="1000"/>
              </a:spcBef>
              <a:spcAft>
                <a:spcPts val="1000"/>
              </a:spcAft>
              <a:buFont typeface="Arial"/>
              <a:buChar char="•"/>
            </a:pPr>
            <a:r>
              <a:rPr lang="en-US" sz="3000" dirty="0" smtClean="0"/>
              <a:t>Color image has gray level for each color</a:t>
            </a:r>
          </a:p>
          <a:p>
            <a:endParaRPr lang="en-US" dirty="0"/>
          </a:p>
        </p:txBody>
      </p:sp>
    </p:spTree>
    <p:extLst>
      <p:ext uri="{BB962C8B-B14F-4D97-AF65-F5344CB8AC3E}">
        <p14:creationId xmlns:p14="http://schemas.microsoft.com/office/powerpoint/2010/main" val="427473522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224"/>
            <a:ext cx="8229600" cy="914399"/>
          </a:xfrm>
        </p:spPr>
        <p:txBody>
          <a:bodyPr/>
          <a:lstStyle/>
          <a:p>
            <a:r>
              <a:rPr lang="en-US" dirty="0" smtClean="0"/>
              <a:t>Logarithmic Transform</a:t>
            </a:r>
            <a:endParaRPr lang="en-US" dirty="0"/>
          </a:p>
        </p:txBody>
      </p:sp>
      <p:sp>
        <p:nvSpPr>
          <p:cNvPr id="3" name="Content Placeholder 2"/>
          <p:cNvSpPr>
            <a:spLocks noGrp="1"/>
          </p:cNvSpPr>
          <p:nvPr>
            <p:ph idx="1"/>
          </p:nvPr>
        </p:nvSpPr>
        <p:spPr>
          <a:xfrm>
            <a:off x="457200" y="1210735"/>
            <a:ext cx="8229600" cy="1167216"/>
          </a:xfrm>
        </p:spPr>
        <p:txBody>
          <a:bodyPr>
            <a:noAutofit/>
          </a:bodyPr>
          <a:lstStyle/>
          <a:p>
            <a:r>
              <a:rPr lang="en-US" sz="2800" dirty="0" smtClean="0"/>
              <a:t>Logarithm or just log, with a base B, of a number X, returns the exponent that B was raised to, to return X.</a:t>
            </a:r>
          </a:p>
        </p:txBody>
      </p:sp>
      <p:sp>
        <p:nvSpPr>
          <p:cNvPr id="10" name="Rectangle 9"/>
          <p:cNvSpPr/>
          <p:nvPr/>
        </p:nvSpPr>
        <p:spPr>
          <a:xfrm>
            <a:off x="1756693" y="2857412"/>
            <a:ext cx="1968399" cy="523220"/>
          </a:xfrm>
          <a:prstGeom prst="rect">
            <a:avLst/>
          </a:prstGeom>
        </p:spPr>
        <p:txBody>
          <a:bodyPr wrap="none">
            <a:spAutoFit/>
          </a:bodyPr>
          <a:lstStyle/>
          <a:p>
            <a:r>
              <a:rPr lang="en-US" sz="2800" dirty="0" err="1" smtClean="0"/>
              <a:t>exp</a:t>
            </a:r>
            <a:r>
              <a:rPr lang="en-US" sz="2800" dirty="0" smtClean="0"/>
              <a:t> </a:t>
            </a:r>
            <a:r>
              <a:rPr lang="en-US" sz="2800" dirty="0"/>
              <a:t>= log </a:t>
            </a:r>
            <a:r>
              <a:rPr lang="en-US" sz="2800" baseline="-25000" dirty="0"/>
              <a:t>B</a:t>
            </a:r>
            <a:r>
              <a:rPr lang="en-US" sz="2800" dirty="0"/>
              <a:t> </a:t>
            </a:r>
            <a:r>
              <a:rPr lang="en-US" sz="2800" dirty="0" smtClean="0"/>
              <a:t>X</a:t>
            </a:r>
            <a:endParaRPr lang="en-US" sz="2800" dirty="0"/>
          </a:p>
        </p:txBody>
      </p:sp>
      <p:pic>
        <p:nvPicPr>
          <p:cNvPr id="19" name="Picture 18" descr="MAIN:Users:johne:Desktop:Binary_logarithm_plot.png"/>
          <p:cNvPicPr/>
          <p:nvPr/>
        </p:nvPicPr>
        <p:blipFill>
          <a:blip r:embed="rId2">
            <a:extLst>
              <a:ext uri="{28A0092B-C50C-407E-A947-70E740481C1C}">
                <a14:useLocalDpi xmlns:a14="http://schemas.microsoft.com/office/drawing/2010/main" val="0"/>
              </a:ext>
            </a:extLst>
          </a:blip>
          <a:srcRect/>
          <a:stretch>
            <a:fillRect/>
          </a:stretch>
        </p:blipFill>
        <p:spPr bwMode="auto">
          <a:xfrm>
            <a:off x="1081719" y="3512853"/>
            <a:ext cx="3827826" cy="2866226"/>
          </a:xfrm>
          <a:prstGeom prst="rect">
            <a:avLst/>
          </a:prstGeom>
          <a:noFill/>
          <a:ln w="25400">
            <a:solidFill>
              <a:schemeClr val="tx1"/>
            </a:solidFill>
          </a:ln>
        </p:spPr>
      </p:pic>
      <p:sp>
        <p:nvSpPr>
          <p:cNvPr id="11" name="TextBox 10"/>
          <p:cNvSpPr txBox="1"/>
          <p:nvPr/>
        </p:nvSpPr>
        <p:spPr>
          <a:xfrm>
            <a:off x="3555849" y="4062304"/>
            <a:ext cx="830050" cy="369332"/>
          </a:xfrm>
          <a:prstGeom prst="rect">
            <a:avLst/>
          </a:prstGeom>
          <a:noFill/>
        </p:spPr>
        <p:txBody>
          <a:bodyPr wrap="none" rtlCol="0">
            <a:spAutoFit/>
          </a:bodyPr>
          <a:lstStyle/>
          <a:p>
            <a:r>
              <a:rPr lang="en-US" dirty="0" smtClean="0">
                <a:solidFill>
                  <a:srgbClr val="0000FF"/>
                </a:solidFill>
              </a:rPr>
              <a:t>Log</a:t>
            </a:r>
            <a:r>
              <a:rPr lang="en-US" baseline="-25000" dirty="0" smtClean="0">
                <a:solidFill>
                  <a:srgbClr val="0000FF"/>
                </a:solidFill>
              </a:rPr>
              <a:t>2</a:t>
            </a:r>
            <a:r>
              <a:rPr lang="en-US" dirty="0" smtClean="0">
                <a:solidFill>
                  <a:srgbClr val="0000FF"/>
                </a:solidFill>
              </a:rPr>
              <a:t>(x)</a:t>
            </a:r>
            <a:endParaRPr lang="en-US" dirty="0">
              <a:solidFill>
                <a:srgbClr val="0000FF"/>
              </a:solidFill>
            </a:endParaRPr>
          </a:p>
        </p:txBody>
      </p:sp>
      <p:sp>
        <p:nvSpPr>
          <p:cNvPr id="21" name="Subtitle 2"/>
          <p:cNvSpPr txBox="1">
            <a:spLocks/>
          </p:cNvSpPr>
          <p:nvPr/>
        </p:nvSpPr>
        <p:spPr>
          <a:xfrm>
            <a:off x="2339951" y="5611603"/>
            <a:ext cx="2431795" cy="604120"/>
          </a:xfrm>
          <a:prstGeom prst="rect">
            <a:avLst/>
          </a:prstGeom>
        </p:spPr>
        <p:txBody>
          <a:bodyPr vert="horz" lIns="91440" tIns="45720" rIns="91440" bIns="45720" rtlCol="0" anchor="ctr">
            <a:noAutofit/>
          </a:bodyPr>
          <a:lstStyle>
            <a:lvl1pPr marL="342900" indent="-342900" algn="l" defTabSz="914400" rtl="0" eaLnBrk="1" latinLnBrk="0" hangingPunct="1">
              <a:lnSpc>
                <a:spcPct val="150000"/>
              </a:lnSpc>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lnSpc>
                <a:spcPct val="150000"/>
              </a:lnSpc>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buNone/>
            </a:pPr>
            <a:r>
              <a:rPr lang="en-US" sz="2400" dirty="0" smtClean="0">
                <a:solidFill>
                  <a:srgbClr val="0000FF"/>
                </a:solidFill>
              </a:rPr>
              <a:t>Note the</a:t>
            </a:r>
          </a:p>
          <a:p>
            <a:pPr marL="0" indent="0">
              <a:lnSpc>
                <a:spcPct val="100000"/>
              </a:lnSpc>
              <a:spcBef>
                <a:spcPts val="0"/>
              </a:spcBef>
              <a:buNone/>
            </a:pPr>
            <a:r>
              <a:rPr lang="en-US" sz="2400" dirty="0" smtClean="0">
                <a:solidFill>
                  <a:srgbClr val="0000FF"/>
                </a:solidFill>
              </a:rPr>
              <a:t>negative y values</a:t>
            </a:r>
            <a:endParaRPr lang="en-US" sz="2400" dirty="0">
              <a:solidFill>
                <a:srgbClr val="0000FF"/>
              </a:solidFill>
            </a:endParaRPr>
          </a:p>
        </p:txBody>
      </p:sp>
      <p:cxnSp>
        <p:nvCxnSpPr>
          <p:cNvPr id="23" name="Straight Arrow Connector 22"/>
          <p:cNvCxnSpPr/>
          <p:nvPr/>
        </p:nvCxnSpPr>
        <p:spPr>
          <a:xfrm>
            <a:off x="1756693" y="5507766"/>
            <a:ext cx="583258" cy="347036"/>
          </a:xfrm>
          <a:prstGeom prst="straightConnector1">
            <a:avLst/>
          </a:prstGeom>
          <a:ln w="31750">
            <a:solidFill>
              <a:srgbClr val="0000FF"/>
            </a:solidFill>
            <a:tailEnd type="stealth" w="lg" len="lg"/>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5524005" y="4469807"/>
            <a:ext cx="3431749" cy="1384995"/>
          </a:xfrm>
          <a:prstGeom prst="rect">
            <a:avLst/>
          </a:prstGeom>
        </p:spPr>
        <p:txBody>
          <a:bodyPr wrap="none">
            <a:spAutoFit/>
          </a:bodyPr>
          <a:lstStyle/>
          <a:p>
            <a:r>
              <a:rPr lang="en-US" sz="2800" dirty="0" smtClean="0"/>
              <a:t>We adjust by adding</a:t>
            </a:r>
          </a:p>
          <a:p>
            <a:r>
              <a:rPr lang="en-US" sz="2800" dirty="0" smtClean="0"/>
              <a:t> an offset of 1.0</a:t>
            </a:r>
          </a:p>
          <a:p>
            <a:r>
              <a:rPr lang="en-US" sz="2800" dirty="0" smtClean="0"/>
              <a:t>      log </a:t>
            </a:r>
            <a:r>
              <a:rPr lang="en-US" sz="2800" baseline="-25000" dirty="0"/>
              <a:t>B</a:t>
            </a:r>
            <a:r>
              <a:rPr lang="en-US" sz="2800" dirty="0"/>
              <a:t> </a:t>
            </a:r>
            <a:r>
              <a:rPr lang="en-US" sz="2800" dirty="0" smtClean="0"/>
              <a:t>(X + 1)</a:t>
            </a:r>
            <a:endParaRPr lang="en-US" sz="2800" dirty="0"/>
          </a:p>
        </p:txBody>
      </p:sp>
      <p:cxnSp>
        <p:nvCxnSpPr>
          <p:cNvPr id="27" name="Straight Arrow Connector 26"/>
          <p:cNvCxnSpPr/>
          <p:nvPr/>
        </p:nvCxnSpPr>
        <p:spPr>
          <a:xfrm flipV="1">
            <a:off x="4256909" y="5246622"/>
            <a:ext cx="1267096" cy="702425"/>
          </a:xfrm>
          <a:prstGeom prst="straightConnector1">
            <a:avLst/>
          </a:prstGeom>
          <a:ln w="31750">
            <a:solidFill>
              <a:srgbClr val="0000FF"/>
            </a:solidFill>
            <a:tailEnd type="stealth"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482283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a:xfrm>
            <a:off x="2460013" y="1238019"/>
            <a:ext cx="4257753" cy="3596904"/>
          </a:xfrm>
          <a:prstGeom prst="rect">
            <a:avLst/>
          </a:prstGeom>
          <a:solidFill>
            <a:srgbClr val="F79646">
              <a:lumMod val="20000"/>
              <a:lumOff val="80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2" name="Rectangle 21"/>
          <p:cNvSpPr/>
          <p:nvPr/>
        </p:nvSpPr>
        <p:spPr>
          <a:xfrm>
            <a:off x="2468122" y="1238019"/>
            <a:ext cx="2256635" cy="479983"/>
          </a:xfrm>
          <a:prstGeom prst="rect">
            <a:avLst/>
          </a:prstGeom>
          <a:solidFill>
            <a:schemeClr val="tx2">
              <a:lumMod val="60000"/>
              <a:lumOff val="40000"/>
            </a:scheme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0" name="Rectangle 19"/>
          <p:cNvSpPr/>
          <p:nvPr/>
        </p:nvSpPr>
        <p:spPr>
          <a:xfrm>
            <a:off x="4639368" y="1238019"/>
            <a:ext cx="2078398" cy="3603891"/>
          </a:xfrm>
          <a:prstGeom prst="rect">
            <a:avLst/>
          </a:prstGeom>
          <a:solidFill>
            <a:schemeClr val="tx2">
              <a:lumMod val="60000"/>
              <a:lumOff val="40000"/>
            </a:scheme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 name="Title 1"/>
          <p:cNvSpPr>
            <a:spLocks noGrp="1"/>
          </p:cNvSpPr>
          <p:nvPr>
            <p:ph type="title"/>
          </p:nvPr>
        </p:nvSpPr>
        <p:spPr>
          <a:xfrm>
            <a:off x="2077244" y="152718"/>
            <a:ext cx="5791200" cy="667342"/>
          </a:xfrm>
        </p:spPr>
        <p:txBody>
          <a:bodyPr/>
          <a:lstStyle/>
          <a:p>
            <a:r>
              <a:rPr lang="en-US" dirty="0" smtClean="0"/>
              <a:t>Log Transform</a:t>
            </a:r>
            <a:endParaRPr lang="en-US" dirty="0"/>
          </a:p>
        </p:txBody>
      </p:sp>
      <p:sp>
        <p:nvSpPr>
          <p:cNvPr id="70" name="Subtitle 2"/>
          <p:cNvSpPr txBox="1">
            <a:spLocks/>
          </p:cNvSpPr>
          <p:nvPr/>
        </p:nvSpPr>
        <p:spPr>
          <a:xfrm>
            <a:off x="2945986" y="5241845"/>
            <a:ext cx="3720463" cy="514051"/>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r>
              <a:rPr kumimoji="0" lang="en-US" sz="2400" b="1" i="0" u="none" strike="noStrike" kern="1200" cap="none" spc="0" normalizeH="0" baseline="0" noProof="0" dirty="0" smtClean="0">
                <a:ln>
                  <a:noFill/>
                </a:ln>
                <a:solidFill>
                  <a:srgbClr val="000000"/>
                </a:solidFill>
                <a:effectLst/>
                <a:uLnTx/>
                <a:uFillTx/>
                <a:latin typeface="Calibri"/>
                <a:ea typeface="+mn-ea"/>
                <a:cs typeface="+mn-cs"/>
              </a:rPr>
              <a:t>Input gray level</a:t>
            </a:r>
            <a:endParaRPr kumimoji="0" lang="en-US" sz="2400" b="1" i="0" u="none" strike="noStrike" kern="1200" cap="none" spc="0" normalizeH="0" baseline="0" noProof="0" dirty="0">
              <a:ln>
                <a:noFill/>
              </a:ln>
              <a:solidFill>
                <a:srgbClr val="000000"/>
              </a:solidFill>
              <a:effectLst/>
              <a:uLnTx/>
              <a:uFillTx/>
              <a:latin typeface="Calibri"/>
              <a:ea typeface="+mn-ea"/>
              <a:cs typeface="+mn-cs"/>
            </a:endParaRPr>
          </a:p>
        </p:txBody>
      </p:sp>
      <p:sp>
        <p:nvSpPr>
          <p:cNvPr id="71" name="Subtitle 2"/>
          <p:cNvSpPr txBox="1">
            <a:spLocks/>
          </p:cNvSpPr>
          <p:nvPr/>
        </p:nvSpPr>
        <p:spPr>
          <a:xfrm rot="16200000">
            <a:off x="18704" y="2810086"/>
            <a:ext cx="2807420" cy="769190"/>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r>
              <a:rPr kumimoji="0" lang="en-US" sz="2400" b="1" i="0" u="none" strike="noStrike" kern="1200" cap="none" spc="0" normalizeH="0" baseline="0" noProof="0" dirty="0" smtClean="0">
                <a:ln>
                  <a:noFill/>
                </a:ln>
                <a:solidFill>
                  <a:schemeClr val="tx1"/>
                </a:solidFill>
                <a:effectLst/>
                <a:uLnTx/>
                <a:uFillTx/>
                <a:latin typeface="Calibri"/>
                <a:ea typeface="+mn-ea"/>
                <a:cs typeface="+mn-cs"/>
              </a:rPr>
              <a:t>Output gray level</a:t>
            </a:r>
            <a:endParaRPr kumimoji="0" lang="en-US" sz="2400" b="1" i="0" u="none" strike="noStrike" kern="1200" cap="none" spc="0" normalizeH="0" baseline="0" noProof="0" dirty="0">
              <a:ln>
                <a:noFill/>
              </a:ln>
              <a:solidFill>
                <a:schemeClr val="tx1"/>
              </a:solidFill>
              <a:effectLst/>
              <a:uLnTx/>
              <a:uFillTx/>
              <a:latin typeface="Calibri"/>
              <a:ea typeface="+mn-ea"/>
              <a:cs typeface="+mn-cs"/>
            </a:endParaRPr>
          </a:p>
        </p:txBody>
      </p:sp>
      <p:sp>
        <p:nvSpPr>
          <p:cNvPr id="72" name="Freeform 71"/>
          <p:cNvSpPr/>
          <p:nvPr/>
        </p:nvSpPr>
        <p:spPr>
          <a:xfrm>
            <a:off x="2489765" y="1261759"/>
            <a:ext cx="4228001" cy="3573164"/>
          </a:xfrm>
          <a:custGeom>
            <a:avLst/>
            <a:gdLst>
              <a:gd name="connsiteX0" fmla="*/ 0 w 3720463"/>
              <a:gd name="connsiteY0" fmla="*/ 3258232 h 3258232"/>
              <a:gd name="connsiteX1" fmla="*/ 679947 w 3720463"/>
              <a:gd name="connsiteY1" fmla="*/ 564418 h 3258232"/>
              <a:gd name="connsiteX2" fmla="*/ 3720463 w 3720463"/>
              <a:gd name="connsiteY2" fmla="*/ 0 h 3258232"/>
              <a:gd name="connsiteX0" fmla="*/ 0 w 3720463"/>
              <a:gd name="connsiteY0" fmla="*/ 3258232 h 3258232"/>
              <a:gd name="connsiteX1" fmla="*/ 1064823 w 3720463"/>
              <a:gd name="connsiteY1" fmla="*/ 859455 h 3258232"/>
              <a:gd name="connsiteX2" fmla="*/ 3720463 w 3720463"/>
              <a:gd name="connsiteY2" fmla="*/ 0 h 3258232"/>
              <a:gd name="connsiteX0" fmla="*/ 0 w 3720463"/>
              <a:gd name="connsiteY0" fmla="*/ 3258232 h 3258232"/>
              <a:gd name="connsiteX1" fmla="*/ 1359895 w 3720463"/>
              <a:gd name="connsiteY1" fmla="*/ 679868 h 3258232"/>
              <a:gd name="connsiteX2" fmla="*/ 3720463 w 3720463"/>
              <a:gd name="connsiteY2" fmla="*/ 0 h 3258232"/>
              <a:gd name="connsiteX0" fmla="*/ 0 w 3720463"/>
              <a:gd name="connsiteY0" fmla="*/ 3258232 h 3258232"/>
              <a:gd name="connsiteX1" fmla="*/ 1244433 w 3720463"/>
              <a:gd name="connsiteY1" fmla="*/ 756834 h 3258232"/>
              <a:gd name="connsiteX2" fmla="*/ 3720463 w 3720463"/>
              <a:gd name="connsiteY2" fmla="*/ 0 h 3258232"/>
            </a:gdLst>
            <a:ahLst/>
            <a:cxnLst>
              <a:cxn ang="0">
                <a:pos x="connsiteX0" y="connsiteY0"/>
              </a:cxn>
              <a:cxn ang="0">
                <a:pos x="connsiteX1" y="connsiteY1"/>
              </a:cxn>
              <a:cxn ang="0">
                <a:pos x="connsiteX2" y="connsiteY2"/>
              </a:cxn>
            </a:cxnLst>
            <a:rect l="l" t="t" r="r" b="b"/>
            <a:pathLst>
              <a:path w="3720463" h="3258232">
                <a:moveTo>
                  <a:pt x="0" y="3258232"/>
                </a:moveTo>
                <a:cubicBezTo>
                  <a:pt x="29935" y="2182844"/>
                  <a:pt x="624356" y="1299873"/>
                  <a:pt x="1244433" y="756834"/>
                </a:cubicBezTo>
                <a:cubicBezTo>
                  <a:pt x="1864510" y="213795"/>
                  <a:pt x="3720463" y="0"/>
                  <a:pt x="3720463" y="0"/>
                </a:cubicBezTo>
              </a:path>
            </a:pathLst>
          </a:custGeom>
          <a:noFill/>
          <a:ln w="63500" cap="flat" cmpd="sng" algn="ctr">
            <a:solidFill>
              <a:srgbClr val="4F81BD"/>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74" name="TextBox 73"/>
          <p:cNvSpPr txBox="1"/>
          <p:nvPr/>
        </p:nvSpPr>
        <p:spPr>
          <a:xfrm>
            <a:off x="3109050" y="2922801"/>
            <a:ext cx="1279592"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b="1" kern="0" dirty="0" err="1">
                <a:solidFill>
                  <a:srgbClr val="1F497D">
                    <a:lumMod val="60000"/>
                    <a:lumOff val="40000"/>
                  </a:srgbClr>
                </a:solidFill>
              </a:rPr>
              <a:t>l</a:t>
            </a:r>
            <a:r>
              <a:rPr kumimoji="0" lang="en-US" sz="2000" b="1" i="0" u="none" strike="noStrike" kern="0" cap="none" spc="0" normalizeH="0" baseline="0" noProof="0" dirty="0" err="1" smtClean="0">
                <a:ln>
                  <a:noFill/>
                </a:ln>
                <a:solidFill>
                  <a:srgbClr val="1F497D">
                    <a:lumMod val="60000"/>
                    <a:lumOff val="40000"/>
                  </a:srgbClr>
                </a:solidFill>
                <a:effectLst/>
                <a:uLnTx/>
                <a:uFillTx/>
              </a:rPr>
              <a:t>og</a:t>
            </a:r>
            <a:r>
              <a:rPr kumimoji="0" lang="en-US" sz="2000" b="1" i="0" u="none" strike="noStrike" kern="0" cap="none" spc="0" normalizeH="0" baseline="-25000" noProof="0" dirty="0" err="1" smtClean="0">
                <a:ln>
                  <a:noFill/>
                </a:ln>
                <a:solidFill>
                  <a:srgbClr val="1F497D">
                    <a:lumMod val="60000"/>
                    <a:lumOff val="40000"/>
                  </a:srgbClr>
                </a:solidFill>
                <a:effectLst/>
                <a:uLnTx/>
                <a:uFillTx/>
              </a:rPr>
              <a:t>b</a:t>
            </a:r>
            <a:r>
              <a:rPr kumimoji="0" lang="en-US" sz="2000" b="1" i="0" u="none" strike="noStrike" kern="0" cap="none" spc="0" normalizeH="0" baseline="0" noProof="0" dirty="0" smtClean="0">
                <a:ln>
                  <a:noFill/>
                </a:ln>
                <a:solidFill>
                  <a:srgbClr val="1F497D">
                    <a:lumMod val="60000"/>
                    <a:lumOff val="40000"/>
                  </a:srgbClr>
                </a:solidFill>
                <a:effectLst/>
                <a:uLnTx/>
                <a:uFillTx/>
              </a:rPr>
              <a:t>(x+1)</a:t>
            </a:r>
            <a:endParaRPr kumimoji="0" lang="en-US" sz="1800" b="1" i="0" u="none" strike="noStrike" kern="0" cap="none" spc="0" normalizeH="0" baseline="0" noProof="0" dirty="0">
              <a:ln>
                <a:noFill/>
              </a:ln>
              <a:solidFill>
                <a:srgbClr val="1F497D">
                  <a:lumMod val="60000"/>
                  <a:lumOff val="40000"/>
                </a:srgbClr>
              </a:solidFill>
              <a:effectLst/>
              <a:uLnTx/>
              <a:uFillTx/>
            </a:endParaRPr>
          </a:p>
        </p:txBody>
      </p:sp>
      <p:cxnSp>
        <p:nvCxnSpPr>
          <p:cNvPr id="76" name="Straight Arrow Connector 75"/>
          <p:cNvCxnSpPr>
            <a:stCxn id="82" idx="0"/>
          </p:cNvCxnSpPr>
          <p:nvPr/>
        </p:nvCxnSpPr>
        <p:spPr>
          <a:xfrm flipV="1">
            <a:off x="4627105" y="1701842"/>
            <a:ext cx="24133" cy="3235028"/>
          </a:xfrm>
          <a:prstGeom prst="straightConnector1">
            <a:avLst/>
          </a:prstGeom>
          <a:noFill/>
          <a:ln w="25400" cap="flat" cmpd="sng" algn="ctr">
            <a:solidFill>
              <a:sysClr val="windowText" lastClr="000000"/>
            </a:solidFill>
            <a:prstDash val="sysDash"/>
            <a:tailEnd type="none"/>
          </a:ln>
          <a:effectLst>
            <a:outerShdw blurRad="40000" dist="20000" dir="5400000" rotWithShape="0">
              <a:srgbClr val="000000">
                <a:alpha val="38000"/>
              </a:srgbClr>
            </a:outerShdw>
          </a:effectLst>
        </p:spPr>
      </p:cxnSp>
      <p:cxnSp>
        <p:nvCxnSpPr>
          <p:cNvPr id="78" name="Straight Arrow Connector 77"/>
          <p:cNvCxnSpPr>
            <a:endCxn id="84" idx="3"/>
          </p:cNvCxnSpPr>
          <p:nvPr/>
        </p:nvCxnSpPr>
        <p:spPr>
          <a:xfrm flipH="1">
            <a:off x="2127441" y="1706132"/>
            <a:ext cx="2454738" cy="14359"/>
          </a:xfrm>
          <a:prstGeom prst="straightConnector1">
            <a:avLst/>
          </a:prstGeom>
          <a:noFill/>
          <a:ln w="25400" cap="flat" cmpd="sng" algn="ctr">
            <a:solidFill>
              <a:srgbClr val="4F81BD"/>
            </a:solidFill>
            <a:prstDash val="sysDash"/>
            <a:tailEnd type="arrow"/>
          </a:ln>
          <a:effectLst>
            <a:outerShdw blurRad="40000" dist="20000" dir="5400000" rotWithShape="0">
              <a:srgbClr val="000000">
                <a:alpha val="38000"/>
              </a:srgbClr>
            </a:outerShdw>
          </a:effectLst>
        </p:spPr>
      </p:cxnSp>
      <p:sp>
        <p:nvSpPr>
          <p:cNvPr id="79" name="TextBox 78"/>
          <p:cNvSpPr txBox="1"/>
          <p:nvPr/>
        </p:nvSpPr>
        <p:spPr>
          <a:xfrm>
            <a:off x="2139311" y="4872513"/>
            <a:ext cx="505555"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ysClr val="windowText" lastClr="000000"/>
                </a:solidFill>
                <a:effectLst/>
                <a:uLnTx/>
                <a:uFillTx/>
              </a:rPr>
              <a:t>0,0</a:t>
            </a:r>
            <a:endParaRPr kumimoji="0" lang="en-US" sz="1800" b="1" i="0" u="none" strike="noStrike" kern="0" cap="none" spc="0" normalizeH="0" baseline="0" noProof="0" dirty="0">
              <a:ln>
                <a:noFill/>
              </a:ln>
              <a:solidFill>
                <a:sysClr val="windowText" lastClr="000000"/>
              </a:solidFill>
              <a:effectLst/>
              <a:uLnTx/>
              <a:uFillTx/>
            </a:endParaRPr>
          </a:p>
        </p:txBody>
      </p:sp>
      <p:sp>
        <p:nvSpPr>
          <p:cNvPr id="80" name="TextBox 79"/>
          <p:cNvSpPr txBox="1"/>
          <p:nvPr/>
        </p:nvSpPr>
        <p:spPr>
          <a:xfrm>
            <a:off x="1962567" y="1041483"/>
            <a:ext cx="505555"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ysClr val="windowText" lastClr="000000"/>
                </a:solidFill>
                <a:effectLst/>
                <a:uLnTx/>
                <a:uFillTx/>
              </a:rPr>
              <a:t>1.0</a:t>
            </a:r>
            <a:endParaRPr kumimoji="0" lang="en-US" sz="1800" b="1" i="0" u="none" strike="noStrike" kern="0" cap="none" spc="0" normalizeH="0" baseline="0" noProof="0" dirty="0">
              <a:ln>
                <a:noFill/>
              </a:ln>
              <a:solidFill>
                <a:sysClr val="windowText" lastClr="000000"/>
              </a:solidFill>
              <a:effectLst/>
              <a:uLnTx/>
              <a:uFillTx/>
            </a:endParaRPr>
          </a:p>
        </p:txBody>
      </p:sp>
      <p:sp>
        <p:nvSpPr>
          <p:cNvPr id="81" name="TextBox 80"/>
          <p:cNvSpPr txBox="1"/>
          <p:nvPr/>
        </p:nvSpPr>
        <p:spPr>
          <a:xfrm>
            <a:off x="6415157" y="4805062"/>
            <a:ext cx="505555"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ysClr val="windowText" lastClr="000000"/>
                </a:solidFill>
                <a:effectLst/>
                <a:uLnTx/>
                <a:uFillTx/>
              </a:rPr>
              <a:t>1.0</a:t>
            </a:r>
            <a:endParaRPr kumimoji="0" lang="en-US" sz="1800" b="1" i="0" u="none" strike="noStrike" kern="0" cap="none" spc="0" normalizeH="0" baseline="0" noProof="0" dirty="0">
              <a:ln>
                <a:noFill/>
              </a:ln>
              <a:solidFill>
                <a:sysClr val="windowText" lastClr="000000"/>
              </a:solidFill>
              <a:effectLst/>
              <a:uLnTx/>
              <a:uFillTx/>
            </a:endParaRPr>
          </a:p>
        </p:txBody>
      </p:sp>
      <p:sp>
        <p:nvSpPr>
          <p:cNvPr id="82" name="TextBox 81"/>
          <p:cNvSpPr txBox="1"/>
          <p:nvPr/>
        </p:nvSpPr>
        <p:spPr>
          <a:xfrm>
            <a:off x="4388642" y="4936870"/>
            <a:ext cx="47692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0.5</a:t>
            </a:r>
            <a:endParaRPr kumimoji="0" lang="en-US" sz="1800" b="0" i="0" u="none" strike="noStrike" kern="0" cap="none" spc="0" normalizeH="0" baseline="0" noProof="0" dirty="0">
              <a:ln>
                <a:noFill/>
              </a:ln>
              <a:solidFill>
                <a:sysClr val="windowText" lastClr="000000"/>
              </a:solidFill>
              <a:effectLst/>
              <a:uLnTx/>
              <a:uFillTx/>
            </a:endParaRPr>
          </a:p>
        </p:txBody>
      </p:sp>
      <p:sp>
        <p:nvSpPr>
          <p:cNvPr id="84" name="TextBox 83"/>
          <p:cNvSpPr txBox="1"/>
          <p:nvPr/>
        </p:nvSpPr>
        <p:spPr>
          <a:xfrm>
            <a:off x="1647823" y="1535825"/>
            <a:ext cx="4796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0.8</a:t>
            </a: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54526840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4-05-01 at 4.48.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4149" y="1125138"/>
            <a:ext cx="5930900" cy="4800600"/>
          </a:xfrm>
          <a:prstGeom prst="rect">
            <a:avLst/>
          </a:prstGeom>
        </p:spPr>
      </p:pic>
      <p:sp>
        <p:nvSpPr>
          <p:cNvPr id="2" name="Title 1"/>
          <p:cNvSpPr>
            <a:spLocks noGrp="1"/>
          </p:cNvSpPr>
          <p:nvPr>
            <p:ph type="title"/>
          </p:nvPr>
        </p:nvSpPr>
        <p:spPr>
          <a:xfrm>
            <a:off x="1579097" y="152718"/>
            <a:ext cx="5791200" cy="737347"/>
          </a:xfrm>
        </p:spPr>
        <p:txBody>
          <a:bodyPr/>
          <a:lstStyle/>
          <a:p>
            <a:r>
              <a:rPr lang="en-US" dirty="0" smtClean="0"/>
              <a:t>Log Transform</a:t>
            </a:r>
            <a:endParaRPr lang="en-US" dirty="0"/>
          </a:p>
        </p:txBody>
      </p:sp>
      <p:sp>
        <p:nvSpPr>
          <p:cNvPr id="27" name="Subtitle 2"/>
          <p:cNvSpPr txBox="1">
            <a:spLocks/>
          </p:cNvSpPr>
          <p:nvPr/>
        </p:nvSpPr>
        <p:spPr>
          <a:xfrm>
            <a:off x="2503871" y="5605309"/>
            <a:ext cx="5242408" cy="514051"/>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r>
              <a:rPr kumimoji="0" lang="en-US" sz="2400" b="0" i="0" u="none" strike="noStrike" kern="1200" cap="none" spc="0" normalizeH="0" baseline="0" noProof="0" dirty="0" smtClean="0">
                <a:ln>
                  <a:noFill/>
                </a:ln>
                <a:solidFill>
                  <a:srgbClr val="000000"/>
                </a:solidFill>
                <a:effectLst/>
                <a:uLnTx/>
                <a:uFillTx/>
                <a:latin typeface="Calibri"/>
                <a:ea typeface="+mn-ea"/>
                <a:cs typeface="+mn-cs"/>
              </a:rPr>
              <a:t>Input </a:t>
            </a:r>
            <a:r>
              <a:rPr kumimoji="0" lang="en-US" sz="2400" b="0" i="0" u="none" strike="noStrike" kern="1200" cap="none" spc="0" normalizeH="0" baseline="0" noProof="0" dirty="0" smtClean="0">
                <a:ln>
                  <a:noFill/>
                </a:ln>
                <a:solidFill>
                  <a:srgbClr val="000000"/>
                </a:solidFill>
                <a:effectLst/>
                <a:uLnTx/>
                <a:uFillTx/>
                <a:latin typeface="Calibri"/>
                <a:ea typeface="+mn-ea"/>
                <a:cs typeface="+mn-cs"/>
              </a:rPr>
              <a:t>gray level</a:t>
            </a:r>
            <a:endParaRPr kumimoji="0" lang="en-US" sz="2400" b="0" i="0" u="none" strike="noStrike" kern="1200" cap="none" spc="0" normalizeH="0" baseline="0" noProof="0" dirty="0">
              <a:ln>
                <a:noFill/>
              </a:ln>
              <a:solidFill>
                <a:srgbClr val="000000"/>
              </a:solidFill>
              <a:effectLst/>
              <a:uLnTx/>
              <a:uFillTx/>
              <a:latin typeface="Calibri"/>
              <a:ea typeface="+mn-ea"/>
              <a:cs typeface="+mn-cs"/>
            </a:endParaRPr>
          </a:p>
        </p:txBody>
      </p:sp>
      <p:sp>
        <p:nvSpPr>
          <p:cNvPr id="28" name="TextBox 27"/>
          <p:cNvSpPr txBox="1"/>
          <p:nvPr/>
        </p:nvSpPr>
        <p:spPr>
          <a:xfrm>
            <a:off x="4023744" y="2328834"/>
            <a:ext cx="113478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FF"/>
                </a:solidFill>
                <a:effectLst/>
                <a:uLnTx/>
                <a:uFillTx/>
              </a:rPr>
              <a:t>l</a:t>
            </a:r>
            <a:r>
              <a:rPr kumimoji="0" lang="en-US" sz="1800" b="0" i="0" u="none" strike="noStrike" kern="0" cap="none" spc="0" normalizeH="0" baseline="0" noProof="0" dirty="0" smtClean="0">
                <a:ln>
                  <a:noFill/>
                </a:ln>
                <a:solidFill>
                  <a:srgbClr val="0000FF"/>
                </a:solidFill>
                <a:effectLst/>
                <a:uLnTx/>
                <a:uFillTx/>
              </a:rPr>
              <a:t>og</a:t>
            </a:r>
            <a:r>
              <a:rPr kumimoji="0" lang="en-US" sz="1800" b="0" i="0" u="none" strike="noStrike" kern="0" cap="none" spc="0" normalizeH="0" baseline="-25000" noProof="0" dirty="0" smtClean="0">
                <a:ln>
                  <a:noFill/>
                </a:ln>
                <a:solidFill>
                  <a:srgbClr val="0000FF"/>
                </a:solidFill>
                <a:effectLst/>
                <a:uLnTx/>
                <a:uFillTx/>
              </a:rPr>
              <a:t>1.8</a:t>
            </a:r>
            <a:r>
              <a:rPr kumimoji="0" lang="en-US" sz="1800" b="0" i="0" u="none" strike="noStrike" kern="0" cap="none" spc="0" normalizeH="0" baseline="0" noProof="0" dirty="0" smtClean="0">
                <a:ln>
                  <a:noFill/>
                </a:ln>
                <a:solidFill>
                  <a:srgbClr val="0000FF"/>
                </a:solidFill>
                <a:effectLst/>
                <a:uLnTx/>
                <a:uFillTx/>
              </a:rPr>
              <a:t>(x+1)</a:t>
            </a:r>
            <a:endParaRPr kumimoji="0" lang="en-US" sz="1800" b="0" i="0" u="none" strike="noStrike" kern="0" cap="none" spc="0" normalizeH="0" baseline="-25000" noProof="0" dirty="0">
              <a:ln>
                <a:noFill/>
              </a:ln>
              <a:solidFill>
                <a:srgbClr val="0000FF"/>
              </a:solidFill>
              <a:effectLst/>
              <a:uLnTx/>
              <a:uFillTx/>
            </a:endParaRPr>
          </a:p>
        </p:txBody>
      </p:sp>
      <p:sp>
        <p:nvSpPr>
          <p:cNvPr id="29" name="TextBox 28"/>
          <p:cNvSpPr txBox="1"/>
          <p:nvPr/>
        </p:nvSpPr>
        <p:spPr>
          <a:xfrm>
            <a:off x="5762263" y="3449345"/>
            <a:ext cx="113478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0000"/>
                </a:solidFill>
                <a:effectLst/>
                <a:uLnTx/>
                <a:uFillTx/>
              </a:rPr>
              <a:t>log</a:t>
            </a:r>
            <a:r>
              <a:rPr kumimoji="0" lang="en-US" sz="1800" b="0" i="0" u="none" strike="noStrike" kern="0" cap="none" spc="0" normalizeH="0" baseline="-25000" noProof="0" dirty="0" smtClean="0">
                <a:ln>
                  <a:noFill/>
                </a:ln>
                <a:solidFill>
                  <a:srgbClr val="FF0000"/>
                </a:solidFill>
                <a:effectLst/>
                <a:uLnTx/>
                <a:uFillTx/>
              </a:rPr>
              <a:t>4.5</a:t>
            </a:r>
            <a:r>
              <a:rPr kumimoji="0" lang="en-US" sz="1800" b="0" i="0" u="none" strike="noStrike" kern="0" cap="none" spc="0" normalizeH="0" baseline="0" noProof="0" dirty="0" smtClean="0">
                <a:ln>
                  <a:noFill/>
                </a:ln>
                <a:solidFill>
                  <a:srgbClr val="FF0000"/>
                </a:solidFill>
                <a:effectLst/>
                <a:uLnTx/>
                <a:uFillTx/>
              </a:rPr>
              <a:t>(x+1)</a:t>
            </a:r>
            <a:endParaRPr kumimoji="0" lang="en-US" sz="1800" b="0" i="0" u="none" strike="noStrike" kern="0" cap="none" spc="0" normalizeH="0" baseline="-25000" noProof="0" dirty="0">
              <a:ln>
                <a:noFill/>
              </a:ln>
              <a:solidFill>
                <a:srgbClr val="FF0000"/>
              </a:solidFill>
              <a:effectLst/>
              <a:uLnTx/>
              <a:uFillTx/>
            </a:endParaRPr>
          </a:p>
        </p:txBody>
      </p:sp>
      <p:sp>
        <p:nvSpPr>
          <p:cNvPr id="30" name="Subtitle 2"/>
          <p:cNvSpPr txBox="1">
            <a:spLocks/>
          </p:cNvSpPr>
          <p:nvPr/>
        </p:nvSpPr>
        <p:spPr>
          <a:xfrm rot="16200000">
            <a:off x="-335554" y="3285606"/>
            <a:ext cx="4125355" cy="514051"/>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r>
              <a:rPr kumimoji="0" lang="en-US" sz="2400" b="0" i="0" u="none" strike="noStrike" kern="1200" cap="none" spc="0" normalizeH="0" baseline="0" noProof="0" dirty="0" smtClean="0">
                <a:ln>
                  <a:noFill/>
                </a:ln>
                <a:solidFill>
                  <a:srgbClr val="000000"/>
                </a:solidFill>
                <a:effectLst/>
                <a:uLnTx/>
                <a:uFillTx/>
                <a:latin typeface="Calibri"/>
                <a:ea typeface="+mn-ea"/>
                <a:cs typeface="+mn-cs"/>
              </a:rPr>
              <a:t>Output </a:t>
            </a:r>
            <a:r>
              <a:rPr kumimoji="0" lang="en-US" sz="2400" b="0" i="0" u="none" strike="noStrike" kern="1200" cap="none" spc="0" normalizeH="0" baseline="0" noProof="0" dirty="0" smtClean="0">
                <a:ln>
                  <a:noFill/>
                </a:ln>
                <a:solidFill>
                  <a:srgbClr val="000000"/>
                </a:solidFill>
                <a:effectLst/>
                <a:uLnTx/>
                <a:uFillTx/>
                <a:latin typeface="Calibri"/>
                <a:ea typeface="+mn-ea"/>
                <a:cs typeface="+mn-cs"/>
              </a:rPr>
              <a:t>gray level</a:t>
            </a:r>
            <a:endParaRPr kumimoji="0" lang="en-US" sz="2400" b="0" i="0" u="none" strike="noStrike" kern="1200" cap="none" spc="0" normalizeH="0" baseline="0" noProof="0" dirty="0">
              <a:ln>
                <a:noFill/>
              </a:ln>
              <a:solidFill>
                <a:srgbClr val="000000"/>
              </a:solidFill>
              <a:effectLst/>
              <a:uLnTx/>
              <a:uFillTx/>
              <a:latin typeface="Calibri"/>
              <a:ea typeface="+mn-ea"/>
              <a:cs typeface="+mn-cs"/>
            </a:endParaRPr>
          </a:p>
        </p:txBody>
      </p:sp>
      <p:sp>
        <p:nvSpPr>
          <p:cNvPr id="31" name="TextBox 30"/>
          <p:cNvSpPr txBox="1"/>
          <p:nvPr/>
        </p:nvSpPr>
        <p:spPr>
          <a:xfrm>
            <a:off x="5644177" y="2785090"/>
            <a:ext cx="113478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8000"/>
                </a:solidFill>
                <a:effectLst/>
                <a:uLnTx/>
                <a:uFillTx/>
              </a:rPr>
              <a:t>log</a:t>
            </a:r>
            <a:r>
              <a:rPr kumimoji="0" lang="en-US" sz="1800" b="0" i="0" u="none" strike="noStrike" kern="0" cap="none" spc="0" normalizeH="0" baseline="-25000" noProof="0" dirty="0" smtClean="0">
                <a:ln>
                  <a:noFill/>
                </a:ln>
                <a:solidFill>
                  <a:srgbClr val="008000"/>
                </a:solidFill>
                <a:effectLst/>
                <a:uLnTx/>
                <a:uFillTx/>
              </a:rPr>
              <a:t>2.2</a:t>
            </a:r>
            <a:r>
              <a:rPr kumimoji="0" lang="en-US" sz="1800" b="0" i="0" u="none" strike="noStrike" kern="0" cap="none" spc="0" normalizeH="0" baseline="0" noProof="0" dirty="0" smtClean="0">
                <a:ln>
                  <a:noFill/>
                </a:ln>
                <a:solidFill>
                  <a:srgbClr val="008000"/>
                </a:solidFill>
                <a:effectLst/>
                <a:uLnTx/>
                <a:uFillTx/>
              </a:rPr>
              <a:t>(x+1)</a:t>
            </a:r>
            <a:endParaRPr kumimoji="0" lang="en-US" sz="1800" b="0" i="0" u="none" strike="noStrike" kern="0" cap="none" spc="0" normalizeH="0" baseline="-25000" noProof="0" dirty="0">
              <a:ln>
                <a:noFill/>
              </a:ln>
              <a:solidFill>
                <a:srgbClr val="008000"/>
              </a:solidFill>
              <a:effectLst/>
              <a:uLnTx/>
              <a:uFillTx/>
            </a:endParaRPr>
          </a:p>
        </p:txBody>
      </p:sp>
    </p:spTree>
    <p:extLst>
      <p:ext uri="{BB962C8B-B14F-4D97-AF65-F5344CB8AC3E}">
        <p14:creationId xmlns:p14="http://schemas.microsoft.com/office/powerpoint/2010/main" val="349526854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224"/>
            <a:ext cx="8229600" cy="914399"/>
          </a:xfrm>
        </p:spPr>
        <p:txBody>
          <a:bodyPr/>
          <a:lstStyle/>
          <a:p>
            <a:r>
              <a:rPr lang="en-US" dirty="0" smtClean="0"/>
              <a:t>Power Transform</a:t>
            </a:r>
            <a:endParaRPr lang="en-US" dirty="0"/>
          </a:p>
        </p:txBody>
      </p:sp>
      <p:sp>
        <p:nvSpPr>
          <p:cNvPr id="3" name="Content Placeholder 2"/>
          <p:cNvSpPr>
            <a:spLocks noGrp="1"/>
          </p:cNvSpPr>
          <p:nvPr>
            <p:ph idx="1"/>
          </p:nvPr>
        </p:nvSpPr>
        <p:spPr>
          <a:xfrm>
            <a:off x="457200" y="1673696"/>
            <a:ext cx="7804003" cy="4047734"/>
          </a:xfrm>
        </p:spPr>
        <p:txBody>
          <a:bodyPr>
            <a:noAutofit/>
          </a:bodyPr>
          <a:lstStyle/>
          <a:p>
            <a:pPr marL="457200" indent="-457200">
              <a:buFont typeface="Arial"/>
              <a:buChar char="•"/>
            </a:pPr>
            <a:r>
              <a:rPr lang="en-US" sz="2800" dirty="0" smtClean="0"/>
              <a:t>Power transform returns the gray level raised to exp</a:t>
            </a:r>
            <a:r>
              <a:rPr lang="en-US" sz="2800" dirty="0" smtClean="0"/>
              <a:t>.</a:t>
            </a:r>
          </a:p>
          <a:p>
            <a:pPr marL="457200" indent="-457200">
              <a:buFont typeface="Arial"/>
              <a:buChar char="•"/>
            </a:pPr>
            <a:endParaRPr lang="en-US" sz="2800" dirty="0" smtClean="0"/>
          </a:p>
          <a:p>
            <a:pPr marL="457200" indent="-457200">
              <a:buFont typeface="Arial"/>
              <a:buChar char="•"/>
            </a:pPr>
            <a:endParaRPr lang="en-US" sz="2800" dirty="0"/>
          </a:p>
          <a:p>
            <a:pPr marL="457200" indent="-457200">
              <a:buFont typeface="Arial"/>
              <a:buChar char="•"/>
            </a:pPr>
            <a:r>
              <a:rPr lang="en-US" sz="2800" dirty="0" smtClean="0"/>
              <a:t>No x-axis offset needed.</a:t>
            </a:r>
            <a:endParaRPr lang="en-US" sz="2800" dirty="0" smtClean="0"/>
          </a:p>
        </p:txBody>
      </p:sp>
      <p:sp>
        <p:nvSpPr>
          <p:cNvPr id="10" name="Rectangle 9"/>
          <p:cNvSpPr/>
          <p:nvPr/>
        </p:nvSpPr>
        <p:spPr>
          <a:xfrm>
            <a:off x="3612608" y="2608136"/>
            <a:ext cx="1452349" cy="523220"/>
          </a:xfrm>
          <a:prstGeom prst="rect">
            <a:avLst/>
          </a:prstGeom>
        </p:spPr>
        <p:txBody>
          <a:bodyPr wrap="none">
            <a:spAutoFit/>
          </a:bodyPr>
          <a:lstStyle/>
          <a:p>
            <a:r>
              <a:rPr lang="en-US" sz="2800" dirty="0" smtClean="0"/>
              <a:t>Y = </a:t>
            </a:r>
            <a:r>
              <a:rPr lang="en-US" sz="2800" dirty="0" err="1" smtClean="0"/>
              <a:t>X</a:t>
            </a:r>
            <a:r>
              <a:rPr lang="en-US" sz="2800" baseline="30000" dirty="0" err="1" smtClean="0"/>
              <a:t>exp</a:t>
            </a:r>
            <a:endParaRPr lang="en-US" sz="2800" baseline="30000" dirty="0"/>
          </a:p>
        </p:txBody>
      </p:sp>
    </p:spTree>
    <p:extLst>
      <p:ext uri="{BB962C8B-B14F-4D97-AF65-F5344CB8AC3E}">
        <p14:creationId xmlns:p14="http://schemas.microsoft.com/office/powerpoint/2010/main" val="46650598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1566</TotalTime>
  <Words>1379</Words>
  <Application>Microsoft Macintosh PowerPoint</Application>
  <PresentationFormat>On-screen Show (4:3)</PresentationFormat>
  <Paragraphs>195</Paragraphs>
  <Slides>29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1" baseType="lpstr">
      <vt:lpstr>Essential</vt:lpstr>
      <vt:lpstr>Document</vt:lpstr>
      <vt:lpstr>Logarithm and power function to modify an image</vt:lpstr>
      <vt:lpstr>Introduction</vt:lpstr>
      <vt:lpstr>introduction</vt:lpstr>
      <vt:lpstr>Theoretical Background</vt:lpstr>
      <vt:lpstr>Theoretical Background</vt:lpstr>
      <vt:lpstr>Logarithmic Transform</vt:lpstr>
      <vt:lpstr>Log Transform</vt:lpstr>
      <vt:lpstr>Log Transform</vt:lpstr>
      <vt:lpstr>Power Transform</vt:lpstr>
      <vt:lpstr>Power Transform</vt:lpstr>
      <vt:lpstr>Power Transform</vt:lpstr>
      <vt:lpstr>Algorithms</vt:lpstr>
      <vt:lpstr>Image Manipulation</vt:lpstr>
      <vt:lpstr>Image Manipulation</vt:lpstr>
      <vt:lpstr>Image Manipulation</vt:lpstr>
      <vt:lpstr>Image Manipulation</vt:lpstr>
      <vt:lpstr>Region selection</vt:lpstr>
      <vt:lpstr>Region selection</vt:lpstr>
      <vt:lpstr>Region selection</vt:lpstr>
      <vt:lpstr>Image mean</vt:lpstr>
      <vt:lpstr>Image STD DEv</vt:lpstr>
      <vt:lpstr>technology</vt:lpstr>
      <vt:lpstr>Technology</vt:lpstr>
      <vt:lpstr>Technology</vt:lpstr>
      <vt:lpstr>Software Demo</vt:lpstr>
      <vt:lpstr>Conclusion</vt:lpstr>
      <vt:lpstr>References</vt:lpstr>
      <vt:lpstr>References</vt:lpstr>
      <vt:lpstr>Questions ? ?</vt:lpstr>
    </vt:vector>
  </TitlesOfParts>
  <Company>Sherman 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Logarithm and Power Function to Modify an Image</dc:title>
  <dc:creator>John Esquivel</dc:creator>
  <cp:lastModifiedBy>John Esquivel</cp:lastModifiedBy>
  <cp:revision>34</cp:revision>
  <dcterms:created xsi:type="dcterms:W3CDTF">2014-04-29T02:29:16Z</dcterms:created>
  <dcterms:modified xsi:type="dcterms:W3CDTF">2014-05-01T22:55:09Z</dcterms:modified>
</cp:coreProperties>
</file>