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5" r:id="rId3"/>
    <p:sldId id="475" r:id="rId5"/>
    <p:sldId id="470" r:id="rId6"/>
    <p:sldId id="471" r:id="rId7"/>
    <p:sldId id="472" r:id="rId8"/>
    <p:sldId id="308" r:id="rId9"/>
    <p:sldId id="393" r:id="rId10"/>
    <p:sldId id="309" r:id="rId11"/>
    <p:sldId id="473" r:id="rId12"/>
    <p:sldId id="259" r:id="rId13"/>
    <p:sldId id="381" r:id="rId14"/>
    <p:sldId id="382" r:id="rId15"/>
    <p:sldId id="311" r:id="rId16"/>
    <p:sldId id="312" r:id="rId17"/>
    <p:sldId id="347" r:id="rId18"/>
    <p:sldId id="314" r:id="rId19"/>
    <p:sldId id="315" r:id="rId20"/>
    <p:sldId id="313" r:id="rId21"/>
    <p:sldId id="316" r:id="rId22"/>
    <p:sldId id="317" r:id="rId23"/>
    <p:sldId id="318" r:id="rId24"/>
    <p:sldId id="319" r:id="rId25"/>
    <p:sldId id="320" r:id="rId26"/>
    <p:sldId id="322" r:id="rId27"/>
    <p:sldId id="323" r:id="rId28"/>
    <p:sldId id="325" r:id="rId29"/>
    <p:sldId id="326" r:id="rId30"/>
    <p:sldId id="327" r:id="rId31"/>
    <p:sldId id="383" r:id="rId32"/>
    <p:sldId id="384" r:id="rId33"/>
    <p:sldId id="328" r:id="rId34"/>
    <p:sldId id="329" r:id="rId35"/>
    <p:sldId id="330" r:id="rId36"/>
    <p:sldId id="331" r:id="rId37"/>
    <p:sldId id="332" r:id="rId38"/>
    <p:sldId id="333" r:id="rId39"/>
    <p:sldId id="334" r:id="rId40"/>
    <p:sldId id="335" r:id="rId41"/>
    <p:sldId id="336" r:id="rId42"/>
    <p:sldId id="337" r:id="rId43"/>
    <p:sldId id="476" r:id="rId44"/>
    <p:sldId id="477" r:id="rId45"/>
    <p:sldId id="478" r:id="rId46"/>
    <p:sldId id="339" r:id="rId47"/>
    <p:sldId id="338" r:id="rId48"/>
    <p:sldId id="340" r:id="rId49"/>
    <p:sldId id="389" r:id="rId50"/>
    <p:sldId id="344" r:id="rId51"/>
    <p:sldId id="345" r:id="rId52"/>
    <p:sldId id="348" r:id="rId53"/>
    <p:sldId id="373" r:id="rId54"/>
    <p:sldId id="374" r:id="rId55"/>
    <p:sldId id="346" r:id="rId56"/>
    <p:sldId id="349" r:id="rId57"/>
    <p:sldId id="350" r:id="rId58"/>
    <p:sldId id="351" r:id="rId59"/>
    <p:sldId id="352" r:id="rId60"/>
    <p:sldId id="353" r:id="rId61"/>
    <p:sldId id="354" r:id="rId62"/>
    <p:sldId id="356" r:id="rId63"/>
    <p:sldId id="362" r:id="rId64"/>
    <p:sldId id="363" r:id="rId65"/>
    <p:sldId id="385" r:id="rId66"/>
    <p:sldId id="386" r:id="rId67"/>
    <p:sldId id="387" r:id="rId68"/>
    <p:sldId id="355" r:id="rId69"/>
    <p:sldId id="357" r:id="rId70"/>
    <p:sldId id="358" r:id="rId71"/>
    <p:sldId id="359" r:id="rId72"/>
    <p:sldId id="360" r:id="rId73"/>
    <p:sldId id="361" r:id="rId74"/>
    <p:sldId id="390" r:id="rId75"/>
    <p:sldId id="341" r:id="rId76"/>
    <p:sldId id="342" r:id="rId77"/>
    <p:sldId id="391" r:id="rId78"/>
    <p:sldId id="368" r:id="rId79"/>
    <p:sldId id="392" r:id="rId80"/>
    <p:sldId id="377" r:id="rId81"/>
    <p:sldId id="378" r:id="rId82"/>
    <p:sldId id="379" r:id="rId83"/>
    <p:sldId id="380" r:id="rId84"/>
    <p:sldId id="388"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2" autoAdjust="0"/>
    <p:restoredTop sz="96785" autoAdjust="0"/>
  </p:normalViewPr>
  <p:slideViewPr>
    <p:cSldViewPr>
      <p:cViewPr varScale="1">
        <p:scale>
          <a:sx n="83" d="100"/>
          <a:sy n="83" d="100"/>
        </p:scale>
        <p:origin x="-1188" y="-78"/>
      </p:cViewPr>
      <p:guideLst>
        <p:guide orient="horz" pos="2160"/>
        <p:guide pos="2896"/>
      </p:guideLst>
    </p:cSldViewPr>
  </p:slideViewPr>
  <p:notesTextViewPr>
    <p:cViewPr>
      <p:scale>
        <a:sx n="1" d="1"/>
        <a:sy n="1" d="1"/>
      </p:scale>
      <p:origin x="0" y="0"/>
    </p:cViewPr>
  </p:notesTextViewPr>
  <p:sorterViewPr>
    <p:cViewPr>
      <p:scale>
        <a:sx n="100" d="100"/>
        <a:sy n="100" d="100"/>
      </p:scale>
      <p:origin x="0" y="287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6BECE-ACF0-4E54-9DCA-9EFD37221C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F1DEA-B237-4E13-A7B5-D9834D61F4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编者：为了与</a:t>
            </a:r>
            <a:r>
              <a:rPr lang="en-US" altLang="zh-CN" b="1" dirty="0" smtClean="0"/>
              <a:t>Reading</a:t>
            </a:r>
            <a:r>
              <a:rPr lang="zh-CN" altLang="en-US" b="1" baseline="0" dirty="0" smtClean="0"/>
              <a:t> </a:t>
            </a:r>
            <a:r>
              <a:rPr lang="en-US" altLang="zh-CN" b="1" baseline="0" dirty="0" smtClean="0"/>
              <a:t>- </a:t>
            </a:r>
            <a:r>
              <a:rPr lang="en-US" altLang="zh-CN" b="1" dirty="0" smtClean="0"/>
              <a:t>Text A</a:t>
            </a:r>
            <a:r>
              <a:rPr lang="zh-CN" altLang="en-US" b="1" dirty="0" smtClean="0"/>
              <a:t>和</a:t>
            </a:r>
            <a:r>
              <a:rPr lang="en-US" altLang="zh-CN" b="1" dirty="0" smtClean="0"/>
              <a:t>Text</a:t>
            </a:r>
            <a:r>
              <a:rPr lang="en-US" altLang="zh-CN" b="1" baseline="0" dirty="0" smtClean="0"/>
              <a:t> B</a:t>
            </a:r>
            <a:r>
              <a:rPr lang="zh-CN" altLang="en-US" b="1" baseline="0" dirty="0" smtClean="0"/>
              <a:t>里面的主题页一致，在</a:t>
            </a:r>
            <a:r>
              <a:rPr lang="en-US" altLang="zh-CN" b="1" baseline="0" dirty="0" smtClean="0"/>
              <a:t>Viewing</a:t>
            </a:r>
            <a:r>
              <a:rPr lang="zh-CN" altLang="en-US" b="1" baseline="0" dirty="0" smtClean="0"/>
              <a:t>板块添加了一张主题页。</a:t>
            </a:r>
            <a:endParaRPr lang="en-US" altLang="zh-CN" b="1" baseline="0" dirty="0" smtClean="0"/>
          </a:p>
          <a:p>
            <a:endParaRPr lang="en-US" altLang="zh-CN" b="1"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u="none" dirty="0" smtClean="0">
                <a:solidFill>
                  <a:srgbClr val="FF0000"/>
                </a:solidFill>
              </a:rPr>
              <a:t>编辑回复：好的，谢谢吴老师！</a:t>
            </a:r>
            <a:r>
              <a:rPr lang="zh-CN" altLang="en-US" b="1" u="none" dirty="0" smtClean="0">
                <a:solidFill>
                  <a:schemeClr val="tx1"/>
                </a:solidFill>
              </a:rPr>
              <a:t>之后的单元也可进行统一调整。</a:t>
            </a:r>
            <a:endParaRPr lang="zh-CN" altLang="en-US" b="1" u="none" dirty="0" smtClean="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已补充视频链接。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smtClean="0"/>
              <a:t>编者：好的，谢谢。</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u="none" dirty="0" smtClean="0">
                <a:solidFill>
                  <a:srgbClr val="FF0000"/>
                </a:solidFill>
              </a:rPr>
              <a:t>编辑回复：收到，谢谢吴老师！</a:t>
            </a:r>
            <a:endParaRPr lang="zh-CN" altLang="en-US" b="1" u="none" dirty="0" smtClean="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smtClean="0"/>
              <a:t>编者：为了与</a:t>
            </a:r>
            <a:r>
              <a:rPr lang="en-US" altLang="zh-CN" b="1" dirty="0" smtClean="0"/>
              <a:t>Reading</a:t>
            </a:r>
            <a:r>
              <a:rPr lang="zh-CN" altLang="en-US" b="1" baseline="0" dirty="0" smtClean="0"/>
              <a:t> </a:t>
            </a:r>
            <a:r>
              <a:rPr lang="en-US" altLang="zh-CN" b="1" baseline="0" dirty="0" smtClean="0"/>
              <a:t>- </a:t>
            </a:r>
            <a:r>
              <a:rPr lang="en-US" altLang="zh-CN" b="1" dirty="0" smtClean="0"/>
              <a:t>Text A</a:t>
            </a:r>
            <a:r>
              <a:rPr lang="zh-CN" altLang="en-US" b="1" dirty="0" smtClean="0"/>
              <a:t>和</a:t>
            </a:r>
            <a:r>
              <a:rPr lang="en-US" altLang="zh-CN" b="1" dirty="0" smtClean="0"/>
              <a:t>Text</a:t>
            </a:r>
            <a:r>
              <a:rPr lang="en-US" altLang="zh-CN" b="1" baseline="0" dirty="0" smtClean="0"/>
              <a:t> B</a:t>
            </a:r>
            <a:r>
              <a:rPr lang="zh-CN" altLang="en-US" b="1" baseline="0" dirty="0" smtClean="0"/>
              <a:t>里面的主题页一致，在</a:t>
            </a:r>
            <a:r>
              <a:rPr lang="en-US" altLang="zh-CN" b="1" baseline="0" dirty="0" smtClean="0"/>
              <a:t>Speaking</a:t>
            </a:r>
            <a:r>
              <a:rPr lang="zh-CN" altLang="en-US" b="1" baseline="0" dirty="0" smtClean="0"/>
              <a:t>板块添加了一张主题页。</a:t>
            </a:r>
            <a:endParaRPr lang="en-US" altLang="zh-CN" b="1" baseline="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u="none" dirty="0" smtClean="0">
                <a:solidFill>
                  <a:srgbClr val="FF0000"/>
                </a:solidFill>
              </a:rPr>
              <a:t>编辑回复：好的，谢谢吴老师！</a:t>
            </a:r>
            <a:r>
              <a:rPr lang="zh-CN" altLang="en-US" b="1" u="none" dirty="0" smtClean="0">
                <a:solidFill>
                  <a:schemeClr val="tx1"/>
                </a:solidFill>
              </a:rPr>
              <a:t>后续单元也可进行统一调整。</a:t>
            </a:r>
            <a:endParaRPr lang="zh-CN" altLang="en-US" b="1" u="none" dirty="0" smtClean="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i="0" dirty="0" smtClean="0"/>
              <a:t>编者：在</a:t>
            </a:r>
            <a:r>
              <a:rPr lang="en-US" altLang="zh-CN" b="1" i="0" dirty="0" smtClean="0"/>
              <a:t>Writing</a:t>
            </a:r>
            <a:r>
              <a:rPr lang="zh-CN" altLang="en-US" b="1" i="0" dirty="0" smtClean="0"/>
              <a:t>首页之后的每个页面左上角均显示</a:t>
            </a:r>
            <a:r>
              <a:rPr lang="en-US" altLang="zh-CN" b="1" i="0" dirty="0" smtClean="0"/>
              <a:t>Writing</a:t>
            </a:r>
            <a:r>
              <a:rPr lang="zh-CN" altLang="en-US" b="1" i="0" dirty="0" smtClean="0"/>
              <a:t>以及所对应的内部板块名称。</a:t>
            </a:r>
            <a:endParaRPr lang="en-US" altLang="zh-CN" b="1" i="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i="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u="none" dirty="0" smtClean="0">
                <a:solidFill>
                  <a:srgbClr val="FF0000"/>
                </a:solidFill>
              </a:rPr>
              <a:t>编辑回复：好的，谢谢吴老师！后续单元也可进行统一调整。</a:t>
            </a:r>
            <a:endParaRPr lang="zh-CN" altLang="en-US" b="1" i="0" dirty="0" smtClean="0"/>
          </a:p>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考虑到</a:t>
            </a:r>
            <a:r>
              <a:rPr lang="en-US" altLang="zh-CN" dirty="0" smtClean="0"/>
              <a:t>Writing</a:t>
            </a:r>
            <a:r>
              <a:rPr lang="zh-CN" altLang="en-US" dirty="0" smtClean="0"/>
              <a:t>作为教材中的一个独立板块，且附有相关练习和答案，因此将</a:t>
            </a:r>
            <a:r>
              <a:rPr lang="en-US" altLang="zh-CN" dirty="0" smtClean="0"/>
              <a:t>Writing</a:t>
            </a:r>
            <a:r>
              <a:rPr lang="zh-CN" altLang="en-US" dirty="0" smtClean="0"/>
              <a:t>部分补了回来，并把答案和练习补充在了最后，还请吴老师确认是否可以。</a:t>
            </a:r>
            <a:endParaRPr lang="en-US" altLang="zh-CN" dirty="0" smtClean="0"/>
          </a:p>
          <a:p>
            <a:r>
              <a:rPr lang="zh-CN" altLang="en-US" b="1" u="none" dirty="0" smtClean="0">
                <a:solidFill>
                  <a:srgbClr val="FF0000"/>
                </a:solidFill>
              </a:rPr>
              <a:t>编者：可以。之后单元也会补充该板块。</a:t>
            </a:r>
            <a:endParaRPr lang="en-US" altLang="zh-CN" b="1" u="none" dirty="0" smtClean="0">
              <a:solidFill>
                <a:srgbClr val="FF0000"/>
              </a:solidFill>
            </a:endParaRPr>
          </a:p>
          <a:p>
            <a:endParaRPr lang="en-US" altLang="zh-CN" b="1" u="none" dirty="0" smtClean="0">
              <a:solidFill>
                <a:srgbClr val="FF0000"/>
              </a:solidFill>
            </a:endParaRPr>
          </a:p>
          <a:p>
            <a:r>
              <a:rPr lang="zh-CN" altLang="en-US" b="1" u="none" dirty="0" smtClean="0">
                <a:solidFill>
                  <a:srgbClr val="FF0000"/>
                </a:solidFill>
              </a:rPr>
              <a:t>编辑回复：好的，谢谢吴老师！</a:t>
            </a:r>
            <a:endParaRPr lang="zh-CN" altLang="en-US" b="1" u="none" dirty="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考虑到</a:t>
            </a:r>
            <a:r>
              <a:rPr lang="en-US" altLang="zh-CN" dirty="0" smtClean="0"/>
              <a:t>Writing</a:t>
            </a:r>
            <a:r>
              <a:rPr lang="zh-CN" altLang="en-US" dirty="0" smtClean="0"/>
              <a:t>作为教材中的一个独立板块，且附有相关练习和答案，因此将</a:t>
            </a:r>
            <a:r>
              <a:rPr lang="en-US" altLang="zh-CN" dirty="0" smtClean="0"/>
              <a:t>Writing</a:t>
            </a:r>
            <a:r>
              <a:rPr lang="zh-CN" altLang="en-US" dirty="0" smtClean="0"/>
              <a:t>部分补了回来，并把答案和练习补充在了最后，还请吴老师确认是否可以。</a:t>
            </a:r>
            <a:endParaRPr lang="en-US" altLang="zh-CN" dirty="0" smtClean="0"/>
          </a:p>
          <a:p>
            <a:r>
              <a:rPr lang="zh-CN" altLang="en-US" b="1" u="none" dirty="0" smtClean="0">
                <a:solidFill>
                  <a:srgbClr val="FF0000"/>
                </a:solidFill>
              </a:rPr>
              <a:t>编者：可以。之后单元也会补充该板块。</a:t>
            </a:r>
            <a:endParaRPr lang="en-US" altLang="zh-CN" b="1" u="none" dirty="0" smtClean="0">
              <a:solidFill>
                <a:srgbClr val="FF0000"/>
              </a:solidFill>
            </a:endParaRPr>
          </a:p>
          <a:p>
            <a:endParaRPr lang="en-US" altLang="zh-CN" b="1" u="none" dirty="0" smtClean="0">
              <a:solidFill>
                <a:srgbClr val="FF0000"/>
              </a:solidFill>
            </a:endParaRPr>
          </a:p>
          <a:p>
            <a:r>
              <a:rPr lang="zh-CN" altLang="en-US" b="1" u="none" dirty="0" smtClean="0">
                <a:solidFill>
                  <a:srgbClr val="FF0000"/>
                </a:solidFill>
              </a:rPr>
              <a:t>编辑回复：好的，谢谢吴老师！</a:t>
            </a:r>
            <a:endParaRPr lang="zh-CN" altLang="en-US" b="1" u="none" dirty="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将题目的颜色统一改为了黑色，答案的颜色保留了红色。下同。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smtClean="0"/>
              <a:t>编者：好的，谢谢。</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u="none" dirty="0" smtClean="0">
                <a:solidFill>
                  <a:srgbClr val="FF0000"/>
                </a:solidFill>
              </a:rPr>
              <a:t>编辑回复：收到，谢谢吴老师！</a:t>
            </a:r>
            <a:endParaRPr lang="zh-CN" altLang="en-US" b="1" u="none"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1" dirty="0" smtClean="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为了保证答案显示清晰，稍微调整了格式。</a:t>
            </a:r>
            <a:endParaRPr lang="en-US" altLang="zh-CN" dirty="0" smtClean="0"/>
          </a:p>
          <a:p>
            <a:r>
              <a:rPr lang="zh-CN" altLang="en-US" b="1" dirty="0" smtClean="0"/>
              <a:t>编者：好的，谢谢。</a:t>
            </a:r>
            <a:endParaRPr lang="en-US" altLang="zh-CN" b="1" dirty="0" smtClean="0"/>
          </a:p>
          <a:p>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u="none" dirty="0" smtClean="0">
                <a:solidFill>
                  <a:srgbClr val="FF0000"/>
                </a:solidFill>
              </a:rPr>
              <a:t>编辑回复：收到，谢谢吴老师！</a:t>
            </a:r>
            <a:endParaRPr lang="zh-CN" altLang="en-US" b="1" u="none" dirty="0" smtClean="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补充了</a:t>
            </a:r>
            <a:r>
              <a:rPr lang="en-US" altLang="zh-CN" dirty="0" smtClean="0"/>
              <a:t>Lead-in</a:t>
            </a:r>
            <a:r>
              <a:rPr lang="zh-CN" altLang="en-US" dirty="0" smtClean="0"/>
              <a:t>环节。</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smtClean="0"/>
              <a:t>编者：好的，谢谢。之后单元也会补充该环节。</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u="none" dirty="0" smtClean="0">
                <a:solidFill>
                  <a:srgbClr val="FF0000"/>
                </a:solidFill>
              </a:rPr>
              <a:t>编辑回复：好的，谢谢吴老师！</a:t>
            </a:r>
            <a:endParaRPr lang="zh-CN" altLang="en-US" b="1" u="none" dirty="0" smtClean="0">
              <a:solidFill>
                <a:srgbClr val="FF0000"/>
              </a:solidFill>
            </a:endParaRPr>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1DC9D-C42F-46D5-BF33-6023F953CDD9}"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69035-A9AF-49FB-8C2F-211B7B56E3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3.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8.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xml"/><Relationship Id="rId4" Type="http://schemas.openxmlformats.org/officeDocument/2006/relationships/slide" Target="slide61.xml"/><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77.xml"/><Relationship Id="rId4" Type="http://schemas.openxmlformats.org/officeDocument/2006/relationships/slide" Target="slide75.xml"/><Relationship Id="rId3" Type="http://schemas.openxmlformats.org/officeDocument/2006/relationships/slide" Target="slide72.xml"/><Relationship Id="rId2" Type="http://schemas.openxmlformats.org/officeDocument/2006/relationships/slide" Target="slide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6.xml"/><Relationship Id="rId3" Type="http://schemas.openxmlformats.org/officeDocument/2006/relationships/slide" Target="slide46.xml"/><Relationship Id="rId2" Type="http://schemas.openxmlformats.org/officeDocument/2006/relationships/slide" Target="slide8.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46.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slide" Target="slide72.xml"/><Relationship Id="rId2" Type="http://schemas.openxmlformats.org/officeDocument/2006/relationships/image" Target="../media/image6.png"/><Relationship Id="rId1" Type="http://schemas.openxmlformats.org/officeDocument/2006/relationships/hyperlink" Target="U1&#35270;&#39057;.mp4" TargetMode="Externa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hyperlink" Target="U1&#35270;&#39057;.mp4" TargetMode="External"/><Relationship Id="rId2" Type="http://schemas.openxmlformats.org/officeDocument/2006/relationships/image" Target="../media/image2.png"/><Relationship Id="rId1" Type="http://schemas.openxmlformats.org/officeDocument/2006/relationships/slide" Target="slide72.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75.xml"/></Relationships>
</file>

<file path=ppt/slides/_rels/slide77.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slide" Target="slide81.xml"/><Relationship Id="rId6" Type="http://schemas.openxmlformats.org/officeDocument/2006/relationships/slide" Target="slide80.xml"/><Relationship Id="rId5" Type="http://schemas.openxmlformats.org/officeDocument/2006/relationships/slide" Target="slide79.xml"/><Relationship Id="rId4" Type="http://schemas.openxmlformats.org/officeDocument/2006/relationships/slide" Target="slide78.xml"/><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77.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77.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xml"/><Relationship Id="rId4" Type="http://schemas.openxmlformats.org/officeDocument/2006/relationships/slide" Target="slide26.xml"/><Relationship Id="rId3" Type="http://schemas.openxmlformats.org/officeDocument/2006/relationships/slide" Target="slide13.xml"/><Relationship Id="rId2" Type="http://schemas.openxmlformats.org/officeDocument/2006/relationships/slide" Target="slide10.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77.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77.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7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bilibili.com/video/BV1CU4y157RG?from=search&amp;seid=15506743628165763727&amp;spm_id_from=333.337.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35941" t="35397" r="24409" b="8624"/>
          <a:stretch>
            <a:fillRect/>
          </a:stretch>
        </p:blipFill>
        <p:spPr>
          <a:xfrm>
            <a:off x="-24528" y="-31671"/>
            <a:ext cx="3456385" cy="3312367"/>
          </a:xfrm>
          <a:prstGeom prst="rect">
            <a:avLst/>
          </a:prstGeom>
        </p:spPr>
      </p:pic>
      <p:sp>
        <p:nvSpPr>
          <p:cNvPr id="6" name="剪去单角的矩形 5"/>
          <p:cNvSpPr/>
          <p:nvPr/>
        </p:nvSpPr>
        <p:spPr>
          <a:xfrm flipH="1">
            <a:off x="0" y="-31670"/>
            <a:ext cx="9143999" cy="6889669"/>
          </a:xfrm>
          <a:prstGeom prst="snip1Rect">
            <a:avLst>
              <a:gd name="adj" fmla="val 50000"/>
            </a:avLst>
          </a:prstGeom>
          <a:solidFill>
            <a:srgbClr val="F6C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 Box 8"/>
          <p:cNvSpPr txBox="1">
            <a:spLocks noChangeArrowheads="1"/>
          </p:cNvSpPr>
          <p:nvPr/>
        </p:nvSpPr>
        <p:spPr bwMode="auto">
          <a:xfrm>
            <a:off x="2945953" y="1916113"/>
            <a:ext cx="3802075" cy="1006475"/>
          </a:xfrm>
          <a:prstGeom prst="rect">
            <a:avLst/>
          </a:prstGeom>
          <a:noFill/>
          <a:ln w="9525">
            <a:noFill/>
            <a:miter lim="800000"/>
          </a:ln>
          <a:effectLst/>
        </p:spPr>
        <p:txBody>
          <a:bodyPr wrap="square">
            <a:spAutoFit/>
          </a:bodyPr>
          <a:lstStyle/>
          <a:p>
            <a:pPr>
              <a:spcBef>
                <a:spcPct val="50000"/>
              </a:spcBef>
            </a:pPr>
            <a:r>
              <a:rPr lang="en-US" altLang="zh-CN" sz="6000" b="1" dirty="0" smtClean="0">
                <a:solidFill>
                  <a:schemeClr val="tx1">
                    <a:lumMod val="95000"/>
                    <a:lumOff val="5000"/>
                  </a:schemeClr>
                </a:solidFill>
                <a:latin typeface="Arial" panose="020B0604020202020204" pitchFamily="34" charset="0"/>
                <a:cs typeface="Arial" panose="020B0604020202020204" pitchFamily="34" charset="0"/>
              </a:rPr>
              <a:t>Unit 1</a:t>
            </a:r>
            <a:endParaRPr lang="zh-CN" altLang="en-US" sz="6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4" name="Text Box 9"/>
          <p:cNvSpPr txBox="1">
            <a:spLocks noChangeArrowheads="1"/>
          </p:cNvSpPr>
          <p:nvPr/>
        </p:nvSpPr>
        <p:spPr bwMode="auto">
          <a:xfrm>
            <a:off x="2915816" y="3429000"/>
            <a:ext cx="5689600" cy="830997"/>
          </a:xfrm>
          <a:prstGeom prst="rect">
            <a:avLst/>
          </a:prstGeom>
          <a:noFill/>
          <a:ln w="9525">
            <a:noFill/>
            <a:miter lim="800000"/>
          </a:ln>
          <a:effectLst/>
        </p:spPr>
        <p:txBody>
          <a:bodyPr>
            <a:spAutoFit/>
          </a:bodyPr>
          <a:lstStyle/>
          <a:p>
            <a:pPr>
              <a:spcBef>
                <a:spcPct val="50000"/>
              </a:spcBef>
            </a:pPr>
            <a:r>
              <a:rPr lang="en-US" altLang="zh-CN" sz="4800" b="1" dirty="0" smtClean="0">
                <a:solidFill>
                  <a:schemeClr val="tx1">
                    <a:lumMod val="95000"/>
                    <a:lumOff val="5000"/>
                  </a:schemeClr>
                </a:solidFill>
                <a:latin typeface="Arial" panose="020B0604020202020204" pitchFamily="34" charset="0"/>
                <a:cs typeface="Arial" panose="020B0604020202020204" pitchFamily="34" charset="0"/>
              </a:rPr>
              <a:t>Environment</a:t>
            </a:r>
            <a:endParaRPr lang="en-US" altLang="zh-CN" sz="4800" b="1" dirty="0">
              <a:solidFill>
                <a:schemeClr val="tx1">
                  <a:lumMod val="95000"/>
                  <a:lumOff val="5000"/>
                </a:schemeClr>
              </a:solidFill>
              <a:latin typeface="Arial" panose="020B0604020202020204" pitchFamily="34" charset="0"/>
              <a:ea typeface="MS Gothic" panose="020B0609070205080204" pitchFamily="49" charset="-128"/>
              <a:cs typeface="Arial" panose="020B0604020202020204" pitchFamily="34" charset="0"/>
            </a:endParaRPr>
          </a:p>
        </p:txBody>
      </p:sp>
      <p:sp>
        <p:nvSpPr>
          <p:cNvPr id="11" name="直角三角形 10"/>
          <p:cNvSpPr/>
          <p:nvPr/>
        </p:nvSpPr>
        <p:spPr>
          <a:xfrm rot="5400000">
            <a:off x="-24529" y="2364716"/>
            <a:ext cx="1064284" cy="1064284"/>
          </a:xfrm>
          <a:prstGeom prst="rtTriangle">
            <a:avLst/>
          </a:prstGeom>
          <a:solidFill>
            <a:srgbClr val="9848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
        <p:nvSpPr>
          <p:cNvPr id="11" name="Content Placeholder 2"/>
          <p:cNvSpPr>
            <a:spLocks noGrp="1"/>
          </p:cNvSpPr>
          <p:nvPr>
            <p:ph idx="1"/>
          </p:nvPr>
        </p:nvSpPr>
        <p:spPr>
          <a:xfrm>
            <a:off x="755576" y="1490642"/>
            <a:ext cx="8010822" cy="1363345"/>
          </a:xfrm>
        </p:spPr>
        <p:txBody>
          <a:bodyPr>
            <a:noAutofit/>
          </a:bodyPr>
          <a:lstStyle/>
          <a:p>
            <a:pPr marL="514350" lvl="0" indent="0" algn="just">
              <a:spcBef>
                <a:spcPts val="0"/>
              </a:spcBef>
              <a:buNone/>
            </a:pPr>
            <a:r>
              <a:rPr lang="en-US" altLang="zh-CN" sz="2600" dirty="0" smtClean="0">
                <a:latin typeface="Arial" panose="020B0604020202020204" pitchFamily="34" charset="0"/>
                <a:cs typeface="Arial" panose="020B0604020202020204" pitchFamily="34" charset="0"/>
              </a:rPr>
              <a:t>Do you agree that human </a:t>
            </a:r>
            <a:r>
              <a:rPr lang="en-US" altLang="zh-CN" sz="2600" dirty="0">
                <a:latin typeface="Arial" panose="020B0604020202020204" pitchFamily="34" charset="0"/>
                <a:cs typeface="Arial" panose="020B0604020202020204" pitchFamily="34" charset="0"/>
              </a:rPr>
              <a:t>activities </a:t>
            </a:r>
            <a:r>
              <a:rPr lang="en-US" altLang="zh-CN" sz="2600" dirty="0" smtClean="0">
                <a:latin typeface="Arial" panose="020B0604020202020204" pitchFamily="34" charset="0"/>
                <a:cs typeface="Arial" panose="020B0604020202020204" pitchFamily="34" charset="0"/>
              </a:rPr>
              <a:t>have negative impacts on </a:t>
            </a:r>
            <a:r>
              <a:rPr lang="en-US" altLang="zh-CN" sz="2600" dirty="0">
                <a:latin typeface="Arial" panose="020B0604020202020204" pitchFamily="34" charset="0"/>
                <a:cs typeface="Arial" panose="020B0604020202020204" pitchFamily="34" charset="0"/>
              </a:rPr>
              <a:t>global </a:t>
            </a:r>
            <a:r>
              <a:rPr lang="en-US" altLang="zh-CN" sz="2600" dirty="0" smtClean="0">
                <a:latin typeface="Arial" panose="020B0604020202020204" pitchFamily="34" charset="0"/>
                <a:cs typeface="Arial" panose="020B0604020202020204" pitchFamily="34" charset="0"/>
              </a:rPr>
              <a:t>warming? Why or Why not?</a:t>
            </a:r>
            <a:endParaRPr lang="en-AU" altLang="zh-CN" sz="2600" dirty="0" smtClean="0">
              <a:latin typeface="Arial" panose="020B0604020202020204" pitchFamily="34" charset="0"/>
              <a:cs typeface="Arial" panose="020B0604020202020204" pitchFamily="34" charset="0"/>
            </a:endParaRPr>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Content Placeholder 2"/>
          <p:cNvSpPr>
            <a:spLocks noGrp="1"/>
          </p:cNvSpPr>
          <p:nvPr/>
        </p:nvSpPr>
        <p:spPr>
          <a:xfrm>
            <a:off x="539552" y="2785374"/>
            <a:ext cx="7920880" cy="3622040"/>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14350" lvl="0" indent="-514350" algn="just" latinLnBrk="0">
              <a:lnSpc>
                <a:spcPct val="100000"/>
              </a:lnSpc>
              <a:spcBef>
                <a:spcPts val="0"/>
              </a:spcBef>
              <a:buNone/>
            </a:pPr>
            <a:r>
              <a:rPr lang="en-AU" altLang="zh-CN" sz="2400" b="1" dirty="0" smtClean="0">
                <a:solidFill>
                  <a:srgbClr val="C00000"/>
                </a:solidFill>
                <a:latin typeface="Arial" panose="020B0604020202020204" pitchFamily="34" charset="0"/>
                <a:cs typeface="Arial" panose="020B0604020202020204" pitchFamily="34" charset="0"/>
              </a:rPr>
              <a:t>Reference answers</a:t>
            </a:r>
            <a:endParaRPr lang="en-AU" altLang="zh-CN" sz="2400" dirty="0" smtClean="0">
              <a:latin typeface="Arial" panose="020B0604020202020204" pitchFamily="34" charset="0"/>
              <a:cs typeface="Arial" panose="020B0604020202020204" pitchFamily="34" charset="0"/>
            </a:endParaRPr>
          </a:p>
          <a:p>
            <a:pPr lvl="0" algn="just"/>
            <a:r>
              <a:rPr lang="en-US" altLang="zh-CN" sz="2400" dirty="0" smtClean="0">
                <a:solidFill>
                  <a:srgbClr val="C00000"/>
                </a:solidFill>
                <a:latin typeface="Arial" panose="020B0604020202020204" pitchFamily="34" charset="0"/>
                <a:cs typeface="Arial" panose="020B0604020202020204" pitchFamily="34" charset="0"/>
              </a:rPr>
              <a:t>The </a:t>
            </a:r>
            <a:r>
              <a:rPr lang="en-US" altLang="zh-CN" sz="2400" dirty="0">
                <a:solidFill>
                  <a:srgbClr val="C00000"/>
                </a:solidFill>
                <a:latin typeface="Arial" panose="020B0604020202020204" pitchFamily="34" charset="0"/>
                <a:cs typeface="Arial" panose="020B0604020202020204" pitchFamily="34" charset="0"/>
              </a:rPr>
              <a:t>burning of coal, oil and </a:t>
            </a:r>
            <a:r>
              <a:rPr lang="en-US" altLang="zh-CN" sz="2400" dirty="0" smtClean="0">
                <a:solidFill>
                  <a:srgbClr val="C00000"/>
                </a:solidFill>
                <a:latin typeface="Arial" panose="020B0604020202020204" pitchFamily="34" charset="0"/>
                <a:cs typeface="Arial" panose="020B0604020202020204" pitchFamily="34" charset="0"/>
              </a:rPr>
              <a:t>gas</a:t>
            </a:r>
            <a:endParaRPr lang="en-US" altLang="zh-CN" sz="2400" dirty="0" smtClean="0">
              <a:solidFill>
                <a:srgbClr val="C00000"/>
              </a:solidFill>
              <a:latin typeface="Arial" panose="020B0604020202020204" pitchFamily="34" charset="0"/>
              <a:cs typeface="Arial" panose="020B0604020202020204" pitchFamily="34" charset="0"/>
            </a:endParaRPr>
          </a:p>
          <a:p>
            <a:pPr marL="400050" lvl="1" indent="0" algn="just">
              <a:buNone/>
            </a:pPr>
            <a:r>
              <a:rPr lang="en-US" altLang="zh-CN" sz="2400" dirty="0" smtClean="0">
                <a:solidFill>
                  <a:srgbClr val="C00000"/>
                </a:solidFill>
                <a:latin typeface="Arial" panose="020B0604020202020204" pitchFamily="34" charset="0"/>
                <a:cs typeface="Arial" panose="020B0604020202020204" pitchFamily="34" charset="0"/>
              </a:rPr>
              <a:t>The </a:t>
            </a:r>
            <a:r>
              <a:rPr lang="en-US" altLang="zh-CN" sz="2400" dirty="0">
                <a:solidFill>
                  <a:srgbClr val="C00000"/>
                </a:solidFill>
                <a:latin typeface="Arial" panose="020B0604020202020204" pitchFamily="34" charset="0"/>
                <a:cs typeface="Arial" panose="020B0604020202020204" pitchFamily="34" charset="0"/>
              </a:rPr>
              <a:t>burning of coal, oil and gas release gases like carbon dioxide and nitrous oxide into the atmosphere, which exacerbates the “greenhouse effect</a:t>
            </a:r>
            <a:r>
              <a:rPr lang="en-US" altLang="zh-CN" sz="2400" dirty="0" smtClean="0">
                <a:solidFill>
                  <a:srgbClr val="C00000"/>
                </a:solidFill>
                <a:latin typeface="Arial" panose="020B0604020202020204" pitchFamily="34" charset="0"/>
                <a:cs typeface="Arial" panose="020B0604020202020204" pitchFamily="34" charset="0"/>
              </a:rPr>
              <a:t>”—warming </a:t>
            </a:r>
            <a:r>
              <a:rPr lang="en-US" altLang="zh-CN" sz="2400" dirty="0">
                <a:solidFill>
                  <a:srgbClr val="C00000"/>
                </a:solidFill>
                <a:latin typeface="Arial" panose="020B0604020202020204" pitchFamily="34" charset="0"/>
                <a:cs typeface="Arial" panose="020B0604020202020204" pitchFamily="34" charset="0"/>
              </a:rPr>
              <a:t>that results when the atmosphere traps heat radiating from Earth toward space</a:t>
            </a:r>
            <a:r>
              <a:rPr lang="en-US" altLang="zh-CN" sz="2400" dirty="0" smtClean="0">
                <a:solidFill>
                  <a:srgbClr val="C00000"/>
                </a:solidFill>
                <a:latin typeface="Arial" panose="020B0604020202020204" pitchFamily="34" charset="0"/>
                <a:cs typeface="Arial" panose="020B0604020202020204" pitchFamily="34" charset="0"/>
              </a:rPr>
              <a:t>.</a:t>
            </a:r>
            <a:endParaRPr lang="en-US" altLang="zh-CN" sz="2400" dirty="0">
              <a:solidFill>
                <a:srgbClr val="C00000"/>
              </a:solidFill>
              <a:latin typeface="Arial" panose="020B0604020202020204" pitchFamily="34" charset="0"/>
              <a:cs typeface="Arial" panose="020B0604020202020204" pitchFamily="34" charset="0"/>
            </a:endParaRPr>
          </a:p>
        </p:txBody>
      </p:sp>
      <p:pic>
        <p:nvPicPr>
          <p:cNvPr id="14"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Content Placeholder 2"/>
          <p:cNvSpPr>
            <a:spLocks noGrp="1"/>
          </p:cNvSpPr>
          <p:nvPr/>
        </p:nvSpPr>
        <p:spPr>
          <a:xfrm>
            <a:off x="683568" y="2277543"/>
            <a:ext cx="8257082" cy="3622040"/>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a:r>
              <a:rPr lang="en-US" altLang="zh-CN" sz="2400" dirty="0" smtClean="0">
                <a:solidFill>
                  <a:srgbClr val="C00000"/>
                </a:solidFill>
                <a:latin typeface="Arial" panose="020B0604020202020204" pitchFamily="34" charset="0"/>
                <a:cs typeface="Arial" panose="020B0604020202020204" pitchFamily="34" charset="0"/>
              </a:rPr>
              <a:t>Deforestation</a:t>
            </a:r>
            <a:endParaRPr lang="en-US" altLang="zh-CN" sz="2400" dirty="0">
              <a:solidFill>
                <a:srgbClr val="C00000"/>
              </a:solidFill>
              <a:latin typeface="Arial" panose="020B0604020202020204" pitchFamily="34" charset="0"/>
              <a:cs typeface="Arial" panose="020B0604020202020204" pitchFamily="34" charset="0"/>
            </a:endParaRPr>
          </a:p>
          <a:p>
            <a:pPr marL="400050" lvl="1" indent="0" algn="just">
              <a:buNone/>
            </a:pPr>
            <a:r>
              <a:rPr lang="en-US" altLang="zh-CN" sz="2400" dirty="0">
                <a:solidFill>
                  <a:srgbClr val="C00000"/>
                </a:solidFill>
                <a:latin typeface="Arial" panose="020B0604020202020204" pitchFamily="34" charset="0"/>
                <a:cs typeface="Arial" panose="020B0604020202020204" pitchFamily="34" charset="0"/>
              </a:rPr>
              <a:t>Trees affect the climate by absorbing carbon dioxide during photosynthesis. When trees are cut down, they release the carbon they are storing into the atmosphere, where it mingles with greenhouse gases from other sources and contributes to global warming accordingly</a:t>
            </a:r>
            <a:r>
              <a:rPr lang="en-US" altLang="zh-CN" sz="2400" dirty="0" smtClean="0">
                <a:solidFill>
                  <a:srgbClr val="C00000"/>
                </a:solidFill>
                <a:latin typeface="Arial" panose="020B0604020202020204" pitchFamily="34" charset="0"/>
                <a:cs typeface="Arial" panose="020B0604020202020204" pitchFamily="34" charset="0"/>
              </a:rPr>
              <a:t>.</a:t>
            </a:r>
            <a:endParaRPr lang="en-US" altLang="zh-CN" sz="2400" dirty="0">
              <a:solidFill>
                <a:srgbClr val="C00000"/>
              </a:solidFill>
              <a:latin typeface="Arial" panose="020B0604020202020204" pitchFamily="34" charset="0"/>
              <a:cs typeface="Arial" panose="020B0604020202020204" pitchFamily="34" charset="0"/>
            </a:endParaRPr>
          </a:p>
        </p:txBody>
      </p:sp>
      <p:sp>
        <p:nvSpPr>
          <p:cNvPr id="6" name="矩形 5"/>
          <p:cNvSpPr/>
          <p:nvPr/>
        </p:nvSpPr>
        <p:spPr>
          <a:xfrm>
            <a:off x="1310031" y="1589843"/>
            <a:ext cx="2993127" cy="461665"/>
          </a:xfrm>
          <a:prstGeom prst="rect">
            <a:avLst/>
          </a:prstGeom>
        </p:spPr>
        <p:txBody>
          <a:bodyPr wrap="none">
            <a:spAutoFit/>
          </a:bodyPr>
          <a:lstStyle/>
          <a:p>
            <a:pPr marL="514350" lvl="0" indent="-514350" algn="just"/>
            <a:r>
              <a:rPr lang="en-AU" altLang="zh-CN" sz="2400" b="1" dirty="0">
                <a:solidFill>
                  <a:srgbClr val="C00000"/>
                </a:solidFill>
                <a:latin typeface="Arial" panose="020B0604020202020204" pitchFamily="34" charset="0"/>
                <a:cs typeface="Arial" panose="020B0604020202020204" pitchFamily="34" charset="0"/>
              </a:rPr>
              <a:t>Reference answers</a:t>
            </a:r>
            <a:endParaRPr lang="en-AU" altLang="zh-CN" sz="2400" dirty="0">
              <a:solidFill>
                <a:prstClr val="black"/>
              </a:solidFill>
              <a:latin typeface="Arial" panose="020B0604020202020204" pitchFamily="34" charset="0"/>
              <a:cs typeface="Arial" panose="020B0604020202020204" pitchFamily="34" charset="0"/>
            </a:endParaRPr>
          </a:p>
        </p:txBody>
      </p:sp>
      <p:pic>
        <p:nvPicPr>
          <p:cNvPr id="14"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
        <p:nvSpPr>
          <p:cNvPr id="12" name="矩形 11"/>
          <p:cNvSpPr/>
          <p:nvPr/>
        </p:nvSpPr>
        <p:spPr>
          <a:xfrm>
            <a:off x="3071802" y="641778"/>
            <a:ext cx="367280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Content Placeholder 2"/>
          <p:cNvSpPr>
            <a:spLocks noGrp="1"/>
          </p:cNvSpPr>
          <p:nvPr/>
        </p:nvSpPr>
        <p:spPr>
          <a:xfrm>
            <a:off x="1272816" y="2096556"/>
            <a:ext cx="7056784" cy="3622040"/>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gn="just"/>
            <a:r>
              <a:rPr lang="en-US" altLang="zh-CN" sz="2400" dirty="0" smtClean="0">
                <a:solidFill>
                  <a:srgbClr val="C00000"/>
                </a:solidFill>
                <a:latin typeface="Arial" panose="020B0604020202020204" pitchFamily="34" charset="0"/>
                <a:cs typeface="Arial" panose="020B0604020202020204" pitchFamily="34" charset="0"/>
              </a:rPr>
              <a:t>Agriculture </a:t>
            </a:r>
            <a:r>
              <a:rPr lang="en-US" altLang="zh-CN" sz="2400" dirty="0">
                <a:solidFill>
                  <a:srgbClr val="C00000"/>
                </a:solidFill>
                <a:latin typeface="Arial" panose="020B0604020202020204" pitchFamily="34" charset="0"/>
                <a:cs typeface="Arial" panose="020B0604020202020204" pitchFamily="34" charset="0"/>
              </a:rPr>
              <a:t>&amp; Farming</a:t>
            </a:r>
            <a:endParaRPr lang="en-US" altLang="zh-CN" sz="2400" dirty="0">
              <a:solidFill>
                <a:srgbClr val="C00000"/>
              </a:solidFill>
              <a:latin typeface="Arial" panose="020B0604020202020204" pitchFamily="34" charset="0"/>
              <a:cs typeface="Arial" panose="020B0604020202020204" pitchFamily="34" charset="0"/>
            </a:endParaRPr>
          </a:p>
          <a:p>
            <a:pPr marL="400050" lvl="1" indent="0" algn="just">
              <a:buNone/>
            </a:pPr>
            <a:r>
              <a:rPr lang="en-US" altLang="zh-CN" sz="2400" dirty="0">
                <a:solidFill>
                  <a:srgbClr val="C00000"/>
                </a:solidFill>
                <a:latin typeface="Arial" panose="020B0604020202020204" pitchFamily="34" charset="0"/>
                <a:cs typeface="Arial" panose="020B0604020202020204" pitchFamily="34" charset="0"/>
              </a:rPr>
              <a:t>Fertilizers containing nitrogen produce nitrous oxide emissions. Livestock like sheep and cattle produce large amounts of methane. Both are greenhouse gases. </a:t>
            </a:r>
            <a:endParaRPr lang="en-US" altLang="zh-CN" sz="2400" dirty="0" smtClean="0">
              <a:solidFill>
                <a:srgbClr val="C00000"/>
              </a:solidFill>
              <a:latin typeface="Arial" panose="020B0604020202020204" pitchFamily="34" charset="0"/>
              <a:cs typeface="Arial" panose="020B0604020202020204" pitchFamily="34" charset="0"/>
            </a:endParaRPr>
          </a:p>
          <a:p>
            <a:pPr marL="400050" lvl="1" indent="0" algn="just">
              <a:buNone/>
            </a:pPr>
            <a:endParaRPr lang="en-US" altLang="zh-CN" sz="1000" dirty="0">
              <a:solidFill>
                <a:srgbClr val="C00000"/>
              </a:solidFill>
              <a:latin typeface="Arial" panose="020B0604020202020204" pitchFamily="34" charset="0"/>
              <a:cs typeface="Arial" panose="020B0604020202020204" pitchFamily="34" charset="0"/>
            </a:endParaRPr>
          </a:p>
          <a:p>
            <a:pPr lvl="0" algn="just"/>
            <a:r>
              <a:rPr lang="en-US" altLang="zh-CN" sz="2400" dirty="0" smtClean="0">
                <a:solidFill>
                  <a:srgbClr val="C00000"/>
                </a:solidFill>
                <a:latin typeface="Arial" panose="020B0604020202020204" pitchFamily="34" charset="0"/>
                <a:cs typeface="Arial" panose="020B0604020202020204" pitchFamily="34" charset="0"/>
              </a:rPr>
              <a:t>Industrial </a:t>
            </a:r>
            <a:r>
              <a:rPr lang="en-US" altLang="zh-CN" sz="2400" dirty="0">
                <a:solidFill>
                  <a:srgbClr val="C00000"/>
                </a:solidFill>
                <a:latin typeface="Arial" panose="020B0604020202020204" pitchFamily="34" charset="0"/>
                <a:cs typeface="Arial" panose="020B0604020202020204" pitchFamily="34" charset="0"/>
              </a:rPr>
              <a:t>pollution</a:t>
            </a:r>
            <a:endParaRPr lang="en-US" altLang="zh-CN" sz="2400" dirty="0">
              <a:solidFill>
                <a:srgbClr val="C00000"/>
              </a:solidFill>
              <a:latin typeface="Arial" panose="020B0604020202020204" pitchFamily="34" charset="0"/>
              <a:cs typeface="Arial" panose="020B0604020202020204" pitchFamily="34" charset="0"/>
            </a:endParaRPr>
          </a:p>
          <a:p>
            <a:pPr marL="400050" lvl="1" indent="0" algn="just">
              <a:buNone/>
            </a:pPr>
            <a:r>
              <a:rPr lang="en-US" altLang="zh-CN" sz="2400" dirty="0">
                <a:solidFill>
                  <a:srgbClr val="C00000"/>
                </a:solidFill>
                <a:latin typeface="Arial" panose="020B0604020202020204" pitchFamily="34" charset="0"/>
                <a:cs typeface="Arial" panose="020B0604020202020204" pitchFamily="34" charset="0"/>
              </a:rPr>
              <a:t>Industrial production creates chemical gases containing synthetic compounds that contribute to the destruction of the ozone layer.</a:t>
            </a:r>
            <a:endParaRPr lang="en-US" altLang="zh-CN" sz="2400" dirty="0">
              <a:solidFill>
                <a:srgbClr val="C00000"/>
              </a:solidFill>
              <a:latin typeface="Arial" panose="020B0604020202020204" pitchFamily="34" charset="0"/>
              <a:cs typeface="Arial" panose="020B0604020202020204" pitchFamily="34" charset="0"/>
            </a:endParaRPr>
          </a:p>
        </p:txBody>
      </p:sp>
      <p:sp>
        <p:nvSpPr>
          <p:cNvPr id="6" name="矩形 5"/>
          <p:cNvSpPr/>
          <p:nvPr/>
        </p:nvSpPr>
        <p:spPr>
          <a:xfrm>
            <a:off x="1310031" y="1589843"/>
            <a:ext cx="2993127" cy="461665"/>
          </a:xfrm>
          <a:prstGeom prst="rect">
            <a:avLst/>
          </a:prstGeom>
        </p:spPr>
        <p:txBody>
          <a:bodyPr wrap="none">
            <a:spAutoFit/>
          </a:bodyPr>
          <a:lstStyle/>
          <a:p>
            <a:pPr marL="514350" lvl="0" indent="-514350" algn="just"/>
            <a:r>
              <a:rPr lang="en-AU" altLang="zh-CN" sz="2400" b="1" dirty="0">
                <a:solidFill>
                  <a:srgbClr val="C00000"/>
                </a:solidFill>
                <a:latin typeface="Arial" panose="020B0604020202020204" pitchFamily="34" charset="0"/>
                <a:cs typeface="Arial" panose="020B0604020202020204" pitchFamily="34" charset="0"/>
              </a:rPr>
              <a:t>Reference answers</a:t>
            </a:r>
            <a:endParaRPr lang="en-AU" altLang="zh-CN" sz="2400" dirty="0">
              <a:solidFill>
                <a:prstClr val="black"/>
              </a:solidFill>
              <a:latin typeface="Arial" panose="020B0604020202020204" pitchFamily="34" charset="0"/>
              <a:cs typeface="Arial" panose="020B0604020202020204" pitchFamily="34" charset="0"/>
            </a:endParaRPr>
          </a:p>
        </p:txBody>
      </p:sp>
      <p:pic>
        <p:nvPicPr>
          <p:cNvPr id="14"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
        <p:nvSpPr>
          <p:cNvPr id="14" name="Content Placeholder 2"/>
          <p:cNvSpPr txBox="1"/>
          <p:nvPr/>
        </p:nvSpPr>
        <p:spPr bwMode="auto">
          <a:xfrm>
            <a:off x="1259632" y="1931082"/>
            <a:ext cx="7884368" cy="2578038"/>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The focused issue</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lvl="1">
              <a:lnSpc>
                <a:spcPts val="3600"/>
              </a:lnSpc>
            </a:pPr>
            <a:r>
              <a:rPr lang="en-AU" altLang="zh-CN" sz="3400" kern="0" dirty="0" smtClean="0">
                <a:solidFill>
                  <a:schemeClr val="accent6">
                    <a:lumMod val="75000"/>
                  </a:schemeClr>
                </a:solidFill>
                <a:latin typeface="Arial" panose="020B0604020202020204" pitchFamily="34" charset="0"/>
                <a:cs typeface="Arial" panose="020B0604020202020204" pitchFamily="34" charset="0"/>
              </a:rPr>
              <a:t> global warming</a:t>
            </a:r>
            <a:endParaRPr lang="en-AU" altLang="zh-CN" sz="3400" kern="0" dirty="0" smtClean="0">
              <a:solidFill>
                <a:schemeClr val="accent6">
                  <a:lumMod val="75000"/>
                </a:schemeClr>
              </a:solidFill>
              <a:latin typeface="Arial" panose="020B0604020202020204" pitchFamily="34" charset="0"/>
              <a:cs typeface="Arial" panose="020B0604020202020204" pitchFamily="34" charset="0"/>
            </a:endParaRPr>
          </a:p>
          <a:p>
            <a:pPr lvl="1">
              <a:lnSpc>
                <a:spcPts val="3600"/>
              </a:lnSpc>
            </a:pPr>
            <a:endParaRPr lang="en-AU" altLang="zh-CN" sz="800" kern="0" dirty="0" smtClean="0">
              <a:solidFill>
                <a:schemeClr val="accent6">
                  <a:lumMod val="75000"/>
                </a:schemeClr>
              </a:solidFill>
              <a:latin typeface="Arial" panose="020B0604020202020204" pitchFamily="34" charset="0"/>
              <a:cs typeface="Arial" panose="020B0604020202020204" pitchFamily="34" charset="0"/>
            </a:endParaRPr>
          </a:p>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Reading task</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lvl="1">
              <a:lnSpc>
                <a:spcPts val="3600"/>
              </a:lnSpc>
            </a:pPr>
            <a:r>
              <a:rPr lang="en-AU" altLang="zh-CN" sz="3400" kern="0" dirty="0" smtClean="0">
                <a:solidFill>
                  <a:schemeClr val="accent6">
                    <a:lumMod val="75000"/>
                  </a:schemeClr>
                </a:solidFill>
                <a:latin typeface="Arial" panose="020B0604020202020204" pitchFamily="34" charset="0"/>
                <a:cs typeface="Arial" panose="020B0604020202020204" pitchFamily="34" charset="0"/>
              </a:rPr>
              <a:t> What </a:t>
            </a:r>
            <a:r>
              <a:rPr lang="en-AU" altLang="zh-CN" sz="3400" kern="0" dirty="0">
                <a:solidFill>
                  <a:schemeClr val="accent6">
                    <a:lumMod val="75000"/>
                  </a:schemeClr>
                </a:solidFill>
                <a:latin typeface="Arial" panose="020B0604020202020204" pitchFamily="34" charset="0"/>
                <a:cs typeface="Arial" panose="020B0604020202020204" pitchFamily="34" charset="0"/>
              </a:rPr>
              <a:t>is </a:t>
            </a:r>
            <a:r>
              <a:rPr lang="en-AU" altLang="zh-CN" sz="3400" kern="0" dirty="0" smtClean="0">
                <a:solidFill>
                  <a:schemeClr val="accent6">
                    <a:lumMod val="75000"/>
                  </a:schemeClr>
                </a:solidFill>
                <a:latin typeface="Arial" panose="020B0604020202020204" pitchFamily="34" charset="0"/>
                <a:cs typeface="Arial" panose="020B0604020202020204" pitchFamily="34" charset="0"/>
              </a:rPr>
              <a:t>the second inconvenient 	truth?</a:t>
            </a:r>
            <a:endParaRPr lang="zh-CN" altLang="zh-CN" sz="3400" kern="0" dirty="0" smtClean="0">
              <a:solidFill>
                <a:srgbClr val="00B0F0"/>
              </a:solidFill>
              <a:latin typeface="Arial" panose="020B0604020202020204" pitchFamily="34" charset="0"/>
              <a:cs typeface="Arial" panose="020B0604020202020204" pitchFamily="34" charset="0"/>
            </a:endParaRPr>
          </a:p>
          <a:p>
            <a:pPr lvl="1">
              <a:lnSpc>
                <a:spcPts val="3600"/>
              </a:lnSpc>
            </a:pPr>
            <a:endParaRPr lang="zh-CN" altLang="en-US" sz="3600" kern="0" dirty="0">
              <a:solidFill>
                <a:schemeClr val="accent6">
                  <a:lumMod val="75000"/>
                </a:schemeClr>
              </a:solidFill>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smtClean="0">
                <a:solidFill>
                  <a:srgbClr val="C00000"/>
                </a:solidFill>
                <a:latin typeface="Arial" panose="020B0604020202020204" pitchFamily="34" charset="0"/>
                <a:cs typeface="Arial" panose="020B0604020202020204" pitchFamily="34" charset="0"/>
              </a:rPr>
              <a:t>1. George </a:t>
            </a:r>
            <a:r>
              <a:rPr lang="en-US" altLang="zh-CN" sz="2800" b="1" dirty="0">
                <a:solidFill>
                  <a:srgbClr val="C00000"/>
                </a:solidFill>
                <a:latin typeface="Arial" panose="020B0604020202020204" pitchFamily="34" charset="0"/>
                <a:cs typeface="Arial" panose="020B0604020202020204" pitchFamily="34" charset="0"/>
              </a:rPr>
              <a:t>A. </a:t>
            </a:r>
            <a:r>
              <a:rPr lang="en-US" altLang="zh-CN" sz="2800" b="1" dirty="0" err="1" smtClean="0">
                <a:solidFill>
                  <a:srgbClr val="C00000"/>
                </a:solidFill>
                <a:latin typeface="Arial" panose="020B0604020202020204" pitchFamily="34" charset="0"/>
                <a:cs typeface="Arial" panose="020B0604020202020204" pitchFamily="34" charset="0"/>
              </a:rPr>
              <a:t>Akerlof</a:t>
            </a:r>
            <a:endParaRPr lang="en-US" altLang="zh-CN" sz="2800" b="1" dirty="0" smtClean="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1187624" y="2420888"/>
            <a:ext cx="7200800" cy="3108543"/>
          </a:xfrm>
          <a:prstGeom prst="rect">
            <a:avLst/>
          </a:prstGeom>
        </p:spPr>
        <p:txBody>
          <a:bodyPr wrap="square">
            <a:spAutoFit/>
          </a:bodyPr>
          <a:lstStyle/>
          <a:p>
            <a:pPr algn="just"/>
            <a:r>
              <a:rPr lang="en-US" altLang="zh-CN" sz="2800" dirty="0">
                <a:latin typeface="Arial" panose="020B0604020202020204" pitchFamily="34" charset="0"/>
                <a:cs typeface="Arial" panose="020B0604020202020204" pitchFamily="34" charset="0"/>
              </a:rPr>
              <a:t>George A. </a:t>
            </a:r>
            <a:r>
              <a:rPr lang="en-US" altLang="zh-CN" sz="2800" dirty="0" err="1">
                <a:latin typeface="Arial" panose="020B0604020202020204" pitchFamily="34" charset="0"/>
                <a:cs typeface="Arial" panose="020B0604020202020204" pitchFamily="34" charset="0"/>
              </a:rPr>
              <a:t>Akerlof</a:t>
            </a:r>
            <a:r>
              <a:rPr lang="en-US" altLang="zh-CN" sz="2800" dirty="0">
                <a:latin typeface="Arial" panose="020B0604020202020204" pitchFamily="34" charset="0"/>
                <a:cs typeface="Arial" panose="020B0604020202020204" pitchFamily="34" charset="0"/>
              </a:rPr>
              <a:t> is a 2001 recipient of the Nobel Prize in Economic Sciences. He is </a:t>
            </a:r>
            <a:r>
              <a:rPr lang="en-US" altLang="zh-CN" sz="2800" dirty="0" err="1">
                <a:latin typeface="Arial" panose="020B0604020202020204" pitchFamily="34" charset="0"/>
                <a:cs typeface="Arial" panose="020B0604020202020204" pitchFamily="34" charset="0"/>
              </a:rPr>
              <a:t>Koshland</a:t>
            </a:r>
            <a:r>
              <a:rPr lang="en-US" altLang="zh-CN" sz="2800" dirty="0">
                <a:latin typeface="Arial" panose="020B0604020202020204" pitchFamily="34" charset="0"/>
                <a:cs typeface="Arial" panose="020B0604020202020204" pitchFamily="34" charset="0"/>
              </a:rPr>
              <a:t> Professor of Economics Emeritus at the University of California, Berkeley. He was honored for his theory of asymmetric information in Economics and its effect on economic behavior.</a:t>
            </a:r>
            <a:endParaRPr lang="zh-CN" altLang="zh-CN" sz="28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smtClean="0">
                <a:solidFill>
                  <a:srgbClr val="C00000"/>
                </a:solidFill>
                <a:latin typeface="Arial" panose="020B0604020202020204" pitchFamily="34" charset="0"/>
                <a:cs typeface="Arial" panose="020B0604020202020204" pitchFamily="34" charset="0"/>
              </a:rPr>
              <a:t>2. </a:t>
            </a:r>
            <a:r>
              <a:rPr lang="en-US" altLang="zh-CN" sz="2800" b="1" dirty="0">
                <a:solidFill>
                  <a:srgbClr val="C00000"/>
                </a:solidFill>
                <a:latin typeface="Arial" panose="020B0604020202020204" pitchFamily="34" charset="0"/>
                <a:cs typeface="Arial" panose="020B0604020202020204" pitchFamily="34" charset="0"/>
              </a:rPr>
              <a:t>global warming</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827584" y="2420888"/>
            <a:ext cx="7705229" cy="3416320"/>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Global warming is the phenomenon of increasing average air temperatures near the surface of Earth since the pre-industrial period (between 1850 and 1900) due to human activities, primarily fossil fuel burning. It increases heat-trapping greenhouse gas levels in Earth’s atmosphere. The term is frequently used interchangeably with “climate change”, though the latter refers to both human-induced and naturally produced warming and the impacts they have on our planet.</a:t>
            </a:r>
            <a:endParaRPr lang="zh-CN" altLang="zh-CN"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8" name="矩形 7"/>
          <p:cNvSpPr/>
          <p:nvPr/>
        </p:nvSpPr>
        <p:spPr>
          <a:xfrm>
            <a:off x="755949" y="2204864"/>
            <a:ext cx="7704483" cy="4154984"/>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The atmosphere of Earth is the layer of gases retained by Earth’s gravity, surrounding the planet Earth and forming its planetary atmosphere. It has five major and several secondary layers. From lowest to highest, the major layers are the troposphere, stratosphere, mesosphere, thermosphere and exosphere. It protects life on Earth by creating pressure allowing for liquid water to exist on the Earth’s surface, absorbing ultraviolet solar radiation, warming the surface through heat retention, and reducing temperature extremes between day and night.</a:t>
            </a:r>
            <a:endParaRPr lang="zh-CN" altLang="en-US" sz="2400" dirty="0">
              <a:latin typeface="Arial" panose="020B0604020202020204" pitchFamily="34" charset="0"/>
              <a:cs typeface="Arial" panose="020B0604020202020204" pitchFamily="34" charset="0"/>
            </a:endParaRPr>
          </a:p>
        </p:txBody>
      </p:sp>
      <p:sp>
        <p:nvSpPr>
          <p:cNvPr id="11" name="矩形 10"/>
          <p:cNvSpPr/>
          <p:nvPr/>
        </p:nvSpPr>
        <p:spPr>
          <a:xfrm>
            <a:off x="1187624" y="1628800"/>
            <a:ext cx="7200800" cy="523220"/>
          </a:xfrm>
          <a:prstGeom prst="rect">
            <a:avLst/>
          </a:prstGeom>
        </p:spPr>
        <p:txBody>
          <a:bodyPr wrap="square">
            <a:spAutoFit/>
          </a:bodyPr>
          <a:lstStyle/>
          <a:p>
            <a:r>
              <a:rPr lang="en-US" altLang="zh-CN" sz="2800" b="1" dirty="0" smtClean="0">
                <a:solidFill>
                  <a:srgbClr val="C00000"/>
                </a:solidFill>
                <a:latin typeface="Arial" panose="020B0604020202020204" pitchFamily="34" charset="0"/>
                <a:cs typeface="Arial" panose="020B0604020202020204" pitchFamily="34" charset="0"/>
              </a:rPr>
              <a:t>3. the </a:t>
            </a:r>
            <a:r>
              <a:rPr lang="en-US" altLang="zh-CN" sz="2800" b="1" dirty="0">
                <a:solidFill>
                  <a:srgbClr val="C00000"/>
                </a:solidFill>
                <a:latin typeface="Arial" panose="020B0604020202020204" pitchFamily="34" charset="0"/>
                <a:cs typeface="Arial" panose="020B0604020202020204" pitchFamily="34" charset="0"/>
              </a:rPr>
              <a:t>Earth’s </a:t>
            </a:r>
            <a:r>
              <a:rPr lang="en-US" altLang="zh-CN" sz="2800" b="1" dirty="0" smtClean="0">
                <a:solidFill>
                  <a:srgbClr val="C00000"/>
                </a:solidFill>
                <a:latin typeface="Arial" panose="020B0604020202020204" pitchFamily="34" charset="0"/>
                <a:cs typeface="Arial" panose="020B0604020202020204" pitchFamily="34" charset="0"/>
              </a:rPr>
              <a:t>atmosphere</a:t>
            </a:r>
            <a:endParaRPr lang="zh-CN" altLang="zh-CN" sz="2800" b="1" dirty="0">
              <a:solidFill>
                <a:srgbClr val="C00000"/>
              </a:solidFill>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8" name="矩形 7"/>
          <p:cNvSpPr/>
          <p:nvPr/>
        </p:nvSpPr>
        <p:spPr>
          <a:xfrm>
            <a:off x="683941" y="2226344"/>
            <a:ext cx="7704483" cy="4154984"/>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There is evidence that modification of the environment by humans may result in future climate change. Anthropogenic climate change is defined by the human impact on Earth’s climate. Human-induced climate change is directly linked to the amount of fossil fuels burned, aerosol releases and land alteration from agriculture and deforestation. Climate change caused by humans may occur at a faster rate than that previously caused by nature and may involve both changes in average temperature conditions and the frequency of occurrence of extreme events.</a:t>
            </a:r>
            <a:endParaRPr lang="zh-CN" altLang="zh-CN" sz="2400" dirty="0">
              <a:latin typeface="Arial" panose="020B0604020202020204" pitchFamily="34" charset="0"/>
              <a:cs typeface="Arial" panose="020B0604020202020204" pitchFamily="34" charset="0"/>
            </a:endParaRPr>
          </a:p>
        </p:txBody>
      </p:sp>
      <p:sp>
        <p:nvSpPr>
          <p:cNvPr id="11" name="矩形 10"/>
          <p:cNvSpPr/>
          <p:nvPr/>
        </p:nvSpPr>
        <p:spPr>
          <a:xfrm>
            <a:off x="1187624" y="1628800"/>
            <a:ext cx="7200800" cy="523220"/>
          </a:xfrm>
          <a:prstGeom prst="rect">
            <a:avLst/>
          </a:prstGeom>
        </p:spPr>
        <p:txBody>
          <a:bodyPr wrap="square">
            <a:spAutoFit/>
          </a:bodyPr>
          <a:lstStyle/>
          <a:p>
            <a:r>
              <a:rPr lang="en-US" altLang="zh-CN" sz="2800" b="1" dirty="0" smtClean="0">
                <a:solidFill>
                  <a:srgbClr val="C00000"/>
                </a:solidFill>
                <a:latin typeface="Arial" panose="020B0604020202020204" pitchFamily="34" charset="0"/>
                <a:cs typeface="Arial" panose="020B0604020202020204" pitchFamily="34" charset="0"/>
              </a:rPr>
              <a:t>4. anthropogenic </a:t>
            </a:r>
            <a:r>
              <a:rPr lang="en-US" altLang="zh-CN" sz="2800" b="1" dirty="0">
                <a:solidFill>
                  <a:srgbClr val="C00000"/>
                </a:solidFill>
                <a:latin typeface="Arial" panose="020B0604020202020204" pitchFamily="34" charset="0"/>
                <a:cs typeface="Arial" panose="020B0604020202020204" pitchFamily="34" charset="0"/>
              </a:rPr>
              <a:t>climate change</a:t>
            </a:r>
            <a:endParaRPr lang="zh-CN" altLang="zh-CN" sz="2800" b="1" dirty="0">
              <a:solidFill>
                <a:srgbClr val="C00000"/>
              </a:solidFill>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1246495"/>
          </a:xfrm>
          <a:prstGeom prst="rect">
            <a:avLst/>
          </a:prstGeom>
        </p:spPr>
        <p:txBody>
          <a:bodyPr wrap="square">
            <a:spAutoFit/>
          </a:bodyPr>
          <a:lstStyle/>
          <a:p>
            <a:pPr lvl="0" algn="just"/>
            <a:r>
              <a:rPr lang="en-US" altLang="zh-CN" sz="2400" b="1" dirty="0">
                <a:latin typeface="Arial" panose="020B0604020202020204" pitchFamily="34" charset="0"/>
                <a:cs typeface="Arial" panose="020B0604020202020204" pitchFamily="34" charset="0"/>
              </a:rPr>
              <a:t>Solemn pronouncements are made, but </a:t>
            </a:r>
            <a:r>
              <a:rPr lang="en-US" altLang="zh-CN" sz="2400" b="1" dirty="0">
                <a:solidFill>
                  <a:srgbClr val="C00000"/>
                </a:solidFill>
                <a:latin typeface="Arial" panose="020B0604020202020204" pitchFamily="34" charset="0"/>
                <a:cs typeface="Arial" panose="020B0604020202020204" pitchFamily="34" charset="0"/>
              </a:rPr>
              <a:t>the can</a:t>
            </a:r>
            <a:r>
              <a:rPr lang="en-US" altLang="zh-CN" sz="2400" b="1" dirty="0">
                <a:latin typeface="Arial" panose="020B0604020202020204" pitchFamily="34" charset="0"/>
                <a:cs typeface="Arial" panose="020B0604020202020204" pitchFamily="34" charset="0"/>
              </a:rPr>
              <a:t> of global warming action is once again </a:t>
            </a:r>
            <a:r>
              <a:rPr lang="en-US" altLang="zh-CN" sz="2400" b="1" dirty="0">
                <a:solidFill>
                  <a:srgbClr val="C00000"/>
                </a:solidFill>
                <a:latin typeface="Arial" panose="020B0604020202020204" pitchFamily="34" charset="0"/>
                <a:cs typeface="Arial" panose="020B0604020202020204" pitchFamily="34" charset="0"/>
              </a:rPr>
              <a:t>kicked down the </a:t>
            </a:r>
            <a:r>
              <a:rPr lang="en-US" altLang="zh-CN" sz="2400" b="1" dirty="0" smtClean="0">
                <a:solidFill>
                  <a:srgbClr val="C00000"/>
                </a:solidFill>
                <a:latin typeface="Arial" panose="020B0604020202020204" pitchFamily="34" charset="0"/>
                <a:cs typeface="Arial" panose="020B0604020202020204" pitchFamily="34" charset="0"/>
              </a:rPr>
              <a:t>road</a:t>
            </a:r>
            <a:r>
              <a:rPr lang="en-US" altLang="zh-CN" sz="2400" b="1" dirty="0" smtClean="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(Para. 2)</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310344" y="3184947"/>
            <a:ext cx="8329786" cy="2769989"/>
          </a:xfrm>
          <a:prstGeom prst="rect">
            <a:avLst/>
          </a:prstGeom>
        </p:spPr>
        <p:txBody>
          <a:bodyPr wrap="square">
            <a:spAutoFit/>
          </a:bodyPr>
          <a:lstStyle/>
          <a:p>
            <a:pPr marL="342900" indent="-342900" algn="just">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The idiom “</a:t>
            </a:r>
            <a:r>
              <a:rPr lang="en-US" altLang="zh-CN" sz="2200" dirty="0">
                <a:solidFill>
                  <a:srgbClr val="C00000"/>
                </a:solidFill>
                <a:latin typeface="Arial" panose="020B0604020202020204" pitchFamily="34" charset="0"/>
                <a:cs typeface="Arial" panose="020B0604020202020204" pitchFamily="34" charset="0"/>
              </a:rPr>
              <a:t>kick the can down the road</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means “putting </a:t>
            </a:r>
            <a:r>
              <a:rPr lang="en-US" altLang="zh-CN" sz="2200" dirty="0">
                <a:latin typeface="Arial" panose="020B0604020202020204" pitchFamily="34" charset="0"/>
                <a:cs typeface="Arial" panose="020B0604020202020204" pitchFamily="34" charset="0"/>
              </a:rPr>
              <a:t>off work on an issue for a later date</a:t>
            </a:r>
            <a:r>
              <a:rPr lang="en-US" altLang="zh-CN" sz="2200" dirty="0" smtClean="0">
                <a:latin typeface="Arial" panose="020B0604020202020204" pitchFamily="34" charset="0"/>
                <a:cs typeface="Arial" panose="020B0604020202020204" pitchFamily="34" charset="0"/>
              </a:rPr>
              <a:t>”</a:t>
            </a:r>
            <a:r>
              <a:rPr lang="zh-CN" altLang="zh-CN" sz="2200" dirty="0" smtClean="0"/>
              <a:t>（</a:t>
            </a:r>
            <a:r>
              <a:rPr lang="zh-CN" altLang="zh-CN" sz="2200" dirty="0"/>
              <a:t>拖着不解决问题；缓兵之计）</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zh-CN" altLang="zh-CN" sz="1000" dirty="0" smtClean="0">
              <a:latin typeface="Arial" panose="020B0604020202020204" pitchFamily="34" charset="0"/>
              <a:cs typeface="Arial" panose="020B0604020202020204" pitchFamily="34" charset="0"/>
            </a:endParaRPr>
          </a:p>
          <a:p>
            <a:pPr algn="just"/>
            <a:r>
              <a:rPr lang="en-US" altLang="zh-CN" sz="2200" i="1" dirty="0" smtClean="0">
                <a:latin typeface="Arial" panose="020B0604020202020204" pitchFamily="34" charset="0"/>
                <a:cs typeface="Arial" panose="020B0604020202020204" pitchFamily="34" charset="0"/>
              </a:rPr>
              <a:t>e.g.	 I don’t think we should </a:t>
            </a:r>
            <a:r>
              <a:rPr lang="en-US" altLang="zh-CN" sz="2200" i="1" dirty="0" smtClean="0">
                <a:solidFill>
                  <a:srgbClr val="C00000"/>
                </a:solidFill>
                <a:latin typeface="Arial" panose="020B0604020202020204" pitchFamily="34" charset="0"/>
                <a:cs typeface="Arial" panose="020B0604020202020204" pitchFamily="34" charset="0"/>
              </a:rPr>
              <a:t>kick the can down the road</a:t>
            </a:r>
            <a:r>
              <a:rPr lang="en-US" altLang="zh-CN" sz="2200" i="1" dirty="0" smtClean="0">
                <a:latin typeface="Arial" panose="020B0604020202020204" pitchFamily="34" charset="0"/>
                <a:cs typeface="Arial" panose="020B0604020202020204" pitchFamily="34" charset="0"/>
              </a:rPr>
              <a:t> and let </a:t>
            </a:r>
            <a:endParaRPr lang="en-US" altLang="zh-CN" sz="2200" i="1" dirty="0" smtClean="0">
              <a:latin typeface="Arial" panose="020B0604020202020204" pitchFamily="34" charset="0"/>
              <a:cs typeface="Arial" panose="020B0604020202020204" pitchFamily="34" charset="0"/>
            </a:endParaRPr>
          </a:p>
          <a:p>
            <a:pPr algn="just"/>
            <a:r>
              <a:rPr lang="en-US" altLang="zh-CN" sz="2200" i="1" dirty="0">
                <a:latin typeface="Arial" panose="020B0604020202020204" pitchFamily="34" charset="0"/>
                <a:cs typeface="Arial" panose="020B0604020202020204" pitchFamily="34" charset="0"/>
              </a:rPr>
              <a:t> </a:t>
            </a:r>
            <a:r>
              <a:rPr lang="en-US" altLang="zh-CN" sz="2200" i="1" dirty="0" smtClean="0">
                <a:latin typeface="Arial" panose="020B0604020202020204" pitchFamily="34" charset="0"/>
                <a:cs typeface="Arial" panose="020B0604020202020204" pitchFamily="34" charset="0"/>
              </a:rPr>
              <a:t>           our grandkids solve that problem.</a:t>
            </a:r>
            <a:endParaRPr lang="en-US" altLang="zh-CN" sz="2200" i="1" dirty="0" smtClean="0">
              <a:latin typeface="Arial" panose="020B0604020202020204" pitchFamily="34" charset="0"/>
              <a:cs typeface="Arial" panose="020B0604020202020204" pitchFamily="34" charset="0"/>
            </a:endParaRPr>
          </a:p>
          <a:p>
            <a:pPr algn="just"/>
            <a:endParaRPr lang="en-US" altLang="zh-CN" sz="1000" dirty="0">
              <a:latin typeface="Arial" panose="020B0604020202020204" pitchFamily="34" charset="0"/>
              <a:cs typeface="Arial" panose="020B0604020202020204" pitchFamily="34" charset="0"/>
            </a:endParaRPr>
          </a:p>
          <a:p>
            <a:pPr algn="just"/>
            <a:r>
              <a:rPr lang="en-US" altLang="zh-CN" sz="2200" i="1" dirty="0" smtClean="0">
                <a:latin typeface="Arial" panose="020B0604020202020204" pitchFamily="34" charset="0"/>
                <a:cs typeface="Arial" panose="020B0604020202020204" pitchFamily="34" charset="0"/>
              </a:rPr>
              <a:t>	The </a:t>
            </a:r>
            <a:r>
              <a:rPr lang="en-US" altLang="zh-CN" sz="2200" i="1" dirty="0">
                <a:latin typeface="Arial" panose="020B0604020202020204" pitchFamily="34" charset="0"/>
                <a:cs typeface="Arial" panose="020B0604020202020204" pitchFamily="34" charset="0"/>
              </a:rPr>
              <a:t>citizens know what’s going on, and I think </a:t>
            </a:r>
            <a:r>
              <a:rPr lang="en-US" altLang="zh-CN" sz="2200" i="1" dirty="0" smtClean="0">
                <a:latin typeface="Arial" panose="020B0604020202020204" pitchFamily="34" charset="0"/>
                <a:cs typeface="Arial" panose="020B0604020202020204" pitchFamily="34" charset="0"/>
              </a:rPr>
              <a:t>they know </a:t>
            </a:r>
            <a:endParaRPr lang="en-US" altLang="zh-CN" sz="2200" i="1" dirty="0" smtClean="0">
              <a:latin typeface="Arial" panose="020B0604020202020204" pitchFamily="34" charset="0"/>
              <a:cs typeface="Arial" panose="020B0604020202020204" pitchFamily="34" charset="0"/>
            </a:endParaRPr>
          </a:p>
          <a:p>
            <a:pPr lvl="1" algn="just"/>
            <a:r>
              <a:rPr lang="en-US" altLang="zh-CN" sz="2200" i="1" dirty="0">
                <a:latin typeface="Arial" panose="020B0604020202020204" pitchFamily="34" charset="0"/>
                <a:cs typeface="Arial" panose="020B0604020202020204" pitchFamily="34" charset="0"/>
              </a:rPr>
              <a:t> </a:t>
            </a:r>
            <a:r>
              <a:rPr lang="en-US" altLang="zh-CN" sz="2200" i="1" dirty="0" smtClean="0">
                <a:latin typeface="Arial" panose="020B0604020202020204" pitchFamily="34" charset="0"/>
                <a:cs typeface="Arial" panose="020B0604020202020204" pitchFamily="34" charset="0"/>
              </a:rPr>
              <a:t>     that </a:t>
            </a:r>
            <a:r>
              <a:rPr lang="en-US" altLang="zh-CN" sz="2200" i="1" dirty="0">
                <a:latin typeface="Arial" panose="020B0604020202020204" pitchFamily="34" charset="0"/>
                <a:cs typeface="Arial" panose="020B0604020202020204" pitchFamily="34" charset="0"/>
              </a:rPr>
              <a:t>the Congress will continue to </a:t>
            </a:r>
            <a:r>
              <a:rPr lang="en-US" altLang="zh-CN" sz="2200" i="1" dirty="0">
                <a:solidFill>
                  <a:srgbClr val="C00000"/>
                </a:solidFill>
                <a:latin typeface="Arial" panose="020B0604020202020204" pitchFamily="34" charset="0"/>
                <a:cs typeface="Arial" panose="020B0604020202020204" pitchFamily="34" charset="0"/>
              </a:rPr>
              <a:t>kick </a:t>
            </a:r>
            <a:r>
              <a:rPr lang="en-US" altLang="zh-CN" sz="2200" i="1" dirty="0" smtClean="0">
                <a:solidFill>
                  <a:srgbClr val="C00000"/>
                </a:solidFill>
                <a:latin typeface="Arial" panose="020B0604020202020204" pitchFamily="34" charset="0"/>
                <a:cs typeface="Arial" panose="020B0604020202020204" pitchFamily="34" charset="0"/>
              </a:rPr>
              <a:t>this can </a:t>
            </a:r>
            <a:r>
              <a:rPr lang="en-US" altLang="zh-CN" sz="2200" i="1" dirty="0">
                <a:solidFill>
                  <a:srgbClr val="C00000"/>
                </a:solidFill>
                <a:latin typeface="Arial" panose="020B0604020202020204" pitchFamily="34" charset="0"/>
                <a:cs typeface="Arial" panose="020B0604020202020204" pitchFamily="34" charset="0"/>
              </a:rPr>
              <a:t>down the </a:t>
            </a:r>
            <a:endParaRPr lang="en-US" altLang="zh-CN" sz="2200" i="1" dirty="0">
              <a:solidFill>
                <a:srgbClr val="C00000"/>
              </a:solidFill>
              <a:latin typeface="Arial" panose="020B0604020202020204" pitchFamily="34" charset="0"/>
              <a:cs typeface="Arial" panose="020B0604020202020204" pitchFamily="34" charset="0"/>
            </a:endParaRPr>
          </a:p>
          <a:p>
            <a:pPr lvl="1" algn="just"/>
            <a:r>
              <a:rPr lang="en-US" altLang="zh-CN" sz="2200" i="1" dirty="0" smtClean="0">
                <a:solidFill>
                  <a:srgbClr val="C00000"/>
                </a:solidFill>
                <a:latin typeface="Arial" panose="020B0604020202020204" pitchFamily="34" charset="0"/>
                <a:cs typeface="Arial" panose="020B0604020202020204" pitchFamily="34" charset="0"/>
              </a:rPr>
              <a:t>      road</a:t>
            </a:r>
            <a:r>
              <a:rPr lang="en-US" altLang="zh-CN" sz="2200" i="1" dirty="0" smtClean="0">
                <a:latin typeface="Arial" panose="020B0604020202020204" pitchFamily="34" charset="0"/>
                <a:cs typeface="Arial" panose="020B0604020202020204" pitchFamily="34" charset="0"/>
              </a:rPr>
              <a:t> </a:t>
            </a:r>
            <a:r>
              <a:rPr lang="en-US" altLang="zh-CN" sz="2200" i="1" dirty="0">
                <a:latin typeface="Arial" panose="020B0604020202020204" pitchFamily="34" charset="0"/>
                <a:cs typeface="Arial" panose="020B0604020202020204" pitchFamily="34" charset="0"/>
              </a:rPr>
              <a:t>and that they’ve got to act.</a:t>
            </a:r>
            <a:endParaRPr lang="zh-CN" altLang="zh-CN" sz="22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464849"/>
            <a:ext cx="7878711" cy="1862048"/>
          </a:xfrm>
          <a:prstGeom prst="rect">
            <a:avLst/>
          </a:prstGeom>
        </p:spPr>
        <p:txBody>
          <a:bodyPr wrap="square">
            <a:spAutoFit/>
          </a:bodyPr>
          <a:lstStyle/>
          <a:p>
            <a:pPr lvl="0" algn="just"/>
            <a:r>
              <a:rPr lang="en-US" altLang="zh-CN" sz="2300" b="1" dirty="0" smtClean="0">
                <a:latin typeface="Arial" panose="020B0604020202020204" pitchFamily="34" charset="0"/>
                <a:cs typeface="Arial" panose="020B0604020202020204" pitchFamily="34" charset="0"/>
              </a:rPr>
              <a:t>The </a:t>
            </a:r>
            <a:r>
              <a:rPr lang="en-US" altLang="zh-CN" sz="2300" b="1" dirty="0">
                <a:latin typeface="Arial" panose="020B0604020202020204" pitchFamily="34" charset="0"/>
                <a:cs typeface="Arial" panose="020B0604020202020204" pitchFamily="34" charset="0"/>
              </a:rPr>
              <a:t>Earth’s atmosphere acts like a protective </a:t>
            </a:r>
            <a:r>
              <a:rPr lang="en-US" altLang="zh-CN" sz="2300" b="1" dirty="0">
                <a:solidFill>
                  <a:srgbClr val="C00000"/>
                </a:solidFill>
                <a:latin typeface="Arial" panose="020B0604020202020204" pitchFamily="34" charset="0"/>
                <a:cs typeface="Arial" panose="020B0604020202020204" pitchFamily="34" charset="0"/>
              </a:rPr>
              <a:t>blanket</a:t>
            </a:r>
            <a:r>
              <a:rPr lang="en-US" altLang="zh-CN" sz="2300" b="1" i="1" dirty="0">
                <a:solidFill>
                  <a:srgbClr val="C00000"/>
                </a:solidFill>
                <a:latin typeface="Arial" panose="020B0604020202020204" pitchFamily="34" charset="0"/>
                <a:cs typeface="Arial" panose="020B0604020202020204" pitchFamily="34" charset="0"/>
              </a:rPr>
              <a:t> </a:t>
            </a:r>
            <a:r>
              <a:rPr lang="en-US" altLang="zh-CN" sz="2300" b="1" dirty="0">
                <a:latin typeface="Arial" panose="020B0604020202020204" pitchFamily="34" charset="0"/>
                <a:cs typeface="Arial" panose="020B0604020202020204" pitchFamily="34" charset="0"/>
              </a:rPr>
              <a:t>around us. (Para. 3)</a:t>
            </a:r>
            <a:endParaRPr lang="zh-CN" altLang="zh-CN" sz="2300" b="1" dirty="0">
              <a:latin typeface="Arial" panose="020B0604020202020204" pitchFamily="34" charset="0"/>
              <a:cs typeface="Arial" panose="020B0604020202020204" pitchFamily="34" charset="0"/>
            </a:endParaRPr>
          </a:p>
          <a:p>
            <a:pPr algn="just"/>
            <a:r>
              <a:rPr lang="en-US" altLang="zh-CN" sz="2300" b="1" dirty="0">
                <a:latin typeface="Arial" panose="020B0604020202020204" pitchFamily="34" charset="0"/>
                <a:cs typeface="Arial" panose="020B0604020202020204" pitchFamily="34" charset="0"/>
              </a:rPr>
              <a:t>Collectively we humans have a </a:t>
            </a:r>
            <a:r>
              <a:rPr lang="en-US" altLang="zh-CN" sz="2300" b="1" dirty="0">
                <a:solidFill>
                  <a:srgbClr val="C00000"/>
                </a:solidFill>
                <a:latin typeface="Arial" panose="020B0604020202020204" pitchFamily="34" charset="0"/>
                <a:cs typeface="Arial" panose="020B0604020202020204" pitchFamily="34" charset="0"/>
              </a:rPr>
              <a:t>baby</a:t>
            </a:r>
            <a:r>
              <a:rPr lang="en-US" altLang="zh-CN" sz="2300" b="1" dirty="0">
                <a:latin typeface="Arial" panose="020B0604020202020204" pitchFamily="34" charset="0"/>
                <a:cs typeface="Arial" panose="020B0604020202020204" pitchFamily="34" charset="0"/>
              </a:rPr>
              <a:t>: the Earth. (Para. 4)</a:t>
            </a:r>
            <a:endParaRPr lang="zh-CN" altLang="zh-CN" sz="2300" b="1" dirty="0">
              <a:latin typeface="Arial" panose="020B0604020202020204" pitchFamily="34" charset="0"/>
              <a:cs typeface="Arial" panose="020B0604020202020204" pitchFamily="34" charset="0"/>
            </a:endParaRPr>
          </a:p>
          <a:p>
            <a:pPr algn="just"/>
            <a:r>
              <a:rPr lang="en-US" altLang="zh-CN" sz="2300" b="1" dirty="0">
                <a:latin typeface="Arial" panose="020B0604020202020204" pitchFamily="34" charset="0"/>
                <a:cs typeface="Arial" panose="020B0604020202020204" pitchFamily="34" charset="0"/>
              </a:rPr>
              <a:t>Any </a:t>
            </a:r>
            <a:r>
              <a:rPr lang="en-US" altLang="zh-CN" sz="2300" b="1" dirty="0">
                <a:solidFill>
                  <a:srgbClr val="C00000"/>
                </a:solidFill>
                <a:latin typeface="Arial" panose="020B0604020202020204" pitchFamily="34" charset="0"/>
                <a:cs typeface="Arial" panose="020B0604020202020204" pitchFamily="34" charset="0"/>
              </a:rPr>
              <a:t>parent</a:t>
            </a:r>
            <a:r>
              <a:rPr lang="en-US" altLang="zh-CN" sz="2300" b="1" dirty="0">
                <a:latin typeface="Arial" panose="020B0604020202020204" pitchFamily="34" charset="0"/>
                <a:cs typeface="Arial" panose="020B0604020202020204" pitchFamily="34" charset="0"/>
              </a:rPr>
              <a:t> would rush to rescue a baby in such circumstances. (Para. 5)</a:t>
            </a:r>
            <a:endParaRPr lang="zh-CN" altLang="zh-CN" sz="2300" b="1" dirty="0">
              <a:latin typeface="Arial" panose="020B0604020202020204" pitchFamily="34" charset="0"/>
              <a:cs typeface="Arial" panose="020B0604020202020204" pitchFamily="34" charset="0"/>
            </a:endParaRPr>
          </a:p>
        </p:txBody>
      </p:sp>
      <p:sp>
        <p:nvSpPr>
          <p:cNvPr id="3" name="矩形 2"/>
          <p:cNvSpPr/>
          <p:nvPr/>
        </p:nvSpPr>
        <p:spPr>
          <a:xfrm>
            <a:off x="72889" y="3273365"/>
            <a:ext cx="8099511" cy="3323987"/>
          </a:xfrm>
          <a:prstGeom prst="rect">
            <a:avLst/>
          </a:prstGeom>
        </p:spPr>
        <p:txBody>
          <a:bodyPr wrap="square">
            <a:spAutoFit/>
          </a:bodyPr>
          <a:lstStyle/>
          <a:p>
            <a:pPr marL="342900" indent="-342900" algn="just">
              <a:buFont typeface="Arial" panose="020B0604020202020204" pitchFamily="34" charset="0"/>
              <a:buChar char="•"/>
            </a:pPr>
            <a:r>
              <a:rPr lang="en-US" altLang="zh-CN" sz="2100" dirty="0" smtClean="0">
                <a:latin typeface="Arial" panose="020B0604020202020204" pitchFamily="34" charset="0"/>
                <a:cs typeface="Arial" panose="020B0604020202020204" pitchFamily="34" charset="0"/>
              </a:rPr>
              <a:t>Different </a:t>
            </a:r>
            <a:r>
              <a:rPr lang="en-US" altLang="zh-CN" sz="2100" dirty="0">
                <a:latin typeface="Arial" panose="020B0604020202020204" pitchFamily="34" charset="0"/>
                <a:cs typeface="Arial" panose="020B0604020202020204" pitchFamily="34" charset="0"/>
              </a:rPr>
              <a:t>kinds of rhetorical devices have been used in the text</a:t>
            </a:r>
            <a:r>
              <a:rPr lang="en-US" altLang="zh-CN" sz="2100" dirty="0" smtClean="0">
                <a:latin typeface="Arial" panose="020B0604020202020204" pitchFamily="34" charset="0"/>
                <a:cs typeface="Arial" panose="020B0604020202020204" pitchFamily="34" charset="0"/>
              </a:rPr>
              <a:t>. For example: </a:t>
            </a:r>
            <a:endParaRPr lang="en-US" altLang="zh-CN" sz="2100" dirty="0" smtClean="0">
              <a:latin typeface="Arial" panose="020B0604020202020204" pitchFamily="34" charset="0"/>
              <a:cs typeface="Arial" panose="020B0604020202020204" pitchFamily="34" charset="0"/>
            </a:endParaRPr>
          </a:p>
          <a:p>
            <a:pPr algn="just"/>
            <a:r>
              <a:rPr lang="en-US" altLang="zh-CN" sz="2100" dirty="0">
                <a:latin typeface="Arial" panose="020B0604020202020204" pitchFamily="34" charset="0"/>
                <a:cs typeface="Arial" panose="020B0604020202020204" pitchFamily="34" charset="0"/>
              </a:rPr>
              <a:t>	</a:t>
            </a:r>
            <a:r>
              <a:rPr lang="en-US" altLang="zh-CN" sz="2100" dirty="0" smtClean="0">
                <a:latin typeface="Arial" panose="020B0604020202020204" pitchFamily="34" charset="0"/>
                <a:cs typeface="Arial" panose="020B0604020202020204" pitchFamily="34" charset="0"/>
              </a:rPr>
              <a:t>In </a:t>
            </a:r>
            <a:r>
              <a:rPr lang="en-US" altLang="zh-CN" sz="2100" dirty="0">
                <a:latin typeface="Arial" panose="020B0604020202020204" pitchFamily="34" charset="0"/>
                <a:cs typeface="Arial" panose="020B0604020202020204" pitchFamily="34" charset="0"/>
              </a:rPr>
              <a:t>the first sentence above, </a:t>
            </a:r>
            <a:r>
              <a:rPr lang="en-US" altLang="zh-CN" sz="2100" dirty="0">
                <a:solidFill>
                  <a:srgbClr val="C00000"/>
                </a:solidFill>
                <a:latin typeface="Arial" panose="020B0604020202020204" pitchFamily="34" charset="0"/>
                <a:cs typeface="Arial" panose="020B0604020202020204" pitchFamily="34" charset="0"/>
              </a:rPr>
              <a:t>simile </a:t>
            </a:r>
            <a:r>
              <a:rPr lang="en-US" altLang="zh-CN" sz="2100" dirty="0">
                <a:latin typeface="Arial" panose="020B0604020202020204" pitchFamily="34" charset="0"/>
                <a:cs typeface="Arial" panose="020B0604020202020204" pitchFamily="34" charset="0"/>
              </a:rPr>
              <a:t>is used in the </a:t>
            </a:r>
            <a:r>
              <a:rPr lang="en-US" altLang="zh-CN" sz="2100" dirty="0" smtClean="0">
                <a:latin typeface="Arial" panose="020B0604020202020204" pitchFamily="34" charset="0"/>
                <a:cs typeface="Arial" panose="020B0604020202020204" pitchFamily="34" charset="0"/>
              </a:rPr>
              <a:t>phrase 	introduced </a:t>
            </a:r>
            <a:r>
              <a:rPr lang="en-US" altLang="zh-CN" sz="2100" dirty="0">
                <a:latin typeface="Arial" panose="020B0604020202020204" pitchFamily="34" charset="0"/>
                <a:cs typeface="Arial" panose="020B0604020202020204" pitchFamily="34" charset="0"/>
              </a:rPr>
              <a:t>by “like”. Here, “</a:t>
            </a:r>
            <a:r>
              <a:rPr lang="en-US" altLang="zh-CN" sz="2100" dirty="0">
                <a:solidFill>
                  <a:srgbClr val="C00000"/>
                </a:solidFill>
                <a:latin typeface="Arial" panose="020B0604020202020204" pitchFamily="34" charset="0"/>
                <a:cs typeface="Arial" panose="020B0604020202020204" pitchFamily="34" charset="0"/>
              </a:rPr>
              <a:t>blanket</a:t>
            </a:r>
            <a:r>
              <a:rPr lang="en-US" altLang="zh-CN" sz="2100" dirty="0">
                <a:latin typeface="Arial" panose="020B0604020202020204" pitchFamily="34" charset="0"/>
                <a:cs typeface="Arial" panose="020B0604020202020204" pitchFamily="34" charset="0"/>
              </a:rPr>
              <a:t>” refers to </a:t>
            </a:r>
            <a:r>
              <a:rPr lang="en-US" altLang="zh-CN" sz="2100" dirty="0" smtClean="0">
                <a:latin typeface="Arial" panose="020B0604020202020204" pitchFamily="34" charset="0"/>
                <a:cs typeface="Arial" panose="020B0604020202020204" pitchFamily="34" charset="0"/>
              </a:rPr>
              <a:t>“</a:t>
            </a:r>
            <a:r>
              <a:rPr lang="en-US" altLang="zh-CN" sz="2100" dirty="0">
                <a:latin typeface="Arial" panose="020B0604020202020204" pitchFamily="34" charset="0"/>
                <a:cs typeface="Arial" panose="020B0604020202020204" pitchFamily="34" charset="0"/>
              </a:rPr>
              <a:t>The Earth’s </a:t>
            </a:r>
            <a:r>
              <a:rPr lang="en-US" altLang="zh-CN" sz="2100" dirty="0" smtClean="0">
                <a:latin typeface="Arial" panose="020B0604020202020204" pitchFamily="34" charset="0"/>
                <a:cs typeface="Arial" panose="020B0604020202020204" pitchFamily="34" charset="0"/>
              </a:rPr>
              <a:t>	atmosphere”. </a:t>
            </a:r>
            <a:endParaRPr lang="en-US" altLang="zh-CN" sz="2100" dirty="0" smtClean="0">
              <a:latin typeface="Arial" panose="020B0604020202020204" pitchFamily="34" charset="0"/>
              <a:cs typeface="Arial" panose="020B0604020202020204" pitchFamily="34" charset="0"/>
            </a:endParaRPr>
          </a:p>
          <a:p>
            <a:pPr algn="just"/>
            <a:r>
              <a:rPr lang="en-US" altLang="zh-CN" sz="2100" dirty="0" smtClean="0">
                <a:latin typeface="Arial" panose="020B0604020202020204" pitchFamily="34" charset="0"/>
                <a:cs typeface="Arial" panose="020B0604020202020204" pitchFamily="34" charset="0"/>
              </a:rPr>
              <a:t>	In </a:t>
            </a:r>
            <a:r>
              <a:rPr lang="en-US" altLang="zh-CN" sz="2100" dirty="0">
                <a:latin typeface="Arial" panose="020B0604020202020204" pitchFamily="34" charset="0"/>
                <a:cs typeface="Arial" panose="020B0604020202020204" pitchFamily="34" charset="0"/>
              </a:rPr>
              <a:t>the second sentence, </a:t>
            </a:r>
            <a:r>
              <a:rPr lang="en-US" altLang="zh-CN" sz="2100" dirty="0">
                <a:solidFill>
                  <a:srgbClr val="C00000"/>
                </a:solidFill>
                <a:latin typeface="Arial" panose="020B0604020202020204" pitchFamily="34" charset="0"/>
                <a:cs typeface="Arial" panose="020B0604020202020204" pitchFamily="34" charset="0"/>
              </a:rPr>
              <a:t>personification </a:t>
            </a:r>
            <a:r>
              <a:rPr lang="en-US" altLang="zh-CN" sz="2100" dirty="0">
                <a:latin typeface="Arial" panose="020B0604020202020204" pitchFamily="34" charset="0"/>
                <a:cs typeface="Arial" panose="020B0604020202020204" pitchFamily="34" charset="0"/>
              </a:rPr>
              <a:t>is used to </a:t>
            </a:r>
            <a:r>
              <a:rPr lang="en-US" altLang="zh-CN" sz="2100" dirty="0" smtClean="0">
                <a:latin typeface="Arial" panose="020B0604020202020204" pitchFamily="34" charset="0"/>
                <a:cs typeface="Arial" panose="020B0604020202020204" pitchFamily="34" charset="0"/>
              </a:rPr>
              <a:t>endow 	the Earth </a:t>
            </a:r>
            <a:r>
              <a:rPr lang="en-US" altLang="zh-CN" sz="2100" dirty="0">
                <a:latin typeface="Arial" panose="020B0604020202020204" pitchFamily="34" charset="0"/>
                <a:cs typeface="Arial" panose="020B0604020202020204" pitchFamily="34" charset="0"/>
              </a:rPr>
              <a:t>with human qualities, which is </a:t>
            </a:r>
            <a:r>
              <a:rPr lang="en-US" altLang="zh-CN" sz="2100" dirty="0" smtClean="0">
                <a:latin typeface="Arial" panose="020B0604020202020204" pitchFamily="34" charset="0"/>
                <a:cs typeface="Arial" panose="020B0604020202020204" pitchFamily="34" charset="0"/>
              </a:rPr>
              <a:t>described </a:t>
            </a:r>
            <a:r>
              <a:rPr lang="en-US" altLang="zh-CN" sz="2100" dirty="0">
                <a:latin typeface="Arial" panose="020B0604020202020204" pitchFamily="34" charset="0"/>
                <a:cs typeface="Arial" panose="020B0604020202020204" pitchFamily="34" charset="0"/>
              </a:rPr>
              <a:t>as </a:t>
            </a:r>
            <a:r>
              <a:rPr lang="en-US" altLang="zh-CN" sz="2100" dirty="0" smtClean="0">
                <a:latin typeface="Arial" panose="020B0604020202020204" pitchFamily="34" charset="0"/>
                <a:cs typeface="Arial" panose="020B0604020202020204" pitchFamily="34" charset="0"/>
              </a:rPr>
              <a:t>a 	“</a:t>
            </a:r>
            <a:r>
              <a:rPr lang="en-US" altLang="zh-CN" sz="2100" dirty="0" smtClean="0">
                <a:solidFill>
                  <a:srgbClr val="C00000"/>
                </a:solidFill>
                <a:latin typeface="Arial" panose="020B0604020202020204" pitchFamily="34" charset="0"/>
                <a:cs typeface="Arial" panose="020B0604020202020204" pitchFamily="34" charset="0"/>
              </a:rPr>
              <a:t>baby</a:t>
            </a:r>
            <a:r>
              <a:rPr lang="en-US" altLang="zh-CN" sz="2100" dirty="0" smtClean="0">
                <a:latin typeface="Arial" panose="020B0604020202020204" pitchFamily="34" charset="0"/>
                <a:cs typeface="Arial" panose="020B0604020202020204" pitchFamily="34" charset="0"/>
              </a:rPr>
              <a:t>”.</a:t>
            </a:r>
            <a:endParaRPr lang="en-US" altLang="zh-CN" sz="2100" dirty="0" smtClean="0">
              <a:latin typeface="Arial" panose="020B0604020202020204" pitchFamily="34" charset="0"/>
              <a:cs typeface="Arial" panose="020B0604020202020204" pitchFamily="34" charset="0"/>
            </a:endParaRPr>
          </a:p>
          <a:p>
            <a:pPr algn="just"/>
            <a:r>
              <a:rPr lang="en-US" altLang="zh-CN" sz="2100" dirty="0" smtClean="0">
                <a:latin typeface="Arial" panose="020B0604020202020204" pitchFamily="34" charset="0"/>
                <a:cs typeface="Arial" panose="020B0604020202020204" pitchFamily="34" charset="0"/>
              </a:rPr>
              <a:t> 	In the </a:t>
            </a:r>
            <a:r>
              <a:rPr lang="en-US" altLang="zh-CN" sz="2100" dirty="0">
                <a:latin typeface="Arial" panose="020B0604020202020204" pitchFamily="34" charset="0"/>
                <a:cs typeface="Arial" panose="020B0604020202020204" pitchFamily="34" charset="0"/>
              </a:rPr>
              <a:t>third sentence, </a:t>
            </a:r>
            <a:r>
              <a:rPr lang="en-US" altLang="zh-CN" sz="2100" dirty="0">
                <a:solidFill>
                  <a:srgbClr val="C00000"/>
                </a:solidFill>
                <a:latin typeface="Arial" panose="020B0604020202020204" pitchFamily="34" charset="0"/>
                <a:cs typeface="Arial" panose="020B0604020202020204" pitchFamily="34" charset="0"/>
              </a:rPr>
              <a:t>metaphor </a:t>
            </a:r>
            <a:r>
              <a:rPr lang="en-US" altLang="zh-CN" sz="2100" dirty="0">
                <a:latin typeface="Arial" panose="020B0604020202020204" pitchFamily="34" charset="0"/>
                <a:cs typeface="Arial" panose="020B0604020202020204" pitchFamily="34" charset="0"/>
              </a:rPr>
              <a:t>is used to make an </a:t>
            </a:r>
            <a:r>
              <a:rPr lang="en-US" altLang="zh-CN" sz="2100" dirty="0" smtClean="0">
                <a:latin typeface="Arial" panose="020B0604020202020204" pitchFamily="34" charset="0"/>
                <a:cs typeface="Arial" panose="020B0604020202020204" pitchFamily="34" charset="0"/>
              </a:rPr>
              <a:t>implicit 	comparison</a:t>
            </a:r>
            <a:r>
              <a:rPr lang="en-US" altLang="zh-CN" sz="2100" dirty="0">
                <a:latin typeface="Arial" panose="020B0604020202020204" pitchFamily="34" charset="0"/>
                <a:cs typeface="Arial" panose="020B0604020202020204" pitchFamily="34" charset="0"/>
              </a:rPr>
              <a:t>. Here, “</a:t>
            </a:r>
            <a:r>
              <a:rPr lang="en-US" altLang="zh-CN" sz="2100" dirty="0">
                <a:solidFill>
                  <a:srgbClr val="C00000"/>
                </a:solidFill>
                <a:latin typeface="Arial" panose="020B0604020202020204" pitchFamily="34" charset="0"/>
                <a:cs typeface="Arial" panose="020B0604020202020204" pitchFamily="34" charset="0"/>
              </a:rPr>
              <a:t>parent</a:t>
            </a:r>
            <a:r>
              <a:rPr lang="en-US" altLang="zh-CN" sz="2100" dirty="0">
                <a:latin typeface="Arial" panose="020B0604020202020204" pitchFamily="34" charset="0"/>
                <a:cs typeface="Arial" panose="020B0604020202020204" pitchFamily="34" charset="0"/>
              </a:rPr>
              <a:t>” represents </a:t>
            </a:r>
            <a:r>
              <a:rPr lang="en-US" altLang="zh-CN" sz="2100" dirty="0" smtClean="0">
                <a:latin typeface="Arial" panose="020B0604020202020204" pitchFamily="34" charset="0"/>
                <a:cs typeface="Arial" panose="020B0604020202020204" pitchFamily="34" charset="0"/>
              </a:rPr>
              <a:t>“mankind”.</a:t>
            </a:r>
            <a:endParaRPr lang="zh-CN" altLang="zh-CN" sz="21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21951" y="19941"/>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000" dirty="0">
                <a:solidFill>
                  <a:schemeClr val="bg1"/>
                </a:solidFill>
                <a:latin typeface="Arial Black" panose="020B0A04020102020204" pitchFamily="34" charset="0"/>
              </a:rPr>
              <a:t>Unit </a:t>
            </a:r>
            <a:r>
              <a:rPr lang="en-US" altLang="zh-CN" sz="2000" dirty="0" smtClean="0">
                <a:solidFill>
                  <a:schemeClr val="bg1"/>
                </a:solidFill>
                <a:latin typeface="Arial Black" panose="020B0A04020102020204" pitchFamily="34" charset="0"/>
              </a:rPr>
              <a:t>1</a:t>
            </a:r>
            <a:br>
              <a:rPr lang="en-US" altLang="zh-CN" dirty="0">
                <a:solidFill>
                  <a:schemeClr val="bg1"/>
                </a:solidFill>
                <a:latin typeface="Arial Black" panose="020B0A04020102020204" pitchFamily="34" charset="0"/>
              </a:rPr>
            </a:br>
            <a:r>
              <a:rPr lang="en-US" altLang="zh-CN" dirty="0">
                <a:solidFill>
                  <a:schemeClr val="bg1"/>
                </a:solidFill>
                <a:latin typeface="Arial Black" panose="020B0A04020102020204" pitchFamily="34" charset="0"/>
              </a:rPr>
              <a:t>Environment</a:t>
            </a:r>
            <a:endParaRPr lang="en-US" altLang="zh-CN" dirty="0">
              <a:solidFill>
                <a:schemeClr val="bg1"/>
              </a:solidFill>
              <a:latin typeface="Arial Black" panose="020B0A04020102020204" pitchFamily="34" charset="0"/>
            </a:endParaRPr>
          </a:p>
        </p:txBody>
      </p:sp>
      <p:sp>
        <p:nvSpPr>
          <p:cNvPr id="7" name="Rectangle 12"/>
          <p:cNvSpPr>
            <a:spLocks noChangeArrowheads="1"/>
          </p:cNvSpPr>
          <p:nvPr/>
        </p:nvSpPr>
        <p:spPr bwMode="auto">
          <a:xfrm>
            <a:off x="2483768" y="404664"/>
            <a:ext cx="519702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a:latin typeface="Arial Black" panose="020B0A04020102020204" pitchFamily="34" charset="0"/>
              </a:rPr>
              <a:t>Unit Arrangement</a:t>
            </a:r>
            <a:endParaRPr lang="en-US" altLang="zh-CN" sz="3200" dirty="0">
              <a:latin typeface="Arial Black" panose="020B0A04020102020204" pitchFamily="34" charset="0"/>
            </a:endParaRPr>
          </a:p>
        </p:txBody>
      </p:sp>
      <p:sp>
        <p:nvSpPr>
          <p:cNvPr id="8" name="内容占位符 2"/>
          <p:cNvSpPr>
            <a:spLocks noGrp="1"/>
          </p:cNvSpPr>
          <p:nvPr>
            <p:ph sz="quarter" idx="1"/>
          </p:nvPr>
        </p:nvSpPr>
        <p:spPr>
          <a:xfrm>
            <a:off x="1713694" y="1268760"/>
            <a:ext cx="6737176" cy="4989040"/>
          </a:xfrm>
        </p:spPr>
        <p:txBody>
          <a:bodyPr>
            <a:normAutofit fontScale="70000"/>
          </a:bodyPr>
          <a:lstStyle/>
          <a:p>
            <a:pPr marL="0" indent="0">
              <a:buFont typeface="Wingdings" panose="05000000000000000000" pitchFamily="2" charset="2"/>
              <a:buNone/>
              <a:defRPr/>
            </a:pPr>
            <a:r>
              <a:rPr lang="en-US" altLang="zh-CN" b="1" dirty="0"/>
              <a:t>1</a:t>
            </a:r>
            <a:r>
              <a:rPr lang="en-US" altLang="zh-CN" b="1" dirty="0" smtClean="0"/>
              <a:t>. </a:t>
            </a:r>
            <a:r>
              <a:rPr lang="zh-CN" altLang="en-US" b="1" dirty="0" smtClean="0"/>
              <a:t>学术阅读（</a:t>
            </a:r>
            <a:r>
              <a:rPr lang="en-US" altLang="zh-CN" b="1" dirty="0" smtClean="0"/>
              <a:t>4</a:t>
            </a:r>
            <a:r>
              <a:rPr lang="zh-CN" altLang="en-US" b="1" dirty="0" smtClean="0"/>
              <a:t>课时）</a:t>
            </a:r>
            <a:endParaRPr lang="zh-CN" altLang="en-US" b="1" dirty="0" smtClean="0"/>
          </a:p>
          <a:p>
            <a:pPr marL="0" indent="0">
              <a:buFont typeface="Wingdings" panose="05000000000000000000" pitchFamily="2" charset="2"/>
              <a:buNone/>
              <a:defRPr/>
            </a:pPr>
            <a:r>
              <a:rPr lang="en-US" altLang="zh-CN" b="1" dirty="0" smtClean="0"/>
              <a:t>Text A : Global Warming: A Second Inconvenient Truth----- </a:t>
            </a:r>
            <a:r>
              <a:rPr lang="en-US" altLang="zh-CN" sz="2570" b="1" dirty="0" smtClean="0">
                <a:highlight>
                  <a:srgbClr val="FFFF00"/>
                </a:highlight>
              </a:rPr>
              <a:t>Selected from the journal </a:t>
            </a:r>
            <a:r>
              <a:rPr lang="en-US" altLang="zh-CN" sz="2570" b="1" i="1" dirty="0" smtClean="0">
                <a:highlight>
                  <a:srgbClr val="FFFF00"/>
                </a:highlight>
              </a:rPr>
              <a:t>Finance &amp;Development (September 2014)</a:t>
            </a:r>
            <a:endParaRPr lang="en-US" altLang="zh-CN" b="1" i="1" dirty="0" smtClean="0">
              <a:highlight>
                <a:srgbClr val="FFFF00"/>
              </a:highlight>
            </a:endParaRPr>
          </a:p>
          <a:p>
            <a:pPr marL="0" indent="0">
              <a:buFont typeface="Wingdings" panose="05000000000000000000" pitchFamily="2" charset="2"/>
              <a:buNone/>
              <a:defRPr/>
            </a:pPr>
            <a:r>
              <a:rPr lang="en-US" altLang="zh-CN" b="1" dirty="0" smtClean="0">
                <a:solidFill>
                  <a:srgbClr val="3333FF"/>
                </a:solidFill>
              </a:rPr>
              <a:t>Lead-in, text, New words and expressions    </a:t>
            </a:r>
            <a:r>
              <a:rPr lang="zh-CN" altLang="en-US" b="1" dirty="0" smtClean="0">
                <a:solidFill>
                  <a:srgbClr val="3333FF"/>
                </a:solidFill>
              </a:rPr>
              <a:t>课外完成</a:t>
            </a:r>
            <a:endParaRPr lang="zh-CN" altLang="en-US" b="1" i="1" dirty="0" smtClean="0">
              <a:solidFill>
                <a:srgbClr val="3333FF"/>
              </a:solidFill>
            </a:endParaRPr>
          </a:p>
          <a:p>
            <a:pPr marL="0" indent="0">
              <a:buFont typeface="Wingdings" panose="05000000000000000000" pitchFamily="2" charset="2"/>
              <a:buNone/>
              <a:defRPr/>
            </a:pPr>
            <a:r>
              <a:rPr lang="en-US" altLang="zh-CN" b="1" dirty="0" smtClean="0">
                <a:solidFill>
                  <a:srgbClr val="3333FF"/>
                </a:solidFill>
              </a:rPr>
              <a:t>Critical reading and thinking (overview, points for discusssion)   </a:t>
            </a:r>
            <a:r>
              <a:rPr lang="zh-CN" altLang="en-US" b="1" dirty="0" smtClean="0">
                <a:solidFill>
                  <a:srgbClr val="3333FF"/>
                </a:solidFill>
              </a:rPr>
              <a:t>课堂完成</a:t>
            </a:r>
            <a:endParaRPr lang="zh-CN" altLang="en-US" b="1" dirty="0" smtClean="0">
              <a:solidFill>
                <a:srgbClr val="3333FF"/>
              </a:solidFill>
            </a:endParaRPr>
          </a:p>
          <a:p>
            <a:pPr marL="0" indent="0">
              <a:buFont typeface="Wingdings" panose="05000000000000000000" pitchFamily="2" charset="2"/>
              <a:buNone/>
              <a:defRPr/>
            </a:pPr>
            <a:r>
              <a:rPr lang="en-US" altLang="zh-CN" b="1" dirty="0" smtClean="0">
                <a:solidFill>
                  <a:srgbClr val="3333FF"/>
                </a:solidFill>
              </a:rPr>
              <a:t>Language building-up (specialized vocabulary; academic vocabulary, collocations)  </a:t>
            </a:r>
            <a:r>
              <a:rPr lang="zh-CN" altLang="en-US" b="1" dirty="0" smtClean="0">
                <a:solidFill>
                  <a:srgbClr val="3333FF"/>
                </a:solidFill>
              </a:rPr>
              <a:t>课后</a:t>
            </a:r>
            <a:r>
              <a:rPr lang="zh-CN" altLang="en-US" b="1" dirty="0" smtClean="0">
                <a:solidFill>
                  <a:srgbClr val="3333FF"/>
                </a:solidFill>
              </a:rPr>
              <a:t>完成</a:t>
            </a:r>
            <a:endParaRPr lang="zh-CN" altLang="en-US" b="1" dirty="0" smtClean="0">
              <a:solidFill>
                <a:srgbClr val="3333FF"/>
              </a:solidFill>
            </a:endParaRPr>
          </a:p>
          <a:p>
            <a:pPr marL="0" indent="0">
              <a:buFont typeface="Wingdings" panose="05000000000000000000" pitchFamily="2" charset="2"/>
              <a:buNone/>
              <a:defRPr/>
            </a:pPr>
            <a:endParaRPr lang="en-US" altLang="zh-CN" b="1" dirty="0" smtClean="0"/>
          </a:p>
          <a:p>
            <a:pPr marL="0" indent="0">
              <a:buFont typeface="Wingdings" panose="05000000000000000000" pitchFamily="2" charset="2"/>
              <a:buNone/>
              <a:defRPr/>
            </a:pPr>
            <a:r>
              <a:rPr lang="en-US" altLang="zh-CN" b="1" dirty="0"/>
              <a:t>2</a:t>
            </a:r>
            <a:r>
              <a:rPr lang="en-US" altLang="zh-CN" b="1" dirty="0" smtClean="0"/>
              <a:t>. </a:t>
            </a:r>
            <a:r>
              <a:rPr lang="zh-CN" altLang="en-US" b="1" dirty="0" smtClean="0"/>
              <a:t>学术听、说、写的技能训练（</a:t>
            </a:r>
            <a:r>
              <a:rPr lang="en-US" altLang="zh-CN" b="1" dirty="0" smtClean="0"/>
              <a:t>2</a:t>
            </a:r>
            <a:r>
              <a:rPr lang="zh-CN" altLang="en-US" b="1" dirty="0" smtClean="0"/>
              <a:t>课时）</a:t>
            </a:r>
            <a:endParaRPr lang="zh-CN" altLang="zh-CN" dirty="0" smtClean="0"/>
          </a:p>
          <a:p>
            <a:pPr marL="0" indent="0">
              <a:buFont typeface="Wingdings" panose="05000000000000000000" pitchFamily="2" charset="2"/>
              <a:buNone/>
              <a:defRPr/>
            </a:pPr>
            <a:endParaRPr lang="zh-CN" altLang="en-US" dirty="0"/>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597844" y="1670702"/>
            <a:ext cx="7122020" cy="892552"/>
          </a:xfrm>
          <a:prstGeom prst="rect">
            <a:avLst/>
          </a:prstGeom>
        </p:spPr>
        <p:txBody>
          <a:bodyPr wrap="square">
            <a:spAutoFit/>
          </a:bodyPr>
          <a:lstStyle/>
          <a:p>
            <a:pPr lvl="0" algn="just"/>
            <a:r>
              <a:rPr lang="en-US" altLang="zh-CN" sz="2600" b="1" dirty="0" smtClean="0">
                <a:latin typeface="Arial" panose="020B0604020202020204" pitchFamily="34" charset="0"/>
                <a:cs typeface="Arial" panose="020B0604020202020204" pitchFamily="34" charset="0"/>
              </a:rPr>
              <a:t>We </a:t>
            </a:r>
            <a:r>
              <a:rPr lang="en-US" altLang="zh-CN" sz="2600" b="1" dirty="0">
                <a:solidFill>
                  <a:srgbClr val="C00000"/>
                </a:solidFill>
                <a:latin typeface="Arial" panose="020B0604020202020204" pitchFamily="34" charset="0"/>
                <a:cs typeface="Arial" panose="020B0604020202020204" pitchFamily="34" charset="0"/>
              </a:rPr>
              <a:t>defer </a:t>
            </a:r>
            <a:r>
              <a:rPr lang="en-US" altLang="zh-CN" sz="2600" b="1" dirty="0" smtClean="0">
                <a:solidFill>
                  <a:srgbClr val="C00000"/>
                </a:solidFill>
                <a:latin typeface="Arial" panose="020B0604020202020204" pitchFamily="34" charset="0"/>
                <a:cs typeface="Arial" panose="020B0604020202020204" pitchFamily="34" charset="0"/>
              </a:rPr>
              <a:t>to </a:t>
            </a:r>
            <a:r>
              <a:rPr lang="en-US" altLang="zh-CN" sz="2600" b="1" dirty="0" smtClean="0">
                <a:latin typeface="Arial" panose="020B0604020202020204" pitchFamily="34" charset="0"/>
                <a:cs typeface="Arial" panose="020B0604020202020204" pitchFamily="34" charset="0"/>
              </a:rPr>
              <a:t>the </a:t>
            </a:r>
            <a:r>
              <a:rPr lang="en-US" altLang="zh-CN" sz="2600" b="1" dirty="0">
                <a:latin typeface="Arial" panose="020B0604020202020204" pitchFamily="34" charset="0"/>
                <a:cs typeface="Arial" panose="020B0604020202020204" pitchFamily="34" charset="0"/>
              </a:rPr>
              <a:t>conclusions of “scientists.” (Para. 5)</a:t>
            </a:r>
            <a:endParaRPr lang="zh-CN" altLang="zh-CN" sz="2600" b="1" dirty="0">
              <a:latin typeface="Arial" panose="020B0604020202020204" pitchFamily="34" charset="0"/>
              <a:cs typeface="Arial" panose="020B0604020202020204" pitchFamily="34" charset="0"/>
            </a:endParaRPr>
          </a:p>
        </p:txBody>
      </p:sp>
      <p:sp>
        <p:nvSpPr>
          <p:cNvPr id="3" name="矩形 2"/>
          <p:cNvSpPr/>
          <p:nvPr/>
        </p:nvSpPr>
        <p:spPr>
          <a:xfrm>
            <a:off x="522297" y="3005020"/>
            <a:ext cx="8197567" cy="2616101"/>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solidFill>
                  <a:srgbClr val="C00000"/>
                </a:solidFill>
                <a:latin typeface="Arial" panose="020B0604020202020204" pitchFamily="34" charset="0"/>
                <a:cs typeface="Arial" panose="020B0604020202020204" pitchFamily="34" charset="0"/>
              </a:rPr>
              <a:t>defer to</a:t>
            </a:r>
            <a:r>
              <a:rPr lang="en-US" altLang="zh-CN" sz="2400" dirty="0">
                <a:latin typeface="Arial" panose="020B0604020202020204" pitchFamily="34" charset="0"/>
                <a:cs typeface="Arial" panose="020B0604020202020204" pitchFamily="34" charset="0"/>
              </a:rPr>
              <a:t>: agree to accept sb.’s opinion or decision because you have respect for that </a:t>
            </a:r>
            <a:r>
              <a:rPr lang="en-US" altLang="zh-CN" sz="2400" dirty="0" smtClean="0">
                <a:latin typeface="Arial" panose="020B0604020202020204" pitchFamily="34" charset="0"/>
                <a:cs typeface="Arial" panose="020B0604020202020204" pitchFamily="34" charset="0"/>
              </a:rPr>
              <a:t>person </a:t>
            </a:r>
            <a:r>
              <a:rPr lang="zh-CN" altLang="zh-CN" sz="2400" dirty="0" smtClean="0"/>
              <a:t>听从</a:t>
            </a:r>
            <a:r>
              <a:rPr lang="zh-CN" altLang="zh-CN" sz="2400" dirty="0"/>
              <a:t>；</a:t>
            </a:r>
            <a:r>
              <a:rPr lang="zh-CN" altLang="zh-CN" sz="2400" dirty="0" smtClean="0"/>
              <a:t>遵从</a:t>
            </a:r>
            <a:endParaRPr lang="en-US" altLang="zh-CN" sz="2400" dirty="0" smtClean="0"/>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a:t>
            </a:r>
            <a:r>
              <a:rPr lang="en-US" altLang="zh-CN" sz="2400" i="1" dirty="0" smtClean="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He </a:t>
            </a:r>
            <a:r>
              <a:rPr lang="en-US" altLang="zh-CN" sz="2400" i="1" dirty="0">
                <a:solidFill>
                  <a:srgbClr val="C00000"/>
                </a:solidFill>
                <a:latin typeface="Arial" panose="020B0604020202020204" pitchFamily="34" charset="0"/>
                <a:cs typeface="Arial" panose="020B0604020202020204" pitchFamily="34" charset="0"/>
              </a:rPr>
              <a:t>deferred to </a:t>
            </a:r>
            <a:r>
              <a:rPr lang="en-US" altLang="zh-CN" sz="2400" i="1" dirty="0">
                <a:latin typeface="Arial" panose="020B0604020202020204" pitchFamily="34" charset="0"/>
                <a:cs typeface="Arial" panose="020B0604020202020204" pitchFamily="34" charset="0"/>
              </a:rPr>
              <a:t>his parents' wishes</a:t>
            </a:r>
            <a:r>
              <a:rPr lang="en-US" altLang="zh-CN" sz="2400" i="1" dirty="0" smtClean="0">
                <a:latin typeface="Arial" panose="020B0604020202020204" pitchFamily="34" charset="0"/>
                <a:cs typeface="Arial" panose="020B0604020202020204" pitchFamily="34" charset="0"/>
              </a:rPr>
              <a:t>.</a:t>
            </a:r>
            <a:endParaRPr lang="en-US" altLang="zh-CN" sz="2400" i="1" dirty="0" smtClean="0">
              <a:latin typeface="Arial" panose="020B0604020202020204" pitchFamily="34" charset="0"/>
              <a:cs typeface="Arial" panose="020B0604020202020204" pitchFamily="34" charset="0"/>
            </a:endParaRPr>
          </a:p>
          <a:p>
            <a:pPr algn="just"/>
            <a:endParaRPr lang="en-US" altLang="zh-CN" sz="1000" i="1" dirty="0">
              <a:latin typeface="Arial" panose="020B0604020202020204" pitchFamily="34" charset="0"/>
              <a:cs typeface="Arial" panose="020B0604020202020204" pitchFamily="34" charset="0"/>
            </a:endParaRPr>
          </a:p>
          <a:p>
            <a:pPr algn="just"/>
            <a:r>
              <a:rPr lang="en-US" altLang="zh-CN" sz="2400" i="1" dirty="0" smtClean="0">
                <a:latin typeface="Arial" panose="020B0604020202020204" pitchFamily="34" charset="0"/>
                <a:cs typeface="Arial" panose="020B0604020202020204" pitchFamily="34" charset="0"/>
              </a:rPr>
              <a:t>	Preventing </a:t>
            </a:r>
            <a:r>
              <a:rPr lang="en-US" altLang="zh-CN" sz="2400" i="1" dirty="0">
                <a:latin typeface="Arial" panose="020B0604020202020204" pitchFamily="34" charset="0"/>
                <a:cs typeface="Arial" panose="020B0604020202020204" pitchFamily="34" charset="0"/>
              </a:rPr>
              <a:t>and controlling the loan risk must </a:t>
            </a:r>
            <a:r>
              <a:rPr lang="en-US" altLang="zh-CN" sz="2400" i="1" dirty="0" smtClean="0">
                <a:latin typeface="Arial" panose="020B0604020202020204" pitchFamily="34" charset="0"/>
                <a:cs typeface="Arial" panose="020B0604020202020204" pitchFamily="34" charset="0"/>
              </a:rPr>
              <a:t> </a:t>
            </a:r>
            <a:r>
              <a:rPr lang="en-US" altLang="zh-CN" sz="2400" i="1" dirty="0" smtClean="0">
                <a:solidFill>
                  <a:srgbClr val="C00000"/>
                </a:solidFill>
                <a:latin typeface="Arial" panose="020B0604020202020204" pitchFamily="34" charset="0"/>
                <a:cs typeface="Arial" panose="020B0604020202020204" pitchFamily="34" charset="0"/>
              </a:rPr>
              <a:t>defer 	to </a:t>
            </a:r>
            <a:r>
              <a:rPr lang="en-US" altLang="zh-CN" sz="2400" i="1" dirty="0" smtClean="0">
                <a:latin typeface="Arial" panose="020B0604020202020204" pitchFamily="34" charset="0"/>
                <a:cs typeface="Arial" panose="020B0604020202020204" pitchFamily="34" charset="0"/>
              </a:rPr>
              <a:t>the </a:t>
            </a:r>
            <a:r>
              <a:rPr lang="en-US" altLang="zh-CN" sz="2400" i="1" dirty="0">
                <a:latin typeface="Arial" panose="020B0604020202020204" pitchFamily="34" charset="0"/>
                <a:cs typeface="Arial" panose="020B0604020202020204" pitchFamily="34" charset="0"/>
              </a:rPr>
              <a:t>government policy about </a:t>
            </a:r>
            <a:r>
              <a:rPr lang="en-US" altLang="zh-CN" sz="2400" i="1" dirty="0" smtClean="0">
                <a:latin typeface="Arial" panose="020B0604020202020204" pitchFamily="34" charset="0"/>
                <a:cs typeface="Arial" panose="020B0604020202020204" pitchFamily="34" charset="0"/>
              </a:rPr>
              <a:t>cereals dealing 	and </a:t>
            </a:r>
            <a:endParaRPr lang="en-US" altLang="zh-CN" sz="2400" i="1" dirty="0" smtClean="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 </a:t>
            </a:r>
            <a:r>
              <a:rPr lang="en-US" altLang="zh-CN" sz="2400" i="1" dirty="0" smtClean="0">
                <a:latin typeface="Arial" panose="020B0604020202020204" pitchFamily="34" charset="0"/>
                <a:cs typeface="Arial" panose="020B0604020202020204" pitchFamily="34" charset="0"/>
              </a:rPr>
              <a:t>         macroscopic </a:t>
            </a:r>
            <a:r>
              <a:rPr lang="en-US" altLang="zh-CN" sz="2400" i="1" dirty="0">
                <a:latin typeface="Arial" panose="020B0604020202020204" pitchFamily="34" charset="0"/>
                <a:cs typeface="Arial" panose="020B0604020202020204" pitchFamily="34" charset="0"/>
              </a:rPr>
              <a:t>market </a:t>
            </a:r>
            <a:r>
              <a:rPr lang="en-US" altLang="zh-CN" sz="2400" i="1" dirty="0" smtClean="0">
                <a:latin typeface="Arial" panose="020B0604020202020204" pitchFamily="34" charset="0"/>
                <a:cs typeface="Arial" panose="020B0604020202020204" pitchFamily="34" charset="0"/>
              </a:rPr>
              <a:t>controlling</a:t>
            </a:r>
            <a:r>
              <a:rPr lang="en-US" altLang="zh-CN" sz="2400" i="1" dirty="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04454" y="1772816"/>
            <a:ext cx="7788026" cy="1754326"/>
          </a:xfrm>
          <a:prstGeom prst="rect">
            <a:avLst/>
          </a:prstGeom>
        </p:spPr>
        <p:txBody>
          <a:bodyPr wrap="square">
            <a:spAutoFit/>
          </a:bodyPr>
          <a:lstStyle/>
          <a:p>
            <a:pPr lvl="0" algn="just"/>
            <a:r>
              <a:rPr lang="en-US" altLang="zh-CN" sz="2600" b="1" dirty="0" smtClean="0">
                <a:latin typeface="Arial" panose="020B0604020202020204" pitchFamily="34" charset="0"/>
                <a:cs typeface="Arial" panose="020B0604020202020204" pitchFamily="34" charset="0"/>
              </a:rPr>
              <a:t>The </a:t>
            </a:r>
            <a:r>
              <a:rPr lang="en-US" altLang="zh-CN" sz="2600" b="1" dirty="0">
                <a:latin typeface="Arial" panose="020B0604020202020204" pitchFamily="34" charset="0"/>
                <a:cs typeface="Arial" panose="020B0604020202020204" pitchFamily="34" charset="0"/>
              </a:rPr>
              <a:t>scientists have spoken, with </a:t>
            </a:r>
            <a:r>
              <a:rPr lang="en-US" altLang="zh-CN" sz="2600" b="1" dirty="0">
                <a:solidFill>
                  <a:srgbClr val="C00000"/>
                </a:solidFill>
                <a:latin typeface="Arial" panose="020B0604020202020204" pitchFamily="34" charset="0"/>
                <a:cs typeface="Arial" panose="020B0604020202020204" pitchFamily="34" charset="0"/>
              </a:rPr>
              <a:t>all </a:t>
            </a:r>
            <a:r>
              <a:rPr lang="en-US" altLang="zh-CN" sz="2600" b="1" dirty="0" smtClean="0">
                <a:solidFill>
                  <a:srgbClr val="C00000"/>
                </a:solidFill>
                <a:latin typeface="Arial" panose="020B0604020202020204" pitchFamily="34" charset="0"/>
                <a:cs typeface="Arial" panose="020B0604020202020204" pitchFamily="34" charset="0"/>
              </a:rPr>
              <a:t>but </a:t>
            </a:r>
            <a:r>
              <a:rPr lang="en-US" altLang="zh-CN" sz="2600" b="1" dirty="0" smtClean="0">
                <a:latin typeface="Arial" panose="020B0604020202020204" pitchFamily="34" charset="0"/>
                <a:cs typeface="Arial" panose="020B0604020202020204" pitchFamily="34" charset="0"/>
              </a:rPr>
              <a:t>unanimous </a:t>
            </a:r>
            <a:r>
              <a:rPr lang="en-US" altLang="zh-CN" sz="2600" b="1" dirty="0">
                <a:latin typeface="Arial" panose="020B0604020202020204" pitchFamily="34" charset="0"/>
                <a:cs typeface="Arial" panose="020B0604020202020204" pitchFamily="34" charset="0"/>
              </a:rPr>
              <a:t>voice and often with great passion and force, but the professional dispassion of science muffles the message. (Para. 5)</a:t>
            </a:r>
            <a:endParaRPr lang="zh-CN" altLang="zh-CN" sz="2600" b="1" dirty="0">
              <a:latin typeface="Arial" panose="020B0604020202020204" pitchFamily="34" charset="0"/>
              <a:cs typeface="Arial" panose="020B0604020202020204" pitchFamily="34" charset="0"/>
            </a:endParaRPr>
          </a:p>
        </p:txBody>
      </p:sp>
      <p:sp>
        <p:nvSpPr>
          <p:cNvPr id="3" name="矩形 2"/>
          <p:cNvSpPr/>
          <p:nvPr/>
        </p:nvSpPr>
        <p:spPr>
          <a:xfrm>
            <a:off x="248000" y="3633164"/>
            <a:ext cx="8269202" cy="3046988"/>
          </a:xfrm>
          <a:prstGeom prst="rect">
            <a:avLst/>
          </a:prstGeom>
        </p:spPr>
        <p:txBody>
          <a:bodyPr wrap="square">
            <a:spAutoFit/>
          </a:bodyPr>
          <a:lstStyle/>
          <a:p>
            <a:pPr marL="342900" indent="-34290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The phrase </a:t>
            </a:r>
            <a:r>
              <a:rPr lang="en-US" altLang="zh-CN" sz="2400" dirty="0">
                <a:latin typeface="Arial" panose="020B0604020202020204" pitchFamily="34" charset="0"/>
                <a:cs typeface="Arial" panose="020B0604020202020204" pitchFamily="34" charset="0"/>
              </a:rPr>
              <a:t>“</a:t>
            </a:r>
            <a:r>
              <a:rPr lang="en-US" altLang="zh-CN" sz="2400" dirty="0">
                <a:solidFill>
                  <a:srgbClr val="C00000"/>
                </a:solidFill>
                <a:latin typeface="Arial" panose="020B0604020202020204" pitchFamily="34" charset="0"/>
                <a:cs typeface="Arial" panose="020B0604020202020204" pitchFamily="34" charset="0"/>
              </a:rPr>
              <a:t>all but</a:t>
            </a:r>
            <a:r>
              <a:rPr lang="en-US" altLang="zh-CN" sz="2400" dirty="0" smtClean="0">
                <a:latin typeface="Arial" panose="020B0604020202020204" pitchFamily="34" charset="0"/>
                <a:cs typeface="Arial" panose="020B0604020202020204" pitchFamily="34" charset="0"/>
              </a:rPr>
              <a:t>”</a:t>
            </a:r>
            <a:r>
              <a:rPr lang="zh-CN" altLang="zh-CN" sz="2400" dirty="0" smtClean="0"/>
              <a:t> </a:t>
            </a:r>
            <a:r>
              <a:rPr lang="en-US" altLang="zh-CN" sz="2400" dirty="0" smtClean="0">
                <a:latin typeface="Arial" panose="020B0604020202020204" pitchFamily="34" charset="0"/>
                <a:cs typeface="Arial" panose="020B0604020202020204" pitchFamily="34" charset="0"/>
              </a:rPr>
              <a:t>refers </a:t>
            </a:r>
            <a:r>
              <a:rPr lang="en-US" altLang="zh-CN" sz="2400" dirty="0">
                <a:latin typeface="Arial" panose="020B0604020202020204" pitchFamily="34" charset="0"/>
                <a:cs typeface="Arial" panose="020B0604020202020204" pitchFamily="34" charset="0"/>
              </a:rPr>
              <a:t>to “very nearly, almost</a:t>
            </a:r>
            <a:r>
              <a:rPr lang="en-US" altLang="zh-CN" sz="2400" dirty="0" smtClean="0">
                <a:latin typeface="Arial" panose="020B0604020202020204" pitchFamily="34" charset="0"/>
                <a:cs typeface="Arial" panose="020B0604020202020204" pitchFamily="34" charset="0"/>
              </a:rPr>
              <a:t>”</a:t>
            </a:r>
            <a:r>
              <a:rPr lang="zh-CN" altLang="zh-CN" sz="2400" dirty="0"/>
              <a:t> （几乎；差一点）</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 the text, “with all but unanimous voice” can be paraphrased as “in almost complete agreement</a:t>
            </a:r>
            <a:r>
              <a:rPr lang="en-US" altLang="zh-CN" sz="2400" dirty="0" smtClean="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a:t>
            </a:r>
            <a:r>
              <a:rPr lang="en-US" altLang="zh-CN" sz="2400" i="1" dirty="0" smtClean="0">
                <a:latin typeface="Arial" panose="020B0604020202020204" pitchFamily="34" charset="0"/>
                <a:cs typeface="Arial" panose="020B0604020202020204" pitchFamily="34" charset="0"/>
              </a:rPr>
              <a:t>.	The </a:t>
            </a:r>
            <a:r>
              <a:rPr lang="en-US" altLang="zh-CN" sz="2400" i="1" dirty="0">
                <a:latin typeface="Arial" panose="020B0604020202020204" pitchFamily="34" charset="0"/>
                <a:cs typeface="Arial" panose="020B0604020202020204" pitchFamily="34" charset="0"/>
              </a:rPr>
              <a:t>little boy is </a:t>
            </a:r>
            <a:r>
              <a:rPr lang="en-US" altLang="zh-CN" sz="2400" i="1" dirty="0">
                <a:solidFill>
                  <a:srgbClr val="C00000"/>
                </a:solidFill>
                <a:latin typeface="Arial" panose="020B0604020202020204" pitchFamily="34" charset="0"/>
                <a:cs typeface="Arial" panose="020B0604020202020204" pitchFamily="34" charset="0"/>
              </a:rPr>
              <a:t>all but </a:t>
            </a:r>
            <a:r>
              <a:rPr lang="en-US" altLang="zh-CN" sz="2400" i="1" dirty="0">
                <a:latin typeface="Arial" panose="020B0604020202020204" pitchFamily="34" charset="0"/>
                <a:cs typeface="Arial" panose="020B0604020202020204" pitchFamily="34" charset="0"/>
              </a:rPr>
              <a:t>drowned</a:t>
            </a:r>
            <a:r>
              <a:rPr lang="en-US" altLang="zh-CN" sz="2400" i="1" dirty="0" smtClean="0">
                <a:latin typeface="Arial" panose="020B0604020202020204" pitchFamily="34" charset="0"/>
                <a:cs typeface="Arial" panose="020B0604020202020204" pitchFamily="34" charset="0"/>
              </a:rPr>
              <a:t>.</a:t>
            </a:r>
            <a:endParaRPr lang="en-US" altLang="zh-CN" sz="2400" i="1"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i="1" dirty="0" smtClean="0">
                <a:latin typeface="Arial" panose="020B0604020202020204" pitchFamily="34" charset="0"/>
                <a:cs typeface="Arial" panose="020B0604020202020204" pitchFamily="34" charset="0"/>
              </a:rPr>
              <a:t>	Herbalism </a:t>
            </a:r>
            <a:r>
              <a:rPr lang="en-US" altLang="zh-CN" sz="2400" i="1" dirty="0">
                <a:latin typeface="Arial" panose="020B0604020202020204" pitchFamily="34" charset="0"/>
                <a:cs typeface="Arial" panose="020B0604020202020204" pitchFamily="34" charset="0"/>
              </a:rPr>
              <a:t>had become an </a:t>
            </a:r>
            <a:r>
              <a:rPr lang="en-US" altLang="zh-CN" sz="2400" dirty="0">
                <a:solidFill>
                  <a:srgbClr val="C00000"/>
                </a:solidFill>
                <a:latin typeface="Arial" panose="020B0604020202020204" pitchFamily="34" charset="0"/>
                <a:cs typeface="Arial" panose="020B0604020202020204" pitchFamily="34" charset="0"/>
              </a:rPr>
              <a:t>all but </a:t>
            </a:r>
            <a:r>
              <a:rPr lang="en-US" altLang="zh-CN" sz="2400" i="1" dirty="0">
                <a:latin typeface="Arial" panose="020B0604020202020204" pitchFamily="34" charset="0"/>
                <a:cs typeface="Arial" panose="020B0604020202020204" pitchFamily="34" charset="0"/>
              </a:rPr>
              <a:t>extinct skill in </a:t>
            </a:r>
            <a:r>
              <a:rPr lang="en-US" altLang="zh-CN" sz="2400" i="1" dirty="0" smtClean="0">
                <a:latin typeface="Arial" panose="020B0604020202020204" pitchFamily="34" charset="0"/>
                <a:cs typeface="Arial" panose="020B0604020202020204" pitchFamily="34" charset="0"/>
              </a:rPr>
              <a:t>	the Western </a:t>
            </a:r>
            <a:r>
              <a:rPr lang="en-US" altLang="zh-CN" sz="2400" i="1" dirty="0">
                <a:latin typeface="Arial" panose="020B0604020202020204" pitchFamily="34" charset="0"/>
                <a:cs typeface="Arial" panose="020B0604020202020204" pitchFamily="34" charset="0"/>
              </a:rPr>
              <a:t>world.</a:t>
            </a:r>
            <a:endParaRPr lang="zh-CN" altLang="zh-CN" sz="2400" dirty="0">
              <a:latin typeface="Arial" panose="020B0604020202020204" pitchFamily="34" charset="0"/>
              <a:cs typeface="Arial" panose="020B0604020202020204" pitchFamily="34" charset="0"/>
            </a:endParaRPr>
          </a:p>
          <a:p>
            <a:pPr algn="just"/>
            <a:endParaRPr lang="zh-CN" altLang="zh-CN" sz="2800" dirty="0"/>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5"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507583" y="1455197"/>
            <a:ext cx="7362564" cy="1292662"/>
          </a:xfrm>
          <a:prstGeom prst="rect">
            <a:avLst/>
          </a:prstGeom>
        </p:spPr>
        <p:txBody>
          <a:bodyPr wrap="square">
            <a:spAutoFit/>
          </a:bodyPr>
          <a:lstStyle/>
          <a:p>
            <a:pPr lvl="0" algn="just"/>
            <a:r>
              <a:rPr lang="en-US" altLang="zh-CN" sz="2500" b="1" dirty="0">
                <a:latin typeface="Arial" panose="020B0604020202020204" pitchFamily="34" charset="0"/>
                <a:cs typeface="Arial" panose="020B0604020202020204" pitchFamily="34" charset="0"/>
              </a:rPr>
              <a:t>Optimal policy also </a:t>
            </a:r>
            <a:r>
              <a:rPr lang="en-US" altLang="zh-CN" sz="2500" b="1" dirty="0">
                <a:solidFill>
                  <a:srgbClr val="C00000"/>
                </a:solidFill>
                <a:latin typeface="Arial" panose="020B0604020202020204" pitchFamily="34" charset="0"/>
                <a:cs typeface="Arial" panose="020B0604020202020204" pitchFamily="34" charset="0"/>
              </a:rPr>
              <a:t>calls </a:t>
            </a:r>
            <a:r>
              <a:rPr lang="en-US" altLang="zh-CN" sz="2500" b="1" dirty="0" smtClean="0">
                <a:solidFill>
                  <a:srgbClr val="C00000"/>
                </a:solidFill>
                <a:latin typeface="Arial" panose="020B0604020202020204" pitchFamily="34" charset="0"/>
                <a:cs typeface="Arial" panose="020B0604020202020204" pitchFamily="34" charset="0"/>
              </a:rPr>
              <a:t>for </a:t>
            </a:r>
            <a:r>
              <a:rPr lang="en-US" altLang="zh-CN" sz="2500" b="1" dirty="0" smtClean="0">
                <a:latin typeface="Arial" panose="020B0604020202020204" pitchFamily="34" charset="0"/>
                <a:cs typeface="Arial" panose="020B0604020202020204" pitchFamily="34" charset="0"/>
              </a:rPr>
              <a:t>subsidization </a:t>
            </a:r>
            <a:r>
              <a:rPr lang="en-US" altLang="zh-CN" sz="2500" b="1" dirty="0">
                <a:latin typeface="Arial" panose="020B0604020202020204" pitchFamily="34" charset="0"/>
                <a:cs typeface="Arial" panose="020B0604020202020204" pitchFamily="34" charset="0"/>
              </a:rPr>
              <a:t>of research and development into ways to reduce emissions. (Para. </a:t>
            </a:r>
            <a:r>
              <a:rPr lang="en-US" altLang="zh-CN" sz="2500" b="1" dirty="0" smtClean="0">
                <a:latin typeface="Arial" panose="020B0604020202020204" pitchFamily="34" charset="0"/>
                <a:cs typeface="Arial" panose="020B0604020202020204" pitchFamily="34" charset="0"/>
              </a:rPr>
              <a:t>7)</a:t>
            </a:r>
            <a:endParaRPr lang="zh-CN" altLang="zh-CN" sz="2500" b="1" dirty="0">
              <a:latin typeface="Arial" panose="020B0604020202020204" pitchFamily="34" charset="0"/>
              <a:cs typeface="Arial" panose="020B0604020202020204" pitchFamily="34" charset="0"/>
            </a:endParaRPr>
          </a:p>
        </p:txBody>
      </p:sp>
      <p:sp>
        <p:nvSpPr>
          <p:cNvPr id="3" name="矩形 2"/>
          <p:cNvSpPr/>
          <p:nvPr/>
        </p:nvSpPr>
        <p:spPr>
          <a:xfrm>
            <a:off x="323528" y="2758974"/>
            <a:ext cx="8281666" cy="3785652"/>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solidFill>
                  <a:srgbClr val="C00000"/>
                </a:solidFill>
                <a:latin typeface="Arial" panose="020B0604020202020204" pitchFamily="34" charset="0"/>
                <a:cs typeface="Arial" panose="020B0604020202020204" pitchFamily="34" charset="0"/>
              </a:rPr>
              <a:t>call for</a:t>
            </a:r>
            <a:r>
              <a:rPr lang="en-US" altLang="zh-CN" sz="2400" dirty="0">
                <a:latin typeface="Arial" panose="020B0604020202020204" pitchFamily="34" charset="0"/>
                <a:cs typeface="Arial" panose="020B0604020202020204" pitchFamily="34" charset="0"/>
              </a:rPr>
              <a:t>: to need or deserve a particular type of behavior or treatment </a:t>
            </a:r>
            <a:r>
              <a:rPr lang="zh-CN" altLang="zh-CN" sz="2400" dirty="0">
                <a:latin typeface="Arial" panose="020B0604020202020204" pitchFamily="34" charset="0"/>
                <a:cs typeface="Arial" panose="020B0604020202020204" pitchFamily="34" charset="0"/>
              </a:rPr>
              <a:t>需要（某种行为或对待方式）</a:t>
            </a:r>
            <a:endParaRPr lang="zh-CN" altLang="zh-CN" sz="2400" dirty="0">
              <a:latin typeface="Arial" panose="020B0604020202020204" pitchFamily="34" charset="0"/>
              <a:cs typeface="Arial" panose="020B0604020202020204" pitchFamily="34" charset="0"/>
            </a:endParaRPr>
          </a:p>
          <a:p>
            <a:pPr algn="just"/>
            <a:r>
              <a:rPr lang="en-US" altLang="zh-CN" sz="2400" dirty="0">
                <a:latin typeface="Arial" panose="020B0604020202020204" pitchFamily="34" charset="0"/>
                <a:cs typeface="Arial" panose="020B0604020202020204" pitchFamily="34" charset="0"/>
              </a:rPr>
              <a:t>This is the meaning of “call for” in the text. Other meanings of “call for” are provided as below:</a:t>
            </a:r>
            <a:endParaRPr lang="zh-CN" altLang="zh-CN" sz="2400" dirty="0">
              <a:latin typeface="Arial" panose="020B0604020202020204" pitchFamily="34" charset="0"/>
              <a:cs typeface="Arial" panose="020B0604020202020204" pitchFamily="34" charset="0"/>
            </a:endParaRPr>
          </a:p>
          <a:p>
            <a:pPr algn="just"/>
            <a:r>
              <a:rPr lang="en-US" altLang="zh-CN" sz="2400" dirty="0">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 if </a:t>
            </a:r>
            <a:r>
              <a:rPr lang="en-US" altLang="zh-CN" sz="2400" dirty="0">
                <a:latin typeface="Arial" panose="020B0604020202020204" pitchFamily="34" charset="0"/>
                <a:cs typeface="Arial" panose="020B0604020202020204" pitchFamily="34" charset="0"/>
              </a:rPr>
              <a:t>a group of people call for something, they ask publicly for something to be done </a:t>
            </a:r>
            <a:r>
              <a:rPr lang="zh-CN" altLang="zh-CN" sz="2400" dirty="0">
                <a:latin typeface="Arial" panose="020B0604020202020204" pitchFamily="34" charset="0"/>
                <a:cs typeface="Arial" panose="020B0604020202020204" pitchFamily="34" charset="0"/>
              </a:rPr>
              <a:t>要求，呼吁</a:t>
            </a:r>
            <a:endParaRPr lang="zh-CN" altLang="zh-CN" sz="24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They angrily </a:t>
            </a:r>
            <a:r>
              <a:rPr lang="en-US" altLang="zh-CN" sz="2400" i="1" dirty="0">
                <a:solidFill>
                  <a:srgbClr val="C00000"/>
                </a:solidFill>
                <a:latin typeface="Arial" panose="020B0604020202020204" pitchFamily="34" charset="0"/>
                <a:cs typeface="Arial" panose="020B0604020202020204" pitchFamily="34" charset="0"/>
              </a:rPr>
              <a:t>called for </a:t>
            </a:r>
            <a:r>
              <a:rPr lang="en-US" altLang="zh-CN" sz="2400" i="1" dirty="0">
                <a:latin typeface="Arial" panose="020B0604020202020204" pitchFamily="34" charset="0"/>
                <a:cs typeface="Arial" panose="020B0604020202020204" pitchFamily="34" charset="0"/>
              </a:rPr>
              <a:t>Robinson’s resignation</a:t>
            </a:r>
            <a:r>
              <a:rPr lang="en-US" altLang="zh-CN" sz="2400" i="1" dirty="0" smtClean="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a:p>
            <a:pPr algn="just"/>
            <a:r>
              <a:rPr lang="en-US" altLang="zh-CN" sz="2400" dirty="0">
                <a:latin typeface="Arial" panose="020B0604020202020204" pitchFamily="34" charset="0"/>
                <a:cs typeface="Arial" panose="020B0604020202020204" pitchFamily="34" charset="0"/>
              </a:rPr>
              <a:t>ii</a:t>
            </a:r>
            <a:r>
              <a:rPr lang="en-US" altLang="zh-CN" sz="2400" dirty="0" smtClean="0">
                <a:latin typeface="Arial" panose="020B0604020202020204" pitchFamily="34" charset="0"/>
                <a:cs typeface="Arial" panose="020B0604020202020204" pitchFamily="34" charset="0"/>
              </a:rPr>
              <a:t>) to </a:t>
            </a:r>
            <a:r>
              <a:rPr lang="en-US" altLang="zh-CN" sz="2400" dirty="0">
                <a:latin typeface="Arial" panose="020B0604020202020204" pitchFamily="34" charset="0"/>
                <a:cs typeface="Arial" panose="020B0604020202020204" pitchFamily="34" charset="0"/>
              </a:rPr>
              <a:t>meet someone at their home in order to take them </a:t>
            </a:r>
            <a:r>
              <a:rPr lang="en-US" altLang="zh-CN" sz="2400" dirty="0" smtClean="0">
                <a:latin typeface="Arial" panose="020B0604020202020204" pitchFamily="34" charset="0"/>
                <a:cs typeface="Arial" panose="020B0604020202020204" pitchFamily="34" charset="0"/>
              </a:rPr>
              <a:t>somewhere</a:t>
            </a:r>
            <a:r>
              <a:rPr lang="zh-CN" altLang="zh-CN" sz="2400" dirty="0" smtClean="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去）接（某人）</a:t>
            </a:r>
            <a:endParaRPr lang="zh-CN" altLang="zh-CN" sz="24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e.g. We will </a:t>
            </a:r>
            <a:r>
              <a:rPr lang="en-US" altLang="zh-CN" sz="2400" i="1" dirty="0">
                <a:solidFill>
                  <a:srgbClr val="C00000"/>
                </a:solidFill>
                <a:latin typeface="Arial" panose="020B0604020202020204" pitchFamily="34" charset="0"/>
                <a:cs typeface="Arial" panose="020B0604020202020204" pitchFamily="34" charset="0"/>
              </a:rPr>
              <a:t>call for</a:t>
            </a:r>
            <a:r>
              <a:rPr lang="en-US" altLang="zh-CN" sz="2400" i="1" dirty="0">
                <a:solidFill>
                  <a:schemeClr val="accent6">
                    <a:lumMod val="50000"/>
                  </a:schemeClr>
                </a:solidFill>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her early tomorrow morning.</a:t>
            </a:r>
            <a:endParaRPr lang="en-US" altLang="zh-CN" sz="2300" dirty="0" smtClean="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899219" y="2060848"/>
            <a:ext cx="7849245" cy="430887"/>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Complete the following table about the main points of the text</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graphicFrame>
        <p:nvGraphicFramePr>
          <p:cNvPr id="6" name="表格 5"/>
          <p:cNvGraphicFramePr>
            <a:graphicFrameLocks noGrp="1"/>
          </p:cNvGraphicFramePr>
          <p:nvPr/>
        </p:nvGraphicFramePr>
        <p:xfrm>
          <a:off x="179513" y="2708920"/>
          <a:ext cx="8365398" cy="3384376"/>
        </p:xfrm>
        <a:graphic>
          <a:graphicData uri="http://schemas.openxmlformats.org/drawingml/2006/table">
            <a:tbl>
              <a:tblPr firstRow="1" firstCol="1" bandRow="1">
                <a:tableStyleId>{E8B1032C-EA38-4F05-BA0D-38AFFFC7BED3}</a:tableStyleId>
              </a:tblPr>
              <a:tblGrid>
                <a:gridCol w="1521463"/>
                <a:gridCol w="967209"/>
                <a:gridCol w="5876726"/>
              </a:tblGrid>
              <a:tr h="1368152">
                <a:tc rowSpan="2">
                  <a:txBody>
                    <a:bodyPr/>
                    <a:lstStyle/>
                    <a:p>
                      <a:pPr algn="just">
                        <a:spcAft>
                          <a:spcPts val="0"/>
                        </a:spcAft>
                      </a:pPr>
                      <a:endParaRPr lang="en-US" sz="18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18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18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18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18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r>
                        <a:rPr lang="en-US" sz="2000" b="0" kern="0" dirty="0" smtClean="0">
                          <a:solidFill>
                            <a:schemeClr val="tx1"/>
                          </a:solidFill>
                          <a:effectLst/>
                          <a:latin typeface="Arial" panose="020B0604020202020204" pitchFamily="34" charset="0"/>
                          <a:cs typeface="Arial" panose="020B0604020202020204" pitchFamily="34" charset="0"/>
                        </a:rPr>
                        <a:t>Introduction</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b="0" kern="0" dirty="0">
                          <a:solidFill>
                            <a:schemeClr val="tx1"/>
                          </a:solidFill>
                          <a:effectLst/>
                          <a:latin typeface="Arial" panose="020B0604020202020204" pitchFamily="34" charset="0"/>
                          <a:cs typeface="Arial" panose="020B0604020202020204" pitchFamily="34" charset="0"/>
                        </a:rPr>
                        <a:t>Para. 1</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72" marR="66572" marT="0" marB="0" anchor="ctr">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b="0" kern="0" dirty="0">
                          <a:solidFill>
                            <a:schemeClr val="tx1"/>
                          </a:solidFill>
                          <a:effectLst/>
                          <a:latin typeface="Arial" panose="020B0604020202020204" pitchFamily="34" charset="0"/>
                          <a:cs typeface="Arial" panose="020B0604020202020204" pitchFamily="34" charset="0"/>
                        </a:rPr>
                        <a:t>Opening (An anecdote</a:t>
                      </a:r>
                      <a:r>
                        <a:rPr lang="en-US" sz="2000" b="0" kern="0" dirty="0" smtClean="0">
                          <a:solidFill>
                            <a:schemeClr val="tx1"/>
                          </a:solidFill>
                          <a:effectLst/>
                          <a:latin typeface="Arial" panose="020B0604020202020204" pitchFamily="34" charset="0"/>
                          <a:cs typeface="Arial" panose="020B0604020202020204" pitchFamily="34" charset="0"/>
                        </a:rPr>
                        <a:t>): ____________________</a:t>
                      </a: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r>
                        <a:rPr lang="en-US" sz="2000" b="0" kern="0" dirty="0" smtClean="0">
                          <a:solidFill>
                            <a:schemeClr val="tx1"/>
                          </a:solidFill>
                          <a:effectLst/>
                          <a:latin typeface="Arial" panose="020B0604020202020204" pitchFamily="34" charset="0"/>
                          <a:cs typeface="Arial" panose="020B0604020202020204" pitchFamily="34" charset="0"/>
                        </a:rPr>
                        <a:t>___________________________________________________________________________________________________________</a:t>
                      </a:r>
                      <a:endParaRPr lang="en-US" altLang="zh-CN" sz="1800" b="0" kern="0" dirty="0" smtClean="0">
                        <a:solidFill>
                          <a:schemeClr val="tx1"/>
                        </a:solidFill>
                        <a:effectLst/>
                        <a:latin typeface="Arial" panose="020B0604020202020204" pitchFamily="34" charset="0"/>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r>
              <a:tr h="2016224">
                <a:tc vMerge="1">
                  <a:tcPr/>
                </a:tc>
                <a:tc>
                  <a:txBody>
                    <a:bodyPr/>
                    <a:lstStyle/>
                    <a:p>
                      <a:pPr algn="just">
                        <a:spcAft>
                          <a:spcPts val="0"/>
                        </a:spcAft>
                      </a:pPr>
                      <a:r>
                        <a:rPr lang="en-US" sz="2000" b="0" kern="0" dirty="0" err="1">
                          <a:solidFill>
                            <a:schemeClr val="tx1"/>
                          </a:solidFill>
                          <a:effectLst/>
                          <a:latin typeface="Arial" panose="020B0604020202020204" pitchFamily="34" charset="0"/>
                          <a:cs typeface="Arial" panose="020B0604020202020204" pitchFamily="34" charset="0"/>
                        </a:rPr>
                        <a:t>Paras</a:t>
                      </a:r>
                      <a:r>
                        <a:rPr lang="en-US" sz="2000" b="0" kern="0" dirty="0">
                          <a:solidFill>
                            <a:schemeClr val="tx1"/>
                          </a:solidFill>
                          <a:effectLst/>
                          <a:latin typeface="Arial" panose="020B0604020202020204" pitchFamily="34" charset="0"/>
                          <a:cs typeface="Arial" panose="020B0604020202020204" pitchFamily="34" charset="0"/>
                        </a:rPr>
                        <a:t>. 2-4</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72" marR="66572" marT="0" marB="0" anchor="ctr">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b="0" kern="0" dirty="0" smtClean="0">
                          <a:solidFill>
                            <a:schemeClr val="tx1"/>
                          </a:solidFill>
                          <a:effectLst/>
                          <a:latin typeface="Arial" panose="020B0604020202020204" pitchFamily="34" charset="0"/>
                          <a:cs typeface="Arial" panose="020B0604020202020204" pitchFamily="34" charset="0"/>
                        </a:rPr>
                        <a:t>Background:</a:t>
                      </a:r>
                      <a:r>
                        <a:rPr lang="en-US" sz="2000" b="0" kern="0" baseline="0" dirty="0" smtClean="0">
                          <a:solidFill>
                            <a:schemeClr val="tx1"/>
                          </a:solidFill>
                          <a:effectLst/>
                          <a:latin typeface="Arial" panose="020B0604020202020204" pitchFamily="34" charset="0"/>
                          <a:cs typeface="Arial" panose="020B0604020202020204" pitchFamily="34" charset="0"/>
                        </a:rPr>
                        <a:t> </a:t>
                      </a:r>
                      <a:r>
                        <a:rPr lang="en-US" altLang="zh-CN" sz="2000" kern="0" dirty="0" smtClean="0">
                          <a:solidFill>
                            <a:schemeClr val="tx1"/>
                          </a:solidFill>
                          <a:latin typeface="Arial" panose="020B0604020202020204" pitchFamily="34" charset="0"/>
                          <a:cs typeface="Arial" panose="020B0604020202020204" pitchFamily="34" charset="0"/>
                        </a:rPr>
                        <a:t>Although solemn pronouncements are made in grand conclaves, </a:t>
                      </a:r>
                      <a:r>
                        <a:rPr lang="en-US" sz="2000" b="0" kern="0" dirty="0" smtClean="0">
                          <a:solidFill>
                            <a:schemeClr val="tx1"/>
                          </a:solidFill>
                          <a:effectLst/>
                          <a:latin typeface="Arial" panose="020B0604020202020204" pitchFamily="34" charset="0"/>
                          <a:cs typeface="Arial" panose="020B0604020202020204" pitchFamily="34" charset="0"/>
                        </a:rPr>
                        <a:t>________________</a:t>
                      </a: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r>
                        <a:rPr lang="en-US" sz="2000" b="0" kern="0" dirty="0" smtClean="0">
                          <a:solidFill>
                            <a:schemeClr val="tx1"/>
                          </a:solidFill>
                          <a:effectLst/>
                          <a:latin typeface="Arial" panose="020B0604020202020204" pitchFamily="34" charset="0"/>
                          <a:cs typeface="Arial" panose="020B0604020202020204" pitchFamily="34" charset="0"/>
                        </a:rPr>
                        <a:t>________________________________________. </a:t>
                      </a:r>
                      <a:r>
                        <a:rPr lang="en-US" altLang="zh-CN" sz="2000" kern="0" dirty="0" smtClean="0">
                          <a:solidFill>
                            <a:schemeClr val="tx1"/>
                          </a:solidFill>
                          <a:latin typeface="Arial" panose="020B0604020202020204" pitchFamily="34" charset="0"/>
                          <a:cs typeface="Arial" panose="020B0604020202020204" pitchFamily="34" charset="0"/>
                        </a:rPr>
                        <a:t>Year by year, inexorably, the atmosphere-blanket around our baby is _________________________</a:t>
                      </a:r>
                      <a:endParaRPr lang="en-US" altLang="zh-CN" sz="2000" kern="0" dirty="0" smtClean="0">
                        <a:solidFill>
                          <a:schemeClr val="tx1"/>
                        </a:solidFill>
                        <a:latin typeface="Arial" panose="020B0604020202020204" pitchFamily="34" charset="0"/>
                        <a:cs typeface="Arial" panose="020B0604020202020204" pitchFamily="34" charset="0"/>
                      </a:endParaRPr>
                    </a:p>
                    <a:p>
                      <a:pPr algn="just">
                        <a:spcAft>
                          <a:spcPts val="0"/>
                        </a:spcAft>
                      </a:pPr>
                      <a:r>
                        <a:rPr lang="en-US" altLang="zh-CN" sz="2000" b="0" kern="0" dirty="0" smtClean="0">
                          <a:solidFill>
                            <a:schemeClr val="tx1"/>
                          </a:solidFill>
                          <a:effectLst/>
                          <a:latin typeface="Arial" panose="020B0604020202020204" pitchFamily="34" charset="0"/>
                          <a:cs typeface="Arial" panose="020B0604020202020204" pitchFamily="34" charset="0"/>
                        </a:rPr>
                        <a:t>______</a:t>
                      </a:r>
                      <a:r>
                        <a:rPr lang="en-US" altLang="zh-CN" sz="1800" b="0" kern="0" dirty="0" smtClean="0">
                          <a:solidFill>
                            <a:schemeClr val="tx1"/>
                          </a:solidFill>
                          <a:effectLst/>
                          <a:latin typeface="Arial" panose="020B0604020202020204" pitchFamily="34" charset="0"/>
                          <a:cs typeface="Arial" panose="020B0604020202020204" pitchFamily="34" charset="0"/>
                        </a:rPr>
                        <a:t>.</a:t>
                      </a:r>
                      <a:endParaRPr lang="en-US" altLang="zh-CN" sz="2000" kern="0" dirty="0" smtClean="0">
                        <a:solidFill>
                          <a:schemeClr val="tx1"/>
                        </a:solidFill>
                        <a:latin typeface="Arial" panose="020B0604020202020204" pitchFamily="34" charset="0"/>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r>
            </a:tbl>
          </a:graphicData>
        </a:graphic>
      </p:graphicFrame>
      <p:sp>
        <p:nvSpPr>
          <p:cNvPr id="8" name="TextBox 7"/>
          <p:cNvSpPr txBox="1"/>
          <p:nvPr/>
        </p:nvSpPr>
        <p:spPr>
          <a:xfrm>
            <a:off x="2592287" y="2969657"/>
            <a:ext cx="5724501" cy="1015663"/>
          </a:xfrm>
          <a:prstGeom prst="rect">
            <a:avLst/>
          </a:prstGeom>
          <a:noFill/>
        </p:spPr>
        <p:txBody>
          <a:bodyPr wrap="square" rtlCol="0">
            <a:spAutoFit/>
          </a:bodyPr>
          <a:lstStyle/>
          <a:p>
            <a:pPr algn="just"/>
            <a:r>
              <a:rPr lang="en-US" altLang="zh-CN" sz="2000" kern="0" dirty="0" smtClean="0">
                <a:solidFill>
                  <a:srgbClr val="C00000"/>
                </a:solidFill>
                <a:latin typeface="Arial" panose="020B0604020202020204" pitchFamily="34" charset="0"/>
                <a:cs typeface="Arial" panose="020B0604020202020204" pitchFamily="34" charset="0"/>
              </a:rPr>
              <a:t>the </a:t>
            </a:r>
            <a:r>
              <a:rPr lang="en-US" altLang="zh-CN" sz="2000" kern="0" dirty="0">
                <a:solidFill>
                  <a:srgbClr val="C00000"/>
                </a:solidFill>
                <a:latin typeface="Arial" panose="020B0604020202020204" pitchFamily="34" charset="0"/>
                <a:cs typeface="Arial" panose="020B0604020202020204" pitchFamily="34" charset="0"/>
              </a:rPr>
              <a:t>gasoline drums then used to transport gasoline chose to light up for a smoke around barrels they "knew" were "empty</a:t>
            </a:r>
            <a:r>
              <a:rPr lang="en-US" altLang="zh-CN" sz="2000" kern="0" dirty="0" smtClean="0">
                <a:solidFill>
                  <a:srgbClr val="C00000"/>
                </a:solidFill>
                <a:latin typeface="Arial" panose="020B0604020202020204" pitchFamily="34" charset="0"/>
                <a:cs typeface="Arial" panose="020B0604020202020204" pitchFamily="34" charset="0"/>
              </a:rPr>
              <a:t>."</a:t>
            </a:r>
            <a:endParaRPr lang="zh-CN" altLang="zh-CN" sz="2000" kern="100"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6227811" y="4325034"/>
            <a:ext cx="2520653" cy="400110"/>
          </a:xfrm>
          <a:prstGeom prst="rect">
            <a:avLst/>
          </a:prstGeom>
          <a:noFill/>
        </p:spPr>
        <p:txBody>
          <a:bodyPr wrap="square" rtlCol="0">
            <a:spAutoFit/>
          </a:bodyPr>
          <a:lstStyle/>
          <a:p>
            <a:pPr algn="just"/>
            <a:r>
              <a:rPr lang="en-US" altLang="zh-CN" sz="2000" kern="0" dirty="0" smtClean="0">
                <a:solidFill>
                  <a:srgbClr val="C00000"/>
                </a:solidFill>
                <a:latin typeface="Arial" panose="020B0604020202020204" pitchFamily="34" charset="0"/>
                <a:cs typeface="Arial" panose="020B0604020202020204" pitchFamily="34" charset="0"/>
              </a:rPr>
              <a:t>the </a:t>
            </a:r>
            <a:r>
              <a:rPr lang="en-US" altLang="zh-CN" sz="2000" kern="0" dirty="0">
                <a:solidFill>
                  <a:srgbClr val="C00000"/>
                </a:solidFill>
                <a:latin typeface="Arial" panose="020B0604020202020204" pitchFamily="34" charset="0"/>
                <a:cs typeface="Arial" panose="020B0604020202020204" pitchFamily="34" charset="0"/>
              </a:rPr>
              <a:t>can of </a:t>
            </a:r>
            <a:r>
              <a:rPr lang="en-US" altLang="zh-CN" sz="2000" kern="0" dirty="0" smtClean="0">
                <a:solidFill>
                  <a:srgbClr val="C00000"/>
                </a:solidFill>
                <a:latin typeface="Arial" panose="020B0604020202020204" pitchFamily="34" charset="0"/>
                <a:cs typeface="Arial" panose="020B0604020202020204" pitchFamily="34" charset="0"/>
              </a:rPr>
              <a:t>global</a:t>
            </a:r>
            <a:endParaRPr lang="zh-CN" altLang="zh-CN" sz="2000" kern="0" dirty="0">
              <a:solidFill>
                <a:srgbClr val="C00000"/>
              </a:solidFill>
              <a:latin typeface="Arial" panose="020B0604020202020204" pitchFamily="34" charset="0"/>
              <a:cs typeface="Arial" panose="020B0604020202020204" pitchFamily="34" charset="0"/>
            </a:endParaRPr>
          </a:p>
        </p:txBody>
      </p:sp>
      <p:sp>
        <p:nvSpPr>
          <p:cNvPr id="13" name="TextBox 12"/>
          <p:cNvSpPr txBox="1"/>
          <p:nvPr/>
        </p:nvSpPr>
        <p:spPr>
          <a:xfrm>
            <a:off x="2583022" y="4613066"/>
            <a:ext cx="6309458" cy="400110"/>
          </a:xfrm>
          <a:prstGeom prst="rect">
            <a:avLst/>
          </a:prstGeom>
          <a:noFill/>
        </p:spPr>
        <p:txBody>
          <a:bodyPr wrap="square" rtlCol="0">
            <a:spAutoFit/>
          </a:bodyPr>
          <a:lstStyle/>
          <a:p>
            <a:pPr algn="just"/>
            <a:r>
              <a:rPr lang="en-US" altLang="zh-CN" sz="2000" kern="0" dirty="0">
                <a:solidFill>
                  <a:srgbClr val="C00000"/>
                </a:solidFill>
                <a:latin typeface="Arial" panose="020B0604020202020204" pitchFamily="34" charset="0"/>
                <a:cs typeface="Arial" panose="020B0604020202020204" pitchFamily="34" charset="0"/>
              </a:rPr>
              <a:t>warming </a:t>
            </a:r>
            <a:r>
              <a:rPr lang="en-US" altLang="zh-CN" sz="2000" kern="0" dirty="0" smtClean="0">
                <a:solidFill>
                  <a:srgbClr val="C00000"/>
                </a:solidFill>
                <a:latin typeface="Arial" panose="020B0604020202020204" pitchFamily="34" charset="0"/>
                <a:cs typeface="Arial" panose="020B0604020202020204" pitchFamily="34" charset="0"/>
              </a:rPr>
              <a:t>action is </a:t>
            </a:r>
            <a:r>
              <a:rPr lang="en-US" altLang="zh-CN" sz="2000" kern="0" dirty="0">
                <a:solidFill>
                  <a:srgbClr val="C00000"/>
                </a:solidFill>
                <a:latin typeface="Arial" panose="020B0604020202020204" pitchFamily="34" charset="0"/>
                <a:cs typeface="Arial" panose="020B0604020202020204" pitchFamily="34" charset="0"/>
              </a:rPr>
              <a:t>once again kicked down the </a:t>
            </a:r>
            <a:r>
              <a:rPr lang="en-US" altLang="zh-CN" sz="2000" kern="0" dirty="0" smtClean="0">
                <a:solidFill>
                  <a:srgbClr val="C00000"/>
                </a:solidFill>
                <a:latin typeface="Arial" panose="020B0604020202020204" pitchFamily="34" charset="0"/>
                <a:cs typeface="Arial" panose="020B0604020202020204" pitchFamily="34" charset="0"/>
              </a:rPr>
              <a:t>road</a:t>
            </a:r>
            <a:endParaRPr lang="zh-CN" altLang="zh-CN" sz="2000" kern="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4788024" y="5229200"/>
            <a:ext cx="3893168" cy="400110"/>
          </a:xfrm>
          <a:prstGeom prst="rect">
            <a:avLst/>
          </a:prstGeom>
          <a:noFill/>
        </p:spPr>
        <p:txBody>
          <a:bodyPr wrap="square" rtlCol="0">
            <a:spAutoFit/>
          </a:bodyPr>
          <a:lstStyle/>
          <a:p>
            <a:pPr algn="just"/>
            <a:r>
              <a:rPr lang="en-US" altLang="zh-CN" sz="2000" kern="0" dirty="0" smtClean="0">
                <a:solidFill>
                  <a:srgbClr val="C00000"/>
                </a:solidFill>
                <a:latin typeface="Arial" panose="020B0604020202020204" pitchFamily="34" charset="0"/>
                <a:cs typeface="Arial" panose="020B0604020202020204" pitchFamily="34" charset="0"/>
              </a:rPr>
              <a:t>getting </a:t>
            </a:r>
            <a:r>
              <a:rPr lang="en-US" altLang="zh-CN" sz="2000" kern="0" dirty="0">
                <a:solidFill>
                  <a:srgbClr val="C00000"/>
                </a:solidFill>
                <a:latin typeface="Arial" panose="020B0604020202020204" pitchFamily="34" charset="0"/>
                <a:cs typeface="Arial" panose="020B0604020202020204" pitchFamily="34" charset="0"/>
              </a:rPr>
              <a:t>heavier and heavier </a:t>
            </a:r>
            <a:r>
              <a:rPr lang="en-US" altLang="zh-CN" sz="2000" kern="0" dirty="0" smtClean="0">
                <a:solidFill>
                  <a:srgbClr val="C00000"/>
                </a:solidFill>
                <a:latin typeface="Arial" panose="020B0604020202020204" pitchFamily="34" charset="0"/>
                <a:cs typeface="Arial" panose="020B0604020202020204" pitchFamily="34" charset="0"/>
              </a:rPr>
              <a:t>and</a:t>
            </a:r>
            <a:endParaRPr lang="en-US" altLang="zh-CN" sz="2000" kern="0" dirty="0" smtClean="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
        <p:nvSpPr>
          <p:cNvPr id="2" name="TextBox 1"/>
          <p:cNvSpPr txBox="1"/>
          <p:nvPr/>
        </p:nvSpPr>
        <p:spPr>
          <a:xfrm>
            <a:off x="5490001" y="2699628"/>
            <a:ext cx="2826415" cy="369332"/>
          </a:xfrm>
          <a:prstGeom prst="rect">
            <a:avLst/>
          </a:prstGeom>
          <a:noFill/>
        </p:spPr>
        <p:txBody>
          <a:bodyPr wrap="none" rtlCol="0">
            <a:spAutoFit/>
          </a:bodyPr>
          <a:lstStyle/>
          <a:p>
            <a:r>
              <a:rPr lang="en-US" altLang="zh-CN" kern="0" dirty="0">
                <a:solidFill>
                  <a:srgbClr val="C00000"/>
                </a:solidFill>
                <a:latin typeface="Arial" panose="020B0604020202020204" pitchFamily="34" charset="0"/>
                <a:cs typeface="Arial" panose="020B0604020202020204" pitchFamily="34" charset="0"/>
              </a:rPr>
              <a:t>The workers who handled</a:t>
            </a:r>
            <a:endParaRPr lang="zh-CN" altLang="en-US" dirty="0">
              <a:solidFill>
                <a:srgbClr val="C00000"/>
              </a:solidFill>
            </a:endParaRPr>
          </a:p>
        </p:txBody>
      </p:sp>
      <p:sp>
        <p:nvSpPr>
          <p:cNvPr id="9" name="TextBox 8"/>
          <p:cNvSpPr txBox="1"/>
          <p:nvPr/>
        </p:nvSpPr>
        <p:spPr>
          <a:xfrm>
            <a:off x="2627784" y="5549170"/>
            <a:ext cx="1026243" cy="400110"/>
          </a:xfrm>
          <a:prstGeom prst="rect">
            <a:avLst/>
          </a:prstGeom>
          <a:noFill/>
        </p:spPr>
        <p:txBody>
          <a:bodyPr wrap="none" rtlCol="0">
            <a:spAutoFit/>
          </a:bodyPr>
          <a:lstStyle/>
          <a:p>
            <a:r>
              <a:rPr lang="en-US" altLang="zh-CN" sz="2000" kern="0" dirty="0" smtClean="0">
                <a:solidFill>
                  <a:srgbClr val="C00000"/>
                </a:solidFill>
                <a:latin typeface="Arial" panose="020B0604020202020204" pitchFamily="34" charset="0"/>
                <a:cs typeface="Arial" panose="020B0604020202020204" pitchFamily="34" charset="0"/>
              </a:rPr>
              <a:t>heavier</a:t>
            </a:r>
            <a:endParaRPr lang="en-US" altLang="zh-CN" sz="2000" kern="0" dirty="0">
              <a:solidFill>
                <a:srgbClr val="C00000"/>
              </a:solidFill>
              <a:latin typeface="Arial" panose="020B0604020202020204" pitchFamily="34" charset="0"/>
              <a:cs typeface="Arial" panose="020B0604020202020204" pitchFamily="34" charset="0"/>
            </a:endParaRPr>
          </a:p>
        </p:txBody>
      </p:sp>
      <p:pic>
        <p:nvPicPr>
          <p:cNvPr id="1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5" grpId="0"/>
      <p:bldP spid="2"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graphicFrame>
        <p:nvGraphicFramePr>
          <p:cNvPr id="6" name="表格 5"/>
          <p:cNvGraphicFramePr>
            <a:graphicFrameLocks noGrp="1"/>
          </p:cNvGraphicFramePr>
          <p:nvPr/>
        </p:nvGraphicFramePr>
        <p:xfrm>
          <a:off x="179512" y="2420888"/>
          <a:ext cx="8301607" cy="4047256"/>
        </p:xfrm>
        <a:graphic>
          <a:graphicData uri="http://schemas.openxmlformats.org/drawingml/2006/table">
            <a:tbl>
              <a:tblPr firstRow="1" firstCol="1" bandRow="1">
                <a:tableStyleId>{E8B1032C-EA38-4F05-BA0D-38AFFFC7BED3}</a:tableStyleId>
              </a:tblPr>
              <a:tblGrid>
                <a:gridCol w="834147"/>
                <a:gridCol w="960719"/>
                <a:gridCol w="6506741"/>
              </a:tblGrid>
              <a:tr h="2016224">
                <a:tc rowSpan="2">
                  <a:txBody>
                    <a:bodyPr/>
                    <a:lstStyle/>
                    <a:p>
                      <a:pPr algn="just">
                        <a:spcAft>
                          <a:spcPts val="0"/>
                        </a:spcAft>
                      </a:pP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r>
                        <a:rPr lang="en-US" sz="2000" b="0" kern="0" dirty="0" smtClean="0">
                          <a:solidFill>
                            <a:schemeClr val="tx1"/>
                          </a:solidFill>
                          <a:effectLst/>
                          <a:latin typeface="Arial" panose="020B0604020202020204" pitchFamily="34" charset="0"/>
                          <a:cs typeface="Arial" panose="020B0604020202020204" pitchFamily="34" charset="0"/>
                        </a:rPr>
                        <a:t>Body</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b="0" kern="0" dirty="0" err="1">
                          <a:solidFill>
                            <a:schemeClr val="tx1"/>
                          </a:solidFill>
                          <a:effectLst/>
                          <a:latin typeface="Arial" panose="020B0604020202020204" pitchFamily="34" charset="0"/>
                          <a:cs typeface="Arial" panose="020B0604020202020204" pitchFamily="34" charset="0"/>
                        </a:rPr>
                        <a:t>Paras</a:t>
                      </a:r>
                      <a:r>
                        <a:rPr lang="en-US" sz="2000" b="0" kern="0" dirty="0">
                          <a:solidFill>
                            <a:schemeClr val="tx1"/>
                          </a:solidFill>
                          <a:effectLst/>
                          <a:latin typeface="Arial" panose="020B0604020202020204" pitchFamily="34" charset="0"/>
                          <a:cs typeface="Arial" panose="020B0604020202020204" pitchFamily="34" charset="0"/>
                        </a:rPr>
                        <a:t>. 5-6</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6572" marR="66572" marT="0" marB="0" anchor="ctr">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b="0" kern="0" dirty="0">
                          <a:solidFill>
                            <a:schemeClr val="tx1"/>
                          </a:solidFill>
                          <a:effectLst/>
                          <a:latin typeface="Arial" panose="020B0604020202020204" pitchFamily="34" charset="0"/>
                          <a:cs typeface="Arial" panose="020B0604020202020204" pitchFamily="34" charset="0"/>
                        </a:rPr>
                        <a:t>Problem: The stories we tell ourselves about global warming </a:t>
                      </a:r>
                      <a:r>
                        <a:rPr lang="en-US" sz="2000" b="0" kern="0" dirty="0" smtClean="0">
                          <a:solidFill>
                            <a:schemeClr val="tx1"/>
                          </a:solidFill>
                          <a:effectLst/>
                          <a:latin typeface="Arial" panose="020B0604020202020204" pitchFamily="34" charset="0"/>
                          <a:cs typeface="Arial" panose="020B0604020202020204" pitchFamily="34" charset="0"/>
                        </a:rPr>
                        <a:t>are ____________________. </a:t>
                      </a:r>
                      <a:r>
                        <a:rPr lang="en-US" sz="2000" b="0" kern="0" dirty="0">
                          <a:solidFill>
                            <a:schemeClr val="tx1"/>
                          </a:solidFill>
                          <a:effectLst/>
                          <a:latin typeface="Arial" panose="020B0604020202020204" pitchFamily="34" charset="0"/>
                          <a:cs typeface="Arial" panose="020B0604020202020204" pitchFamily="34" charset="0"/>
                        </a:rPr>
                        <a:t>The scientists have spoken about global warming, with all </a:t>
                      </a:r>
                      <a:r>
                        <a:rPr lang="en-US" sz="2000" b="0" kern="0" dirty="0" smtClean="0">
                          <a:solidFill>
                            <a:schemeClr val="tx1"/>
                          </a:solidFill>
                          <a:effectLst/>
                          <a:latin typeface="Arial" panose="020B0604020202020204" pitchFamily="34" charset="0"/>
                          <a:cs typeface="Arial" panose="020B0604020202020204" pitchFamily="34" charset="0"/>
                        </a:rPr>
                        <a:t>but </a:t>
                      </a:r>
                      <a:r>
                        <a:rPr lang="en-US" altLang="zh-CN" sz="2000" b="0" kern="0" dirty="0" smtClean="0">
                          <a:solidFill>
                            <a:schemeClr val="tx1"/>
                          </a:solidFill>
                          <a:effectLst/>
                          <a:latin typeface="Arial" panose="020B0604020202020204" pitchFamily="34" charset="0"/>
                          <a:ea typeface="+mn-ea"/>
                          <a:cs typeface="Arial" panose="020B0604020202020204" pitchFamily="34" charset="0"/>
                        </a:rPr>
                        <a:t>unanimous voice and often with great passion and force, but </a:t>
                      </a:r>
                      <a:r>
                        <a:rPr lang="en-US" sz="2000" b="0" kern="0" dirty="0" smtClean="0">
                          <a:solidFill>
                            <a:schemeClr val="tx1"/>
                          </a:solidFill>
                          <a:effectLst/>
                          <a:latin typeface="Arial" panose="020B0604020202020204" pitchFamily="34" charset="0"/>
                          <a:ea typeface="+mn-ea"/>
                          <a:cs typeface="Arial" panose="020B0604020202020204" pitchFamily="34" charset="0"/>
                        </a:rPr>
                        <a:t> </a:t>
                      </a:r>
                      <a:r>
                        <a:rPr lang="en-US" sz="2000" b="0" kern="0" dirty="0" smtClean="0">
                          <a:solidFill>
                            <a:schemeClr val="tx1"/>
                          </a:solidFill>
                          <a:effectLst/>
                          <a:latin typeface="Arial" panose="020B0604020202020204" pitchFamily="34" charset="0"/>
                          <a:cs typeface="Arial" panose="020B0604020202020204" pitchFamily="34" charset="0"/>
                        </a:rPr>
                        <a:t>_________________________________________</a:t>
                      </a:r>
                      <a:endParaRPr lang="en-US" sz="2000" b="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r>
                        <a:rPr lang="en-US" sz="2000" b="0" kern="0" dirty="0" smtClean="0">
                          <a:solidFill>
                            <a:schemeClr val="tx1"/>
                          </a:solidFill>
                          <a:effectLst/>
                          <a:latin typeface="Arial" panose="020B0604020202020204" pitchFamily="34" charset="0"/>
                          <a:cs typeface="Arial" panose="020B0604020202020204" pitchFamily="34" charset="0"/>
                        </a:rPr>
                        <a:t>_________.</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r>
              <a:tr h="2031032">
                <a:tc vMerge="1">
                  <a:tcPr/>
                </a:tc>
                <a:tc>
                  <a:txBody>
                    <a:bodyPr/>
                    <a:lstStyle/>
                    <a:p>
                      <a:pPr algn="just">
                        <a:spcAft>
                          <a:spcPts val="0"/>
                        </a:spcAft>
                      </a:pPr>
                      <a:r>
                        <a:rPr lang="en-US" sz="2000" kern="0" dirty="0">
                          <a:solidFill>
                            <a:schemeClr val="tx1"/>
                          </a:solidFill>
                          <a:effectLst/>
                          <a:latin typeface="Arial" panose="020B0604020202020204" pitchFamily="34" charset="0"/>
                          <a:cs typeface="Arial" panose="020B0604020202020204" pitchFamily="34" charset="0"/>
                        </a:rPr>
                        <a:t>Paras. 7-8</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6572" marR="66572" marT="0" marB="0" anchor="ctr">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kern="0" dirty="0">
                          <a:solidFill>
                            <a:schemeClr val="tx1"/>
                          </a:solidFill>
                          <a:effectLst/>
                          <a:latin typeface="Arial" panose="020B0604020202020204" pitchFamily="34" charset="0"/>
                          <a:cs typeface="Arial" panose="020B0604020202020204" pitchFamily="34" charset="0"/>
                        </a:rPr>
                        <a:t>Solution: The best way to fight global warming </a:t>
                      </a:r>
                      <a:r>
                        <a:rPr lang="en-US" sz="2000" kern="0" dirty="0" smtClean="0">
                          <a:solidFill>
                            <a:schemeClr val="tx1"/>
                          </a:solidFill>
                          <a:effectLst/>
                          <a:latin typeface="Arial" panose="020B0604020202020204" pitchFamily="34" charset="0"/>
                          <a:cs typeface="Arial" panose="020B0604020202020204" pitchFamily="34" charset="0"/>
                        </a:rPr>
                        <a:t>is _________________________________________________________________________________________. </a:t>
                      </a:r>
                      <a:r>
                        <a:rPr lang="en-US" sz="2000" kern="0" dirty="0">
                          <a:solidFill>
                            <a:schemeClr val="tx1"/>
                          </a:solidFill>
                          <a:effectLst/>
                          <a:latin typeface="Arial" panose="020B0604020202020204" pitchFamily="34" charset="0"/>
                          <a:cs typeface="Arial" panose="020B0604020202020204" pitchFamily="34" charset="0"/>
                        </a:rPr>
                        <a:t>But global warming is a global problem and emissions come from everywhere, </a:t>
                      </a:r>
                      <a:r>
                        <a:rPr lang="en-US" sz="2000" kern="0" dirty="0" smtClean="0">
                          <a:solidFill>
                            <a:schemeClr val="tx1"/>
                          </a:solidFill>
                          <a:effectLst/>
                          <a:latin typeface="Arial" panose="020B0604020202020204" pitchFamily="34" charset="0"/>
                          <a:cs typeface="Arial" panose="020B0604020202020204" pitchFamily="34" charset="0"/>
                        </a:rPr>
                        <a:t>so _______________________</a:t>
                      </a:r>
                      <a:endParaRPr lang="en-US" sz="2000" kern="0" dirty="0" smtClean="0">
                        <a:solidFill>
                          <a:schemeClr val="tx1"/>
                        </a:solidFill>
                        <a:effectLst/>
                        <a:latin typeface="Arial" panose="020B0604020202020204" pitchFamily="34" charset="0"/>
                        <a:cs typeface="Arial" panose="020B0604020202020204" pitchFamily="34" charset="0"/>
                      </a:endParaRPr>
                    </a:p>
                    <a:p>
                      <a:pPr algn="just">
                        <a:spcAft>
                          <a:spcPts val="0"/>
                        </a:spcAft>
                      </a:pPr>
                      <a:r>
                        <a:rPr lang="en-US" sz="2000" kern="0" dirty="0" smtClean="0">
                          <a:solidFill>
                            <a:schemeClr val="tx1"/>
                          </a:solidFill>
                          <a:effectLst/>
                          <a:latin typeface="Arial" panose="020B0604020202020204" pitchFamily="34" charset="0"/>
                          <a:cs typeface="Arial" panose="020B0604020202020204" pitchFamily="34" charset="0"/>
                        </a:rPr>
                        <a:t>_____.</a:t>
                      </a:r>
                      <a:endParaRPr lang="en-US" sz="2000" kern="0" dirty="0" smtClean="0">
                        <a:solidFill>
                          <a:schemeClr val="tx1"/>
                        </a:solidFill>
                        <a:effectLst/>
                        <a:latin typeface="Arial" panose="020B0604020202020204" pitchFamily="34" charset="0"/>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r>
            </a:tbl>
          </a:graphicData>
        </a:graphic>
      </p:graphicFrame>
      <p:sp>
        <p:nvSpPr>
          <p:cNvPr id="2" name="TextBox 1"/>
          <p:cNvSpPr txBox="1"/>
          <p:nvPr/>
        </p:nvSpPr>
        <p:spPr>
          <a:xfrm>
            <a:off x="3635896" y="2668850"/>
            <a:ext cx="3033203" cy="400110"/>
          </a:xfrm>
          <a:prstGeom prst="rect">
            <a:avLst/>
          </a:prstGeom>
          <a:noFill/>
        </p:spPr>
        <p:txBody>
          <a:bodyPr wrap="none" rtlCol="0">
            <a:spAutoFit/>
          </a:bodyPr>
          <a:lstStyle/>
          <a:p>
            <a:r>
              <a:rPr lang="en-US" altLang="zh-CN" sz="2000" kern="0" dirty="0">
                <a:solidFill>
                  <a:srgbClr val="C00000"/>
                </a:solidFill>
                <a:latin typeface="Arial" panose="020B0604020202020204" pitchFamily="34" charset="0"/>
                <a:cs typeface="Arial" panose="020B0604020202020204" pitchFamily="34" charset="0"/>
              </a:rPr>
              <a:t>too cold and too cautious</a:t>
            </a:r>
            <a:endParaRPr lang="zh-CN" altLang="en-US" sz="2000" dirty="0">
              <a:solidFill>
                <a:srgbClr val="C00000"/>
              </a:solidFill>
            </a:endParaRPr>
          </a:p>
        </p:txBody>
      </p:sp>
      <p:sp>
        <p:nvSpPr>
          <p:cNvPr id="8" name="TextBox 7"/>
          <p:cNvSpPr txBox="1"/>
          <p:nvPr/>
        </p:nvSpPr>
        <p:spPr>
          <a:xfrm>
            <a:off x="2596298" y="3585210"/>
            <a:ext cx="6008150" cy="400110"/>
          </a:xfrm>
          <a:prstGeom prst="rect">
            <a:avLst/>
          </a:prstGeom>
          <a:noFill/>
        </p:spPr>
        <p:txBody>
          <a:bodyPr wrap="square" rtlCol="0">
            <a:spAutoFit/>
          </a:bodyPr>
          <a:lstStyle/>
          <a:p>
            <a:pPr algn="just"/>
            <a:r>
              <a:rPr lang="en-US" altLang="zh-CN" sz="2000" kern="0" dirty="0" smtClean="0">
                <a:solidFill>
                  <a:srgbClr val="C00000"/>
                </a:solidFill>
                <a:latin typeface="Arial" panose="020B0604020202020204" pitchFamily="34" charset="0"/>
                <a:cs typeface="Arial" panose="020B0604020202020204" pitchFamily="34" charset="0"/>
              </a:rPr>
              <a:t>the </a:t>
            </a:r>
            <a:r>
              <a:rPr lang="en-US" altLang="zh-CN" sz="2000" kern="0" dirty="0">
                <a:solidFill>
                  <a:srgbClr val="C00000"/>
                </a:solidFill>
                <a:latin typeface="Arial" panose="020B0604020202020204" pitchFamily="34" charset="0"/>
                <a:cs typeface="Arial" panose="020B0604020202020204" pitchFamily="34" charset="0"/>
              </a:rPr>
              <a:t>professional dispassion of science </a:t>
            </a:r>
            <a:r>
              <a:rPr lang="en-US" altLang="zh-CN" sz="2000" kern="0" dirty="0" smtClean="0">
                <a:solidFill>
                  <a:srgbClr val="C00000"/>
                </a:solidFill>
                <a:latin typeface="Arial" panose="020B0604020202020204" pitchFamily="34" charset="0"/>
                <a:cs typeface="Arial" panose="020B0604020202020204" pitchFamily="34" charset="0"/>
              </a:rPr>
              <a:t>muffles the</a:t>
            </a:r>
            <a:endParaRPr lang="zh-CN" altLang="en-US" sz="2000" dirty="0">
              <a:solidFill>
                <a:srgbClr val="C00000"/>
              </a:solidFill>
            </a:endParaRPr>
          </a:p>
        </p:txBody>
      </p:sp>
      <p:sp>
        <p:nvSpPr>
          <p:cNvPr id="12" name="TextBox 11"/>
          <p:cNvSpPr txBox="1"/>
          <p:nvPr/>
        </p:nvSpPr>
        <p:spPr>
          <a:xfrm>
            <a:off x="2000025" y="4699881"/>
            <a:ext cx="6470354" cy="707886"/>
          </a:xfrm>
          <a:prstGeom prst="rect">
            <a:avLst/>
          </a:prstGeom>
          <a:noFill/>
        </p:spPr>
        <p:txBody>
          <a:bodyPr wrap="square" rtlCol="0">
            <a:spAutoFit/>
          </a:bodyPr>
          <a:lstStyle/>
          <a:p>
            <a:pPr algn="just"/>
            <a:r>
              <a:rPr lang="en-US" altLang="zh-CN" sz="2000" kern="0" dirty="0">
                <a:solidFill>
                  <a:srgbClr val="C00000"/>
                </a:solidFill>
                <a:latin typeface="Arial" panose="020B0604020202020204" pitchFamily="34" charset="0"/>
                <a:cs typeface="Arial" panose="020B0604020202020204" pitchFamily="34" charset="0"/>
              </a:rPr>
              <a:t>to place a uniform tax on carbon emissions; that tax should escalate until emissions fall to desirable levels</a:t>
            </a:r>
            <a:endParaRPr lang="zh-CN" altLang="en-US" sz="2000" dirty="0">
              <a:solidFill>
                <a:srgbClr val="C00000"/>
              </a:solidFill>
            </a:endParaRPr>
          </a:p>
        </p:txBody>
      </p:sp>
      <p:sp>
        <p:nvSpPr>
          <p:cNvPr id="13" name="TextBox 12"/>
          <p:cNvSpPr txBox="1"/>
          <p:nvPr/>
        </p:nvSpPr>
        <p:spPr>
          <a:xfrm>
            <a:off x="5024735" y="5595916"/>
            <a:ext cx="3417923" cy="400110"/>
          </a:xfrm>
          <a:prstGeom prst="rect">
            <a:avLst/>
          </a:prstGeom>
          <a:noFill/>
        </p:spPr>
        <p:txBody>
          <a:bodyPr wrap="none" rtlCol="0">
            <a:spAutoFit/>
          </a:bodyPr>
          <a:lstStyle/>
          <a:p>
            <a:r>
              <a:rPr lang="en-US" altLang="zh-CN" sz="2000" kern="0" dirty="0">
                <a:solidFill>
                  <a:srgbClr val="C00000"/>
                </a:solidFill>
                <a:latin typeface="Arial" panose="020B0604020202020204" pitchFamily="34" charset="0"/>
                <a:cs typeface="Arial" panose="020B0604020202020204" pitchFamily="34" charset="0"/>
              </a:rPr>
              <a:t>taxes and subsidies must </a:t>
            </a:r>
            <a:r>
              <a:rPr lang="en-US" altLang="zh-CN" sz="2000" kern="0" dirty="0" smtClean="0">
                <a:solidFill>
                  <a:srgbClr val="C00000"/>
                </a:solidFill>
                <a:latin typeface="Arial" panose="020B0604020202020204" pitchFamily="34" charset="0"/>
                <a:cs typeface="Arial" panose="020B0604020202020204" pitchFamily="34" charset="0"/>
              </a:rPr>
              <a:t>be</a:t>
            </a:r>
            <a:endParaRPr lang="zh-CN" altLang="en-US" sz="2000" dirty="0">
              <a:solidFill>
                <a:srgbClr val="C00000"/>
              </a:solidFill>
            </a:endParaRPr>
          </a:p>
        </p:txBody>
      </p:sp>
      <p:sp>
        <p:nvSpPr>
          <p:cNvPr id="14" name="TextBox 13"/>
          <p:cNvSpPr txBox="1"/>
          <p:nvPr/>
        </p:nvSpPr>
        <p:spPr>
          <a:xfrm>
            <a:off x="1979712" y="5909210"/>
            <a:ext cx="870751" cy="400110"/>
          </a:xfrm>
          <a:prstGeom prst="rect">
            <a:avLst/>
          </a:prstGeom>
          <a:noFill/>
        </p:spPr>
        <p:txBody>
          <a:bodyPr wrap="none" rtlCol="0">
            <a:spAutoFit/>
          </a:bodyPr>
          <a:lstStyle/>
          <a:p>
            <a:r>
              <a:rPr lang="en-US" altLang="zh-CN" sz="2000" kern="0" dirty="0" smtClean="0">
                <a:solidFill>
                  <a:srgbClr val="C00000"/>
                </a:solidFill>
                <a:latin typeface="Arial" panose="020B0604020202020204" pitchFamily="34" charset="0"/>
                <a:cs typeface="Arial" panose="020B0604020202020204" pitchFamily="34" charset="0"/>
              </a:rPr>
              <a:t>global</a:t>
            </a:r>
            <a:endParaRPr lang="zh-CN" altLang="en-US" sz="2000" dirty="0">
              <a:solidFill>
                <a:srgbClr val="C00000"/>
              </a:solidFill>
            </a:endParaRPr>
          </a:p>
        </p:txBody>
      </p:sp>
      <p:sp>
        <p:nvSpPr>
          <p:cNvPr id="17"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
        <p:nvSpPr>
          <p:cNvPr id="3" name="TextBox 2"/>
          <p:cNvSpPr txBox="1"/>
          <p:nvPr/>
        </p:nvSpPr>
        <p:spPr>
          <a:xfrm>
            <a:off x="2051720" y="3892986"/>
            <a:ext cx="1225015" cy="400110"/>
          </a:xfrm>
          <a:prstGeom prst="rect">
            <a:avLst/>
          </a:prstGeom>
          <a:noFill/>
        </p:spPr>
        <p:txBody>
          <a:bodyPr wrap="none" rtlCol="0">
            <a:spAutoFit/>
          </a:bodyPr>
          <a:lstStyle/>
          <a:p>
            <a:r>
              <a:rPr lang="en-US" altLang="zh-CN" sz="2000" kern="0" dirty="0" smtClean="0">
                <a:solidFill>
                  <a:srgbClr val="C00000"/>
                </a:solidFill>
                <a:latin typeface="Arial" panose="020B0604020202020204" pitchFamily="34" charset="0"/>
                <a:cs typeface="Arial" panose="020B0604020202020204" pitchFamily="34" charset="0"/>
              </a:rPr>
              <a:t>message</a:t>
            </a:r>
            <a:endParaRPr lang="zh-CN" altLang="en-US" sz="2000" dirty="0">
              <a:solidFill>
                <a:srgbClr val="C00000"/>
              </a:solidFill>
            </a:endParaRPr>
          </a:p>
        </p:txBody>
      </p:sp>
      <p:pic>
        <p:nvPicPr>
          <p:cNvPr id="1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P spid="13" grpId="0"/>
      <p:bldP spid="14"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graphicFrame>
        <p:nvGraphicFramePr>
          <p:cNvPr id="6" name="表格 5"/>
          <p:cNvGraphicFramePr>
            <a:graphicFrameLocks noGrp="1"/>
          </p:cNvGraphicFramePr>
          <p:nvPr/>
        </p:nvGraphicFramePr>
        <p:xfrm>
          <a:off x="611560" y="2852936"/>
          <a:ext cx="8229599" cy="1512168"/>
        </p:xfrm>
        <a:graphic>
          <a:graphicData uri="http://schemas.openxmlformats.org/drawingml/2006/table">
            <a:tbl>
              <a:tblPr firstRow="1" firstCol="1" bandRow="1">
                <a:tableStyleId>{E8B1032C-EA38-4F05-BA0D-38AFFFC7BED3}</a:tableStyleId>
              </a:tblPr>
              <a:tblGrid>
                <a:gridCol w="1440160"/>
                <a:gridCol w="1080120"/>
                <a:gridCol w="5709319"/>
              </a:tblGrid>
              <a:tr h="1512168">
                <a:tc>
                  <a:txBody>
                    <a:bodyPr/>
                    <a:lstStyle/>
                    <a:p>
                      <a:pPr algn="just">
                        <a:spcAft>
                          <a:spcPts val="0"/>
                        </a:spcAft>
                      </a:pPr>
                      <a:endParaRPr lang="en-US" sz="2000" b="0" kern="0" dirty="0" smtClean="0">
                        <a:solidFill>
                          <a:schemeClr val="tx1"/>
                        </a:solidFill>
                        <a:effectLst/>
                        <a:latin typeface="Arial" panose="020B0604020202020204" pitchFamily="34" charset="0"/>
                        <a:ea typeface="+mn-ea"/>
                        <a:cs typeface="Arial" panose="020B0604020202020204" pitchFamily="34" charset="0"/>
                      </a:endParaRPr>
                    </a:p>
                    <a:p>
                      <a:pPr algn="just">
                        <a:spcAft>
                          <a:spcPts val="0"/>
                        </a:spcAft>
                      </a:pPr>
                      <a:endParaRPr lang="en-US" sz="2000" b="0" kern="0" dirty="0" smtClean="0">
                        <a:solidFill>
                          <a:schemeClr val="tx1"/>
                        </a:solidFill>
                        <a:effectLst/>
                        <a:latin typeface="Arial" panose="020B0604020202020204" pitchFamily="34" charset="0"/>
                        <a:ea typeface="+mn-ea"/>
                        <a:cs typeface="Arial" panose="020B0604020202020204" pitchFamily="34" charset="0"/>
                      </a:endParaRPr>
                    </a:p>
                    <a:p>
                      <a:pPr algn="just">
                        <a:spcAft>
                          <a:spcPts val="0"/>
                        </a:spcAft>
                      </a:pPr>
                      <a:r>
                        <a:rPr lang="en-US" sz="2000" b="0" kern="0" dirty="0" smtClean="0">
                          <a:solidFill>
                            <a:schemeClr val="tx1"/>
                          </a:solidFill>
                          <a:effectLst/>
                          <a:latin typeface="Arial" panose="020B0604020202020204" pitchFamily="34" charset="0"/>
                          <a:ea typeface="+mn-ea"/>
                          <a:cs typeface="Arial" panose="020B0604020202020204" pitchFamily="34" charset="0"/>
                        </a:rPr>
                        <a:t>Conclusion</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b="0" kern="0" dirty="0">
                          <a:solidFill>
                            <a:schemeClr val="tx1"/>
                          </a:solidFill>
                          <a:effectLst/>
                          <a:latin typeface="Arial" panose="020B0604020202020204" pitchFamily="34" charset="0"/>
                          <a:ea typeface="+mn-ea"/>
                          <a:cs typeface="Arial" panose="020B0604020202020204" pitchFamily="34" charset="0"/>
                        </a:rPr>
                        <a:t>Para. 9</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6572" marR="66572" marT="0" marB="0" anchor="ctr">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just">
                        <a:spcAft>
                          <a:spcPts val="0"/>
                        </a:spcAft>
                      </a:pPr>
                      <a:r>
                        <a:rPr lang="en-US" sz="2000" b="0" kern="0" dirty="0">
                          <a:solidFill>
                            <a:schemeClr val="tx1"/>
                          </a:solidFill>
                          <a:effectLst/>
                          <a:latin typeface="Arial" panose="020B0604020202020204" pitchFamily="34" charset="0"/>
                          <a:ea typeface="+mn-ea"/>
                          <a:cs typeface="Arial" panose="020B0604020202020204" pitchFamily="34" charset="0"/>
                        </a:rPr>
                        <a:t>There are two inconvenient truths: </a:t>
                      </a:r>
                      <a:endParaRPr lang="zh-CN" sz="2000" b="0" kern="0" dirty="0">
                        <a:solidFill>
                          <a:schemeClr val="tx1"/>
                        </a:solidFill>
                        <a:effectLst/>
                        <a:latin typeface="Arial" panose="020B0604020202020204" pitchFamily="34" charset="0"/>
                        <a:ea typeface="+mn-ea"/>
                        <a:cs typeface="Arial" panose="020B0604020202020204" pitchFamily="34" charset="0"/>
                      </a:endParaRPr>
                    </a:p>
                    <a:p>
                      <a:pPr algn="just">
                        <a:spcAft>
                          <a:spcPts val="0"/>
                        </a:spcAft>
                      </a:pPr>
                      <a:r>
                        <a:rPr lang="en-US" sz="2000" b="0" kern="0" dirty="0">
                          <a:solidFill>
                            <a:schemeClr val="tx1"/>
                          </a:solidFill>
                          <a:effectLst/>
                          <a:latin typeface="Arial" panose="020B0604020202020204" pitchFamily="34" charset="0"/>
                          <a:ea typeface="+mn-ea"/>
                          <a:cs typeface="Arial" panose="020B0604020202020204" pitchFamily="34" charset="0"/>
                        </a:rPr>
                        <a:t>1) Global warming itself.</a:t>
                      </a:r>
                      <a:endParaRPr lang="zh-CN" sz="2000" b="0" kern="0" dirty="0">
                        <a:solidFill>
                          <a:schemeClr val="tx1"/>
                        </a:solidFill>
                        <a:effectLst/>
                        <a:latin typeface="Arial" panose="020B0604020202020204" pitchFamily="34" charset="0"/>
                        <a:ea typeface="+mn-ea"/>
                        <a:cs typeface="Arial" panose="020B0604020202020204" pitchFamily="34" charset="0"/>
                      </a:endParaRPr>
                    </a:p>
                    <a:p>
                      <a:pPr algn="just">
                        <a:spcAft>
                          <a:spcPts val="0"/>
                        </a:spcAft>
                      </a:pPr>
                      <a:r>
                        <a:rPr lang="en-US" sz="2000" b="0" kern="0" dirty="0">
                          <a:solidFill>
                            <a:schemeClr val="tx1"/>
                          </a:solidFill>
                          <a:effectLst/>
                          <a:latin typeface="Arial" panose="020B0604020202020204" pitchFamily="34" charset="0"/>
                          <a:ea typeface="+mn-ea"/>
                          <a:cs typeface="Arial" panose="020B0604020202020204" pitchFamily="34" charset="0"/>
                        </a:rPr>
                        <a:t>2</a:t>
                      </a:r>
                      <a:r>
                        <a:rPr lang="en-US" sz="2000" b="0" kern="0" dirty="0" smtClean="0">
                          <a:solidFill>
                            <a:schemeClr val="tx1"/>
                          </a:solidFill>
                          <a:effectLst/>
                          <a:latin typeface="Arial" panose="020B0604020202020204" pitchFamily="34" charset="0"/>
                          <a:ea typeface="+mn-ea"/>
                          <a:cs typeface="Arial" panose="020B0604020202020204" pitchFamily="34" charset="0"/>
                        </a:rPr>
                        <a:t>) _____________________________________</a:t>
                      </a:r>
                      <a:endParaRPr lang="en-US" sz="2000" b="0" kern="0" dirty="0" smtClean="0">
                        <a:solidFill>
                          <a:schemeClr val="tx1"/>
                        </a:solidFill>
                        <a:effectLst/>
                        <a:latin typeface="Arial" panose="020B0604020202020204" pitchFamily="34" charset="0"/>
                        <a:ea typeface="+mn-ea"/>
                        <a:cs typeface="Arial" panose="020B0604020202020204" pitchFamily="34" charset="0"/>
                      </a:endParaRPr>
                    </a:p>
                    <a:p>
                      <a:pPr algn="just">
                        <a:spcAft>
                          <a:spcPts val="0"/>
                        </a:spcAft>
                      </a:pPr>
                      <a:r>
                        <a:rPr lang="en-US" altLang="zh-CN" sz="2000" b="0" kern="0" dirty="0" smtClean="0">
                          <a:solidFill>
                            <a:schemeClr val="tx1"/>
                          </a:solidFill>
                          <a:effectLst/>
                          <a:latin typeface="Arial" panose="020B0604020202020204" pitchFamily="34" charset="0"/>
                          <a:ea typeface="+mn-ea"/>
                          <a:cs typeface="Arial" panose="020B0604020202020204" pitchFamily="34" charset="0"/>
                        </a:rPr>
                        <a:t>    ___________________</a:t>
                      </a:r>
                      <a:endParaRPr lang="zh-CN" sz="2000" b="0" kern="0" dirty="0">
                        <a:solidFill>
                          <a:schemeClr val="tx1"/>
                        </a:solidFill>
                        <a:effectLst/>
                        <a:latin typeface="Arial" panose="020B0604020202020204" pitchFamily="34" charset="0"/>
                        <a:ea typeface="+mn-ea"/>
                        <a:cs typeface="Arial" panose="020B0604020202020204" pitchFamily="34" charset="0"/>
                      </a:endParaRPr>
                    </a:p>
                  </a:txBody>
                  <a:tcPr marL="66572" marR="66572" marT="0" marB="0">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r>
            </a:tbl>
          </a:graphicData>
        </a:graphic>
      </p:graphicFrame>
      <p:sp>
        <p:nvSpPr>
          <p:cNvPr id="2" name="TextBox 1"/>
          <p:cNvSpPr txBox="1"/>
          <p:nvPr/>
        </p:nvSpPr>
        <p:spPr>
          <a:xfrm>
            <a:off x="3419872" y="3403094"/>
            <a:ext cx="5400600" cy="707886"/>
          </a:xfrm>
          <a:prstGeom prst="rect">
            <a:avLst/>
          </a:prstGeom>
          <a:noFill/>
        </p:spPr>
        <p:txBody>
          <a:bodyPr wrap="square" rtlCol="0">
            <a:spAutoFit/>
          </a:bodyPr>
          <a:lstStyle/>
          <a:p>
            <a:r>
              <a:rPr lang="en-US" altLang="zh-CN" sz="2000" kern="0" dirty="0">
                <a:solidFill>
                  <a:srgbClr val="C00000"/>
                </a:solidFill>
                <a:latin typeface="Arial" panose="020B0604020202020204" pitchFamily="34" charset="0"/>
                <a:cs typeface="Arial" panose="020B0604020202020204" pitchFamily="34" charset="0"/>
              </a:rPr>
              <a:t>We aren’t yet telling ourselves the stories that compel us to combat it</a:t>
            </a:r>
            <a:r>
              <a:rPr lang="en-US" altLang="zh-CN" sz="2000" kern="0" dirty="0" smtClean="0">
                <a:solidFill>
                  <a:srgbClr val="C00000"/>
                </a:solidFill>
                <a:latin typeface="Arial" panose="020B0604020202020204" pitchFamily="34" charset="0"/>
                <a:cs typeface="Arial" panose="020B0604020202020204" pitchFamily="34" charset="0"/>
              </a:rPr>
              <a:t>.</a:t>
            </a:r>
            <a:endParaRPr lang="zh-CN" altLang="zh-CN" sz="2000" kern="0" dirty="0">
              <a:solidFill>
                <a:srgbClr val="C00000"/>
              </a:solidFill>
              <a:latin typeface="Arial" panose="020B0604020202020204" pitchFamily="34" charset="0"/>
              <a:cs typeface="Arial" panose="020B0604020202020204" pitchFamily="34" charset="0"/>
            </a:endParaRPr>
          </a:p>
        </p:txBody>
      </p:sp>
      <p:sp>
        <p:nvSpPr>
          <p:cNvPr id="14"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a:t>
            </a:r>
            <a:r>
              <a:rPr lang="en-US" altLang="zh-CN" sz="2800" b="1" kern="0" dirty="0">
                <a:solidFill>
                  <a:srgbClr val="ED7D31">
                    <a:lumMod val="75000"/>
                  </a:srgbClr>
                </a:solidFill>
                <a:latin typeface="Arial" panose="020B0604020202020204"/>
                <a:ea typeface="宋体" panose="02010600030101010101" pitchFamily="2" charset="-122"/>
              </a:rPr>
              <a:t>2 / Points for </a:t>
            </a:r>
            <a:r>
              <a:rPr lang="en-US" altLang="zh-CN" sz="2800" b="1" kern="0" dirty="0" smtClean="0">
                <a:solidFill>
                  <a:srgbClr val="ED7D31">
                    <a:lumMod val="75000"/>
                  </a:srgbClr>
                </a:solidFill>
                <a:latin typeface="Arial" panose="020B0604020202020204"/>
                <a:ea typeface="宋体" panose="02010600030101010101" pitchFamily="2" charset="-122"/>
              </a:rPr>
              <a:t>discussion</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723158" cy="430887"/>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Work in groups of 4-5 and discuss the following </a:t>
            </a:r>
            <a:r>
              <a:rPr lang="en-US" altLang="zh-CN" sz="2200" dirty="0" smtClean="0">
                <a:latin typeface="Arial" panose="020B0604020202020204" pitchFamily="34" charset="0"/>
                <a:cs typeface="Arial" panose="020B0604020202020204" pitchFamily="34" charset="0"/>
              </a:rPr>
              <a:t>questions</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3" name="TextBox 2"/>
          <p:cNvSpPr txBox="1"/>
          <p:nvPr/>
        </p:nvSpPr>
        <p:spPr>
          <a:xfrm>
            <a:off x="449242" y="2564904"/>
            <a:ext cx="8371230" cy="1107996"/>
          </a:xfrm>
          <a:prstGeom prst="rect">
            <a:avLst/>
          </a:prstGeom>
          <a:noFill/>
        </p:spPr>
        <p:txBody>
          <a:bodyPr wrap="square" rtlCol="0">
            <a:spAutoFit/>
          </a:bodyPr>
          <a:lstStyle/>
          <a:p>
            <a:pPr algn="just"/>
            <a:r>
              <a:rPr lang="en-US" altLang="zh-CN" sz="2200" dirty="0" smtClean="0">
                <a:latin typeface="Arial" panose="020B0604020202020204" pitchFamily="34" charset="0"/>
                <a:cs typeface="Arial" panose="020B0604020202020204" pitchFamily="34" charset="0"/>
              </a:rPr>
              <a:t>1. Besides </a:t>
            </a:r>
            <a:r>
              <a:rPr lang="en-US" altLang="zh-CN" sz="2200" dirty="0">
                <a:latin typeface="Arial" panose="020B0604020202020204" pitchFamily="34" charset="0"/>
                <a:cs typeface="Arial" panose="020B0604020202020204" pitchFamily="34" charset="0"/>
              </a:rPr>
              <a:t>the measures taken by the government, what can companies or individuals do </a:t>
            </a:r>
            <a:r>
              <a:rPr lang="en-US" altLang="zh-CN" sz="2200" dirty="0" smtClean="0">
                <a:latin typeface="Arial" panose="020B0604020202020204" pitchFamily="34" charset="0"/>
                <a:cs typeface="Arial" panose="020B0604020202020204" pitchFamily="34" charset="0"/>
              </a:rPr>
              <a:t>to help </a:t>
            </a:r>
            <a:r>
              <a:rPr lang="en-US" altLang="zh-CN" sz="2200" dirty="0">
                <a:latin typeface="Arial" panose="020B0604020202020204" pitchFamily="34" charset="0"/>
                <a:cs typeface="Arial" panose="020B0604020202020204" pitchFamily="34" charset="0"/>
              </a:rPr>
              <a:t>solve the problem of global warming?</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449242" y="3645024"/>
            <a:ext cx="7560839" cy="3139321"/>
          </a:xfrm>
          <a:prstGeom prst="rect">
            <a:avLst/>
          </a:prstGeom>
        </p:spPr>
        <p:txBody>
          <a:bodyPr wrap="square">
            <a:spAutoFit/>
          </a:bodyPr>
          <a:lstStyle/>
          <a:p>
            <a:pPr marL="0" indent="0">
              <a:buNone/>
            </a:pPr>
            <a:r>
              <a:rPr lang="en-US" sz="2200" b="1" dirty="0" smtClean="0">
                <a:solidFill>
                  <a:srgbClr val="C00000"/>
                </a:solidFill>
                <a:latin typeface="Arial" panose="020B0604020202020204" pitchFamily="34" charset="0"/>
                <a:cs typeface="Arial" panose="020B0604020202020204" pitchFamily="34" charset="0"/>
              </a:rPr>
              <a:t>Reference answers</a:t>
            </a:r>
            <a:endParaRPr lang="en-US" sz="2200" b="1" dirty="0" smtClean="0">
              <a:solidFill>
                <a:srgbClr val="C00000"/>
              </a:solidFill>
              <a:latin typeface="Arial" panose="020B0604020202020204" pitchFamily="34" charset="0"/>
              <a:cs typeface="Arial" panose="020B0604020202020204" pitchFamily="34" charset="0"/>
            </a:endParaRPr>
          </a:p>
          <a:p>
            <a:pPr lvl="0" algn="just"/>
            <a:r>
              <a:rPr lang="en-US" altLang="zh-CN" sz="2200" dirty="0" smtClean="0">
                <a:solidFill>
                  <a:srgbClr val="C00000"/>
                </a:solidFill>
                <a:latin typeface="Arial" panose="020B0604020202020204" pitchFamily="34" charset="0"/>
                <a:cs typeface="Arial" panose="020B0604020202020204" pitchFamily="34" charset="0"/>
              </a:rPr>
              <a:t>Companies </a:t>
            </a:r>
            <a:r>
              <a:rPr lang="en-US" altLang="zh-CN" sz="2200" dirty="0">
                <a:solidFill>
                  <a:srgbClr val="C00000"/>
                </a:solidFill>
                <a:latin typeface="Arial" panose="020B0604020202020204" pitchFamily="34" charset="0"/>
                <a:cs typeface="Arial" panose="020B0604020202020204" pitchFamily="34" charset="0"/>
              </a:rPr>
              <a:t>can be committed to sustainable sourcing (look at IKEA for inspiration on sustainable wood sourcing, or Apple for renewable energy use).</a:t>
            </a:r>
            <a:endParaRPr lang="en-US" altLang="zh-CN" sz="2200" dirty="0">
              <a:solidFill>
                <a:srgbClr val="C00000"/>
              </a:solidFill>
              <a:latin typeface="Arial" panose="020B0604020202020204" pitchFamily="34" charset="0"/>
              <a:cs typeface="Arial" panose="020B0604020202020204" pitchFamily="34" charset="0"/>
            </a:endParaRPr>
          </a:p>
          <a:p>
            <a:pPr lvl="0" algn="just"/>
            <a:r>
              <a:rPr lang="en-US" altLang="zh-CN" sz="2200" dirty="0">
                <a:solidFill>
                  <a:srgbClr val="C00000"/>
                </a:solidFill>
                <a:latin typeface="Arial" panose="020B0604020202020204" pitchFamily="34" charset="0"/>
                <a:cs typeface="Arial" panose="020B0604020202020204" pitchFamily="34" charset="0"/>
              </a:rPr>
              <a:t>Individuals can be committed to reducing their carbon emissions through simple actions like: driving fuel-efficient vehicles, putting good insulation on their homes, switching to low-cost energy-efficient appliances and turning every electronic device off when it’s not in use.</a:t>
            </a:r>
            <a:endParaRPr lang="en-US" altLang="zh-CN"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a:t>
            </a:r>
            <a:r>
              <a:rPr lang="en-US" altLang="zh-CN" sz="2800" b="1" kern="0" dirty="0">
                <a:solidFill>
                  <a:srgbClr val="ED7D31">
                    <a:lumMod val="75000"/>
                  </a:srgbClr>
                </a:solidFill>
                <a:latin typeface="Arial" panose="020B0604020202020204"/>
                <a:ea typeface="宋体" panose="02010600030101010101" pitchFamily="2" charset="-122"/>
              </a:rPr>
              <a:t>2 / Points for </a:t>
            </a:r>
            <a:r>
              <a:rPr lang="en-US" altLang="zh-CN" sz="2800" b="1" kern="0" dirty="0" smtClean="0">
                <a:solidFill>
                  <a:srgbClr val="ED7D31">
                    <a:lumMod val="75000"/>
                  </a:srgbClr>
                </a:solidFill>
                <a:latin typeface="Arial" panose="020B0604020202020204"/>
                <a:ea typeface="宋体" panose="02010600030101010101" pitchFamily="2" charset="-122"/>
              </a:rPr>
              <a:t>discussion</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723158" cy="430887"/>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Work in groups of 4-5 and discuss the following </a:t>
            </a:r>
            <a:r>
              <a:rPr lang="en-US" altLang="zh-CN" sz="2200" dirty="0" smtClean="0">
                <a:latin typeface="Arial" panose="020B0604020202020204" pitchFamily="34" charset="0"/>
                <a:cs typeface="Arial" panose="020B0604020202020204" pitchFamily="34" charset="0"/>
              </a:rPr>
              <a:t>questions</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3" name="TextBox 2"/>
          <p:cNvSpPr txBox="1"/>
          <p:nvPr/>
        </p:nvSpPr>
        <p:spPr>
          <a:xfrm>
            <a:off x="449242" y="2564904"/>
            <a:ext cx="8371230" cy="1200329"/>
          </a:xfrm>
          <a:prstGeom prst="rect">
            <a:avLst/>
          </a:prstGeom>
          <a:noFill/>
        </p:spPr>
        <p:txBody>
          <a:bodyPr wrap="square" rtlCol="0">
            <a:spAutoFit/>
          </a:bodyPr>
          <a:lstStyle/>
          <a:p>
            <a:pPr algn="just"/>
            <a:r>
              <a:rPr lang="en-US" altLang="zh-CN" sz="2400" dirty="0" smtClean="0">
                <a:latin typeface="Arial" panose="020B0604020202020204" pitchFamily="34" charset="0"/>
                <a:cs typeface="Arial" panose="020B0604020202020204" pitchFamily="34" charset="0"/>
              </a:rPr>
              <a:t>2. Can </a:t>
            </a:r>
            <a:r>
              <a:rPr lang="en-US" altLang="zh-CN" sz="2400" dirty="0">
                <a:latin typeface="Arial" panose="020B0604020202020204" pitchFamily="34" charset="0"/>
                <a:cs typeface="Arial" panose="020B0604020202020204" pitchFamily="34" charset="0"/>
              </a:rPr>
              <a:t>you find more about the first inconvenient </a:t>
            </a:r>
            <a:r>
              <a:rPr lang="en-US" altLang="zh-CN" sz="2400" dirty="0" smtClean="0">
                <a:latin typeface="Arial" panose="020B0604020202020204" pitchFamily="34" charset="0"/>
                <a:cs typeface="Arial" panose="020B0604020202020204" pitchFamily="34" charset="0"/>
              </a:rPr>
              <a:t>truth? Which </a:t>
            </a:r>
            <a:r>
              <a:rPr lang="en-US" altLang="zh-CN" sz="2400" dirty="0">
                <a:latin typeface="Arial" panose="020B0604020202020204" pitchFamily="34" charset="0"/>
                <a:cs typeface="Arial" panose="020B0604020202020204" pitchFamily="34" charset="0"/>
              </a:rPr>
              <a:t>of the two </a:t>
            </a:r>
            <a:r>
              <a:rPr lang="en-US" altLang="zh-CN" sz="2400" dirty="0" smtClean="0">
                <a:latin typeface="Arial" panose="020B0604020202020204" pitchFamily="34" charset="0"/>
                <a:cs typeface="Arial" panose="020B0604020202020204" pitchFamily="34" charset="0"/>
              </a:rPr>
              <a:t>inconvenient truths </a:t>
            </a:r>
            <a:r>
              <a:rPr lang="en-US" altLang="zh-CN" sz="2400" dirty="0">
                <a:latin typeface="Arial" panose="020B0604020202020204" pitchFamily="34" charset="0"/>
                <a:cs typeface="Arial" panose="020B0604020202020204" pitchFamily="34" charset="0"/>
              </a:rPr>
              <a:t>do you think we should attach more importance to? Why?</a:t>
            </a:r>
            <a:endParaRPr lang="en-US" altLang="zh-CN" sz="2400" dirty="0">
              <a:latin typeface="Arial" panose="020B0604020202020204" pitchFamily="34" charset="0"/>
              <a:cs typeface="Arial" panose="020B0604020202020204" pitchFamily="34" charset="0"/>
            </a:endParaRPr>
          </a:p>
        </p:txBody>
      </p:sp>
      <p:sp>
        <p:nvSpPr>
          <p:cNvPr id="13" name="矩形 12"/>
          <p:cNvSpPr/>
          <p:nvPr/>
        </p:nvSpPr>
        <p:spPr>
          <a:xfrm>
            <a:off x="449242" y="3789040"/>
            <a:ext cx="7786767" cy="2677656"/>
          </a:xfrm>
          <a:prstGeom prst="rect">
            <a:avLst/>
          </a:prstGeom>
        </p:spPr>
        <p:txBody>
          <a:bodyPr wrap="square">
            <a:spAutoFit/>
          </a:bodyPr>
          <a:lstStyle/>
          <a:p>
            <a:pPr marL="0" indent="0" algn="just">
              <a:buNone/>
            </a:pPr>
            <a:r>
              <a:rPr lang="en-US" sz="2400" b="1" dirty="0" smtClean="0">
                <a:solidFill>
                  <a:srgbClr val="C00000"/>
                </a:solidFill>
                <a:latin typeface="Arial" panose="020B0604020202020204" pitchFamily="34" charset="0"/>
                <a:cs typeface="Arial" panose="020B0604020202020204" pitchFamily="34" charset="0"/>
              </a:rPr>
              <a:t>Reference answers</a:t>
            </a:r>
            <a:endParaRPr lang="en-US" sz="2400" b="1" dirty="0" smtClean="0">
              <a:solidFill>
                <a:srgbClr val="C00000"/>
              </a:solidFill>
              <a:latin typeface="Arial" panose="020B0604020202020204" pitchFamily="34" charset="0"/>
              <a:cs typeface="Arial" panose="020B0604020202020204" pitchFamily="34" charset="0"/>
            </a:endParaRPr>
          </a:p>
          <a:p>
            <a:pPr lvl="0" algn="just"/>
            <a:r>
              <a:rPr lang="en-US" altLang="zh-CN" sz="2400" dirty="0" smtClean="0">
                <a:solidFill>
                  <a:srgbClr val="C00000"/>
                </a:solidFill>
                <a:latin typeface="Arial" panose="020B0604020202020204" pitchFamily="34" charset="0"/>
                <a:cs typeface="Arial" panose="020B0604020202020204" pitchFamily="34" charset="0"/>
              </a:rPr>
              <a:t>1) Some </a:t>
            </a:r>
            <a:r>
              <a:rPr lang="en-US" altLang="zh-CN" sz="2400" dirty="0">
                <a:solidFill>
                  <a:srgbClr val="C00000"/>
                </a:solidFill>
                <a:latin typeface="Arial" panose="020B0604020202020204" pitchFamily="34" charset="0"/>
                <a:cs typeface="Arial" panose="020B0604020202020204" pitchFamily="34" charset="0"/>
              </a:rPr>
              <a:t>information about the first inconvenient truth is shown below:</a:t>
            </a:r>
            <a:endParaRPr lang="en-US" altLang="zh-CN" sz="2400" dirty="0">
              <a:solidFill>
                <a:srgbClr val="C00000"/>
              </a:solidFill>
              <a:latin typeface="Arial" panose="020B0604020202020204" pitchFamily="34" charset="0"/>
              <a:cs typeface="Arial" panose="020B0604020202020204" pitchFamily="34" charset="0"/>
            </a:endParaRPr>
          </a:p>
          <a:p>
            <a:pPr lvl="0" algn="just"/>
            <a:r>
              <a:rPr lang="en-US" altLang="zh-CN" sz="2400" dirty="0">
                <a:solidFill>
                  <a:srgbClr val="C00000"/>
                </a:solidFill>
                <a:latin typeface="Arial" panose="020B0604020202020204" pitchFamily="34" charset="0"/>
                <a:cs typeface="Arial" panose="020B0604020202020204" pitchFamily="34" charset="0"/>
              </a:rPr>
              <a:t>An Inconvenient Truth (Book)</a:t>
            </a:r>
            <a:endParaRPr lang="en-US" altLang="zh-CN" sz="2400" dirty="0">
              <a:solidFill>
                <a:srgbClr val="C00000"/>
              </a:solidFill>
              <a:latin typeface="Arial" panose="020B0604020202020204" pitchFamily="34" charset="0"/>
              <a:cs typeface="Arial" panose="020B0604020202020204" pitchFamily="34" charset="0"/>
            </a:endParaRPr>
          </a:p>
          <a:p>
            <a:pPr lvl="0" algn="just"/>
            <a:r>
              <a:rPr lang="en-US" altLang="zh-CN" sz="2400" dirty="0">
                <a:solidFill>
                  <a:srgbClr val="C00000"/>
                </a:solidFill>
                <a:latin typeface="Arial" panose="020B0604020202020204" pitchFamily="34" charset="0"/>
                <a:cs typeface="Arial" panose="020B0604020202020204" pitchFamily="34" charset="0"/>
              </a:rPr>
              <a:t>In former US Vice President Al Gore’s best selling book, An Inconvenient Truth, he lays out a case for the climate crisis and why it is imperative that we solve it.</a:t>
            </a:r>
            <a:endParaRPr lang="en-US" altLang="zh-CN" sz="24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a:t>
            </a:r>
            <a:r>
              <a:rPr lang="en-US" altLang="zh-CN" sz="2800" b="1" kern="0" dirty="0">
                <a:solidFill>
                  <a:srgbClr val="ED7D31">
                    <a:lumMod val="75000"/>
                  </a:srgbClr>
                </a:solidFill>
                <a:latin typeface="Arial" panose="020B0604020202020204"/>
                <a:ea typeface="宋体" panose="02010600030101010101" pitchFamily="2" charset="-122"/>
              </a:rPr>
              <a:t>2 / Points for </a:t>
            </a:r>
            <a:r>
              <a:rPr lang="en-US" altLang="zh-CN" sz="2800" b="1" kern="0" dirty="0" smtClean="0">
                <a:solidFill>
                  <a:srgbClr val="ED7D31">
                    <a:lumMod val="75000"/>
                  </a:srgbClr>
                </a:solidFill>
                <a:latin typeface="Arial" panose="020B0604020202020204"/>
                <a:ea typeface="宋体" panose="02010600030101010101" pitchFamily="2" charset="-122"/>
              </a:rPr>
              <a:t>discussion</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49176" y="2348875"/>
            <a:ext cx="7783264" cy="3139321"/>
          </a:xfrm>
          <a:prstGeom prst="rect">
            <a:avLst/>
          </a:prstGeom>
        </p:spPr>
        <p:txBody>
          <a:bodyPr wrap="square">
            <a:spAutoFit/>
          </a:bodyPr>
          <a:lstStyle/>
          <a:p>
            <a:pPr algn="just"/>
            <a:r>
              <a:rPr lang="en-US" altLang="zh-CN" sz="2200" dirty="0">
                <a:solidFill>
                  <a:srgbClr val="C00000"/>
                </a:solidFill>
                <a:latin typeface="Arial" panose="020B0604020202020204" pitchFamily="34" charset="0"/>
                <a:cs typeface="Arial" panose="020B0604020202020204" pitchFamily="34" charset="0"/>
              </a:rPr>
              <a:t>An Inconvenient Truth (Movie)</a:t>
            </a:r>
            <a:endParaRPr lang="en-US" altLang="zh-CN" sz="2200" dirty="0">
              <a:solidFill>
                <a:srgbClr val="C00000"/>
              </a:solidFill>
              <a:latin typeface="Arial" panose="020B0604020202020204" pitchFamily="34" charset="0"/>
              <a:cs typeface="Arial" panose="020B0604020202020204" pitchFamily="34" charset="0"/>
            </a:endParaRPr>
          </a:p>
          <a:p>
            <a:pPr algn="just"/>
            <a:r>
              <a:rPr lang="en-US" altLang="zh-CN" sz="2200" dirty="0">
                <a:solidFill>
                  <a:srgbClr val="C00000"/>
                </a:solidFill>
                <a:latin typeface="Arial" panose="020B0604020202020204" pitchFamily="34" charset="0"/>
                <a:cs typeface="Arial" panose="020B0604020202020204" pitchFamily="34" charset="0"/>
              </a:rPr>
              <a:t>Director Davis Guggenheim eloquently weaves the science of global warming with former US Vice President Al Gore’s personal history and lifelong commitment to reversing the effects of global climate change in the most talked-about documentary of the year.</a:t>
            </a:r>
            <a:endParaRPr lang="en-US" altLang="zh-CN" sz="2200" dirty="0">
              <a:solidFill>
                <a:srgbClr val="C00000"/>
              </a:solidFill>
              <a:latin typeface="Arial" panose="020B0604020202020204" pitchFamily="34" charset="0"/>
              <a:cs typeface="Arial" panose="020B0604020202020204" pitchFamily="34" charset="0"/>
            </a:endParaRPr>
          </a:p>
          <a:p>
            <a:pPr algn="just"/>
            <a:r>
              <a:rPr lang="en-US" altLang="zh-CN" sz="2200" dirty="0">
                <a:solidFill>
                  <a:srgbClr val="C00000"/>
                </a:solidFill>
                <a:latin typeface="Arial" panose="020B0604020202020204" pitchFamily="34" charset="0"/>
                <a:cs typeface="Arial" panose="020B0604020202020204" pitchFamily="34" charset="0"/>
              </a:rPr>
              <a:t>As an audience and critical favorite, An Inconvenient Truth makes the compelling case that global warming is real, man-made, and its effects will be cataclysmic if we don’t act now.</a:t>
            </a:r>
            <a:endParaRPr lang="en-US" altLang="zh-CN"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a:t>
            </a:r>
            <a:r>
              <a:rPr lang="en-US" altLang="zh-CN" sz="2800" b="1" kern="0" dirty="0">
                <a:solidFill>
                  <a:srgbClr val="ED7D31">
                    <a:lumMod val="75000"/>
                  </a:srgbClr>
                </a:solidFill>
                <a:latin typeface="Arial" panose="020B0604020202020204"/>
                <a:ea typeface="宋体" panose="02010600030101010101" pitchFamily="2" charset="-122"/>
              </a:rPr>
              <a:t>2 / Points for </a:t>
            </a:r>
            <a:r>
              <a:rPr lang="en-US" altLang="zh-CN" sz="2800" b="1" kern="0" dirty="0" smtClean="0">
                <a:solidFill>
                  <a:srgbClr val="ED7D31">
                    <a:lumMod val="75000"/>
                  </a:srgbClr>
                </a:solidFill>
                <a:latin typeface="Arial" panose="020B0604020202020204"/>
                <a:ea typeface="宋体" panose="02010600030101010101" pitchFamily="2" charset="-122"/>
              </a:rPr>
              <a:t>discussion</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49176" y="2276872"/>
            <a:ext cx="7580424" cy="4154984"/>
          </a:xfrm>
          <a:prstGeom prst="rect">
            <a:avLst/>
          </a:prstGeom>
        </p:spPr>
        <p:txBody>
          <a:bodyPr wrap="square">
            <a:spAutoFit/>
          </a:bodyPr>
          <a:lstStyle/>
          <a:p>
            <a:pPr algn="just"/>
            <a:r>
              <a:rPr lang="en-US" altLang="zh-CN" sz="2200" dirty="0" smtClean="0">
                <a:solidFill>
                  <a:srgbClr val="C00000"/>
                </a:solidFill>
                <a:latin typeface="Arial" panose="020B0604020202020204" pitchFamily="34" charset="0"/>
                <a:cs typeface="Arial" panose="020B0604020202020204" pitchFamily="34" charset="0"/>
              </a:rPr>
              <a:t>2) a</a:t>
            </a:r>
            <a:r>
              <a:rPr lang="en-US" altLang="zh-CN" sz="2200" dirty="0">
                <a:solidFill>
                  <a:srgbClr val="C00000"/>
                </a:solidFill>
                <a:latin typeface="Arial" panose="020B0604020202020204" pitchFamily="34" charset="0"/>
                <a:cs typeface="Arial" panose="020B0604020202020204" pitchFamily="34" charset="0"/>
              </a:rPr>
              <a:t>. I think the first inconvenient truth is more important, because global warming is real and partly man-made. This is the reality we have to face. The global temperature of the planet is directly related to human activity. Landfills, vehicles, deforestation, production and, in particular, livestock, affect the temperature change on the planet and global warming. Greenhouse gas emissions, solid aerosol particles and soot, deforestation, methane, nitrous oxide and </a:t>
            </a:r>
            <a:r>
              <a:rPr lang="en-US" altLang="zh-CN" sz="2200" dirty="0" err="1">
                <a:solidFill>
                  <a:srgbClr val="C00000"/>
                </a:solidFill>
                <a:latin typeface="Arial" panose="020B0604020202020204" pitchFamily="34" charset="0"/>
                <a:cs typeface="Arial" panose="020B0604020202020204" pitchFamily="34" charset="0"/>
              </a:rPr>
              <a:t>freon’s</a:t>
            </a:r>
            <a:r>
              <a:rPr lang="en-US" altLang="zh-CN" sz="2200" dirty="0">
                <a:solidFill>
                  <a:srgbClr val="C00000"/>
                </a:solidFill>
                <a:latin typeface="Arial" panose="020B0604020202020204" pitchFamily="34" charset="0"/>
                <a:cs typeface="Arial" panose="020B0604020202020204" pitchFamily="34" charset="0"/>
              </a:rPr>
              <a:t> concentration in the Earth’s atmosphere are the key influencers on the changes in the global temperature. All of it is the result of human’s activities and needs the human control.</a:t>
            </a:r>
            <a:endParaRPr lang="en-US" altLang="zh-CN"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21951" y="19941"/>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000" dirty="0">
                <a:solidFill>
                  <a:schemeClr val="bg1"/>
                </a:solidFill>
                <a:latin typeface="Arial Black" panose="020B0A04020102020204" pitchFamily="34" charset="0"/>
              </a:rPr>
              <a:t>Unit </a:t>
            </a:r>
            <a:r>
              <a:rPr lang="en-US" altLang="zh-CN" sz="2000" dirty="0" smtClean="0">
                <a:solidFill>
                  <a:schemeClr val="bg1"/>
                </a:solidFill>
                <a:latin typeface="Arial Black" panose="020B0A04020102020204" pitchFamily="34" charset="0"/>
              </a:rPr>
              <a:t>1</a:t>
            </a:r>
            <a:br>
              <a:rPr lang="en-US" altLang="zh-CN" dirty="0">
                <a:solidFill>
                  <a:schemeClr val="bg1"/>
                </a:solidFill>
                <a:latin typeface="Arial Black" panose="020B0A04020102020204" pitchFamily="34" charset="0"/>
              </a:rPr>
            </a:br>
            <a:r>
              <a:rPr lang="en-US" altLang="zh-CN" dirty="0">
                <a:solidFill>
                  <a:schemeClr val="bg1"/>
                </a:solidFill>
                <a:latin typeface="Arial Black" panose="020B0A04020102020204" pitchFamily="34" charset="0"/>
              </a:rPr>
              <a:t>Environment</a:t>
            </a:r>
            <a:endParaRPr lang="en-US" altLang="zh-CN" dirty="0">
              <a:solidFill>
                <a:schemeClr val="bg1"/>
              </a:solidFill>
              <a:latin typeface="Arial Black" panose="020B0A04020102020204" pitchFamily="34" charset="0"/>
            </a:endParaRPr>
          </a:p>
        </p:txBody>
      </p:sp>
      <p:sp>
        <p:nvSpPr>
          <p:cNvPr id="7" name="Rectangle 12"/>
          <p:cNvSpPr>
            <a:spLocks noChangeArrowheads="1"/>
          </p:cNvSpPr>
          <p:nvPr/>
        </p:nvSpPr>
        <p:spPr bwMode="auto">
          <a:xfrm>
            <a:off x="2483768" y="404664"/>
            <a:ext cx="519702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a:latin typeface="Arial Black" panose="020B0A04020102020204" pitchFamily="34" charset="0"/>
              </a:rPr>
              <a:t>Unit </a:t>
            </a:r>
            <a:r>
              <a:rPr lang="en-US" altLang="zh-CN" sz="3200" dirty="0" smtClean="0">
                <a:latin typeface="Arial Black" panose="020B0A04020102020204" pitchFamily="34" charset="0"/>
              </a:rPr>
              <a:t>Objectives</a:t>
            </a:r>
            <a:endParaRPr lang="en-US" altLang="zh-CN" sz="3200" dirty="0">
              <a:latin typeface="Arial Black" panose="020B0A04020102020204" pitchFamily="34" charset="0"/>
            </a:endParaRPr>
          </a:p>
        </p:txBody>
      </p:sp>
      <p:sp>
        <p:nvSpPr>
          <p:cNvPr id="8" name="内容占位符 2"/>
          <p:cNvSpPr>
            <a:spLocks noGrp="1"/>
          </p:cNvSpPr>
          <p:nvPr>
            <p:ph sz="quarter" idx="1"/>
          </p:nvPr>
        </p:nvSpPr>
        <p:spPr>
          <a:xfrm>
            <a:off x="1713694" y="1268760"/>
            <a:ext cx="6737176" cy="4989040"/>
          </a:xfrm>
        </p:spPr>
        <p:txBody>
          <a:bodyPr>
            <a:normAutofit fontScale="87500" lnSpcReduction="10000"/>
          </a:bodyPr>
          <a:lstStyle/>
          <a:p>
            <a:pPr marL="0" indent="0">
              <a:buFont typeface="Wingdings" panose="05000000000000000000" pitchFamily="2" charset="2"/>
              <a:buNone/>
              <a:defRPr/>
            </a:pPr>
            <a:r>
              <a:rPr lang="en-US" altLang="zh-CN" b="1" dirty="0"/>
              <a:t>1</a:t>
            </a:r>
            <a:r>
              <a:rPr lang="en-US" altLang="zh-CN" b="1" dirty="0" smtClean="0"/>
              <a:t>. Professional Knowledge</a:t>
            </a:r>
            <a:endParaRPr lang="en-US" altLang="zh-CN" b="1" dirty="0" smtClean="0"/>
          </a:p>
          <a:p>
            <a:pPr>
              <a:defRPr/>
            </a:pPr>
            <a:r>
              <a:rPr lang="en-US" altLang="zh-CN" dirty="0" smtClean="0"/>
              <a:t>Get acquainted with some important expressions</a:t>
            </a:r>
            <a:endParaRPr lang="en-US" altLang="zh-CN" dirty="0" smtClean="0"/>
          </a:p>
          <a:p>
            <a:pPr marL="0" indent="0">
              <a:buNone/>
              <a:defRPr/>
            </a:pPr>
            <a:r>
              <a:rPr lang="en-US" altLang="zh-CN" b="1" dirty="0"/>
              <a:t>2</a:t>
            </a:r>
            <a:r>
              <a:rPr lang="en-US" altLang="zh-CN" b="1" dirty="0" smtClean="0"/>
              <a:t>. Reading</a:t>
            </a:r>
            <a:endParaRPr lang="en-US" altLang="zh-CN" b="1" dirty="0" smtClean="0"/>
          </a:p>
          <a:p>
            <a:pPr>
              <a:defRPr/>
            </a:pPr>
            <a:r>
              <a:rPr lang="en-US" altLang="zh-CN" dirty="0" smtClean="0">
                <a:highlight>
                  <a:srgbClr val="FFFF00"/>
                </a:highlight>
              </a:rPr>
              <a:t>Summarize the main ideas</a:t>
            </a:r>
            <a:r>
              <a:rPr lang="en-US" altLang="zh-CN" dirty="0" smtClean="0"/>
              <a:t> of a text and identify essential supporting points</a:t>
            </a:r>
            <a:endParaRPr lang="zh-CN" altLang="zh-CN" dirty="0" smtClean="0"/>
          </a:p>
          <a:p>
            <a:pPr>
              <a:defRPr/>
            </a:pPr>
            <a:r>
              <a:rPr lang="en-US" altLang="zh-CN" dirty="0" smtClean="0">
                <a:highlight>
                  <a:srgbClr val="FFFF00"/>
                </a:highlight>
              </a:rPr>
              <a:t>Understand difficult sentences</a:t>
            </a:r>
            <a:r>
              <a:rPr lang="en-US" altLang="zh-CN" dirty="0" smtClean="0"/>
              <a:t> (e.g., sentences with abstract meaning or ambiguous reference) </a:t>
            </a:r>
            <a:endParaRPr lang="zh-CN" altLang="zh-CN" dirty="0" smtClean="0"/>
          </a:p>
          <a:p>
            <a:pPr>
              <a:defRPr/>
            </a:pPr>
            <a:r>
              <a:rPr lang="en-US" altLang="zh-CN" dirty="0" smtClean="0">
                <a:highlight>
                  <a:srgbClr val="FFFF00"/>
                </a:highlight>
              </a:rPr>
              <a:t>Analyze complex or controversial issues</a:t>
            </a:r>
            <a:r>
              <a:rPr lang="en-US" altLang="zh-CN" dirty="0" smtClean="0"/>
              <a:t> critically </a:t>
            </a:r>
            <a:endParaRPr lang="zh-CN" altLang="zh-CN" dirty="0" smtClean="0"/>
          </a:p>
          <a:p>
            <a:pPr marL="0" indent="0">
              <a:buFont typeface="Wingdings" panose="05000000000000000000" pitchFamily="2" charset="2"/>
              <a:buNone/>
              <a:defRPr/>
            </a:pPr>
            <a:endParaRPr lang="zh-CN" altLang="en-US" dirty="0"/>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a:t>
            </a:r>
            <a:r>
              <a:rPr lang="en-US" altLang="zh-CN" sz="2800" b="1" kern="0" dirty="0">
                <a:solidFill>
                  <a:srgbClr val="ED7D31">
                    <a:lumMod val="75000"/>
                  </a:srgbClr>
                </a:solidFill>
                <a:latin typeface="Arial" panose="020B0604020202020204"/>
                <a:ea typeface="宋体" panose="02010600030101010101" pitchFamily="2" charset="-122"/>
              </a:rPr>
              <a:t>2 / Points for </a:t>
            </a:r>
            <a:r>
              <a:rPr lang="en-US" altLang="zh-CN" sz="2800" b="1" kern="0" dirty="0" smtClean="0">
                <a:solidFill>
                  <a:srgbClr val="ED7D31">
                    <a:lumMod val="75000"/>
                  </a:srgbClr>
                </a:solidFill>
                <a:latin typeface="Arial" panose="020B0604020202020204"/>
                <a:ea typeface="宋体" panose="02010600030101010101" pitchFamily="2" charset="-122"/>
              </a:rPr>
              <a:t>discussion</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49176" y="2348875"/>
            <a:ext cx="7783264" cy="3816429"/>
          </a:xfrm>
          <a:prstGeom prst="rect">
            <a:avLst/>
          </a:prstGeom>
        </p:spPr>
        <p:txBody>
          <a:bodyPr wrap="square">
            <a:spAutoFit/>
          </a:bodyPr>
          <a:lstStyle/>
          <a:p>
            <a:pPr algn="just"/>
            <a:r>
              <a:rPr lang="en-US" altLang="zh-CN" sz="2200" dirty="0" smtClean="0">
                <a:solidFill>
                  <a:srgbClr val="C00000"/>
                </a:solidFill>
                <a:latin typeface="Arial" panose="020B0604020202020204" pitchFamily="34" charset="0"/>
                <a:cs typeface="Arial" panose="020B0604020202020204" pitchFamily="34" charset="0"/>
              </a:rPr>
              <a:t>2) b</a:t>
            </a:r>
            <a:r>
              <a:rPr lang="en-US" altLang="zh-CN" sz="2200" dirty="0">
                <a:solidFill>
                  <a:srgbClr val="C00000"/>
                </a:solidFill>
                <a:latin typeface="Arial" panose="020B0604020202020204" pitchFamily="34" charset="0"/>
                <a:cs typeface="Arial" panose="020B0604020202020204" pitchFamily="34" charset="0"/>
              </a:rPr>
              <a:t>. In my opinion, the second inconvenient truth is more important. Only by telling ourselves the stories that compel us to combat global warming can we act as a unity as quickly as possible. Global warming is becoming worse and worse. The governments’ efforts are not enough to prevent it from getting worse. It requires all the people’s efforts, from individual to collective efforts. It is everybody’s duty and responsibility. There are some daily actions that we can take to prevent global warming: green transportation, saving energy, reusing and recycling, eating vegetarian meals, planting trees, etc.</a:t>
            </a:r>
            <a:endParaRPr lang="en-US" altLang="zh-CN"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723158" cy="830997"/>
          </a:xfrm>
          <a:prstGeom prst="rect">
            <a:avLst/>
          </a:prstGeom>
        </p:spPr>
        <p:txBody>
          <a:bodyPr wrap="square">
            <a:spAutoFit/>
          </a:bodyPr>
          <a:lstStyle/>
          <a:p>
            <a:r>
              <a:rPr lang="en-US" altLang="zh-CN" sz="2400" b="1" dirty="0" smtClean="0">
                <a:latin typeface="Arial" panose="020B0604020202020204" pitchFamily="34" charset="0"/>
                <a:cs typeface="Arial" panose="020B0604020202020204" pitchFamily="34" charset="0"/>
              </a:rPr>
              <a:t>1 </a:t>
            </a:r>
            <a:r>
              <a:rPr lang="en-US" altLang="zh-CN" sz="2400" dirty="0">
                <a:latin typeface="Arial" panose="020B0604020202020204" pitchFamily="34" charset="0"/>
                <a:cs typeface="Arial" panose="020B0604020202020204" pitchFamily="34" charset="0"/>
              </a:rPr>
              <a:t>Translate the following expressions from English into </a:t>
            </a:r>
            <a:r>
              <a:rPr lang="en-US" altLang="zh-CN" sz="2400" dirty="0" smtClean="0">
                <a:latin typeface="Arial" panose="020B0604020202020204" pitchFamily="34" charset="0"/>
                <a:cs typeface="Arial" panose="020B0604020202020204" pitchFamily="34" charset="0"/>
              </a:rPr>
              <a:t> Chinese </a:t>
            </a:r>
            <a:r>
              <a:rPr lang="en-US" altLang="zh-CN" sz="2400" dirty="0">
                <a:latin typeface="Arial" panose="020B0604020202020204" pitchFamily="34" charset="0"/>
                <a:cs typeface="Arial" panose="020B0604020202020204" pitchFamily="34" charset="0"/>
              </a:rPr>
              <a:t>or vice versa.</a:t>
            </a:r>
            <a:endParaRPr lang="en-US" altLang="zh-CN" sz="2400" dirty="0">
              <a:latin typeface="Arial" panose="020B0604020202020204" pitchFamily="34" charset="0"/>
              <a:cs typeface="Arial" panose="020B0604020202020204" pitchFamily="34" charset="0"/>
            </a:endParaRPr>
          </a:p>
        </p:txBody>
      </p:sp>
      <p:sp>
        <p:nvSpPr>
          <p:cNvPr id="13" name="矩形 12"/>
          <p:cNvSpPr/>
          <p:nvPr/>
        </p:nvSpPr>
        <p:spPr>
          <a:xfrm>
            <a:off x="467544" y="3083372"/>
            <a:ext cx="7783264" cy="3194721"/>
          </a:xfrm>
          <a:prstGeom prst="rect">
            <a:avLst/>
          </a:prstGeom>
        </p:spPr>
        <p:txBody>
          <a:bodyPr wrap="square">
            <a:spAutoFit/>
          </a:bodyPr>
          <a:lstStyle/>
          <a:p>
            <a:pPr>
              <a:lnSpc>
                <a:spcPct val="120000"/>
              </a:lnSpc>
            </a:pPr>
            <a:r>
              <a:rPr lang="en-US" altLang="zh-CN" sz="2400" b="1" dirty="0">
                <a:latin typeface="Arial" panose="020B0604020202020204" pitchFamily="34" charset="0"/>
                <a:cs typeface="Arial" panose="020B0604020202020204" pitchFamily="34" charset="0"/>
              </a:rPr>
              <a:t>1 </a:t>
            </a:r>
            <a:r>
              <a:rPr lang="en-US" altLang="zh-CN" sz="2400" dirty="0">
                <a:latin typeface="Arial" panose="020B0604020202020204" pitchFamily="34" charset="0"/>
                <a:cs typeface="Arial" panose="020B0604020202020204" pitchFamily="34" charset="0"/>
              </a:rPr>
              <a:t>the Earth’s </a:t>
            </a:r>
            <a:r>
              <a:rPr lang="en-US" altLang="zh-CN" sz="2400" dirty="0" smtClean="0">
                <a:latin typeface="Arial" panose="020B0604020202020204" pitchFamily="34" charset="0"/>
                <a:cs typeface="Arial" panose="020B0604020202020204" pitchFamily="34" charset="0"/>
              </a:rPr>
              <a:t>atmosphere</a:t>
            </a:r>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_______________________</a:t>
            </a:r>
            <a:endParaRPr lang="zh-CN" altLang="en-US" sz="2400" dirty="0">
              <a:latin typeface="Arial" panose="020B0604020202020204" pitchFamily="34" charset="0"/>
              <a:cs typeface="Arial" panose="020B0604020202020204" pitchFamily="34" charset="0"/>
            </a:endParaRPr>
          </a:p>
          <a:p>
            <a:pPr>
              <a:lnSpc>
                <a:spcPct val="120000"/>
              </a:lnSpc>
            </a:pPr>
            <a:r>
              <a:rPr lang="en-US" altLang="zh-CN" sz="2400" b="1" dirty="0" smtClean="0">
                <a:latin typeface="Arial" panose="020B0604020202020204" pitchFamily="34" charset="0"/>
                <a:cs typeface="Arial" panose="020B0604020202020204" pitchFamily="34" charset="0"/>
              </a:rPr>
              <a:t>2 </a:t>
            </a:r>
            <a:r>
              <a:rPr lang="en-US" altLang="zh-CN" sz="2400" dirty="0" smtClean="0">
                <a:latin typeface="Arial" panose="020B0604020202020204" pitchFamily="34" charset="0"/>
                <a:cs typeface="Arial" panose="020B0604020202020204" pitchFamily="34" charset="0"/>
              </a:rPr>
              <a:t>carbon dioxide		_______________________</a:t>
            </a:r>
            <a:endParaRPr lang="en-US" altLang="zh-CN" sz="2400"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3 </a:t>
            </a:r>
            <a:r>
              <a:rPr lang="en-US" altLang="zh-CN" sz="2400" dirty="0">
                <a:latin typeface="Arial" panose="020B0604020202020204" pitchFamily="34" charset="0"/>
                <a:cs typeface="Arial" panose="020B0604020202020204" pitchFamily="34" charset="0"/>
              </a:rPr>
              <a:t>tax and subsidy </a:t>
            </a:r>
            <a:r>
              <a:rPr lang="en-US" altLang="zh-CN" sz="2400" dirty="0" smtClean="0">
                <a:latin typeface="Arial" panose="020B0604020202020204" pitchFamily="34" charset="0"/>
                <a:cs typeface="Arial" panose="020B0604020202020204" pitchFamily="34" charset="0"/>
              </a:rPr>
              <a:t>		_______________________</a:t>
            </a:r>
            <a:endParaRPr lang="en-US" altLang="zh-CN" sz="2400" dirty="0">
              <a:latin typeface="Arial" panose="020B0604020202020204" pitchFamily="34" charset="0"/>
              <a:cs typeface="Arial" panose="020B0604020202020204" pitchFamily="34" charset="0"/>
            </a:endParaRPr>
          </a:p>
          <a:p>
            <a:pPr>
              <a:lnSpc>
                <a:spcPct val="120000"/>
              </a:lnSpc>
            </a:pPr>
            <a:r>
              <a:rPr lang="en-US" altLang="zh-CN" sz="2400" b="1" dirty="0">
                <a:latin typeface="Arial" panose="020B0604020202020204" pitchFamily="34" charset="0"/>
                <a:cs typeface="Arial" panose="020B0604020202020204" pitchFamily="34" charset="0"/>
              </a:rPr>
              <a:t>4 </a:t>
            </a:r>
            <a:r>
              <a:rPr lang="en-US" altLang="zh-CN" sz="2400" dirty="0">
                <a:latin typeface="Arial" panose="020B0604020202020204" pitchFamily="34" charset="0"/>
                <a:cs typeface="Arial" panose="020B0604020202020204" pitchFamily="34" charset="0"/>
              </a:rPr>
              <a:t>global </a:t>
            </a:r>
            <a:r>
              <a:rPr lang="en-US" altLang="zh-CN" sz="2400" dirty="0" smtClean="0">
                <a:latin typeface="Arial" panose="020B0604020202020204" pitchFamily="34" charset="0"/>
                <a:cs typeface="Arial" panose="020B0604020202020204" pitchFamily="34" charset="0"/>
              </a:rPr>
              <a:t>alliance		_______________________</a:t>
            </a:r>
            <a:endParaRPr lang="zh-CN" altLang="en-US" sz="2400" dirty="0">
              <a:latin typeface="Arial" panose="020B0604020202020204" pitchFamily="34" charset="0"/>
              <a:cs typeface="Arial" panose="020B0604020202020204" pitchFamily="34" charset="0"/>
            </a:endParaRPr>
          </a:p>
          <a:p>
            <a:pPr>
              <a:lnSpc>
                <a:spcPct val="120000"/>
              </a:lnSpc>
            </a:pPr>
            <a:r>
              <a:rPr lang="en-US" altLang="zh-CN" sz="2400" b="1" dirty="0" smtClean="0">
                <a:latin typeface="Arial" panose="020B0604020202020204" pitchFamily="34" charset="0"/>
                <a:cs typeface="Arial" panose="020B0604020202020204" pitchFamily="34" charset="0"/>
              </a:rPr>
              <a:t>5 </a:t>
            </a:r>
            <a:r>
              <a:rPr lang="zh-CN" altLang="en-US" sz="2400" dirty="0" smtClean="0">
                <a:latin typeface="Arial" panose="020B0604020202020204" pitchFamily="34" charset="0"/>
                <a:cs typeface="Arial" panose="020B0604020202020204" pitchFamily="34" charset="0"/>
              </a:rPr>
              <a:t>全球</a:t>
            </a:r>
            <a:r>
              <a:rPr lang="zh-CN" altLang="en-US" sz="2400" dirty="0">
                <a:latin typeface="Arial" panose="020B0604020202020204" pitchFamily="34" charset="0"/>
                <a:cs typeface="Arial" panose="020B0604020202020204" pitchFamily="34" charset="0"/>
              </a:rPr>
              <a:t>变暖</a:t>
            </a:r>
            <a:r>
              <a:rPr lang="en-US" altLang="zh-CN" sz="2400" dirty="0" smtClean="0">
                <a:latin typeface="Arial" panose="020B0604020202020204" pitchFamily="34" charset="0"/>
                <a:cs typeface="Arial" panose="020B0604020202020204" pitchFamily="34" charset="0"/>
              </a:rPr>
              <a:t>			_______________________</a:t>
            </a:r>
            <a:endParaRPr lang="zh-CN" altLang="en-US" sz="2400" dirty="0">
              <a:latin typeface="Arial" panose="020B0604020202020204" pitchFamily="34" charset="0"/>
              <a:cs typeface="Arial" panose="020B0604020202020204" pitchFamily="34" charset="0"/>
            </a:endParaRPr>
          </a:p>
          <a:p>
            <a:pPr>
              <a:lnSpc>
                <a:spcPct val="120000"/>
              </a:lnSpc>
            </a:pPr>
            <a:r>
              <a:rPr lang="en-US" altLang="zh-CN" sz="2400" b="1" dirty="0" smtClean="0">
                <a:latin typeface="Arial" panose="020B0604020202020204" pitchFamily="34" charset="0"/>
                <a:cs typeface="Arial" panose="020B0604020202020204" pitchFamily="34" charset="0"/>
              </a:rPr>
              <a:t>6 </a:t>
            </a:r>
            <a:r>
              <a:rPr lang="zh-CN" altLang="en-US" sz="2400" dirty="0" smtClean="0">
                <a:latin typeface="Arial" panose="020B0604020202020204" pitchFamily="34" charset="0"/>
                <a:cs typeface="Arial" panose="020B0604020202020204" pitchFamily="34" charset="0"/>
              </a:rPr>
              <a:t>人为</a:t>
            </a:r>
            <a:r>
              <a:rPr lang="zh-CN" altLang="en-US" sz="2400" dirty="0">
                <a:latin typeface="Arial" panose="020B0604020202020204" pitchFamily="34" charset="0"/>
                <a:cs typeface="Arial" panose="020B0604020202020204" pitchFamily="34" charset="0"/>
              </a:rPr>
              <a:t>气候变化</a:t>
            </a:r>
            <a:r>
              <a:rPr lang="en-US" altLang="zh-CN" sz="2400" dirty="0" smtClean="0">
                <a:latin typeface="Arial" panose="020B0604020202020204" pitchFamily="34" charset="0"/>
                <a:cs typeface="Arial" panose="020B0604020202020204" pitchFamily="34" charset="0"/>
              </a:rPr>
              <a:t>		_______________________</a:t>
            </a:r>
            <a:endParaRPr lang="en-US" altLang="zh-CN" sz="2400" dirty="0">
              <a:latin typeface="Arial" panose="020B0604020202020204" pitchFamily="34" charset="0"/>
              <a:cs typeface="Arial" panose="020B0604020202020204" pitchFamily="34" charset="0"/>
            </a:endParaRPr>
          </a:p>
          <a:p>
            <a:pPr>
              <a:lnSpc>
                <a:spcPct val="120000"/>
              </a:lnSpc>
            </a:pPr>
            <a:r>
              <a:rPr lang="en-US" altLang="zh-CN" sz="2400" b="1" dirty="0" smtClean="0">
                <a:latin typeface="Arial" panose="020B0604020202020204" pitchFamily="34" charset="0"/>
                <a:cs typeface="Arial" panose="020B0604020202020204" pitchFamily="34" charset="0"/>
              </a:rPr>
              <a:t>7 </a:t>
            </a:r>
            <a:r>
              <a:rPr lang="zh-CN" altLang="en-US" sz="2400" dirty="0" smtClean="0">
                <a:latin typeface="Arial" panose="020B0604020202020204" pitchFamily="34" charset="0"/>
                <a:cs typeface="Arial" panose="020B0604020202020204" pitchFamily="34" charset="0"/>
              </a:rPr>
              <a:t>碳排放</a:t>
            </a:r>
            <a:r>
              <a:rPr lang="en-US" altLang="zh-CN" sz="2400" dirty="0" smtClean="0">
                <a:solidFill>
                  <a:srgbClr val="C00000"/>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_______________________</a:t>
            </a:r>
            <a:endParaRPr lang="zh-CN" altLang="en-US" sz="2400" dirty="0">
              <a:latin typeface="Arial" panose="020B0604020202020204" pitchFamily="34" charset="0"/>
              <a:cs typeface="Arial" panose="020B0604020202020204" pitchFamily="34" charset="0"/>
            </a:endParaRPr>
          </a:p>
        </p:txBody>
      </p:sp>
      <p:sp>
        <p:nvSpPr>
          <p:cNvPr id="2" name="TextBox 1"/>
          <p:cNvSpPr txBox="1"/>
          <p:nvPr/>
        </p:nvSpPr>
        <p:spPr>
          <a:xfrm>
            <a:off x="5049352" y="4839543"/>
            <a:ext cx="2258952"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global warming</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219828" y="3075362"/>
            <a:ext cx="1723549" cy="461665"/>
          </a:xfrm>
          <a:prstGeom prst="rect">
            <a:avLst/>
          </a:prstGeom>
          <a:noFill/>
        </p:spPr>
        <p:txBody>
          <a:bodyPr wrap="none" rtlCol="0">
            <a:spAutoFit/>
          </a:bodyPr>
          <a:lstStyle/>
          <a:p>
            <a:r>
              <a:rPr lang="zh-CN" altLang="zh-CN" sz="2400" dirty="0">
                <a:solidFill>
                  <a:srgbClr val="C00000"/>
                </a:solidFill>
                <a:latin typeface="Arial" panose="020B0604020202020204" pitchFamily="34" charset="0"/>
                <a:cs typeface="Arial" panose="020B0604020202020204" pitchFamily="34" charset="0"/>
              </a:rPr>
              <a:t>地球大气层</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364088" y="3543399"/>
            <a:ext cx="1415772" cy="461665"/>
          </a:xfrm>
          <a:prstGeom prst="rect">
            <a:avLst/>
          </a:prstGeom>
          <a:noFill/>
        </p:spPr>
        <p:txBody>
          <a:bodyPr wrap="none" rtlCol="0">
            <a:spAutoFit/>
          </a:bodyPr>
          <a:lstStyle/>
          <a:p>
            <a:r>
              <a:rPr lang="zh-CN" altLang="zh-CN" sz="2400" dirty="0">
                <a:solidFill>
                  <a:srgbClr val="C00000"/>
                </a:solidFill>
                <a:latin typeface="Arial" panose="020B0604020202020204" pitchFamily="34" charset="0"/>
                <a:cs typeface="Arial" panose="020B0604020202020204" pitchFamily="34" charset="0"/>
              </a:rPr>
              <a:t>二氧化碳</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4092055" y="5301208"/>
            <a:ext cx="4296369"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anthropogenic climate change</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4951442" y="5733256"/>
            <a:ext cx="2428870" cy="461665"/>
          </a:xfrm>
          <a:prstGeom prst="rect">
            <a:avLst/>
          </a:prstGeom>
          <a:noFill/>
        </p:spPr>
        <p:txBody>
          <a:bodyPr wrap="none" rtlCol="0">
            <a:spAutoFit/>
          </a:bodyPr>
          <a:lstStyle/>
          <a:p>
            <a:r>
              <a:rPr lang="en-US" altLang="zh-CN" sz="2400" dirty="0">
                <a:solidFill>
                  <a:srgbClr val="C00000"/>
                </a:solidFill>
                <a:latin typeface="Arial" panose="020B0604020202020204" pitchFamily="34" charset="0"/>
                <a:cs typeface="Arial" panose="020B0604020202020204" pitchFamily="34" charset="0"/>
              </a:rPr>
              <a:t>carbon </a:t>
            </a:r>
            <a:r>
              <a:rPr lang="en-US" altLang="zh-CN" sz="2400" dirty="0" smtClean="0">
                <a:solidFill>
                  <a:srgbClr val="C00000"/>
                </a:solidFill>
                <a:latin typeface="Arial" panose="020B0604020202020204" pitchFamily="34" charset="0"/>
                <a:cs typeface="Arial" panose="020B0604020202020204" pitchFamily="34" charset="0"/>
              </a:rPr>
              <a:t>emission</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6" name="TextBox 15"/>
          <p:cNvSpPr txBox="1"/>
          <p:nvPr/>
        </p:nvSpPr>
        <p:spPr>
          <a:xfrm>
            <a:off x="5364088" y="4407495"/>
            <a:ext cx="1415772" cy="461665"/>
          </a:xfrm>
          <a:prstGeom prst="rect">
            <a:avLst/>
          </a:prstGeom>
          <a:noFill/>
        </p:spPr>
        <p:txBody>
          <a:bodyPr wrap="none" rtlCol="0">
            <a:spAutoFit/>
          </a:bodyPr>
          <a:lstStyle/>
          <a:p>
            <a:r>
              <a:rPr lang="zh-CN" altLang="zh-CN" sz="2400" dirty="0">
                <a:solidFill>
                  <a:srgbClr val="C00000"/>
                </a:solidFill>
                <a:latin typeface="Arial" panose="020B0604020202020204" pitchFamily="34" charset="0"/>
                <a:cs typeface="Arial" panose="020B0604020202020204" pitchFamily="34" charset="0"/>
              </a:rPr>
              <a:t>全球联盟</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5220072" y="3975447"/>
            <a:ext cx="1723549" cy="461665"/>
          </a:xfrm>
          <a:prstGeom prst="rect">
            <a:avLst/>
          </a:prstGeom>
          <a:noFill/>
        </p:spPr>
        <p:txBody>
          <a:bodyPr wrap="none" rtlCol="0">
            <a:spAutoFit/>
          </a:bodyPr>
          <a:lstStyle/>
          <a:p>
            <a:r>
              <a:rPr lang="zh-CN" altLang="en-US" sz="2400" dirty="0">
                <a:solidFill>
                  <a:srgbClr val="C00000"/>
                </a:solidFill>
                <a:latin typeface="Arial" panose="020B0604020202020204" pitchFamily="34" charset="0"/>
                <a:cs typeface="Arial" panose="020B0604020202020204" pitchFamily="34" charset="0"/>
              </a:rPr>
              <a:t>税收和补贴</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20"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2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154838" cy="769441"/>
          </a:xfrm>
          <a:prstGeom prst="rect">
            <a:avLst/>
          </a:prstGeom>
        </p:spPr>
        <p:txBody>
          <a:bodyPr wrap="square">
            <a:spAutoFit/>
          </a:bodyPr>
          <a:lstStyle/>
          <a:p>
            <a:pPr algn="just"/>
            <a:r>
              <a:rPr lang="en-US" altLang="zh-CN" sz="2200" b="1" dirty="0" smtClean="0">
                <a:latin typeface="Arial" panose="020B0604020202020204" pitchFamily="34" charset="0"/>
                <a:cs typeface="Arial" panose="020B0604020202020204" pitchFamily="34" charset="0"/>
              </a:rPr>
              <a:t>2 </a:t>
            </a:r>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a:t>
            </a:r>
            <a:r>
              <a:rPr lang="en-US" altLang="zh-CN" sz="2200" dirty="0" smtClean="0">
                <a:latin typeface="Arial" panose="020B0604020202020204" pitchFamily="34" charset="0"/>
                <a:cs typeface="Arial" panose="020B0604020202020204" pitchFamily="34" charset="0"/>
              </a:rPr>
              <a:t>expressions </a:t>
            </a:r>
            <a:r>
              <a:rPr lang="en-US" altLang="zh-CN" sz="2200" dirty="0">
                <a:latin typeface="Arial" panose="020B0604020202020204" pitchFamily="34" charset="0"/>
                <a:cs typeface="Arial" panose="020B0604020202020204" pitchFamily="34" charset="0"/>
              </a:rPr>
              <a:t>from Exercise </a:t>
            </a:r>
            <a:r>
              <a:rPr lang="en-US" altLang="zh-CN" sz="2200" dirty="0" smtClean="0">
                <a:latin typeface="Arial" panose="020B0604020202020204" pitchFamily="34" charset="0"/>
                <a:cs typeface="Arial" panose="020B0604020202020204" pitchFamily="34" charset="0"/>
              </a:rPr>
              <a:t>1. Change </a:t>
            </a:r>
            <a:r>
              <a:rPr lang="en-US" altLang="zh-CN" sz="2200" dirty="0">
                <a:latin typeface="Arial" panose="020B0604020202020204" pitchFamily="34" charset="0"/>
                <a:cs typeface="Arial" panose="020B0604020202020204" pitchFamily="34" charset="0"/>
              </a:rPr>
              <a:t>the form where necessary.</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251520" y="2852936"/>
            <a:ext cx="7783264" cy="3970318"/>
          </a:xfrm>
          <a:prstGeom prst="rect">
            <a:avLst/>
          </a:prstGeom>
        </p:spPr>
        <p:txBody>
          <a:bodyPr wrap="square">
            <a:spAutoFit/>
          </a:bodyPr>
          <a:lstStyle/>
          <a:p>
            <a:pPr algn="just">
              <a:spcBef>
                <a:spcPts val="600"/>
              </a:spcBef>
            </a:pPr>
            <a:r>
              <a:rPr lang="en-US" altLang="zh-CN" sz="2200" b="1" dirty="0">
                <a:latin typeface="Arial" panose="020B0604020202020204" pitchFamily="34" charset="0"/>
                <a:cs typeface="Arial" panose="020B0604020202020204" pitchFamily="34" charset="0"/>
              </a:rPr>
              <a:t>1 </a:t>
            </a:r>
            <a:r>
              <a:rPr lang="en-US" altLang="zh-CN" sz="2200" b="1" dirty="0" smtClean="0">
                <a:latin typeface="Arial" panose="020B0604020202020204" pitchFamily="34" charset="0"/>
                <a:cs typeface="Arial" panose="020B0604020202020204" pitchFamily="34" charset="0"/>
              </a:rPr>
              <a:t>______________________ </a:t>
            </a:r>
            <a:r>
              <a:rPr lang="en-US" altLang="zh-CN" sz="2200" dirty="0" smtClean="0">
                <a:latin typeface="Arial" panose="020B0604020202020204" pitchFamily="34" charset="0"/>
                <a:cs typeface="Arial" panose="020B0604020202020204" pitchFamily="34" charset="0"/>
              </a:rPr>
              <a:t>is </a:t>
            </a:r>
            <a:r>
              <a:rPr lang="en-US" altLang="zh-CN" sz="2200" dirty="0">
                <a:latin typeface="Arial" panose="020B0604020202020204" pitchFamily="34" charset="0"/>
                <a:cs typeface="Arial" panose="020B0604020202020204" pitchFamily="34" charset="0"/>
              </a:rPr>
              <a:t>the unusually rapid increase in the Earth’s average surface </a:t>
            </a:r>
            <a:r>
              <a:rPr lang="en-US" altLang="zh-CN" sz="2200" dirty="0" smtClean="0">
                <a:latin typeface="Arial" panose="020B0604020202020204" pitchFamily="34" charset="0"/>
                <a:cs typeface="Arial" panose="020B0604020202020204" pitchFamily="34" charset="0"/>
              </a:rPr>
              <a:t>temperature over </a:t>
            </a:r>
            <a:r>
              <a:rPr lang="en-US" altLang="zh-CN" sz="2200" dirty="0">
                <a:latin typeface="Arial" panose="020B0604020202020204" pitchFamily="34" charset="0"/>
                <a:cs typeface="Arial" panose="020B0604020202020204" pitchFamily="34" charset="0"/>
              </a:rPr>
              <a:t>the past century primarily due to the greenhouse gases released by people </a:t>
            </a:r>
            <a:r>
              <a:rPr lang="en-US" altLang="zh-CN" sz="2200" dirty="0" smtClean="0">
                <a:latin typeface="Arial" panose="020B0604020202020204" pitchFamily="34" charset="0"/>
                <a:cs typeface="Arial" panose="020B0604020202020204" pitchFamily="34" charset="0"/>
              </a:rPr>
              <a:t>burning fossil </a:t>
            </a:r>
            <a:r>
              <a:rPr lang="en-US" altLang="zh-CN" sz="2200" dirty="0">
                <a:latin typeface="Arial" panose="020B0604020202020204" pitchFamily="34" charset="0"/>
                <a:cs typeface="Arial" panose="020B0604020202020204" pitchFamily="34" charset="0"/>
              </a:rPr>
              <a:t>fuels.</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2 </a:t>
            </a:r>
            <a:r>
              <a:rPr lang="en-US" altLang="zh-CN" sz="2200" dirty="0">
                <a:latin typeface="Arial" panose="020B0604020202020204" pitchFamily="34" charset="0"/>
                <a:cs typeface="Arial" panose="020B0604020202020204" pitchFamily="34" charset="0"/>
              </a:rPr>
              <a:t>Environmental </a:t>
            </a:r>
            <a:r>
              <a:rPr lang="en-US" altLang="zh-CN" sz="2200" b="1" dirty="0">
                <a:latin typeface="Arial" panose="020B0604020202020204" pitchFamily="34" charset="0"/>
                <a:cs typeface="Arial" panose="020B0604020202020204" pitchFamily="34" charset="0"/>
              </a:rPr>
              <a:t>______________________ </a:t>
            </a:r>
            <a:r>
              <a:rPr lang="en-US" altLang="zh-CN" sz="2200" dirty="0" smtClean="0">
                <a:latin typeface="Arial" panose="020B0604020202020204" pitchFamily="34" charset="0"/>
                <a:cs typeface="Arial" panose="020B0604020202020204" pitchFamily="34" charset="0"/>
              </a:rPr>
              <a:t>are </a:t>
            </a:r>
            <a:r>
              <a:rPr lang="en-US" altLang="zh-CN" sz="2200" dirty="0">
                <a:latin typeface="Arial" panose="020B0604020202020204" pitchFamily="34" charset="0"/>
                <a:cs typeface="Arial" panose="020B0604020202020204" pitchFamily="34" charset="0"/>
              </a:rPr>
              <a:t>considered by the economic theory as useful </a:t>
            </a:r>
            <a:r>
              <a:rPr lang="en-US" altLang="zh-CN" sz="2200" dirty="0" smtClean="0">
                <a:latin typeface="Arial" panose="020B0604020202020204" pitchFamily="34" charset="0"/>
                <a:cs typeface="Arial" panose="020B0604020202020204" pitchFamily="34" charset="0"/>
              </a:rPr>
              <a:t>policy instruments </a:t>
            </a:r>
            <a:r>
              <a:rPr lang="en-US" altLang="zh-CN" sz="2200" dirty="0">
                <a:latin typeface="Arial" panose="020B0604020202020204" pitchFamily="34" charset="0"/>
                <a:cs typeface="Arial" panose="020B0604020202020204" pitchFamily="34" charset="0"/>
              </a:rPr>
              <a:t>to enhance environmental protection and encourage sustainable modes </a:t>
            </a:r>
            <a:r>
              <a:rPr lang="en-US" altLang="zh-CN" sz="2200" dirty="0" smtClean="0">
                <a:latin typeface="Arial" panose="020B0604020202020204" pitchFamily="34" charset="0"/>
                <a:cs typeface="Arial" panose="020B0604020202020204" pitchFamily="34" charset="0"/>
              </a:rPr>
              <a:t>of consumption </a:t>
            </a:r>
            <a:r>
              <a:rPr lang="en-US" altLang="zh-CN" sz="2200" dirty="0">
                <a:latin typeface="Arial" panose="020B0604020202020204" pitchFamily="34" charset="0"/>
                <a:cs typeface="Arial" panose="020B0604020202020204" pitchFamily="34" charset="0"/>
              </a:rPr>
              <a:t>and production.</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3 </a:t>
            </a:r>
            <a:r>
              <a:rPr lang="en-US" altLang="zh-CN" sz="2200" dirty="0">
                <a:latin typeface="Arial" panose="020B0604020202020204" pitchFamily="34" charset="0"/>
                <a:cs typeface="Arial" panose="020B0604020202020204" pitchFamily="34" charset="0"/>
              </a:rPr>
              <a:t>The group is a </a:t>
            </a:r>
            <a:r>
              <a:rPr lang="en-US" altLang="zh-CN" sz="2200" b="1" dirty="0">
                <a:latin typeface="Arial" panose="020B0604020202020204" pitchFamily="34" charset="0"/>
                <a:cs typeface="Arial" panose="020B0604020202020204" pitchFamily="34" charset="0"/>
              </a:rPr>
              <a:t>______________________ </a:t>
            </a:r>
            <a:r>
              <a:rPr lang="en-US" altLang="zh-CN" sz="2200" dirty="0" smtClean="0">
                <a:latin typeface="Arial" panose="020B0604020202020204" pitchFamily="34" charset="0"/>
                <a:cs typeface="Arial" panose="020B0604020202020204" pitchFamily="34" charset="0"/>
              </a:rPr>
              <a:t>of </a:t>
            </a:r>
            <a:r>
              <a:rPr lang="en-US" altLang="zh-CN" sz="2200" dirty="0">
                <a:latin typeface="Arial" panose="020B0604020202020204" pitchFamily="34" charset="0"/>
                <a:cs typeface="Arial" panose="020B0604020202020204" pitchFamily="34" charset="0"/>
              </a:rPr>
              <a:t>attorneys, scientists and advocates that supports </a:t>
            </a:r>
            <a:r>
              <a:rPr lang="en-US" altLang="zh-CN" sz="2200" dirty="0" smtClean="0">
                <a:latin typeface="Arial" panose="020B0604020202020204" pitchFamily="34" charset="0"/>
                <a:cs typeface="Arial" panose="020B0604020202020204" pitchFamily="34" charset="0"/>
              </a:rPr>
              <a:t>grassroots efforts </a:t>
            </a:r>
            <a:r>
              <a:rPr lang="en-US" altLang="zh-CN" sz="2200" dirty="0">
                <a:latin typeface="Arial" panose="020B0604020202020204" pitchFamily="34" charset="0"/>
                <a:cs typeface="Arial" panose="020B0604020202020204" pitchFamily="34" charset="0"/>
              </a:rPr>
              <a:t>to secure clean air, clean water and a healthy planet</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1241884" y="2852936"/>
            <a:ext cx="214674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Global </a:t>
            </a:r>
            <a:r>
              <a:rPr lang="en-US" altLang="zh-CN" sz="2200" dirty="0">
                <a:solidFill>
                  <a:srgbClr val="C00000"/>
                </a:solidFill>
                <a:latin typeface="Arial" panose="020B0604020202020204" pitchFamily="34" charset="0"/>
                <a:cs typeface="Arial" panose="020B0604020202020204" pitchFamily="34" charset="0"/>
              </a:rPr>
              <a:t>warming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2915600" y="4251866"/>
            <a:ext cx="266451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taxes and subsidies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496772" y="5662409"/>
            <a:ext cx="1973617"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global alliance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605160" y="2348880"/>
            <a:ext cx="7783264" cy="3970318"/>
          </a:xfrm>
          <a:prstGeom prst="rect">
            <a:avLst/>
          </a:prstGeom>
        </p:spPr>
        <p:txBody>
          <a:bodyPr wrap="square">
            <a:spAutoFit/>
          </a:bodyPr>
          <a:lstStyle/>
          <a:p>
            <a:pPr algn="just">
              <a:spcBef>
                <a:spcPts val="600"/>
              </a:spcBef>
            </a:pPr>
            <a:r>
              <a:rPr lang="en-US" altLang="zh-CN" sz="2200" b="1" dirty="0" smtClean="0">
                <a:latin typeface="Arial" panose="020B0604020202020204" pitchFamily="34" charset="0"/>
                <a:cs typeface="Arial" panose="020B0604020202020204" pitchFamily="34" charset="0"/>
              </a:rPr>
              <a:t>4 </a:t>
            </a:r>
            <a:r>
              <a:rPr lang="en-US" altLang="zh-CN" sz="2200" dirty="0">
                <a:latin typeface="Arial" panose="020B0604020202020204" pitchFamily="34" charset="0"/>
                <a:cs typeface="Arial" panose="020B0604020202020204" pitchFamily="34" charset="0"/>
              </a:rPr>
              <a:t>It is necessary to explore methods to improve the efficiency </a:t>
            </a:r>
            <a:r>
              <a:rPr lang="en-US" altLang="zh-CN" sz="2200" dirty="0" smtClean="0">
                <a:latin typeface="Arial" panose="020B0604020202020204" pitchFamily="34" charset="0"/>
                <a:cs typeface="Arial" panose="020B0604020202020204" pitchFamily="34" charset="0"/>
              </a:rPr>
              <a:t>of </a:t>
            </a:r>
            <a:r>
              <a:rPr lang="en-US" altLang="zh-CN" sz="2200" dirty="0">
                <a:latin typeface="Arial" panose="020B0604020202020204" pitchFamily="34" charset="0"/>
                <a:cs typeface="Arial" panose="020B0604020202020204" pitchFamily="34" charset="0"/>
              </a:rPr>
              <a:t>energy consumption </a:t>
            </a:r>
            <a:r>
              <a:rPr lang="en-US" altLang="zh-CN" sz="2200" dirty="0" smtClean="0">
                <a:latin typeface="Arial" panose="020B0604020202020204" pitchFamily="34" charset="0"/>
                <a:cs typeface="Arial" panose="020B0604020202020204" pitchFamily="34" charset="0"/>
              </a:rPr>
              <a:t>and minimize </a:t>
            </a:r>
            <a:r>
              <a:rPr lang="en-US" altLang="zh-CN" sz="2200" b="1" dirty="0">
                <a:latin typeface="Arial" panose="020B0604020202020204" pitchFamily="34" charset="0"/>
                <a:cs typeface="Arial" panose="020B0604020202020204" pitchFamily="34" charset="0"/>
              </a:rPr>
              <a:t>______________________ </a:t>
            </a:r>
            <a:r>
              <a:rPr lang="en-US" altLang="zh-CN" sz="2200" dirty="0" smtClean="0">
                <a:latin typeface="Arial" panose="020B0604020202020204" pitchFamily="34" charset="0"/>
                <a:cs typeface="Arial" panose="020B0604020202020204" pitchFamily="34" charset="0"/>
              </a:rPr>
              <a:t>that </a:t>
            </a:r>
            <a:r>
              <a:rPr lang="en-US" altLang="zh-CN" sz="2200" dirty="0">
                <a:latin typeface="Arial" panose="020B0604020202020204" pitchFamily="34" charset="0"/>
                <a:cs typeface="Arial" panose="020B0604020202020204" pitchFamily="34" charset="0"/>
              </a:rPr>
              <a:t>accompany economic development and rapid urbanization.</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5 ______________________ </a:t>
            </a:r>
            <a:r>
              <a:rPr lang="en-US" altLang="zh-CN" sz="2200" dirty="0" smtClean="0">
                <a:latin typeface="Arial" panose="020B0604020202020204" pitchFamily="34" charset="0"/>
                <a:cs typeface="Arial" panose="020B0604020202020204" pitchFamily="34" charset="0"/>
              </a:rPr>
              <a:t>is </a:t>
            </a:r>
            <a:r>
              <a:rPr lang="en-US" altLang="zh-CN" sz="2200" dirty="0">
                <a:latin typeface="Arial" panose="020B0604020202020204" pitchFamily="34" charset="0"/>
                <a:cs typeface="Arial" panose="020B0604020202020204" pitchFamily="34" charset="0"/>
              </a:rPr>
              <a:t>an important heat-trapping gas, which is released through human </a:t>
            </a:r>
            <a:r>
              <a:rPr lang="en-US" altLang="zh-CN" sz="2200" dirty="0" smtClean="0">
                <a:latin typeface="Arial" panose="020B0604020202020204" pitchFamily="34" charset="0"/>
                <a:cs typeface="Arial" panose="020B0604020202020204" pitchFamily="34" charset="0"/>
              </a:rPr>
              <a:t>activities such </a:t>
            </a:r>
            <a:r>
              <a:rPr lang="en-US" altLang="zh-CN" sz="2200" dirty="0">
                <a:latin typeface="Arial" panose="020B0604020202020204" pitchFamily="34" charset="0"/>
                <a:cs typeface="Arial" panose="020B0604020202020204" pitchFamily="34" charset="0"/>
              </a:rPr>
              <a:t>as deforestation (</a:t>
            </a:r>
            <a:r>
              <a:rPr lang="zh-CN" altLang="en-US" sz="2200" dirty="0">
                <a:latin typeface="Arial" panose="020B0604020202020204" pitchFamily="34" charset="0"/>
                <a:cs typeface="Arial" panose="020B0604020202020204" pitchFamily="34" charset="0"/>
              </a:rPr>
              <a:t>人为毁林</a:t>
            </a:r>
            <a:r>
              <a:rPr lang="en-US" altLang="zh-CN" sz="2200" dirty="0">
                <a:latin typeface="Arial" panose="020B0604020202020204" pitchFamily="34" charset="0"/>
                <a:cs typeface="Arial" panose="020B0604020202020204" pitchFamily="34" charset="0"/>
              </a:rPr>
              <a:t>) and burning fossil fuels, as well as natural processes.</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6 </a:t>
            </a:r>
            <a:r>
              <a:rPr lang="en-US" altLang="zh-CN" sz="2200" dirty="0">
                <a:latin typeface="Arial" panose="020B0604020202020204" pitchFamily="34" charset="0"/>
                <a:cs typeface="Arial" panose="020B0604020202020204" pitchFamily="34" charset="0"/>
              </a:rPr>
              <a:t>The </a:t>
            </a:r>
            <a:r>
              <a:rPr lang="en-US" altLang="zh-CN" sz="2200" b="1" dirty="0">
                <a:latin typeface="Arial" panose="020B0604020202020204" pitchFamily="34" charset="0"/>
                <a:cs typeface="Arial" panose="020B0604020202020204" pitchFamily="34" charset="0"/>
              </a:rPr>
              <a:t>______________________ </a:t>
            </a:r>
            <a:r>
              <a:rPr lang="en-US" altLang="zh-CN" sz="2200" dirty="0" smtClean="0">
                <a:latin typeface="Arial" panose="020B0604020202020204" pitchFamily="34" charset="0"/>
                <a:cs typeface="Arial" panose="020B0604020202020204" pitchFamily="34" charset="0"/>
              </a:rPr>
              <a:t>is </a:t>
            </a:r>
            <a:r>
              <a:rPr lang="en-US" altLang="zh-CN" sz="2200" dirty="0">
                <a:latin typeface="Arial" panose="020B0604020202020204" pitchFamily="34" charset="0"/>
                <a:cs typeface="Arial" panose="020B0604020202020204" pitchFamily="34" charset="0"/>
              </a:rPr>
              <a:t>an extremely thin sheet of air extending from the surface of the </a:t>
            </a:r>
            <a:r>
              <a:rPr lang="en-US" altLang="zh-CN" sz="2200" dirty="0" smtClean="0">
                <a:latin typeface="Arial" panose="020B0604020202020204" pitchFamily="34" charset="0"/>
                <a:cs typeface="Arial" panose="020B0604020202020204" pitchFamily="34" charset="0"/>
              </a:rPr>
              <a:t>Earth to </a:t>
            </a:r>
            <a:r>
              <a:rPr lang="en-US" altLang="zh-CN" sz="2200" dirty="0">
                <a:latin typeface="Arial" panose="020B0604020202020204" pitchFamily="34" charset="0"/>
                <a:cs typeface="Arial" panose="020B0604020202020204" pitchFamily="34" charset="0"/>
              </a:rPr>
              <a:t>the edge of space.</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1943011" y="5157192"/>
            <a:ext cx="2628989"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Earth’s </a:t>
            </a:r>
            <a:r>
              <a:rPr lang="en-US" altLang="zh-CN" sz="2200" dirty="0">
                <a:solidFill>
                  <a:srgbClr val="C00000"/>
                </a:solidFill>
                <a:latin typeface="Arial" panose="020B0604020202020204" pitchFamily="34" charset="0"/>
                <a:cs typeface="Arial" panose="020B0604020202020204" pitchFamily="34" charset="0"/>
              </a:rPr>
              <a:t>atmosphere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246376" y="2996952"/>
            <a:ext cx="2382383"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carbon emissions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677008" y="3752101"/>
            <a:ext cx="2084225"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Carbon dioxide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082830" cy="769441"/>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words from the box. Change the form </a:t>
            </a:r>
            <a:r>
              <a:rPr lang="en-US" altLang="zh-CN" sz="2200" dirty="0" smtClean="0">
                <a:latin typeface="Arial" panose="020B0604020202020204" pitchFamily="34" charset="0"/>
                <a:cs typeface="Arial" panose="020B0604020202020204" pitchFamily="34" charset="0"/>
              </a:rPr>
              <a:t>where necessary</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389135" y="4221088"/>
            <a:ext cx="8143677" cy="1938992"/>
          </a:xfrm>
          <a:prstGeom prst="rect">
            <a:avLst/>
          </a:prstGeom>
        </p:spPr>
        <p:txBody>
          <a:bodyPr wrap="square">
            <a:spAutoFit/>
          </a:bodyPr>
          <a:lstStyle/>
          <a:p>
            <a:pPr algn="just">
              <a:spcBef>
                <a:spcPts val="1200"/>
              </a:spcBef>
            </a:pPr>
            <a:r>
              <a:rPr lang="en-US" altLang="zh-CN" sz="2200" b="1" dirty="0">
                <a:latin typeface="Arial" panose="020B0604020202020204" pitchFamily="34" charset="0"/>
                <a:cs typeface="Arial" panose="020B0604020202020204" pitchFamily="34" charset="0"/>
              </a:rPr>
              <a:t>1 </a:t>
            </a:r>
            <a:r>
              <a:rPr lang="en-US" altLang="zh-CN" sz="2200" dirty="0" smtClean="0">
                <a:latin typeface="Arial" panose="020B0604020202020204" pitchFamily="34" charset="0"/>
                <a:cs typeface="Arial" panose="020B0604020202020204" pitchFamily="34" charset="0"/>
              </a:rPr>
              <a:t>The </a:t>
            </a:r>
            <a:r>
              <a:rPr lang="en-US" altLang="zh-CN" sz="2200" dirty="0">
                <a:latin typeface="Arial" panose="020B0604020202020204" pitchFamily="34" charset="0"/>
                <a:cs typeface="Arial" panose="020B0604020202020204" pitchFamily="34" charset="0"/>
              </a:rPr>
              <a:t>local government introduced a new 4,000 euro </a:t>
            </a:r>
            <a:r>
              <a:rPr lang="en-US" altLang="zh-CN" sz="2200" dirty="0" smtClean="0">
                <a:latin typeface="Arial" panose="020B0604020202020204" pitchFamily="34" charset="0"/>
                <a:cs typeface="Arial" panose="020B0604020202020204" pitchFamily="34" charset="0"/>
              </a:rPr>
              <a:t>______________ for </a:t>
            </a:r>
            <a:r>
              <a:rPr lang="en-US" altLang="zh-CN" sz="2200" dirty="0">
                <a:latin typeface="Arial" panose="020B0604020202020204" pitchFamily="34" charset="0"/>
                <a:cs typeface="Arial" panose="020B0604020202020204" pitchFamily="34" charset="0"/>
              </a:rPr>
              <a:t>buyers of </a:t>
            </a:r>
            <a:r>
              <a:rPr lang="en-US" altLang="zh-CN" sz="2200" dirty="0" smtClean="0">
                <a:latin typeface="Arial" panose="020B0604020202020204" pitchFamily="34" charset="0"/>
                <a:cs typeface="Arial" panose="020B0604020202020204" pitchFamily="34" charset="0"/>
              </a:rPr>
              <a:t>new electric </a:t>
            </a:r>
            <a:r>
              <a:rPr lang="en-US" altLang="zh-CN" sz="2200" dirty="0">
                <a:latin typeface="Arial" panose="020B0604020202020204" pitchFamily="34" charset="0"/>
                <a:cs typeface="Arial" panose="020B0604020202020204" pitchFamily="34" charset="0"/>
              </a:rPr>
              <a:t>cars.</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2 </a:t>
            </a:r>
            <a:r>
              <a:rPr lang="en-US" altLang="zh-CN" sz="2200" dirty="0">
                <a:latin typeface="Arial" panose="020B0604020202020204" pitchFamily="34" charset="0"/>
                <a:cs typeface="Arial" panose="020B0604020202020204" pitchFamily="34" charset="0"/>
              </a:rPr>
              <a:t>With ongoing biodiversity loss in agricultural landscapes, there is an increasing </a:t>
            </a:r>
            <a:r>
              <a:rPr lang="en-US" altLang="zh-CN" sz="2200" dirty="0" smtClean="0">
                <a:latin typeface="Arial" panose="020B0604020202020204" pitchFamily="34" charset="0"/>
                <a:cs typeface="Arial" panose="020B0604020202020204" pitchFamily="34" charset="0"/>
              </a:rPr>
              <a:t>demand to </a:t>
            </a:r>
            <a:r>
              <a:rPr lang="en-US" altLang="zh-CN" sz="2200" dirty="0">
                <a:latin typeface="Arial" panose="020B0604020202020204" pitchFamily="34" charset="0"/>
                <a:cs typeface="Arial" panose="020B0604020202020204" pitchFamily="34" charset="0"/>
              </a:rPr>
              <a:t>______________ </a:t>
            </a:r>
            <a:r>
              <a:rPr lang="en-US" altLang="zh-CN" sz="2200" dirty="0" smtClean="0">
                <a:latin typeface="Arial" panose="020B0604020202020204" pitchFamily="34" charset="0"/>
                <a:cs typeface="Arial" panose="020B0604020202020204" pitchFamily="34" charset="0"/>
              </a:rPr>
              <a:t>how </a:t>
            </a:r>
            <a:r>
              <a:rPr lang="en-US" altLang="zh-CN" sz="2200" dirty="0">
                <a:latin typeface="Arial" panose="020B0604020202020204" pitchFamily="34" charset="0"/>
                <a:cs typeface="Arial" panose="020B0604020202020204" pitchFamily="34" charset="0"/>
              </a:rPr>
              <a:t>farmers preserve and enhance biodiversity on their farmland.</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1030784" y="4566318"/>
            <a:ext cx="114165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subsidy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88024" y="5374377"/>
            <a:ext cx="142539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document</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449538" y="2917493"/>
          <a:ext cx="8388867" cy="1014972"/>
        </p:xfrm>
        <a:graphic>
          <a:graphicData uri="http://schemas.openxmlformats.org/drawingml/2006/table">
            <a:tbl>
              <a:tblPr firstRow="1" firstCol="1" bandRow="1">
                <a:tableStyleId>{E8B1032C-EA38-4F05-BA0D-38AFFFC7BED3}</a:tableStyleId>
              </a:tblPr>
              <a:tblGrid>
                <a:gridCol w="1677379"/>
                <a:gridCol w="1677379"/>
                <a:gridCol w="1677379"/>
                <a:gridCol w="1678365"/>
                <a:gridCol w="1678365"/>
              </a:tblGrid>
              <a:tr h="511507">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panel</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motivate</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subsidy</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phenomenon</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considerable</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r>
              <a:tr h="503465">
                <a:tc>
                  <a:txBody>
                    <a:bodyPr/>
                    <a:lstStyle/>
                    <a:p>
                      <a:pPr algn="ctr">
                        <a:lnSpc>
                          <a:spcPct val="150000"/>
                        </a:lnSpc>
                        <a:spcAft>
                          <a:spcPts val="0"/>
                        </a:spcAft>
                      </a:pPr>
                      <a:r>
                        <a:rPr lang="en-US" sz="2000" b="0" kern="0">
                          <a:effectLst/>
                          <a:latin typeface="Arial" panose="020B0604020202020204" pitchFamily="34" charset="0"/>
                          <a:cs typeface="Arial" panose="020B0604020202020204" pitchFamily="34" charset="0"/>
                        </a:rPr>
                        <a:t>likewise</a:t>
                      </a:r>
                      <a:endParaRPr lang="zh-CN" sz="2000" b="0" kern="10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document</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transport</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appropriately</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a:effectLst/>
                          <a:latin typeface="Arial" panose="020B0604020202020204" pitchFamily="34" charset="0"/>
                          <a:cs typeface="Arial" panose="020B0604020202020204" pitchFamily="34" charset="0"/>
                        </a:rPr>
                        <a:t>confirmation</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r>
            </a:tbl>
          </a:graphicData>
        </a:graphic>
      </p:graphicFrame>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605160" y="2492896"/>
            <a:ext cx="7783264" cy="3785652"/>
          </a:xfrm>
          <a:prstGeom prst="rect">
            <a:avLst/>
          </a:prstGeom>
        </p:spPr>
        <p:txBody>
          <a:bodyPr wrap="square">
            <a:spAutoFit/>
          </a:bodyPr>
          <a:lstStyle/>
          <a:p>
            <a:pPr algn="just">
              <a:spcBef>
                <a:spcPts val="1200"/>
              </a:spcBef>
            </a:pPr>
            <a:r>
              <a:rPr lang="en-US" altLang="zh-CN" sz="2200" b="1" dirty="0">
                <a:latin typeface="Arial" panose="020B0604020202020204" pitchFamily="34" charset="0"/>
                <a:cs typeface="Arial" panose="020B0604020202020204" pitchFamily="34" charset="0"/>
              </a:rPr>
              <a:t>3 </a:t>
            </a:r>
            <a:r>
              <a:rPr lang="en-US" altLang="zh-CN" sz="2200" dirty="0">
                <a:latin typeface="Arial" panose="020B0604020202020204" pitchFamily="34" charset="0"/>
                <a:cs typeface="Arial" panose="020B0604020202020204" pitchFamily="34" charset="0"/>
              </a:rPr>
              <a:t>The newly released report is the most detailed ______________ </a:t>
            </a:r>
            <a:r>
              <a:rPr lang="en-US" altLang="zh-CN" sz="2200" dirty="0" smtClean="0">
                <a:latin typeface="Arial" panose="020B0604020202020204" pitchFamily="34" charset="0"/>
                <a:cs typeface="Arial" panose="020B0604020202020204" pitchFamily="34" charset="0"/>
              </a:rPr>
              <a:t>that </a:t>
            </a:r>
            <a:r>
              <a:rPr lang="en-US" altLang="zh-CN" sz="2200" dirty="0">
                <a:latin typeface="Arial" panose="020B0604020202020204" pitchFamily="34" charset="0"/>
                <a:cs typeface="Arial" panose="020B0604020202020204" pitchFamily="34" charset="0"/>
              </a:rPr>
              <a:t>humans are </a:t>
            </a:r>
            <a:r>
              <a:rPr lang="en-US" altLang="zh-CN" sz="2200" dirty="0" smtClean="0">
                <a:latin typeface="Arial" panose="020B0604020202020204" pitchFamily="34" charset="0"/>
                <a:cs typeface="Arial" panose="020B0604020202020204" pitchFamily="34" charset="0"/>
              </a:rPr>
              <a:t>driving climate </a:t>
            </a:r>
            <a:r>
              <a:rPr lang="en-US" altLang="zh-CN" sz="2200" dirty="0">
                <a:latin typeface="Arial" panose="020B0604020202020204" pitchFamily="34" charset="0"/>
                <a:cs typeface="Arial" panose="020B0604020202020204" pitchFamily="34" charset="0"/>
              </a:rPr>
              <a:t>change and that people in many countries are already adapting to and </a:t>
            </a:r>
            <a:r>
              <a:rPr lang="en-US" altLang="zh-CN" sz="2200" dirty="0" smtClean="0">
                <a:latin typeface="Arial" panose="020B0604020202020204" pitchFamily="34" charset="0"/>
                <a:cs typeface="Arial" panose="020B0604020202020204" pitchFamily="34" charset="0"/>
              </a:rPr>
              <a:t>suffering from </a:t>
            </a:r>
            <a:r>
              <a:rPr lang="en-US" altLang="zh-CN" sz="2200" dirty="0">
                <a:latin typeface="Arial" panose="020B0604020202020204" pitchFamily="34" charset="0"/>
                <a:cs typeface="Arial" panose="020B0604020202020204" pitchFamily="34" charset="0"/>
              </a:rPr>
              <a:t>its effects.</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4 </a:t>
            </a:r>
            <a:r>
              <a:rPr lang="en-US" altLang="zh-CN" sz="2200" dirty="0">
                <a:latin typeface="Arial" panose="020B0604020202020204" pitchFamily="34" charset="0"/>
                <a:cs typeface="Arial" panose="020B0604020202020204" pitchFamily="34" charset="0"/>
              </a:rPr>
              <a:t>This book details how to ______________ </a:t>
            </a:r>
            <a:r>
              <a:rPr lang="en-US" altLang="zh-CN" sz="2200" dirty="0" smtClean="0">
                <a:latin typeface="Arial" panose="020B0604020202020204" pitchFamily="34" charset="0"/>
                <a:cs typeface="Arial" panose="020B0604020202020204" pitchFamily="34" charset="0"/>
              </a:rPr>
              <a:t>use </a:t>
            </a:r>
            <a:r>
              <a:rPr lang="en-US" altLang="zh-CN" sz="2200" dirty="0">
                <a:latin typeface="Arial" panose="020B0604020202020204" pitchFamily="34" charset="0"/>
                <a:cs typeface="Arial" panose="020B0604020202020204" pitchFamily="34" charset="0"/>
              </a:rPr>
              <a:t>community-based social marketing </a:t>
            </a:r>
            <a:r>
              <a:rPr lang="en-US" altLang="zh-CN" sz="2200" dirty="0" smtClean="0">
                <a:latin typeface="Arial" panose="020B0604020202020204" pitchFamily="34" charset="0"/>
                <a:cs typeface="Arial" panose="020B0604020202020204" pitchFamily="34" charset="0"/>
              </a:rPr>
              <a:t>to environmental </a:t>
            </a:r>
            <a:r>
              <a:rPr lang="en-US" altLang="zh-CN" sz="2200" dirty="0">
                <a:latin typeface="Arial" panose="020B0604020202020204" pitchFamily="34" charset="0"/>
                <a:cs typeface="Arial" panose="020B0604020202020204" pitchFamily="34" charset="0"/>
              </a:rPr>
              <a:t>protection behaviors.</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5 </a:t>
            </a:r>
            <a:r>
              <a:rPr lang="en-US" altLang="zh-CN" sz="2200" dirty="0">
                <a:latin typeface="Arial" panose="020B0604020202020204" pitchFamily="34" charset="0"/>
                <a:cs typeface="Arial" panose="020B0604020202020204" pitchFamily="34" charset="0"/>
              </a:rPr>
              <a:t>Wildfire smoke aerosols (</a:t>
            </a:r>
            <a:r>
              <a:rPr lang="zh-CN" altLang="en-US" sz="2200" dirty="0">
                <a:latin typeface="Arial" panose="020B0604020202020204" pitchFamily="34" charset="0"/>
                <a:cs typeface="Arial" panose="020B0604020202020204" pitchFamily="34" charset="0"/>
              </a:rPr>
              <a:t>烟雾气溶胶</a:t>
            </a:r>
            <a:r>
              <a:rPr lang="en-US" altLang="zh-CN" sz="2200" dirty="0">
                <a:latin typeface="Arial" panose="020B0604020202020204" pitchFamily="34" charset="0"/>
                <a:cs typeface="Arial" panose="020B0604020202020204" pitchFamily="34" charset="0"/>
              </a:rPr>
              <a:t>), once emitted, </a:t>
            </a:r>
            <a:r>
              <a:rPr lang="en-US" altLang="zh-CN" sz="2200" dirty="0" smtClean="0">
                <a:latin typeface="Arial" panose="020B0604020202020204" pitchFamily="34" charset="0"/>
                <a:cs typeface="Arial" panose="020B0604020202020204" pitchFamily="34" charset="0"/>
              </a:rPr>
              <a:t>can </a:t>
            </a:r>
            <a:r>
              <a:rPr lang="en-US" altLang="zh-CN" sz="2200" dirty="0">
                <a:latin typeface="Arial" panose="020B0604020202020204" pitchFamily="34" charset="0"/>
                <a:cs typeface="Arial" panose="020B0604020202020204" pitchFamily="34" charset="0"/>
              </a:rPr>
              <a:t>______________</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over long </a:t>
            </a:r>
            <a:r>
              <a:rPr lang="en-US" altLang="zh-CN" sz="2200" dirty="0" smtClean="0">
                <a:latin typeface="Arial" panose="020B0604020202020204" pitchFamily="34" charset="0"/>
                <a:cs typeface="Arial" panose="020B0604020202020204" pitchFamily="34" charset="0"/>
              </a:rPr>
              <a:t>distances and </a:t>
            </a:r>
            <a:r>
              <a:rPr lang="en-US" altLang="zh-CN" sz="2200" dirty="0">
                <a:latin typeface="Arial" panose="020B0604020202020204" pitchFamily="34" charset="0"/>
                <a:cs typeface="Arial" panose="020B0604020202020204" pitchFamily="34" charset="0"/>
              </a:rPr>
              <a:t>affect surface air quality in downwind regions</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1174411" y="5468696"/>
            <a:ext cx="130035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transport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962815" y="2854097"/>
            <a:ext cx="172354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confirmation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468936" y="4006225"/>
            <a:ext cx="125226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motivate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605160" y="2492896"/>
            <a:ext cx="7783264" cy="3447098"/>
          </a:xfrm>
          <a:prstGeom prst="rect">
            <a:avLst/>
          </a:prstGeom>
        </p:spPr>
        <p:txBody>
          <a:bodyPr wrap="square">
            <a:spAutoFit/>
          </a:bodyPr>
          <a:lstStyle/>
          <a:p>
            <a:pPr algn="just">
              <a:spcBef>
                <a:spcPts val="1200"/>
              </a:spcBef>
            </a:pPr>
            <a:r>
              <a:rPr lang="en-US" altLang="zh-CN" sz="2200" b="1" dirty="0" smtClean="0">
                <a:latin typeface="Arial" panose="020B0604020202020204" pitchFamily="34" charset="0"/>
                <a:cs typeface="Arial" panose="020B0604020202020204" pitchFamily="34" charset="0"/>
              </a:rPr>
              <a:t>6 </a:t>
            </a:r>
            <a:r>
              <a:rPr lang="en-US" altLang="zh-CN" sz="2200" dirty="0">
                <a:latin typeface="Arial" panose="020B0604020202020204" pitchFamily="34" charset="0"/>
                <a:cs typeface="Arial" panose="020B0604020202020204" pitchFamily="34" charset="0"/>
              </a:rPr>
              <a:t>Change in world climate would influence the functioning of many ecosystems and </a:t>
            </a:r>
            <a:r>
              <a:rPr lang="en-US" altLang="zh-CN" sz="2200" dirty="0" smtClean="0">
                <a:latin typeface="Arial" panose="020B0604020202020204" pitchFamily="34" charset="0"/>
                <a:cs typeface="Arial" panose="020B0604020202020204" pitchFamily="34" charset="0"/>
              </a:rPr>
              <a:t>their member </a:t>
            </a:r>
            <a:r>
              <a:rPr lang="en-US" altLang="zh-CN" sz="2200" dirty="0">
                <a:latin typeface="Arial" panose="020B0604020202020204" pitchFamily="34" charset="0"/>
                <a:cs typeface="Arial" panose="020B0604020202020204" pitchFamily="34" charset="0"/>
              </a:rPr>
              <a:t>species. ______________</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there would be impacts on human health.</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7 </a:t>
            </a:r>
            <a:r>
              <a:rPr lang="en-US" altLang="zh-CN" sz="2200" dirty="0" smtClean="0">
                <a:latin typeface="Arial" panose="020B0604020202020204" pitchFamily="34" charset="0"/>
                <a:cs typeface="Arial" panose="020B0604020202020204" pitchFamily="34" charset="0"/>
              </a:rPr>
              <a:t>Erosion is </a:t>
            </a:r>
            <a:r>
              <a:rPr lang="en-US" altLang="zh-CN" sz="2200" dirty="0">
                <a:latin typeface="Arial" panose="020B0604020202020204" pitchFamily="34" charset="0"/>
                <a:cs typeface="Arial" panose="020B0604020202020204" pitchFamily="34" charset="0"/>
              </a:rPr>
              <a:t>a serious ______________ </a:t>
            </a:r>
            <a:r>
              <a:rPr lang="en-US" altLang="zh-CN" sz="2200" dirty="0" smtClean="0">
                <a:latin typeface="Arial" panose="020B0604020202020204" pitchFamily="34" charset="0"/>
                <a:cs typeface="Arial" panose="020B0604020202020204" pitchFamily="34" charset="0"/>
              </a:rPr>
              <a:t>in </a:t>
            </a:r>
            <a:r>
              <a:rPr lang="en-US" altLang="zh-CN" sz="2200" dirty="0">
                <a:latin typeface="Arial" panose="020B0604020202020204" pitchFamily="34" charset="0"/>
                <a:cs typeface="Arial" panose="020B0604020202020204" pitchFamily="34" charset="0"/>
              </a:rPr>
              <a:t>the red soil region in </a:t>
            </a:r>
            <a:r>
              <a:rPr lang="en-US" altLang="zh-CN" sz="2200" dirty="0" smtClean="0">
                <a:latin typeface="Arial" panose="020B0604020202020204" pitchFamily="34" charset="0"/>
                <a:cs typeface="Arial" panose="020B0604020202020204" pitchFamily="34" charset="0"/>
              </a:rPr>
              <a:t>Southern China</a:t>
            </a:r>
            <a:r>
              <a:rPr lang="en-US" altLang="zh-CN" sz="2200" dirty="0">
                <a:latin typeface="Arial" panose="020B0604020202020204" pitchFamily="34" charset="0"/>
                <a:cs typeface="Arial" panose="020B0604020202020204" pitchFamily="34" charset="0"/>
              </a:rPr>
              <a:t>, which not only damages the local ecological environment but also directly </a:t>
            </a:r>
            <a:r>
              <a:rPr lang="en-US" altLang="zh-CN" sz="2200" dirty="0" smtClean="0">
                <a:latin typeface="Arial" panose="020B0604020202020204" pitchFamily="34" charset="0"/>
                <a:cs typeface="Arial" panose="020B0604020202020204" pitchFamily="34" charset="0"/>
              </a:rPr>
              <a:t>affects production </a:t>
            </a:r>
            <a:r>
              <a:rPr lang="en-US" altLang="zh-CN" sz="2200" dirty="0">
                <a:latin typeface="Arial" panose="020B0604020202020204" pitchFamily="34" charset="0"/>
                <a:cs typeface="Arial" panose="020B0604020202020204" pitchFamily="34" charset="0"/>
              </a:rPr>
              <a:t>and life.</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8 </a:t>
            </a:r>
            <a:r>
              <a:rPr lang="en-US" altLang="zh-CN" sz="2200" dirty="0">
                <a:latin typeface="Arial" panose="020B0604020202020204" pitchFamily="34" charset="0"/>
                <a:cs typeface="Arial" panose="020B0604020202020204" pitchFamily="34" charset="0"/>
              </a:rPr>
              <a:t>A(n) ______________ </a:t>
            </a:r>
            <a:r>
              <a:rPr lang="en-US" altLang="zh-CN" sz="2200" dirty="0" smtClean="0">
                <a:latin typeface="Arial" panose="020B0604020202020204" pitchFamily="34" charset="0"/>
                <a:cs typeface="Arial" panose="020B0604020202020204" pitchFamily="34" charset="0"/>
              </a:rPr>
              <a:t>reviewing </a:t>
            </a:r>
            <a:r>
              <a:rPr lang="en-US" altLang="zh-CN" sz="2200" dirty="0">
                <a:latin typeface="Arial" panose="020B0604020202020204" pitchFamily="34" charset="0"/>
                <a:cs typeface="Arial" panose="020B0604020202020204" pitchFamily="34" charset="0"/>
              </a:rPr>
              <a:t>preliminary data from the survey did not find any </a:t>
            </a:r>
            <a:r>
              <a:rPr lang="en-US" altLang="zh-CN" sz="2200" dirty="0" smtClean="0">
                <a:latin typeface="Arial" panose="020B0604020202020204" pitchFamily="34" charset="0"/>
                <a:cs typeface="Arial" panose="020B0604020202020204" pitchFamily="34" charset="0"/>
              </a:rPr>
              <a:t>obvious evidence </a:t>
            </a:r>
            <a:r>
              <a:rPr lang="en-US" altLang="zh-CN" sz="2200" dirty="0">
                <a:latin typeface="Arial" panose="020B0604020202020204" pitchFamily="34" charset="0"/>
                <a:cs typeface="Arial" panose="020B0604020202020204" pitchFamily="34" charset="0"/>
              </a:rPr>
              <a:t>of water pollution</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2264887" y="5158353"/>
            <a:ext cx="875561"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panel</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073059" y="3140968"/>
            <a:ext cx="1266693"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Likewise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707904" y="3645024"/>
            <a:ext cx="183415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phenomenon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605160" y="2492896"/>
            <a:ext cx="7783264" cy="1938992"/>
          </a:xfrm>
          <a:prstGeom prst="rect">
            <a:avLst/>
          </a:prstGeom>
        </p:spPr>
        <p:txBody>
          <a:bodyPr wrap="square">
            <a:spAutoFit/>
          </a:bodyPr>
          <a:lstStyle/>
          <a:p>
            <a:pPr algn="just">
              <a:spcBef>
                <a:spcPts val="1200"/>
              </a:spcBef>
            </a:pPr>
            <a:r>
              <a:rPr lang="en-US" altLang="zh-CN" sz="2200" b="1" dirty="0" smtClean="0">
                <a:latin typeface="Arial" panose="020B0604020202020204" pitchFamily="34" charset="0"/>
                <a:cs typeface="Arial" panose="020B0604020202020204" pitchFamily="34" charset="0"/>
              </a:rPr>
              <a:t>9 </a:t>
            </a:r>
            <a:r>
              <a:rPr lang="en-US" altLang="zh-CN" sz="2200" dirty="0">
                <a:latin typeface="Arial" panose="020B0604020202020204" pitchFamily="34" charset="0"/>
                <a:cs typeface="Arial" panose="020B0604020202020204" pitchFamily="34" charset="0"/>
              </a:rPr>
              <a:t>There was a(n) ______________ </a:t>
            </a:r>
            <a:r>
              <a:rPr lang="en-US" altLang="zh-CN" sz="2200" dirty="0" smtClean="0">
                <a:latin typeface="Arial" panose="020B0604020202020204" pitchFamily="34" charset="0"/>
                <a:cs typeface="Arial" panose="020B0604020202020204" pitchFamily="34" charset="0"/>
              </a:rPr>
              <a:t>positive </a:t>
            </a:r>
            <a:r>
              <a:rPr lang="en-US" altLang="zh-CN" sz="2200" dirty="0">
                <a:latin typeface="Arial" panose="020B0604020202020204" pitchFamily="34" charset="0"/>
                <a:cs typeface="Arial" panose="020B0604020202020204" pitchFamily="34" charset="0"/>
              </a:rPr>
              <a:t>correlation between consumptive water use </a:t>
            </a:r>
            <a:r>
              <a:rPr lang="en-US" altLang="zh-CN" sz="2200" dirty="0" smtClean="0">
                <a:latin typeface="Arial" panose="020B0604020202020204" pitchFamily="34" charset="0"/>
                <a:cs typeface="Arial" panose="020B0604020202020204" pitchFamily="34" charset="0"/>
              </a:rPr>
              <a:t>and energy </a:t>
            </a:r>
            <a:r>
              <a:rPr lang="en-US" altLang="zh-CN" sz="2200" dirty="0">
                <a:latin typeface="Arial" panose="020B0604020202020204" pitchFamily="34" charset="0"/>
                <a:cs typeface="Arial" panose="020B0604020202020204" pitchFamily="34" charset="0"/>
              </a:rPr>
              <a:t>consumption in coal production.</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10 </a:t>
            </a:r>
            <a:r>
              <a:rPr lang="en-US" altLang="zh-CN" sz="2200" dirty="0">
                <a:latin typeface="Arial" panose="020B0604020202020204" pitchFamily="34" charset="0"/>
                <a:cs typeface="Arial" panose="020B0604020202020204" pitchFamily="34" charset="0"/>
              </a:rPr>
              <a:t>We will invest in fossil fuels and want to be rewarded ______________</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3603759" y="2492896"/>
            <a:ext cx="178606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considerable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881666" y="3968125"/>
            <a:ext cx="181812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appropriately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7956748" cy="1107996"/>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by translating the Chinese in brackets into English, </a:t>
            </a:r>
            <a:r>
              <a:rPr lang="en-US" altLang="zh-CN" sz="2200" dirty="0" smtClean="0">
                <a:latin typeface="Arial" panose="020B0604020202020204" pitchFamily="34" charset="0"/>
                <a:cs typeface="Arial" panose="020B0604020202020204" pitchFamily="34" charset="0"/>
              </a:rPr>
              <a:t>using the </a:t>
            </a:r>
            <a:r>
              <a:rPr lang="en-US" altLang="zh-CN" sz="2200" dirty="0">
                <a:latin typeface="Arial" panose="020B0604020202020204" pitchFamily="34" charset="0"/>
                <a:cs typeface="Arial" panose="020B0604020202020204" pitchFamily="34" charset="0"/>
              </a:rPr>
              <a:t>given words in proper forms and collocations.</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172739" y="3212976"/>
            <a:ext cx="7999661" cy="3447098"/>
          </a:xfrm>
          <a:prstGeom prst="rect">
            <a:avLst/>
          </a:prstGeom>
        </p:spPr>
        <p:txBody>
          <a:bodyPr wrap="square">
            <a:spAutoFit/>
          </a:bodyPr>
          <a:lstStyle/>
          <a:p>
            <a:pPr algn="just">
              <a:spcBef>
                <a:spcPts val="1200"/>
              </a:spcBef>
            </a:pPr>
            <a:r>
              <a:rPr lang="en-US" altLang="zh-CN" sz="2200" b="1" dirty="0">
                <a:latin typeface="Arial" panose="020B0604020202020204" pitchFamily="34" charset="0"/>
                <a:cs typeface="Arial" panose="020B0604020202020204" pitchFamily="34" charset="0"/>
              </a:rPr>
              <a:t>1 </a:t>
            </a:r>
            <a:r>
              <a:rPr lang="en-US" altLang="zh-CN" sz="2200" dirty="0">
                <a:latin typeface="Arial" panose="020B0604020202020204" pitchFamily="34" charset="0"/>
                <a:cs typeface="Arial" panose="020B0604020202020204" pitchFamily="34" charset="0"/>
              </a:rPr>
              <a:t>According to the World Economic Forum, rising water pollution is the foremost </a:t>
            </a:r>
            <a:r>
              <a:rPr lang="en-US" altLang="zh-CN" sz="2200" dirty="0" smtClean="0">
                <a:latin typeface="Arial" panose="020B0604020202020204" pitchFamily="34" charset="0"/>
                <a:cs typeface="Arial" panose="020B0604020202020204" pitchFamily="34" charset="0"/>
              </a:rPr>
              <a:t>global risk </a:t>
            </a:r>
            <a:r>
              <a:rPr lang="en-US" altLang="zh-CN" sz="2200" dirty="0">
                <a:latin typeface="Arial" panose="020B0604020202020204" pitchFamily="34" charset="0"/>
                <a:cs typeface="Arial" panose="020B0604020202020204" pitchFamily="34" charset="0"/>
              </a:rPr>
              <a:t>___________________</a:t>
            </a:r>
            <a:r>
              <a:rPr lang="en-US" altLang="zh-CN" sz="2200" dirty="0" smtClean="0">
                <a:latin typeface="Arial" panose="020B0604020202020204" pitchFamily="34" charset="0"/>
                <a:cs typeface="Arial" panose="020B0604020202020204" pitchFamily="34" charset="0"/>
              </a:rPr>
              <a:t> (</a:t>
            </a:r>
            <a:r>
              <a:rPr lang="zh-CN" altLang="en-US" sz="2200" dirty="0">
                <a:latin typeface="Arial" panose="020B0604020202020204" pitchFamily="34" charset="0"/>
                <a:cs typeface="Arial" panose="020B0604020202020204" pitchFamily="34" charset="0"/>
              </a:rPr>
              <a:t>在</a:t>
            </a:r>
            <a:r>
              <a:rPr lang="en-US" altLang="zh-CN" sz="2200" dirty="0">
                <a:latin typeface="Arial" panose="020B0604020202020204" pitchFamily="34" charset="0"/>
                <a:cs typeface="Arial" panose="020B0604020202020204" pitchFamily="34" charset="0"/>
              </a:rPr>
              <a:t>……</a:t>
            </a:r>
            <a:r>
              <a:rPr lang="zh-CN" altLang="en-US" sz="2200" dirty="0">
                <a:latin typeface="Arial" panose="020B0604020202020204" pitchFamily="34" charset="0"/>
                <a:cs typeface="Arial" panose="020B0604020202020204" pitchFamily="34" charset="0"/>
              </a:rPr>
              <a:t>方面</a:t>
            </a:r>
            <a:r>
              <a:rPr lang="en-US" altLang="zh-CN" sz="2200" dirty="0">
                <a:latin typeface="Arial" panose="020B0604020202020204" pitchFamily="34" charset="0"/>
                <a:cs typeface="Arial" panose="020B0604020202020204" pitchFamily="34" charset="0"/>
              </a:rPr>
              <a:t>; term) its potentially devastating impact </a:t>
            </a:r>
            <a:r>
              <a:rPr lang="en-US" altLang="zh-CN" sz="2200" dirty="0" smtClean="0">
                <a:latin typeface="Arial" panose="020B0604020202020204" pitchFamily="34" charset="0"/>
                <a:cs typeface="Arial" panose="020B0604020202020204" pitchFamily="34" charset="0"/>
              </a:rPr>
              <a:t>on society.</a:t>
            </a:r>
            <a:endParaRPr lang="en-US" altLang="zh-CN" sz="2200" dirty="0" smtClean="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2 </a:t>
            </a:r>
            <a:r>
              <a:rPr lang="en-US" altLang="zh-CN" sz="2200" dirty="0">
                <a:latin typeface="Arial" panose="020B0604020202020204" pitchFamily="34" charset="0"/>
                <a:cs typeface="Arial" panose="020B0604020202020204" pitchFamily="34" charset="0"/>
              </a:rPr>
              <a:t>The government continues to </a:t>
            </a:r>
            <a:r>
              <a:rPr lang="en-US" altLang="zh-CN" sz="2200" dirty="0" smtClean="0">
                <a:latin typeface="Arial" panose="020B0604020202020204" pitchFamily="34" charset="0"/>
                <a:cs typeface="Arial" panose="020B0604020202020204" pitchFamily="34" charset="0"/>
              </a:rPr>
              <a:t>______________________ (</a:t>
            </a:r>
            <a:r>
              <a:rPr lang="zh-CN" altLang="en-US" sz="2200" dirty="0">
                <a:latin typeface="Arial" panose="020B0604020202020204" pitchFamily="34" charset="0"/>
                <a:cs typeface="Arial" panose="020B0604020202020204" pitchFamily="34" charset="0"/>
              </a:rPr>
              <a:t>拖着不解决问题</a:t>
            </a:r>
            <a:r>
              <a:rPr lang="en-US" altLang="zh-CN" sz="2200" dirty="0">
                <a:latin typeface="Arial" panose="020B0604020202020204" pitchFamily="34" charset="0"/>
                <a:cs typeface="Arial" panose="020B0604020202020204" pitchFamily="34" charset="0"/>
              </a:rPr>
              <a:t>; kick) </a:t>
            </a:r>
            <a:r>
              <a:rPr lang="en-US" altLang="zh-CN" sz="2200" dirty="0" smtClean="0">
                <a:latin typeface="Arial" panose="020B0604020202020204" pitchFamily="34" charset="0"/>
                <a:cs typeface="Arial" panose="020B0604020202020204" pitchFamily="34" charset="0"/>
              </a:rPr>
              <a:t>on addressing </a:t>
            </a:r>
            <a:r>
              <a:rPr lang="en-US" altLang="zh-CN" sz="2200" dirty="0">
                <a:latin typeface="Arial" panose="020B0604020202020204" pitchFamily="34" charset="0"/>
                <a:cs typeface="Arial" panose="020B0604020202020204" pitchFamily="34" charset="0"/>
              </a:rPr>
              <a:t>climate issues.</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3 </a:t>
            </a:r>
            <a:r>
              <a:rPr lang="en-US" altLang="zh-CN" sz="2200" dirty="0">
                <a:latin typeface="Arial" panose="020B0604020202020204" pitchFamily="34" charset="0"/>
                <a:cs typeface="Arial" panose="020B0604020202020204" pitchFamily="34" charset="0"/>
              </a:rPr>
              <a:t>A group of students at the university </a:t>
            </a:r>
            <a:r>
              <a:rPr lang="en-US" altLang="zh-CN" sz="2200" dirty="0" smtClean="0">
                <a:latin typeface="Arial" panose="020B0604020202020204" pitchFamily="34" charset="0"/>
                <a:cs typeface="Arial" panose="020B0604020202020204" pitchFamily="34" charset="0"/>
              </a:rPr>
              <a:t>___________________ (</a:t>
            </a:r>
            <a:r>
              <a:rPr lang="zh-CN" altLang="en-US" sz="2200" dirty="0">
                <a:latin typeface="Arial" panose="020B0604020202020204" pitchFamily="34" charset="0"/>
                <a:cs typeface="Arial" panose="020B0604020202020204" pitchFamily="34" charset="0"/>
              </a:rPr>
              <a:t>采取行动</a:t>
            </a:r>
            <a:r>
              <a:rPr lang="en-US" altLang="zh-CN" sz="2200" dirty="0">
                <a:latin typeface="Arial" panose="020B0604020202020204" pitchFamily="34" charset="0"/>
                <a:cs typeface="Arial" panose="020B0604020202020204" pitchFamily="34" charset="0"/>
              </a:rPr>
              <a:t>; take) to </a:t>
            </a:r>
            <a:r>
              <a:rPr lang="en-US" altLang="zh-CN" sz="2200" dirty="0" smtClean="0">
                <a:latin typeface="Arial" panose="020B0604020202020204" pitchFamily="34" charset="0"/>
                <a:cs typeface="Arial" panose="020B0604020202020204" pitchFamily="34" charset="0"/>
              </a:rPr>
              <a:t>protect the </a:t>
            </a:r>
            <a:r>
              <a:rPr lang="en-US" altLang="zh-CN" sz="2200" dirty="0">
                <a:latin typeface="Arial" panose="020B0604020202020204" pitchFamily="34" charset="0"/>
                <a:cs typeface="Arial" panose="020B0604020202020204" pitchFamily="34" charset="0"/>
              </a:rPr>
              <a:t>environment. They are actively raising awareness about ecological issues, </a:t>
            </a:r>
            <a:r>
              <a:rPr lang="en-US" altLang="zh-CN" sz="2200" dirty="0" smtClean="0">
                <a:latin typeface="Arial" panose="020B0604020202020204" pitchFamily="34" charset="0"/>
                <a:cs typeface="Arial" panose="020B0604020202020204" pitchFamily="34" charset="0"/>
              </a:rPr>
              <a:t>and encouraging </a:t>
            </a:r>
            <a:r>
              <a:rPr lang="en-US" altLang="zh-CN" sz="2200" dirty="0">
                <a:latin typeface="Arial" panose="020B0604020202020204" pitchFamily="34" charset="0"/>
                <a:cs typeface="Arial" panose="020B0604020202020204" pitchFamily="34" charset="0"/>
              </a:rPr>
              <a:t>participation in environmentally sustainable practices</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5779681" y="3574177"/>
            <a:ext cx="1503938"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in terms </a:t>
            </a:r>
            <a:r>
              <a:rPr lang="en-US" altLang="zh-CN" sz="2200" dirty="0" smtClean="0">
                <a:solidFill>
                  <a:srgbClr val="C00000"/>
                </a:solidFill>
                <a:latin typeface="Arial" panose="020B0604020202020204" pitchFamily="34" charset="0"/>
                <a:cs typeface="Arial" panose="020B0604020202020204" pitchFamily="34" charset="0"/>
              </a:rPr>
              <a:t>of</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139952" y="4366265"/>
            <a:ext cx="354456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kick the can down the road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5779681" y="5157192"/>
            <a:ext cx="169148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take actions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49175" y="2420888"/>
            <a:ext cx="7855273" cy="3447098"/>
          </a:xfrm>
          <a:prstGeom prst="rect">
            <a:avLst/>
          </a:prstGeom>
        </p:spPr>
        <p:txBody>
          <a:bodyPr wrap="square">
            <a:spAutoFit/>
          </a:bodyPr>
          <a:lstStyle/>
          <a:p>
            <a:pPr algn="just">
              <a:spcBef>
                <a:spcPts val="1200"/>
              </a:spcBef>
            </a:pPr>
            <a:r>
              <a:rPr lang="en-US" altLang="zh-CN" sz="2200" b="1" dirty="0" smtClean="0">
                <a:latin typeface="Arial" panose="020B0604020202020204" pitchFamily="34" charset="0"/>
                <a:cs typeface="Arial" panose="020B0604020202020204" pitchFamily="34" charset="0"/>
              </a:rPr>
              <a:t>4 </a:t>
            </a:r>
            <a:r>
              <a:rPr lang="en-US" altLang="zh-CN" sz="2200" dirty="0">
                <a:latin typeface="Arial" panose="020B0604020202020204" pitchFamily="34" charset="0"/>
                <a:cs typeface="Arial" panose="020B0604020202020204" pitchFamily="34" charset="0"/>
              </a:rPr>
              <a:t>The Earth’s climate is the result of a balance between the amount of incoming </a:t>
            </a:r>
            <a:r>
              <a:rPr lang="en-US" altLang="zh-CN" sz="2200" dirty="0" smtClean="0">
                <a:latin typeface="Arial" panose="020B0604020202020204" pitchFamily="34" charset="0"/>
                <a:cs typeface="Arial" panose="020B0604020202020204" pitchFamily="34" charset="0"/>
              </a:rPr>
              <a:t>energy from </a:t>
            </a:r>
            <a:r>
              <a:rPr lang="en-US" altLang="zh-CN" sz="2200" dirty="0">
                <a:latin typeface="Arial" panose="020B0604020202020204" pitchFamily="34" charset="0"/>
                <a:cs typeface="Arial" panose="020B0604020202020204" pitchFamily="34" charset="0"/>
              </a:rPr>
              <a:t>the sun and energy being </a:t>
            </a:r>
            <a:r>
              <a:rPr lang="en-US" altLang="zh-CN" sz="2200" dirty="0" smtClean="0">
                <a:latin typeface="Arial" panose="020B0604020202020204" pitchFamily="34" charset="0"/>
                <a:cs typeface="Arial" panose="020B0604020202020204" pitchFamily="34" charset="0"/>
              </a:rPr>
              <a:t>___________________ (</a:t>
            </a:r>
            <a:r>
              <a:rPr lang="zh-CN" altLang="en-US" sz="2200" dirty="0">
                <a:latin typeface="Arial" panose="020B0604020202020204" pitchFamily="34" charset="0"/>
                <a:cs typeface="Arial" panose="020B0604020202020204" pitchFamily="34" charset="0"/>
              </a:rPr>
              <a:t>向外辐射</a:t>
            </a:r>
            <a:r>
              <a:rPr lang="en-US" altLang="zh-CN" sz="2200" dirty="0">
                <a:latin typeface="Arial" panose="020B0604020202020204" pitchFamily="34" charset="0"/>
                <a:cs typeface="Arial" panose="020B0604020202020204" pitchFamily="34" charset="0"/>
              </a:rPr>
              <a:t>; radiate) into space.</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5 </a:t>
            </a:r>
            <a:r>
              <a:rPr lang="en-US" altLang="zh-CN" sz="2200" dirty="0">
                <a:latin typeface="Arial" panose="020B0604020202020204" pitchFamily="34" charset="0"/>
                <a:cs typeface="Arial" panose="020B0604020202020204" pitchFamily="34" charset="0"/>
              </a:rPr>
              <a:t>Climate science tells us that further warming is unavoidable over the next decade at </a:t>
            </a:r>
            <a:r>
              <a:rPr lang="en-US" altLang="zh-CN" sz="2200" dirty="0" smtClean="0">
                <a:latin typeface="Arial" panose="020B0604020202020204" pitchFamily="34" charset="0"/>
                <a:cs typeface="Arial" panose="020B0604020202020204" pitchFamily="34" charset="0"/>
              </a:rPr>
              <a:t>least, and ___________________ (</a:t>
            </a:r>
            <a:r>
              <a:rPr lang="zh-CN" altLang="en-US" sz="2200" dirty="0">
                <a:latin typeface="Arial" panose="020B0604020202020204" pitchFamily="34" charset="0"/>
                <a:cs typeface="Arial" panose="020B0604020202020204" pitchFamily="34" charset="0"/>
              </a:rPr>
              <a:t>很可能</a:t>
            </a:r>
            <a:r>
              <a:rPr lang="en-US" altLang="zh-CN" sz="2200" dirty="0">
                <a:latin typeface="Arial" panose="020B0604020202020204" pitchFamily="34" charset="0"/>
                <a:cs typeface="Arial" panose="020B0604020202020204" pitchFamily="34" charset="0"/>
              </a:rPr>
              <a:t>; likelihood) beyond.</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6 </a:t>
            </a:r>
            <a:r>
              <a:rPr lang="en-US" altLang="zh-CN" sz="2200" dirty="0">
                <a:latin typeface="Arial" panose="020B0604020202020204" pitchFamily="34" charset="0"/>
                <a:cs typeface="Arial" panose="020B0604020202020204" pitchFamily="34" charset="0"/>
              </a:rPr>
              <a:t>Rather than investigate the evidence for catastrophic climate change from human </a:t>
            </a:r>
            <a:r>
              <a:rPr lang="en-US" altLang="zh-CN" sz="2200" dirty="0" smtClean="0">
                <a:latin typeface="Arial" panose="020B0604020202020204" pitchFamily="34" charset="0"/>
                <a:cs typeface="Arial" panose="020B0604020202020204" pitchFamily="34" charset="0"/>
              </a:rPr>
              <a:t>action, groups </a:t>
            </a:r>
            <a:r>
              <a:rPr lang="en-US" altLang="zh-CN" sz="2200" dirty="0">
                <a:latin typeface="Arial" panose="020B0604020202020204" pitchFamily="34" charset="0"/>
                <a:cs typeface="Arial" panose="020B0604020202020204" pitchFamily="34" charset="0"/>
              </a:rPr>
              <a:t>like Greenpeace </a:t>
            </a:r>
            <a:r>
              <a:rPr lang="en-US" altLang="zh-CN" sz="2200" dirty="0" smtClean="0">
                <a:latin typeface="Arial" panose="020B0604020202020204" pitchFamily="34" charset="0"/>
                <a:cs typeface="Arial" panose="020B0604020202020204" pitchFamily="34" charset="0"/>
              </a:rPr>
              <a:t>___________________ (</a:t>
            </a:r>
            <a:r>
              <a:rPr lang="zh-CN" altLang="en-US" sz="2200" dirty="0">
                <a:latin typeface="Arial" panose="020B0604020202020204" pitchFamily="34" charset="0"/>
                <a:cs typeface="Arial" panose="020B0604020202020204" pitchFamily="34" charset="0"/>
              </a:rPr>
              <a:t>听从</a:t>
            </a:r>
            <a:r>
              <a:rPr lang="en-US" altLang="zh-CN" sz="2200" dirty="0">
                <a:latin typeface="Arial" panose="020B0604020202020204" pitchFamily="34" charset="0"/>
                <a:cs typeface="Arial" panose="020B0604020202020204" pitchFamily="34" charset="0"/>
              </a:rPr>
              <a:t>; defer) authorities</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1476027" y="3068960"/>
            <a:ext cx="167706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radiated out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6077767" y="3928993"/>
            <a:ext cx="2020105" cy="430887"/>
          </a:xfrm>
          <a:prstGeom prst="rect">
            <a:avLst/>
          </a:prstGeom>
          <a:noFill/>
        </p:spPr>
        <p:txBody>
          <a:bodyPr wrap="none" rtlCol="0">
            <a:spAutoFit/>
          </a:bodyPr>
          <a:lstStyle>
            <a:defPPr>
              <a:defRPr lang="zh-CN"/>
            </a:defPPr>
            <a:lvl1pPr>
              <a:defRPr sz="2400"/>
            </a:lvl1pPr>
          </a:lstStyle>
          <a:p>
            <a:r>
              <a:rPr lang="en-US" altLang="zh-CN" sz="2200" dirty="0">
                <a:solidFill>
                  <a:srgbClr val="C00000"/>
                </a:solidFill>
                <a:latin typeface="Arial" panose="020B0604020202020204" pitchFamily="34" charset="0"/>
                <a:cs typeface="Arial" panose="020B0604020202020204" pitchFamily="34" charset="0"/>
              </a:rPr>
              <a:t>in all likelihood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1664674" y="5414155"/>
            <a:ext cx="114326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defer to</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21951" y="19941"/>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000" dirty="0">
                <a:solidFill>
                  <a:schemeClr val="bg1"/>
                </a:solidFill>
                <a:latin typeface="Arial Black" panose="020B0A04020102020204" pitchFamily="34" charset="0"/>
              </a:rPr>
              <a:t>Unit </a:t>
            </a:r>
            <a:r>
              <a:rPr lang="en-US" altLang="zh-CN" sz="2000" dirty="0" smtClean="0">
                <a:solidFill>
                  <a:schemeClr val="bg1"/>
                </a:solidFill>
                <a:latin typeface="Arial Black" panose="020B0A04020102020204" pitchFamily="34" charset="0"/>
              </a:rPr>
              <a:t>1</a:t>
            </a:r>
            <a:br>
              <a:rPr lang="en-US" altLang="zh-CN" dirty="0">
                <a:solidFill>
                  <a:schemeClr val="bg1"/>
                </a:solidFill>
                <a:latin typeface="Arial Black" panose="020B0A04020102020204" pitchFamily="34" charset="0"/>
              </a:rPr>
            </a:br>
            <a:r>
              <a:rPr lang="en-US" altLang="zh-CN" dirty="0" smtClean="0">
                <a:solidFill>
                  <a:schemeClr val="bg1"/>
                </a:solidFill>
                <a:latin typeface="Arial Black" panose="020B0A04020102020204" pitchFamily="34" charset="0"/>
              </a:rPr>
              <a:t>Environment</a:t>
            </a:r>
            <a:endParaRPr lang="en-US" altLang="zh-CN" dirty="0">
              <a:solidFill>
                <a:schemeClr val="bg1"/>
              </a:solidFill>
              <a:latin typeface="Arial Black" panose="020B0A04020102020204" pitchFamily="34" charset="0"/>
            </a:endParaRPr>
          </a:p>
        </p:txBody>
      </p:sp>
      <p:sp>
        <p:nvSpPr>
          <p:cNvPr id="7" name="Rectangle 12"/>
          <p:cNvSpPr>
            <a:spLocks noChangeArrowheads="1"/>
          </p:cNvSpPr>
          <p:nvPr/>
        </p:nvSpPr>
        <p:spPr bwMode="auto">
          <a:xfrm>
            <a:off x="2483768" y="404664"/>
            <a:ext cx="519702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a:latin typeface="Arial Black" panose="020B0A04020102020204" pitchFamily="34" charset="0"/>
              </a:rPr>
              <a:t>Unit </a:t>
            </a:r>
            <a:r>
              <a:rPr lang="en-US" altLang="zh-CN" sz="3200" dirty="0" smtClean="0">
                <a:latin typeface="Arial Black" panose="020B0A04020102020204" pitchFamily="34" charset="0"/>
              </a:rPr>
              <a:t>Objectives</a:t>
            </a:r>
            <a:endParaRPr lang="en-US" altLang="zh-CN" sz="3200" dirty="0">
              <a:latin typeface="Arial Black" panose="020B0A04020102020204" pitchFamily="34" charset="0"/>
            </a:endParaRPr>
          </a:p>
        </p:txBody>
      </p:sp>
      <p:sp>
        <p:nvSpPr>
          <p:cNvPr id="8" name="内容占位符 2"/>
          <p:cNvSpPr>
            <a:spLocks noGrp="1"/>
          </p:cNvSpPr>
          <p:nvPr>
            <p:ph sz="quarter" idx="1"/>
          </p:nvPr>
        </p:nvSpPr>
        <p:spPr>
          <a:xfrm>
            <a:off x="1691680" y="1196751"/>
            <a:ext cx="6233120" cy="5277073"/>
          </a:xfrm>
        </p:spPr>
        <p:txBody>
          <a:bodyPr>
            <a:normAutofit fontScale="80000"/>
          </a:bodyPr>
          <a:lstStyle/>
          <a:p>
            <a:pPr marL="0" indent="0">
              <a:buFont typeface="Wingdings" panose="05000000000000000000" pitchFamily="2" charset="2"/>
              <a:buNone/>
              <a:defRPr/>
            </a:pPr>
            <a:r>
              <a:rPr lang="en-US" altLang="zh-CN" b="1" dirty="0" smtClean="0">
                <a:sym typeface="+mn-ea"/>
              </a:rPr>
              <a:t>3. Academic language and discourse</a:t>
            </a:r>
            <a:endParaRPr lang="en-US" altLang="zh-CN" b="1" dirty="0" smtClean="0"/>
          </a:p>
          <a:p>
            <a:pPr>
              <a:defRPr/>
            </a:pPr>
            <a:r>
              <a:rPr lang="en-US" altLang="zh-CN" dirty="0" smtClean="0">
                <a:sym typeface="+mn-ea"/>
              </a:rPr>
              <a:t>Know what is specialized vocabulary and </a:t>
            </a:r>
            <a:r>
              <a:rPr lang="en-US" altLang="zh-CN" dirty="0" smtClean="0">
                <a:highlight>
                  <a:srgbClr val="FFFF00"/>
                </a:highlight>
                <a:sym typeface="+mn-ea"/>
              </a:rPr>
              <a:t>acquire some specialized vocabulary</a:t>
            </a:r>
            <a:endParaRPr lang="zh-CN" altLang="zh-CN" dirty="0" smtClean="0"/>
          </a:p>
          <a:p>
            <a:pPr>
              <a:defRPr/>
            </a:pPr>
            <a:r>
              <a:rPr lang="en-US" altLang="zh-CN" dirty="0" smtClean="0">
                <a:sym typeface="+mn-ea"/>
              </a:rPr>
              <a:t>Comprehend stylistic differences between </a:t>
            </a:r>
            <a:r>
              <a:rPr lang="en-US" altLang="zh-CN" dirty="0" smtClean="0">
                <a:highlight>
                  <a:srgbClr val="FFFF00"/>
                </a:highlight>
                <a:sym typeface="+mn-ea"/>
              </a:rPr>
              <a:t>formal and informal English</a:t>
            </a:r>
            <a:r>
              <a:rPr lang="en-US" altLang="zh-CN" dirty="0" smtClean="0">
                <a:sym typeface="+mn-ea"/>
              </a:rPr>
              <a:t> and acquire some formal expressions</a:t>
            </a:r>
            <a:endParaRPr lang="zh-CN" altLang="zh-CN" dirty="0" smtClean="0"/>
          </a:p>
          <a:p>
            <a:pPr marL="0" indent="0">
              <a:buFont typeface="Wingdings" panose="05000000000000000000" pitchFamily="2" charset="2"/>
              <a:buNone/>
              <a:defRPr/>
            </a:pPr>
            <a:endParaRPr lang="zh-CN" altLang="en-US" dirty="0"/>
          </a:p>
          <a:p>
            <a:pPr marL="0" indent="0">
              <a:buFont typeface="Wingdings" panose="05000000000000000000" pitchFamily="2" charset="2"/>
              <a:buNone/>
              <a:defRPr/>
            </a:pPr>
            <a:r>
              <a:rPr lang="en-US" altLang="zh-CN" b="1" dirty="0" smtClean="0"/>
              <a:t>4. Listening</a:t>
            </a:r>
            <a:endParaRPr lang="en-US" altLang="zh-CN" b="1" dirty="0" smtClean="0"/>
          </a:p>
          <a:p>
            <a:pPr>
              <a:defRPr/>
            </a:pPr>
            <a:r>
              <a:rPr lang="en-US" altLang="zh-CN" dirty="0" smtClean="0">
                <a:highlight>
                  <a:srgbClr val="FFFF00"/>
                </a:highlight>
              </a:rPr>
              <a:t>Make predictions</a:t>
            </a:r>
            <a:r>
              <a:rPr lang="en-US" altLang="zh-CN" dirty="0" smtClean="0"/>
              <a:t> about the content of a lecture</a:t>
            </a:r>
            <a:endParaRPr lang="en-US" altLang="zh-CN" dirty="0" smtClean="0"/>
          </a:p>
          <a:p>
            <a:pPr marL="0" indent="0">
              <a:buFont typeface="Wingdings" panose="05000000000000000000" pitchFamily="2" charset="2"/>
              <a:buNone/>
              <a:defRPr/>
            </a:pPr>
            <a:endParaRPr lang="en-US" altLang="zh-CN" dirty="0"/>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143644"/>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604787" y="2519605"/>
            <a:ext cx="8143677" cy="2277547"/>
          </a:xfrm>
          <a:prstGeom prst="rect">
            <a:avLst/>
          </a:prstGeom>
        </p:spPr>
        <p:txBody>
          <a:bodyPr wrap="square">
            <a:spAutoFit/>
          </a:bodyPr>
          <a:lstStyle/>
          <a:p>
            <a:pPr algn="just">
              <a:spcBef>
                <a:spcPts val="1200"/>
              </a:spcBef>
            </a:pPr>
            <a:r>
              <a:rPr lang="en-US" altLang="zh-CN" sz="2200" b="1" dirty="0" smtClean="0">
                <a:latin typeface="Arial" panose="020B0604020202020204" pitchFamily="34" charset="0"/>
                <a:cs typeface="Arial" panose="020B0604020202020204" pitchFamily="34" charset="0"/>
              </a:rPr>
              <a:t>7 </a:t>
            </a:r>
            <a:r>
              <a:rPr lang="en-US" altLang="zh-CN" sz="2200" dirty="0">
                <a:latin typeface="Arial" panose="020B0604020202020204" pitchFamily="34" charset="0"/>
                <a:cs typeface="Arial" panose="020B0604020202020204" pitchFamily="34" charset="0"/>
              </a:rPr>
              <a:t>An Emissions Tax </a:t>
            </a:r>
            <a:r>
              <a:rPr lang="en-US" altLang="zh-CN" sz="2200" dirty="0" smtClean="0">
                <a:latin typeface="Arial" panose="020B0604020202020204" pitchFamily="34" charset="0"/>
                <a:cs typeface="Arial" panose="020B0604020202020204" pitchFamily="34" charset="0"/>
              </a:rPr>
              <a:t>would</a:t>
            </a:r>
            <a:r>
              <a:rPr lang="en-US" altLang="zh-CN" sz="2200" dirty="0">
                <a:latin typeface="Arial" panose="020B0604020202020204" pitchFamily="34" charset="0"/>
                <a:cs typeface="Arial" panose="020B0604020202020204" pitchFamily="34" charset="0"/>
              </a:rPr>
              <a:t> ___________________</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a:t>
            </a:r>
            <a:r>
              <a:rPr lang="zh-CN" altLang="en-US" sz="2200" dirty="0">
                <a:latin typeface="Arial" panose="020B0604020202020204" pitchFamily="34" charset="0"/>
                <a:cs typeface="Arial" panose="020B0604020202020204" pitchFamily="34" charset="0"/>
              </a:rPr>
              <a:t>征税</a:t>
            </a:r>
            <a:r>
              <a:rPr lang="en-US" altLang="zh-CN" sz="2200" dirty="0">
                <a:latin typeface="Arial" panose="020B0604020202020204" pitchFamily="34" charset="0"/>
                <a:cs typeface="Arial" panose="020B0604020202020204" pitchFamily="34" charset="0"/>
              </a:rPr>
              <a:t>; place) </a:t>
            </a:r>
            <a:r>
              <a:rPr lang="en-US" altLang="zh-CN" sz="2200" dirty="0" smtClean="0">
                <a:latin typeface="Arial" panose="020B0604020202020204" pitchFamily="34" charset="0"/>
                <a:cs typeface="Arial" panose="020B0604020202020204" pitchFamily="34" charset="0"/>
              </a:rPr>
              <a:t>pollution—greenhouse gasses </a:t>
            </a:r>
            <a:r>
              <a:rPr lang="en-US" altLang="zh-CN" sz="2200" dirty="0">
                <a:latin typeface="Arial" panose="020B0604020202020204" pitchFamily="34" charset="0"/>
                <a:cs typeface="Arial" panose="020B0604020202020204" pitchFamily="34" charset="0"/>
              </a:rPr>
              <a:t>and toxic emissions that are devastating to our environment and harmful to </a:t>
            </a:r>
            <a:r>
              <a:rPr lang="en-US" altLang="zh-CN" sz="2200" dirty="0" smtClean="0">
                <a:latin typeface="Arial" panose="020B0604020202020204" pitchFamily="34" charset="0"/>
                <a:cs typeface="Arial" panose="020B0604020202020204" pitchFamily="34" charset="0"/>
              </a:rPr>
              <a:t>human health</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a:latin typeface="Arial" panose="020B0604020202020204" pitchFamily="34" charset="0"/>
                <a:cs typeface="Arial" panose="020B0604020202020204" pitchFamily="34" charset="0"/>
              </a:rPr>
              <a:t>8 </a:t>
            </a:r>
            <a:r>
              <a:rPr lang="en-US" altLang="zh-CN" sz="2200" dirty="0">
                <a:latin typeface="Arial" panose="020B0604020202020204" pitchFamily="34" charset="0"/>
                <a:cs typeface="Arial" panose="020B0604020202020204" pitchFamily="34" charset="0"/>
              </a:rPr>
              <a:t>In the documentary, we see that the members of the local </a:t>
            </a:r>
            <a:r>
              <a:rPr lang="en-US" altLang="zh-CN" sz="2200" dirty="0" smtClean="0">
                <a:latin typeface="Arial" panose="020B0604020202020204" pitchFamily="34" charset="0"/>
                <a:cs typeface="Arial" panose="020B0604020202020204" pitchFamily="34" charset="0"/>
              </a:rPr>
              <a:t>community ___________________ (</a:t>
            </a:r>
            <a:r>
              <a:rPr lang="zh-CN" altLang="en-US" sz="2200" dirty="0">
                <a:latin typeface="Arial" panose="020B0604020202020204" pitchFamily="34" charset="0"/>
                <a:cs typeface="Arial" panose="020B0604020202020204" pitchFamily="34" charset="0"/>
              </a:rPr>
              <a:t>齐心协力</a:t>
            </a:r>
            <a:r>
              <a:rPr lang="en-US" altLang="zh-CN" sz="2200" dirty="0">
                <a:latin typeface="Arial" panose="020B0604020202020204" pitchFamily="34" charset="0"/>
                <a:cs typeface="Arial" panose="020B0604020202020204" pitchFamily="34" charset="0"/>
              </a:rPr>
              <a:t>; pull) and adopt a number of tactics to reduce pollution</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4491609" y="2492896"/>
            <a:ext cx="1943161"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place a tax 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2732929" y="4006225"/>
            <a:ext cx="173957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pull together</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21951" y="19941"/>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br>
              <a:rPr lang="en-US" altLang="zh-CN" dirty="0">
                <a:solidFill>
                  <a:schemeClr val="bg1"/>
                </a:solidFill>
                <a:latin typeface="Arial Black" panose="020B0A04020102020204" pitchFamily="34" charset="0"/>
              </a:rPr>
            </a:br>
            <a:endParaRPr lang="en-US" altLang="zh-CN" dirty="0">
              <a:solidFill>
                <a:schemeClr val="bg1"/>
              </a:solidFill>
              <a:latin typeface="Arial Black" panose="020B0A04020102020204" pitchFamily="34" charset="0"/>
            </a:endParaRPr>
          </a:p>
        </p:txBody>
      </p:sp>
      <p:sp>
        <p:nvSpPr>
          <p:cNvPr id="7" name="Rectangle 12"/>
          <p:cNvSpPr>
            <a:spLocks noChangeArrowheads="1"/>
          </p:cNvSpPr>
          <p:nvPr/>
        </p:nvSpPr>
        <p:spPr bwMode="auto">
          <a:xfrm>
            <a:off x="2483768" y="404664"/>
            <a:ext cx="6336704" cy="108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latin typeface="Arial Black" panose="020B0A04020102020204" pitchFamily="34" charset="0"/>
              </a:rPr>
              <a:t>Academic language and discourse</a:t>
            </a:r>
            <a:endParaRPr lang="en-US" altLang="zh-CN" sz="3200" dirty="0">
              <a:latin typeface="Arial Black" panose="020B0A04020102020204" pitchFamily="34" charset="0"/>
            </a:endParaRPr>
          </a:p>
        </p:txBody>
      </p:sp>
      <p:sp>
        <p:nvSpPr>
          <p:cNvPr id="8" name="矩形 7"/>
          <p:cNvSpPr/>
          <p:nvPr/>
        </p:nvSpPr>
        <p:spPr>
          <a:xfrm>
            <a:off x="2490066" y="1498951"/>
            <a:ext cx="2552065" cy="521970"/>
          </a:xfrm>
          <a:prstGeom prst="rect">
            <a:avLst/>
          </a:prstGeom>
        </p:spPr>
        <p:txBody>
          <a:bodyPr wrap="none">
            <a:spAutoFit/>
          </a:bodyPr>
          <a:lstStyle/>
          <a:p>
            <a:r>
              <a:rPr lang="en-US" altLang="zh-CN" sz="2800" dirty="0" smtClean="0">
                <a:solidFill>
                  <a:srgbClr val="C00000"/>
                </a:solidFill>
                <a:latin typeface="Arial" panose="020B0604020202020204" pitchFamily="34" charset="0"/>
                <a:cs typeface="Arial" panose="020B0604020202020204" pitchFamily="34" charset="0"/>
              </a:rPr>
              <a:t>Formal English</a:t>
            </a:r>
            <a:endParaRPr lang="en-US" altLang="zh-CN" sz="2800" dirty="0" smtClean="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879598" y="2361654"/>
            <a:ext cx="6421896" cy="922020"/>
          </a:xfrm>
          <a:prstGeom prst="rect">
            <a:avLst/>
          </a:prstGeom>
        </p:spPr>
        <p:txBody>
          <a:bodyPr wrap="square">
            <a:spAutoFit/>
          </a:bodyPr>
          <a:lstStyle/>
          <a:p>
            <a:pPr indent="0" algn="just">
              <a:spcBef>
                <a:spcPct val="20000"/>
              </a:spcBef>
              <a:buNone/>
              <a:defRPr/>
            </a:pPr>
            <a:r>
              <a:rPr lang="en-US" altLang="zh-CN" sz="2700" dirty="0" smtClean="0"/>
              <a:t>What </a:t>
            </a:r>
            <a:r>
              <a:rPr lang="en-US" altLang="zh-CN" sz="2700" dirty="0"/>
              <a:t>are the differences between formal </a:t>
            </a:r>
            <a:r>
              <a:rPr lang="en-US" altLang="zh-CN" sz="2700" dirty="0" smtClean="0"/>
              <a:t> and </a:t>
            </a:r>
            <a:r>
              <a:rPr lang="en-US" altLang="zh-CN" sz="2700" dirty="0"/>
              <a:t>informal English?</a:t>
            </a:r>
            <a:endParaRPr lang="en-US" altLang="zh-CN" sz="2700" dirty="0"/>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143644"/>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l="49617"/>
          <a:stretch>
            <a:fillRect/>
          </a:stretch>
        </p:blipFill>
        <p:spPr bwMode="auto">
          <a:xfrm>
            <a:off x="827350" y="1772920"/>
            <a:ext cx="3770050" cy="490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0933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21951" y="19941"/>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en-US" altLang="zh-CN" dirty="0">
              <a:solidFill>
                <a:schemeClr val="bg1"/>
              </a:solidFill>
              <a:latin typeface="Arial Black" panose="020B0A04020102020204" pitchFamily="34" charset="0"/>
            </a:endParaRPr>
          </a:p>
        </p:txBody>
      </p:sp>
      <p:sp>
        <p:nvSpPr>
          <p:cNvPr id="7" name="Rectangle 12"/>
          <p:cNvSpPr>
            <a:spLocks noChangeArrowheads="1"/>
          </p:cNvSpPr>
          <p:nvPr/>
        </p:nvSpPr>
        <p:spPr bwMode="auto">
          <a:xfrm>
            <a:off x="2483768" y="404664"/>
            <a:ext cx="6336704" cy="108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latin typeface="Arial Black" panose="020B0A04020102020204" pitchFamily="34" charset="0"/>
              </a:rPr>
              <a:t>Academic language and discourse</a:t>
            </a:r>
            <a:endParaRPr lang="en-US" altLang="zh-CN" sz="3200" dirty="0">
              <a:latin typeface="Arial Black" panose="020B0A040201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143644"/>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descr="图片1"/>
          <p:cNvPicPr>
            <a:picLocks noChangeAspect="1"/>
          </p:cNvPicPr>
          <p:nvPr/>
        </p:nvPicPr>
        <p:blipFill>
          <a:blip r:embed="rId1"/>
          <a:srcRect r="49551"/>
          <a:stretch>
            <a:fillRect/>
          </a:stretch>
        </p:blipFill>
        <p:spPr>
          <a:xfrm>
            <a:off x="4499610" y="1772920"/>
            <a:ext cx="3899535" cy="490791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l="49516"/>
          <a:stretch>
            <a:fillRect/>
          </a:stretch>
        </p:blipFill>
        <p:spPr bwMode="auto">
          <a:xfrm>
            <a:off x="1043353" y="1772920"/>
            <a:ext cx="3475307" cy="490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21951" y="19941"/>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en-US" altLang="zh-CN" dirty="0">
              <a:solidFill>
                <a:schemeClr val="bg1"/>
              </a:solidFill>
              <a:latin typeface="Arial Black" panose="020B0A04020102020204" pitchFamily="34" charset="0"/>
            </a:endParaRPr>
          </a:p>
        </p:txBody>
      </p:sp>
      <p:sp>
        <p:nvSpPr>
          <p:cNvPr id="7" name="Rectangle 12"/>
          <p:cNvSpPr>
            <a:spLocks noChangeArrowheads="1"/>
          </p:cNvSpPr>
          <p:nvPr/>
        </p:nvSpPr>
        <p:spPr bwMode="auto">
          <a:xfrm>
            <a:off x="2483768" y="404664"/>
            <a:ext cx="6336704" cy="108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latin typeface="Arial Black" panose="020B0A04020102020204" pitchFamily="34" charset="0"/>
              </a:rPr>
              <a:t>Academic language and discourse</a:t>
            </a:r>
            <a:endParaRPr lang="en-US" altLang="zh-CN" sz="3200" dirty="0">
              <a:latin typeface="Arial Black" panose="020B0A04020102020204" pitchFamily="34" charset="0"/>
            </a:endParaRPr>
          </a:p>
        </p:txBody>
      </p:sp>
      <p:sp>
        <p:nvSpPr>
          <p:cNvPr id="8" name="矩形 7"/>
          <p:cNvSpPr/>
          <p:nvPr/>
        </p:nvSpPr>
        <p:spPr>
          <a:xfrm>
            <a:off x="2490066" y="1498951"/>
            <a:ext cx="309880" cy="398780"/>
          </a:xfrm>
          <a:prstGeom prst="rect">
            <a:avLst/>
          </a:prstGeom>
        </p:spPr>
        <p:txBody>
          <a:bodyPr wrap="none">
            <a:spAutoFit/>
          </a:bodyPr>
          <a:lstStyle/>
          <a:p>
            <a:endParaRPr lang="zh-CN" altLang="en-US" sz="2000" dirty="0">
              <a:solidFill>
                <a:srgbClr val="C00000"/>
              </a:solidFill>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143644"/>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descr="图片2"/>
          <p:cNvPicPr>
            <a:picLocks noChangeAspect="1"/>
          </p:cNvPicPr>
          <p:nvPr/>
        </p:nvPicPr>
        <p:blipFill>
          <a:blip r:embed="rId1"/>
          <a:srcRect r="49558"/>
          <a:stretch>
            <a:fillRect/>
          </a:stretch>
        </p:blipFill>
        <p:spPr>
          <a:xfrm>
            <a:off x="4427855" y="1772920"/>
            <a:ext cx="3843655" cy="490029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4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Formal English</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992244" cy="830997"/>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Replace </a:t>
            </a:r>
            <a:r>
              <a:rPr lang="en-US" altLang="zh-CN" sz="2400" dirty="0">
                <a:latin typeface="Arial" panose="020B0604020202020204" pitchFamily="34" charset="0"/>
                <a:cs typeface="Arial" panose="020B0604020202020204" pitchFamily="34" charset="0"/>
              </a:rPr>
              <a:t>the underlined words and expressions with more formal ones from Text A.</a:t>
            </a:r>
            <a:endParaRPr lang="en-US" altLang="zh-CN" sz="2400" dirty="0">
              <a:latin typeface="Arial" panose="020B0604020202020204" pitchFamily="34" charset="0"/>
              <a:cs typeface="Arial" panose="020B0604020202020204" pitchFamily="34" charset="0"/>
            </a:endParaRPr>
          </a:p>
        </p:txBody>
      </p:sp>
      <p:sp>
        <p:nvSpPr>
          <p:cNvPr id="13" name="矩形 12"/>
          <p:cNvSpPr/>
          <p:nvPr/>
        </p:nvSpPr>
        <p:spPr>
          <a:xfrm>
            <a:off x="2327874" y="2852936"/>
            <a:ext cx="6138705" cy="3447098"/>
          </a:xfrm>
          <a:prstGeom prst="rect">
            <a:avLst/>
          </a:prstGeom>
        </p:spPr>
        <p:txBody>
          <a:bodyPr wrap="square">
            <a:spAutoFit/>
          </a:bodyPr>
          <a:lstStyle/>
          <a:p>
            <a:pPr algn="just">
              <a:spcBef>
                <a:spcPts val="1200"/>
              </a:spcBef>
            </a:pPr>
            <a:r>
              <a:rPr lang="en-US" altLang="zh-CN" sz="2200" b="1" dirty="0" smtClean="0">
                <a:latin typeface="Arial" panose="020B0604020202020204" pitchFamily="34" charset="0"/>
                <a:cs typeface="Arial" panose="020B0604020202020204" pitchFamily="34" charset="0"/>
              </a:rPr>
              <a:t>1 </a:t>
            </a:r>
            <a:r>
              <a:rPr lang="en-US" altLang="zh-CN" sz="2200" dirty="0">
                <a:latin typeface="Arial" panose="020B0604020202020204" pitchFamily="34" charset="0"/>
                <a:cs typeface="Arial" panose="020B0604020202020204" pitchFamily="34" charset="0"/>
              </a:rPr>
              <a:t>American linguist-anthropologist-hobbyist </a:t>
            </a:r>
            <a:r>
              <a:rPr lang="en-US" altLang="zh-CN" sz="2200" dirty="0" smtClean="0">
                <a:latin typeface="Arial" panose="020B0604020202020204" pitchFamily="34" charset="0"/>
                <a:cs typeface="Arial" panose="020B0604020202020204" pitchFamily="34" charset="0"/>
              </a:rPr>
              <a:t>Benjamin </a:t>
            </a:r>
            <a:r>
              <a:rPr lang="en-US" altLang="zh-CN" sz="2200" dirty="0">
                <a:latin typeface="Arial" panose="020B0604020202020204" pitchFamily="34" charset="0"/>
                <a:cs typeface="Arial" panose="020B0604020202020204" pitchFamily="34" charset="0"/>
              </a:rPr>
              <a:t>Lee Whorf </a:t>
            </a:r>
            <a:r>
              <a:rPr lang="en-US" altLang="zh-CN" sz="2200" u="sng" dirty="0">
                <a:latin typeface="Arial" panose="020B0604020202020204" pitchFamily="34" charset="0"/>
                <a:cs typeface="Arial" panose="020B0604020202020204" pitchFamily="34" charset="0"/>
              </a:rPr>
              <a:t>recorded</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this phenomenon </a:t>
            </a:r>
            <a:r>
              <a:rPr lang="en-US" altLang="zh-CN" sz="2200" dirty="0">
                <a:latin typeface="Arial" panose="020B0604020202020204" pitchFamily="34" charset="0"/>
                <a:cs typeface="Arial" panose="020B0604020202020204" pitchFamily="34" charset="0"/>
              </a:rPr>
              <a:t>in the 1920s.</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smtClean="0">
                <a:latin typeface="Arial" panose="020B0604020202020204" pitchFamily="34" charset="0"/>
                <a:cs typeface="Arial" panose="020B0604020202020204" pitchFamily="34" charset="0"/>
              </a:rPr>
              <a:t>2 </a:t>
            </a:r>
            <a:r>
              <a:rPr lang="en-US" altLang="zh-CN" sz="2200" dirty="0">
                <a:latin typeface="Arial" panose="020B0604020202020204" pitchFamily="34" charset="0"/>
                <a:cs typeface="Arial" panose="020B0604020202020204" pitchFamily="34" charset="0"/>
              </a:rPr>
              <a:t>In his day job as a fire-prevention engineer he noticed a large number of </a:t>
            </a:r>
            <a:r>
              <a:rPr lang="en-US" altLang="zh-CN" sz="2200" dirty="0" smtClean="0">
                <a:latin typeface="Arial" panose="020B0604020202020204" pitchFamily="34" charset="0"/>
                <a:cs typeface="Arial" panose="020B0604020202020204" pitchFamily="34" charset="0"/>
              </a:rPr>
              <a:t>fires </a:t>
            </a:r>
            <a:r>
              <a:rPr lang="en-US" altLang="zh-CN" sz="2200" u="sng" dirty="0" smtClean="0">
                <a:latin typeface="Arial" panose="020B0604020202020204" pitchFamily="34" charset="0"/>
                <a:cs typeface="Arial" panose="020B0604020202020204" pitchFamily="34" charset="0"/>
              </a:rPr>
              <a:t>happened</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at gas stations.</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b="1" dirty="0" smtClean="0">
                <a:latin typeface="Arial" panose="020B0604020202020204" pitchFamily="34" charset="0"/>
                <a:cs typeface="Arial" panose="020B0604020202020204" pitchFamily="34" charset="0"/>
              </a:rPr>
              <a:t>3 </a:t>
            </a:r>
            <a:r>
              <a:rPr lang="en-US" altLang="zh-CN" sz="2200" dirty="0">
                <a:latin typeface="Arial" panose="020B0604020202020204" pitchFamily="34" charset="0"/>
                <a:cs typeface="Arial" panose="020B0604020202020204" pitchFamily="34" charset="0"/>
              </a:rPr>
              <a:t>Every few years the world’s leaders gather in grand </a:t>
            </a:r>
            <a:r>
              <a:rPr lang="en-US" altLang="zh-CN" sz="2200" u="sng" dirty="0">
                <a:latin typeface="Arial" panose="020B0604020202020204" pitchFamily="34" charset="0"/>
                <a:cs typeface="Arial" panose="020B0604020202020204" pitchFamily="34" charset="0"/>
              </a:rPr>
              <a:t>meetings</a:t>
            </a:r>
            <a:r>
              <a:rPr lang="en-US" altLang="zh-CN" sz="2200" dirty="0">
                <a:latin typeface="Arial" panose="020B0604020202020204" pitchFamily="34" charset="0"/>
                <a:cs typeface="Arial" panose="020B0604020202020204" pitchFamily="34" charset="0"/>
              </a:rPr>
              <a:t>: Rio de </a:t>
            </a:r>
            <a:r>
              <a:rPr lang="en-US" altLang="zh-CN" sz="2200" dirty="0" smtClean="0">
                <a:latin typeface="Arial" panose="020B0604020202020204" pitchFamily="34" charset="0"/>
                <a:cs typeface="Arial" panose="020B0604020202020204" pitchFamily="34" charset="0"/>
              </a:rPr>
              <a:t>Janeiro, Kyoto</a:t>
            </a:r>
            <a:r>
              <a:rPr lang="en-US" altLang="zh-CN" sz="2200" dirty="0">
                <a:latin typeface="Arial" panose="020B0604020202020204" pitchFamily="34" charset="0"/>
                <a:cs typeface="Arial" panose="020B0604020202020204" pitchFamily="34" charset="0"/>
              </a:rPr>
              <a:t>, Johannesburg, Copenhagen</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517819" y="3140968"/>
            <a:ext cx="173957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documented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705900" y="4293096"/>
            <a:ext cx="128432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occurred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667699" y="5445224"/>
            <a:ext cx="1439818"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conclaves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
        <p:nvSpPr>
          <p:cNvPr id="15" name="矩形 14"/>
          <p:cNvSpPr/>
          <p:nvPr/>
        </p:nvSpPr>
        <p:spPr>
          <a:xfrm>
            <a:off x="62221" y="3213508"/>
            <a:ext cx="2383986" cy="430887"/>
          </a:xfrm>
          <a:prstGeom prst="rect">
            <a:avLst/>
          </a:prstGeom>
        </p:spPr>
        <p:txBody>
          <a:bodyPr wrap="none">
            <a:spAutoFit/>
          </a:bodyPr>
          <a:lstStyle/>
          <a:p>
            <a:r>
              <a:rPr lang="en-US" altLang="zh-CN" sz="2200" b="1" dirty="0" smtClean="0">
                <a:solidFill>
                  <a:prstClr val="black"/>
                </a:solidFill>
                <a:latin typeface="Arial" panose="020B0604020202020204" pitchFamily="34" charset="0"/>
                <a:cs typeface="Arial" panose="020B0604020202020204" pitchFamily="34" charset="0"/>
              </a:rPr>
              <a:t>______________</a:t>
            </a:r>
            <a:endParaRPr lang="en-US" altLang="zh-CN" sz="2200" b="1" dirty="0" smtClean="0">
              <a:solidFill>
                <a:prstClr val="black"/>
              </a:solidFill>
              <a:latin typeface="Arial" panose="020B0604020202020204" pitchFamily="34" charset="0"/>
              <a:cs typeface="Arial" panose="020B0604020202020204" pitchFamily="34" charset="0"/>
            </a:endParaRPr>
          </a:p>
        </p:txBody>
      </p:sp>
      <p:sp>
        <p:nvSpPr>
          <p:cNvPr id="17" name="矩形 16"/>
          <p:cNvSpPr/>
          <p:nvPr/>
        </p:nvSpPr>
        <p:spPr>
          <a:xfrm>
            <a:off x="35496" y="4347808"/>
            <a:ext cx="2383986" cy="430887"/>
          </a:xfrm>
          <a:prstGeom prst="rect">
            <a:avLst/>
          </a:prstGeom>
        </p:spPr>
        <p:txBody>
          <a:bodyPr wrap="none">
            <a:spAutoFit/>
          </a:bodyPr>
          <a:lstStyle/>
          <a:p>
            <a:r>
              <a:rPr lang="en-US" altLang="zh-CN" sz="2200" b="1" dirty="0" smtClean="0">
                <a:solidFill>
                  <a:prstClr val="black"/>
                </a:solidFill>
                <a:latin typeface="Arial" panose="020B0604020202020204" pitchFamily="34" charset="0"/>
                <a:cs typeface="Arial" panose="020B0604020202020204" pitchFamily="34" charset="0"/>
              </a:rPr>
              <a:t>______________</a:t>
            </a:r>
            <a:endParaRPr lang="en-US" altLang="zh-CN" sz="2200" b="1" dirty="0" smtClean="0">
              <a:solidFill>
                <a:prstClr val="black"/>
              </a:solidFill>
              <a:latin typeface="Arial" panose="020B0604020202020204" pitchFamily="34" charset="0"/>
              <a:cs typeface="Arial" panose="020B0604020202020204" pitchFamily="34" charset="0"/>
            </a:endParaRPr>
          </a:p>
        </p:txBody>
      </p:sp>
      <p:sp>
        <p:nvSpPr>
          <p:cNvPr id="18" name="矩形 17"/>
          <p:cNvSpPr/>
          <p:nvPr/>
        </p:nvSpPr>
        <p:spPr>
          <a:xfrm>
            <a:off x="56350" y="5506541"/>
            <a:ext cx="2383986" cy="430887"/>
          </a:xfrm>
          <a:prstGeom prst="rect">
            <a:avLst/>
          </a:prstGeom>
        </p:spPr>
        <p:txBody>
          <a:bodyPr wrap="none">
            <a:spAutoFit/>
          </a:bodyPr>
          <a:lstStyle/>
          <a:p>
            <a:r>
              <a:rPr lang="en-US" altLang="zh-CN" sz="2200" b="1" dirty="0" smtClean="0">
                <a:solidFill>
                  <a:prstClr val="black"/>
                </a:solidFill>
                <a:latin typeface="Arial" panose="020B0604020202020204" pitchFamily="34" charset="0"/>
                <a:cs typeface="Arial" panose="020B0604020202020204" pitchFamily="34" charset="0"/>
              </a:rPr>
              <a:t>______________</a:t>
            </a:r>
            <a:endParaRPr lang="en-US" altLang="zh-CN" sz="2200" b="1" dirty="0" smtClean="0">
              <a:solidFill>
                <a:prstClr val="black"/>
              </a:solidFill>
              <a:latin typeface="Arial" panose="020B0604020202020204" pitchFamily="34" charset="0"/>
              <a:cs typeface="Arial" panose="020B0604020202020204" pitchFamily="34" charset="0"/>
            </a:endParaRPr>
          </a:p>
        </p:txBody>
      </p:sp>
      <p:pic>
        <p:nvPicPr>
          <p:cNvPr id="2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P spid="15"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4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Formal English</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2843435" y="2236509"/>
            <a:ext cx="5905029" cy="3631763"/>
          </a:xfrm>
          <a:prstGeom prst="rect">
            <a:avLst/>
          </a:prstGeom>
        </p:spPr>
        <p:txBody>
          <a:bodyPr wrap="square">
            <a:spAutoFit/>
          </a:bodyPr>
          <a:lstStyle/>
          <a:p>
            <a:pPr lvl="0" algn="just">
              <a:spcBef>
                <a:spcPts val="1200"/>
              </a:spcBef>
            </a:pPr>
            <a:r>
              <a:rPr lang="en-US" altLang="zh-CN" sz="2000" b="1" dirty="0">
                <a:solidFill>
                  <a:prstClr val="black"/>
                </a:solidFill>
                <a:latin typeface="Arial" panose="020B0604020202020204" pitchFamily="34" charset="0"/>
                <a:cs typeface="Arial" panose="020B0604020202020204" pitchFamily="34" charset="0"/>
              </a:rPr>
              <a:t>4 </a:t>
            </a:r>
            <a:r>
              <a:rPr lang="en-US" altLang="zh-CN" sz="2000" dirty="0">
                <a:solidFill>
                  <a:prstClr val="black"/>
                </a:solidFill>
                <a:latin typeface="Arial" panose="020B0604020202020204" pitchFamily="34" charset="0"/>
                <a:cs typeface="Arial" panose="020B0604020202020204" pitchFamily="34" charset="0"/>
              </a:rPr>
              <a:t>Solemn </a:t>
            </a:r>
            <a:r>
              <a:rPr lang="en-US" altLang="zh-CN" sz="2000" u="sng" dirty="0">
                <a:solidFill>
                  <a:prstClr val="black"/>
                </a:solidFill>
                <a:latin typeface="Arial" panose="020B0604020202020204" pitchFamily="34" charset="0"/>
                <a:cs typeface="Arial" panose="020B0604020202020204" pitchFamily="34" charset="0"/>
              </a:rPr>
              <a:t>statements</a:t>
            </a:r>
            <a:r>
              <a:rPr lang="en-US" altLang="zh-CN" sz="2000" dirty="0">
                <a:solidFill>
                  <a:prstClr val="black"/>
                </a:solidFill>
                <a:latin typeface="Arial" panose="020B0604020202020204" pitchFamily="34" charset="0"/>
                <a:cs typeface="Arial" panose="020B0604020202020204" pitchFamily="34" charset="0"/>
              </a:rPr>
              <a:t> are made, but the can of global warming action is once again kicked down the road</a:t>
            </a:r>
            <a:r>
              <a:rPr lang="en-US" altLang="zh-CN" sz="2000" dirty="0" smtClean="0">
                <a:solidFill>
                  <a:prstClr val="black"/>
                </a:solidFill>
                <a:latin typeface="Arial" panose="020B0604020202020204" pitchFamily="34" charset="0"/>
                <a:cs typeface="Arial" panose="020B0604020202020204" pitchFamily="34" charset="0"/>
              </a:rPr>
              <a:t>.</a:t>
            </a:r>
            <a:endParaRPr lang="en-US" altLang="zh-CN" sz="2000" b="1" dirty="0" smtClean="0">
              <a:latin typeface="Arial" panose="020B0604020202020204" pitchFamily="34" charset="0"/>
              <a:cs typeface="Arial" panose="020B0604020202020204" pitchFamily="34" charset="0"/>
            </a:endParaRPr>
          </a:p>
          <a:p>
            <a:pPr algn="just">
              <a:spcBef>
                <a:spcPts val="1200"/>
              </a:spcBef>
            </a:pPr>
            <a:r>
              <a:rPr lang="en-US" altLang="zh-CN" sz="2000" b="1" dirty="0" smtClean="0">
                <a:latin typeface="Arial" panose="020B0604020202020204" pitchFamily="34" charset="0"/>
                <a:cs typeface="Arial" panose="020B0604020202020204" pitchFamily="34" charset="0"/>
              </a:rPr>
              <a:t>5 </a:t>
            </a:r>
            <a:r>
              <a:rPr lang="en-US" altLang="zh-CN" sz="2000" dirty="0">
                <a:latin typeface="Arial" panose="020B0604020202020204" pitchFamily="34" charset="0"/>
                <a:cs typeface="Arial" panose="020B0604020202020204" pitchFamily="34" charset="0"/>
              </a:rPr>
              <a:t>We </a:t>
            </a:r>
            <a:r>
              <a:rPr lang="en-US" altLang="zh-CN" sz="2000" u="sng" dirty="0">
                <a:latin typeface="Arial" panose="020B0604020202020204" pitchFamily="34" charset="0"/>
                <a:cs typeface="Arial" panose="020B0604020202020204" pitchFamily="34" charset="0"/>
              </a:rPr>
              <a:t>conform to</a:t>
            </a:r>
            <a:r>
              <a:rPr lang="en-US" altLang="zh-CN" sz="2000" dirty="0">
                <a:latin typeface="Arial" panose="020B0604020202020204" pitchFamily="34" charset="0"/>
                <a:cs typeface="Arial" panose="020B0604020202020204" pitchFamily="34" charset="0"/>
              </a:rPr>
              <a:t> the conclusions of “scientists.”</a:t>
            </a:r>
            <a:endParaRPr lang="en-US" altLang="zh-CN" sz="2000" dirty="0">
              <a:latin typeface="Arial" panose="020B0604020202020204" pitchFamily="34" charset="0"/>
              <a:cs typeface="Arial" panose="020B0604020202020204" pitchFamily="34" charset="0"/>
            </a:endParaRPr>
          </a:p>
          <a:p>
            <a:pPr algn="just">
              <a:spcBef>
                <a:spcPts val="1200"/>
              </a:spcBef>
            </a:pPr>
            <a:r>
              <a:rPr lang="en-US" altLang="zh-CN" sz="2000" b="1" dirty="0" smtClean="0">
                <a:latin typeface="Arial" panose="020B0604020202020204" pitchFamily="34" charset="0"/>
                <a:cs typeface="Arial" panose="020B0604020202020204" pitchFamily="34" charset="0"/>
              </a:rPr>
              <a:t>6 </a:t>
            </a:r>
            <a:r>
              <a:rPr lang="en-US" altLang="zh-CN" sz="2000" dirty="0">
                <a:latin typeface="Arial" panose="020B0604020202020204" pitchFamily="34" charset="0"/>
                <a:cs typeface="Arial" panose="020B0604020202020204" pitchFamily="34" charset="0"/>
              </a:rPr>
              <a:t>The best way to fight it (but not without considerable expense) is to place </a:t>
            </a:r>
            <a:r>
              <a:rPr lang="en-US" altLang="zh-CN" sz="2000" dirty="0" smtClean="0">
                <a:latin typeface="Arial" panose="020B0604020202020204" pitchFamily="34" charset="0"/>
                <a:cs typeface="Arial" panose="020B0604020202020204" pitchFamily="34" charset="0"/>
              </a:rPr>
              <a:t>a uniform </a:t>
            </a:r>
            <a:r>
              <a:rPr lang="en-US" altLang="zh-CN" sz="2000" dirty="0">
                <a:latin typeface="Arial" panose="020B0604020202020204" pitchFamily="34" charset="0"/>
                <a:cs typeface="Arial" panose="020B0604020202020204" pitchFamily="34" charset="0"/>
              </a:rPr>
              <a:t>tax on carbon emissions; that tax should </a:t>
            </a:r>
            <a:r>
              <a:rPr lang="en-US" altLang="zh-CN" sz="2000" u="sng" dirty="0">
                <a:latin typeface="Arial" panose="020B0604020202020204" pitchFamily="34" charset="0"/>
                <a:cs typeface="Arial" panose="020B0604020202020204" pitchFamily="34" charset="0"/>
              </a:rPr>
              <a:t>increase</a:t>
            </a:r>
            <a:r>
              <a:rPr lang="en-US" altLang="zh-CN" sz="2000" dirty="0">
                <a:latin typeface="Arial" panose="020B0604020202020204" pitchFamily="34" charset="0"/>
                <a:cs typeface="Arial" panose="020B0604020202020204" pitchFamily="34" charset="0"/>
              </a:rPr>
              <a:t> until emissions </a:t>
            </a:r>
            <a:r>
              <a:rPr lang="en-US" altLang="zh-CN" sz="2000" dirty="0" smtClean="0">
                <a:latin typeface="Arial" panose="020B0604020202020204" pitchFamily="34" charset="0"/>
                <a:cs typeface="Arial" panose="020B0604020202020204" pitchFamily="34" charset="0"/>
              </a:rPr>
              <a:t>fall to </a:t>
            </a:r>
            <a:r>
              <a:rPr lang="en-US" altLang="zh-CN" sz="2000" dirty="0">
                <a:latin typeface="Arial" panose="020B0604020202020204" pitchFamily="34" charset="0"/>
                <a:cs typeface="Arial" panose="020B0604020202020204" pitchFamily="34" charset="0"/>
              </a:rPr>
              <a:t>desirable levels.</a:t>
            </a:r>
            <a:endParaRPr lang="en-US" altLang="zh-CN" sz="2000" dirty="0">
              <a:latin typeface="Arial" panose="020B0604020202020204" pitchFamily="34" charset="0"/>
              <a:cs typeface="Arial" panose="020B0604020202020204" pitchFamily="34" charset="0"/>
            </a:endParaRPr>
          </a:p>
          <a:p>
            <a:pPr algn="just">
              <a:spcBef>
                <a:spcPts val="1200"/>
              </a:spcBef>
            </a:pPr>
            <a:r>
              <a:rPr lang="en-US" altLang="zh-CN" sz="2000" b="1" dirty="0" smtClean="0">
                <a:latin typeface="Arial" panose="020B0604020202020204" pitchFamily="34" charset="0"/>
                <a:cs typeface="Arial" panose="020B0604020202020204" pitchFamily="34" charset="0"/>
              </a:rPr>
              <a:t>7 </a:t>
            </a:r>
            <a:r>
              <a:rPr lang="en-US" altLang="zh-CN" sz="2000" dirty="0">
                <a:latin typeface="Arial" panose="020B0604020202020204" pitchFamily="34" charset="0"/>
                <a:cs typeface="Arial" panose="020B0604020202020204" pitchFamily="34" charset="0"/>
              </a:rPr>
              <a:t>The second is that we aren’t yet telling ourselves the stories that </a:t>
            </a:r>
            <a:r>
              <a:rPr lang="en-US" altLang="zh-CN" sz="2000" u="sng" dirty="0">
                <a:latin typeface="Arial" panose="020B0604020202020204" pitchFamily="34" charset="0"/>
                <a:cs typeface="Arial" panose="020B0604020202020204" pitchFamily="34" charset="0"/>
              </a:rPr>
              <a:t>force</a:t>
            </a:r>
            <a:r>
              <a:rPr lang="en-US" altLang="zh-CN" sz="2000" dirty="0">
                <a:latin typeface="Arial" panose="020B0604020202020204" pitchFamily="34" charset="0"/>
                <a:cs typeface="Arial" panose="020B0604020202020204" pitchFamily="34" charset="0"/>
              </a:rPr>
              <a:t> us </a:t>
            </a:r>
            <a:r>
              <a:rPr lang="en-US" altLang="zh-CN" sz="2000" dirty="0" smtClean="0">
                <a:latin typeface="Arial" panose="020B0604020202020204" pitchFamily="34" charset="0"/>
                <a:cs typeface="Arial" panose="020B0604020202020204" pitchFamily="34" charset="0"/>
              </a:rPr>
              <a:t>to combat </a:t>
            </a:r>
            <a:r>
              <a:rPr lang="en-US" altLang="zh-CN" sz="2000" dirty="0">
                <a:latin typeface="Arial" panose="020B0604020202020204" pitchFamily="34" charset="0"/>
                <a:cs typeface="Arial" panose="020B0604020202020204" pitchFamily="34" charset="0"/>
              </a:rPr>
              <a:t>it.</a:t>
            </a:r>
            <a:endParaRPr lang="en-US" altLang="zh-CN" sz="2000" dirty="0">
              <a:latin typeface="Arial" panose="020B0604020202020204" pitchFamily="34" charset="0"/>
              <a:cs typeface="Arial" panose="020B0604020202020204" pitchFamily="34" charset="0"/>
            </a:endParaRPr>
          </a:p>
        </p:txBody>
      </p:sp>
      <p:sp>
        <p:nvSpPr>
          <p:cNvPr id="6" name="TextBox 5"/>
          <p:cNvSpPr txBox="1"/>
          <p:nvPr/>
        </p:nvSpPr>
        <p:spPr>
          <a:xfrm>
            <a:off x="1373679" y="3212976"/>
            <a:ext cx="114326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defer to</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321356" y="4293096"/>
            <a:ext cx="1236236"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escalate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1401899" y="5373216"/>
            <a:ext cx="109517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compel</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
        <p:nvSpPr>
          <p:cNvPr id="14" name="TextBox 2"/>
          <p:cNvSpPr txBox="1"/>
          <p:nvPr/>
        </p:nvSpPr>
        <p:spPr>
          <a:xfrm>
            <a:off x="683568" y="2204864"/>
            <a:ext cx="228940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pronouncements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矩形 15"/>
          <p:cNvSpPr/>
          <p:nvPr/>
        </p:nvSpPr>
        <p:spPr>
          <a:xfrm>
            <a:off x="675846" y="5373216"/>
            <a:ext cx="2383986" cy="430887"/>
          </a:xfrm>
          <a:prstGeom prst="rect">
            <a:avLst/>
          </a:prstGeom>
        </p:spPr>
        <p:txBody>
          <a:bodyPr wrap="none">
            <a:spAutoFit/>
          </a:bodyPr>
          <a:lstStyle/>
          <a:p>
            <a:r>
              <a:rPr lang="en-US" altLang="zh-CN" sz="2200" b="1" dirty="0" smtClean="0">
                <a:solidFill>
                  <a:prstClr val="black"/>
                </a:solidFill>
                <a:latin typeface="Arial" panose="020B0604020202020204" pitchFamily="34" charset="0"/>
                <a:cs typeface="Arial" panose="020B0604020202020204" pitchFamily="34" charset="0"/>
              </a:rPr>
              <a:t>______________</a:t>
            </a:r>
            <a:endParaRPr lang="en-US" altLang="zh-CN" sz="2200" b="1" dirty="0" smtClean="0">
              <a:solidFill>
                <a:prstClr val="black"/>
              </a:solidFill>
              <a:latin typeface="Arial" panose="020B0604020202020204" pitchFamily="34" charset="0"/>
              <a:cs typeface="Arial" panose="020B0604020202020204" pitchFamily="34" charset="0"/>
            </a:endParaRPr>
          </a:p>
        </p:txBody>
      </p:sp>
      <p:sp>
        <p:nvSpPr>
          <p:cNvPr id="17" name="矩形 16"/>
          <p:cNvSpPr/>
          <p:nvPr/>
        </p:nvSpPr>
        <p:spPr>
          <a:xfrm>
            <a:off x="733808" y="2241714"/>
            <a:ext cx="2182008" cy="400110"/>
          </a:xfrm>
          <a:prstGeom prst="rect">
            <a:avLst/>
          </a:prstGeom>
        </p:spPr>
        <p:txBody>
          <a:bodyPr wrap="none">
            <a:spAutoFit/>
          </a:bodyPr>
          <a:lstStyle/>
          <a:p>
            <a:r>
              <a:rPr lang="en-US" altLang="zh-CN" sz="2000" b="1" dirty="0" smtClean="0">
                <a:solidFill>
                  <a:prstClr val="black"/>
                </a:solidFill>
                <a:latin typeface="Arial" panose="020B0604020202020204" pitchFamily="34" charset="0"/>
                <a:cs typeface="Arial" panose="020B0604020202020204" pitchFamily="34" charset="0"/>
              </a:rPr>
              <a:t>______________</a:t>
            </a:r>
            <a:endParaRPr lang="en-US" altLang="zh-CN" sz="2000" b="1" dirty="0" smtClean="0">
              <a:solidFill>
                <a:prstClr val="black"/>
              </a:solidFill>
              <a:latin typeface="Arial" panose="020B0604020202020204" pitchFamily="34" charset="0"/>
              <a:cs typeface="Arial" panose="020B0604020202020204" pitchFamily="34" charset="0"/>
            </a:endParaRPr>
          </a:p>
        </p:txBody>
      </p:sp>
      <p:sp>
        <p:nvSpPr>
          <p:cNvPr id="18" name="矩形 17"/>
          <p:cNvSpPr/>
          <p:nvPr/>
        </p:nvSpPr>
        <p:spPr>
          <a:xfrm>
            <a:off x="747481" y="4325034"/>
            <a:ext cx="2182008" cy="400110"/>
          </a:xfrm>
          <a:prstGeom prst="rect">
            <a:avLst/>
          </a:prstGeom>
        </p:spPr>
        <p:txBody>
          <a:bodyPr wrap="none">
            <a:spAutoFit/>
          </a:bodyPr>
          <a:lstStyle/>
          <a:p>
            <a:r>
              <a:rPr lang="en-US" altLang="zh-CN" sz="2000" b="1" dirty="0" smtClean="0">
                <a:solidFill>
                  <a:prstClr val="black"/>
                </a:solidFill>
                <a:latin typeface="Arial" panose="020B0604020202020204" pitchFamily="34" charset="0"/>
                <a:cs typeface="Arial" panose="020B0604020202020204" pitchFamily="34" charset="0"/>
              </a:rPr>
              <a:t>______________</a:t>
            </a:r>
            <a:endParaRPr lang="en-US" altLang="zh-CN" sz="2000" b="1" dirty="0" smtClean="0">
              <a:solidFill>
                <a:prstClr val="black"/>
              </a:solidFill>
              <a:latin typeface="Arial" panose="020B0604020202020204" pitchFamily="34" charset="0"/>
              <a:cs typeface="Arial" panose="020B0604020202020204" pitchFamily="34" charset="0"/>
            </a:endParaRPr>
          </a:p>
        </p:txBody>
      </p:sp>
      <p:sp>
        <p:nvSpPr>
          <p:cNvPr id="19" name="矩形 18"/>
          <p:cNvSpPr/>
          <p:nvPr/>
        </p:nvSpPr>
        <p:spPr>
          <a:xfrm>
            <a:off x="753317" y="3289001"/>
            <a:ext cx="2182008" cy="400110"/>
          </a:xfrm>
          <a:prstGeom prst="rect">
            <a:avLst/>
          </a:prstGeom>
        </p:spPr>
        <p:txBody>
          <a:bodyPr wrap="none">
            <a:spAutoFit/>
          </a:bodyPr>
          <a:lstStyle/>
          <a:p>
            <a:r>
              <a:rPr lang="en-US" altLang="zh-CN" sz="2000" b="1" dirty="0" smtClean="0">
                <a:solidFill>
                  <a:prstClr val="black"/>
                </a:solidFill>
                <a:latin typeface="Arial" panose="020B0604020202020204" pitchFamily="34" charset="0"/>
                <a:cs typeface="Arial" panose="020B0604020202020204" pitchFamily="34" charset="0"/>
              </a:rPr>
              <a:t>______________</a:t>
            </a:r>
            <a:endParaRPr lang="en-US" altLang="zh-CN" sz="2000" b="1" dirty="0" smtClean="0">
              <a:solidFill>
                <a:prstClr val="black"/>
              </a:solidFill>
              <a:latin typeface="Arial" panose="020B0604020202020204" pitchFamily="34" charset="0"/>
              <a:cs typeface="Arial" panose="020B0604020202020204" pitchFamily="34" charset="0"/>
            </a:endParaRPr>
          </a:p>
        </p:txBody>
      </p:sp>
      <p:pic>
        <p:nvPicPr>
          <p:cNvPr id="2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P spid="14" grpId="0"/>
      <p:bldP spid="16" grpId="0"/>
      <p:bldP spid="17" grpId="0"/>
      <p:bldP spid="18"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
          <p:cNvSpPr txBox="1">
            <a:spLocks noChangeArrowheads="1"/>
          </p:cNvSpPr>
          <p:nvPr/>
        </p:nvSpPr>
        <p:spPr bwMode="auto">
          <a:xfrm>
            <a:off x="2151428" y="2143893"/>
            <a:ext cx="5565271" cy="25545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2" action="ppaction://hlinksldjump"/>
              </a:rPr>
              <a:t>Lead-in task</a:t>
            </a:r>
            <a:endParaRPr lang="en-US" altLang="zh-CN" sz="3200" b="1" dirty="0" smtClean="0">
              <a:cs typeface="Arial" panose="020B0604020202020204" pitchFamily="34" charset="0"/>
              <a:hlinkClick r:id="rId3" action="ppaction://hlinksldjump"/>
            </a:endParaRPr>
          </a:p>
          <a:p>
            <a:pPr eaLnBrk="1" hangingPunct="1">
              <a:buClr>
                <a:srgbClr val="1F7391"/>
              </a:buClr>
              <a:defRPr/>
            </a:pPr>
            <a:endParaRPr lang="en-US" altLang="zh-CN" sz="3200" b="1" dirty="0" smtClean="0">
              <a:cs typeface="Arial" panose="020B0604020202020204" pitchFamily="34" charset="0"/>
              <a:hlinkClick r:id="rId3" action="ppaction://hlinksldjump"/>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3" action="ppaction://hlinksldjump"/>
              </a:rPr>
              <a:t>While reading</a:t>
            </a:r>
            <a:endParaRPr lang="en-US" altLang="zh-CN" sz="3200" b="1" dirty="0" smtClean="0">
              <a:cs typeface="Arial" panose="020B0604020202020204" pitchFamily="34" charset="0"/>
            </a:endParaRPr>
          </a:p>
          <a:p>
            <a:pPr eaLnBrk="1" hangingPunct="1">
              <a:buClr>
                <a:srgbClr val="1F7391"/>
              </a:buClr>
              <a:defRPr/>
            </a:pPr>
            <a:r>
              <a:rPr lang="en-US" altLang="zh-CN" sz="3200" b="1" dirty="0" smtClean="0">
                <a:cs typeface="Arial" panose="020B0604020202020204" pitchFamily="34" charset="0"/>
              </a:rPr>
              <a:t> </a:t>
            </a: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4" action="ppaction://hlinksldjump"/>
              </a:rPr>
              <a:t>After reading tasks</a:t>
            </a:r>
            <a:endParaRPr lang="en-US" altLang="zh-CN" sz="3200" b="1" dirty="0" smtClean="0">
              <a:cs typeface="Arial" panose="020B0604020202020204" pitchFamily="34" charset="0"/>
            </a:endParaRPr>
          </a:p>
        </p:txBody>
      </p:sp>
      <p:sp>
        <p:nvSpPr>
          <p:cNvPr id="9" name="矩形 2"/>
          <p:cNvSpPr>
            <a:spLocks noChangeArrowheads="1"/>
          </p:cNvSpPr>
          <p:nvPr/>
        </p:nvSpPr>
        <p:spPr bwMode="auto">
          <a:xfrm>
            <a:off x="2339752" y="620688"/>
            <a:ext cx="6389852" cy="615553"/>
          </a:xfrm>
          <a:prstGeom prst="rect">
            <a:avLst/>
          </a:prstGeom>
          <a:noFill/>
          <a:ln w="9525">
            <a:noFill/>
            <a:miter lim="800000"/>
          </a:ln>
        </p:spPr>
        <p:txBody>
          <a:bodyPr wrap="square">
            <a:spAutoFit/>
          </a:bodyPr>
          <a:lstStyle/>
          <a:p>
            <a:pPr marL="342900" indent="-342900" algn="just">
              <a:spcBef>
                <a:spcPct val="20000"/>
              </a:spcBef>
            </a:pPr>
            <a:r>
              <a:rPr lang="en-US" altLang="zh-CN" sz="3400" b="1" dirty="0" smtClean="0">
                <a:solidFill>
                  <a:schemeClr val="accent6">
                    <a:lumMod val="50000"/>
                  </a:schemeClr>
                </a:solidFill>
                <a:latin typeface="Arial" panose="020B0604020202020204" pitchFamily="34" charset="0"/>
                <a:cs typeface="Arial" panose="020B0604020202020204" pitchFamily="34" charset="0"/>
              </a:rPr>
              <a:t>Life Without Ice</a:t>
            </a:r>
            <a:endParaRPr lang="en-US" altLang="zh-CN" sz="3400" b="1" dirty="0">
              <a:solidFill>
                <a:schemeClr val="accent6">
                  <a:lumMod val="50000"/>
                </a:schemeClr>
              </a:solidFill>
              <a:latin typeface="Arial" panose="020B0604020202020204" pitchFamily="34" charset="0"/>
              <a:cs typeface="Arial" panose="020B0604020202020204" pitchFamily="34" charset="0"/>
            </a:endParaRPr>
          </a:p>
        </p:txBody>
      </p:sp>
      <p:sp>
        <p:nvSpPr>
          <p:cNvPr id="12" name="Rectangle 7"/>
          <p:cNvSpPr>
            <a:spLocks noChangeArrowheads="1"/>
          </p:cNvSpPr>
          <p:nvPr/>
        </p:nvSpPr>
        <p:spPr bwMode="auto">
          <a:xfrm>
            <a:off x="35496"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accent6">
                    <a:lumMod val="40000"/>
                    <a:lumOff val="60000"/>
                  </a:schemeClr>
                </a:solidFill>
                <a:latin typeface="Arial Black" panose="020B0A04020102020204" pitchFamily="34" charset="0"/>
              </a:rPr>
              <a:t>Reading</a:t>
            </a:r>
            <a:endParaRPr lang="en-US" altLang="zh-CN" sz="3000" dirty="0" smtClean="0">
              <a:solidFill>
                <a:schemeClr val="accent6">
                  <a:lumMod val="40000"/>
                  <a:lumOff val="60000"/>
                </a:schemeClr>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Text B</a:t>
            </a:r>
            <a:endParaRPr lang="en-US" altLang="zh-CN" sz="3000" dirty="0">
              <a:solidFill>
                <a:schemeClr val="bg1"/>
              </a:solidFill>
              <a:latin typeface="Arial Black" panose="020B0A04020102020204" pitchFamily="34" charset="0"/>
            </a:endParaRPr>
          </a:p>
        </p:txBody>
      </p:sp>
      <p:pic>
        <p:nvPicPr>
          <p:cNvPr id="13" name="Picture 9" descr="home">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ntent Placeholder 2"/>
          <p:cNvSpPr>
            <a:spLocks noGrp="1"/>
          </p:cNvSpPr>
          <p:nvPr>
            <p:ph idx="1"/>
          </p:nvPr>
        </p:nvSpPr>
        <p:spPr>
          <a:xfrm>
            <a:off x="683568" y="2242583"/>
            <a:ext cx="8010822" cy="1363345"/>
          </a:xfrm>
        </p:spPr>
        <p:txBody>
          <a:bodyPr>
            <a:noAutofit/>
          </a:bodyPr>
          <a:lstStyle/>
          <a:p>
            <a:pPr marL="514350" lvl="0" indent="0" algn="just">
              <a:spcBef>
                <a:spcPts val="0"/>
              </a:spcBef>
              <a:buNone/>
            </a:pPr>
            <a:r>
              <a:rPr lang="en-US" altLang="zh-CN" sz="2600" dirty="0">
                <a:latin typeface="Arial" panose="020B0604020202020204" pitchFamily="34" charset="0"/>
                <a:cs typeface="Arial" panose="020B0604020202020204" pitchFamily="34" charset="0"/>
              </a:rPr>
              <a:t>The ice cap of the Arctic is melting down due to climate change and global warming. Text </a:t>
            </a:r>
            <a:r>
              <a:rPr lang="en-US" altLang="zh-CN" sz="2600" dirty="0" smtClean="0">
                <a:latin typeface="Arial" panose="020B0604020202020204" pitchFamily="34" charset="0"/>
                <a:cs typeface="Arial" panose="020B0604020202020204" pitchFamily="34" charset="0"/>
              </a:rPr>
              <a:t>B will </a:t>
            </a:r>
            <a:r>
              <a:rPr lang="en-US" altLang="zh-CN" sz="2600" dirty="0">
                <a:latin typeface="Arial" panose="020B0604020202020204" pitchFamily="34" charset="0"/>
                <a:cs typeface="Arial" panose="020B0604020202020204" pitchFamily="34" charset="0"/>
              </a:rPr>
              <a:t>touch upon the effects of the decline of sea ice and possible solutions to it.</a:t>
            </a:r>
            <a:endParaRPr lang="en-AU" altLang="zh-CN" sz="2600" dirty="0" smtClean="0">
              <a:latin typeface="Arial" panose="020B0604020202020204" pitchFamily="34" charset="0"/>
              <a:cs typeface="Arial" panose="020B0604020202020204" pitchFamily="34" charset="0"/>
            </a:endParaRPr>
          </a:p>
        </p:txBody>
      </p:sp>
      <p:sp>
        <p:nvSpPr>
          <p:cNvPr id="12" name="矩形 11"/>
          <p:cNvSpPr/>
          <p:nvPr/>
        </p:nvSpPr>
        <p:spPr>
          <a:xfrm>
            <a:off x="3995936" y="765521"/>
            <a:ext cx="1826141"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t>
            </a:r>
            <a:r>
              <a:rPr lang="en-US" altLang="zh-CN" sz="3600" b="1" dirty="0" err="1" smtClean="0">
                <a:solidFill>
                  <a:srgbClr val="C00000"/>
                </a:solidFill>
                <a:latin typeface="Arial" panose="020B0604020202020204" pitchFamily="34" charset="0"/>
                <a:cs typeface="Arial" panose="020B0604020202020204" pitchFamily="34" charset="0"/>
              </a:rPr>
              <a:t>ead</a:t>
            </a:r>
            <a:r>
              <a:rPr lang="en-US" altLang="zh-CN" sz="3600" b="1" dirty="0" smtClean="0">
                <a:solidFill>
                  <a:srgbClr val="C00000"/>
                </a:solidFill>
                <a:latin typeface="Arial" panose="020B0604020202020204" pitchFamily="34" charset="0"/>
                <a:cs typeface="Arial" panose="020B0604020202020204" pitchFamily="34" charset="0"/>
              </a:rPr>
              <a:t>-in</a:t>
            </a:r>
            <a:endParaRPr lang="en-AU" altLang="zh-CN" sz="3600" b="1" dirty="0">
              <a:solidFill>
                <a:srgbClr val="C00000"/>
              </a:solidFill>
              <a:latin typeface="Arial" panose="020B0604020202020204" pitchFamily="34" charset="0"/>
              <a:cs typeface="Arial" panose="020B0604020202020204" pitchFamily="34" charset="0"/>
            </a:endParaRPr>
          </a:p>
        </p:txBody>
      </p:sp>
      <p:pic>
        <p:nvPicPr>
          <p:cNvPr id="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Lead-in</a:t>
            </a:r>
            <a:endParaRPr lang="en-US" altLang="zh-CN" sz="2800" dirty="0" smtClean="0">
              <a:solidFill>
                <a:schemeClr val="bg1"/>
              </a:solidFill>
              <a:latin typeface="Arial Black" panose="020B0A04020102020204" pitchFamily="34" charset="0"/>
            </a:endParaRPr>
          </a:p>
          <a:p>
            <a:r>
              <a:rPr lang="en-US" altLang="zh-CN" sz="2800" dirty="0" smtClean="0">
                <a:solidFill>
                  <a:schemeClr val="bg1"/>
                </a:solidFill>
                <a:latin typeface="Arial Black" panose="020B0A04020102020204" pitchFamily="34" charset="0"/>
              </a:rPr>
              <a:t>task</a:t>
            </a:r>
            <a:endParaRPr lang="en-US" altLang="zh-CN" sz="28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2"/>
          <p:cNvSpPr txBox="1"/>
          <p:nvPr/>
        </p:nvSpPr>
        <p:spPr bwMode="auto">
          <a:xfrm>
            <a:off x="1259632" y="1931082"/>
            <a:ext cx="7578774" cy="3802174"/>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The focused issue</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lvl="1">
              <a:lnSpc>
                <a:spcPts val="3600"/>
              </a:lnSpc>
            </a:pPr>
            <a:r>
              <a:rPr lang="en-AU" altLang="zh-CN" sz="3400" kern="0" dirty="0">
                <a:solidFill>
                  <a:schemeClr val="accent6">
                    <a:lumMod val="75000"/>
                  </a:schemeClr>
                </a:solidFill>
                <a:latin typeface="Arial" panose="020B0604020202020204" pitchFamily="34" charset="0"/>
                <a:cs typeface="Arial" panose="020B0604020202020204" pitchFamily="34" charset="0"/>
              </a:rPr>
              <a:t> </a:t>
            </a:r>
            <a:r>
              <a:rPr lang="en-AU" altLang="zh-CN" sz="3400" kern="0" dirty="0" smtClean="0">
                <a:solidFill>
                  <a:schemeClr val="accent6">
                    <a:lumMod val="75000"/>
                  </a:schemeClr>
                </a:solidFill>
                <a:latin typeface="Arial" panose="020B0604020202020204" pitchFamily="34" charset="0"/>
                <a:cs typeface="Arial" panose="020B0604020202020204" pitchFamily="34" charset="0"/>
              </a:rPr>
              <a:t>the ice cap of the Arctic</a:t>
            </a:r>
            <a:endParaRPr lang="en-AU" altLang="zh-CN" sz="3400" kern="0" dirty="0" smtClean="0">
              <a:solidFill>
                <a:schemeClr val="accent6">
                  <a:lumMod val="75000"/>
                </a:schemeClr>
              </a:solidFill>
              <a:latin typeface="Arial" panose="020B0604020202020204" pitchFamily="34" charset="0"/>
              <a:cs typeface="Arial" panose="020B0604020202020204" pitchFamily="34" charset="0"/>
            </a:endParaRPr>
          </a:p>
          <a:p>
            <a:pPr lvl="1">
              <a:lnSpc>
                <a:spcPts val="3600"/>
              </a:lnSpc>
            </a:pPr>
            <a:endParaRPr lang="en-AU" altLang="zh-CN" sz="800" kern="0" dirty="0" smtClean="0">
              <a:solidFill>
                <a:schemeClr val="accent6">
                  <a:lumMod val="75000"/>
                </a:schemeClr>
              </a:solidFill>
              <a:latin typeface="Arial" panose="020B0604020202020204" pitchFamily="34" charset="0"/>
              <a:cs typeface="Arial" panose="020B0604020202020204" pitchFamily="34" charset="0"/>
            </a:endParaRPr>
          </a:p>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Reading task</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marL="812800" lvl="1" indent="-355600" algn="just">
              <a:lnSpc>
                <a:spcPts val="3600"/>
              </a:lnSpc>
            </a:pPr>
            <a:r>
              <a:rPr lang="en-AU" altLang="zh-CN" sz="3400" kern="0" dirty="0" smtClean="0">
                <a:solidFill>
                  <a:schemeClr val="accent6">
                    <a:lumMod val="75000"/>
                  </a:schemeClr>
                </a:solidFill>
                <a:latin typeface="Arial" panose="020B0604020202020204" pitchFamily="34" charset="0"/>
                <a:cs typeface="Arial" panose="020B0604020202020204" pitchFamily="34" charset="0"/>
              </a:rPr>
              <a:t>What are the effects of the decline of sea ice and possible solutions to it?</a:t>
            </a:r>
            <a:endParaRPr lang="zh-CN" altLang="zh-CN" sz="3400" kern="0" dirty="0" smtClean="0">
              <a:solidFill>
                <a:srgbClr val="00B0F0"/>
              </a:solidFill>
              <a:latin typeface="Arial" panose="020B0604020202020204" pitchFamily="34" charset="0"/>
              <a:cs typeface="Arial" panose="020B0604020202020204" pitchFamily="34" charset="0"/>
            </a:endParaRPr>
          </a:p>
          <a:p>
            <a:pPr lvl="1">
              <a:lnSpc>
                <a:spcPts val="3600"/>
              </a:lnSpc>
            </a:pPr>
            <a:endParaRPr lang="zh-CN" altLang="en-US" sz="3600" kern="0" dirty="0">
              <a:solidFill>
                <a:schemeClr val="accent6">
                  <a:lumMod val="75000"/>
                </a:schemeClr>
              </a:solidFill>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smtClean="0">
                <a:solidFill>
                  <a:srgbClr val="C00000"/>
                </a:solidFill>
                <a:latin typeface="Arial" panose="020B0604020202020204" pitchFamily="34" charset="0"/>
                <a:cs typeface="Arial" panose="020B0604020202020204" pitchFamily="34" charset="0"/>
              </a:rPr>
              <a:t>1. continental </a:t>
            </a:r>
            <a:r>
              <a:rPr lang="en-US" altLang="zh-CN" sz="2800" b="1" dirty="0">
                <a:solidFill>
                  <a:srgbClr val="C00000"/>
                </a:solidFill>
                <a:latin typeface="Arial" panose="020B0604020202020204" pitchFamily="34" charset="0"/>
                <a:cs typeface="Arial" panose="020B0604020202020204" pitchFamily="34" charset="0"/>
              </a:rPr>
              <a:t>shelf</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83195" y="2664202"/>
            <a:ext cx="7921253" cy="2893100"/>
          </a:xfrm>
          <a:prstGeom prst="rect">
            <a:avLst/>
          </a:prstGeom>
        </p:spPr>
        <p:txBody>
          <a:bodyPr wrap="square">
            <a:spAutoFit/>
          </a:bodyPr>
          <a:lstStyle/>
          <a:p>
            <a:pPr algn="just"/>
            <a:r>
              <a:rPr lang="en-US" altLang="zh-CN" sz="2600" dirty="0" smtClean="0">
                <a:latin typeface="Arial" panose="020B0604020202020204" pitchFamily="34" charset="0"/>
                <a:cs typeface="Arial" panose="020B0604020202020204" pitchFamily="34" charset="0"/>
              </a:rPr>
              <a:t>A </a:t>
            </a:r>
            <a:r>
              <a:rPr lang="en-US" altLang="zh-CN" sz="2600" dirty="0">
                <a:latin typeface="Arial" panose="020B0604020202020204" pitchFamily="34" charset="0"/>
                <a:cs typeface="Arial" panose="020B0604020202020204" pitchFamily="34" charset="0"/>
              </a:rPr>
              <a:t>continental shelf is the edge of a continent that is submerged under an area of relatively shallow water known as a shelf sea. It extends from the low-water mark, which is the lowest level reached by the sea at low tide, to a drop-off point called the shelf break. Continental shelves make up about 8 percent of the entire area covered by oceans.</a:t>
            </a:r>
            <a:endParaRPr lang="zh-CN" altLang="zh-CN" sz="26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5"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21951" y="19941"/>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000" dirty="0">
                <a:solidFill>
                  <a:schemeClr val="bg1"/>
                </a:solidFill>
                <a:latin typeface="Arial Black" panose="020B0A04020102020204" pitchFamily="34" charset="0"/>
              </a:rPr>
              <a:t>Unit </a:t>
            </a:r>
            <a:r>
              <a:rPr lang="en-US" altLang="zh-CN" sz="2000" dirty="0" smtClean="0">
                <a:solidFill>
                  <a:schemeClr val="bg1"/>
                </a:solidFill>
                <a:latin typeface="Arial Black" panose="020B0A04020102020204" pitchFamily="34" charset="0"/>
              </a:rPr>
              <a:t>1</a:t>
            </a:r>
            <a:br>
              <a:rPr lang="en-US" altLang="zh-CN" dirty="0">
                <a:solidFill>
                  <a:schemeClr val="bg1"/>
                </a:solidFill>
                <a:latin typeface="Arial Black" panose="020B0A04020102020204" pitchFamily="34" charset="0"/>
              </a:rPr>
            </a:br>
            <a:r>
              <a:rPr lang="en-US" altLang="zh-CN" dirty="0" smtClean="0">
                <a:solidFill>
                  <a:schemeClr val="bg1"/>
                </a:solidFill>
                <a:latin typeface="Arial Black" panose="020B0A04020102020204" pitchFamily="34" charset="0"/>
              </a:rPr>
              <a:t>Environment</a:t>
            </a:r>
            <a:endParaRPr lang="en-US" altLang="zh-CN" dirty="0">
              <a:solidFill>
                <a:schemeClr val="bg1"/>
              </a:solidFill>
              <a:latin typeface="Arial Black" panose="020B0A04020102020204" pitchFamily="34" charset="0"/>
            </a:endParaRPr>
          </a:p>
        </p:txBody>
      </p:sp>
      <p:sp>
        <p:nvSpPr>
          <p:cNvPr id="7" name="Rectangle 12"/>
          <p:cNvSpPr>
            <a:spLocks noChangeArrowheads="1"/>
          </p:cNvSpPr>
          <p:nvPr/>
        </p:nvSpPr>
        <p:spPr bwMode="auto">
          <a:xfrm>
            <a:off x="2483768" y="404664"/>
            <a:ext cx="519702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a:latin typeface="Arial Black" panose="020B0A04020102020204" pitchFamily="34" charset="0"/>
              </a:rPr>
              <a:t>Unit </a:t>
            </a:r>
            <a:r>
              <a:rPr lang="en-US" altLang="zh-CN" sz="3200" dirty="0" smtClean="0">
                <a:latin typeface="Arial Black" panose="020B0A04020102020204" pitchFamily="34" charset="0"/>
              </a:rPr>
              <a:t>Objectives</a:t>
            </a:r>
            <a:endParaRPr lang="en-US" altLang="zh-CN" sz="3200" dirty="0">
              <a:latin typeface="Arial Black" panose="020B0A04020102020204" pitchFamily="34" charset="0"/>
            </a:endParaRPr>
          </a:p>
        </p:txBody>
      </p:sp>
      <p:sp>
        <p:nvSpPr>
          <p:cNvPr id="9" name="内容占位符 2"/>
          <p:cNvSpPr>
            <a:spLocks noGrp="1"/>
          </p:cNvSpPr>
          <p:nvPr>
            <p:ph sz="quarter" idx="1"/>
          </p:nvPr>
        </p:nvSpPr>
        <p:spPr>
          <a:xfrm>
            <a:off x="1691680" y="1196751"/>
            <a:ext cx="6233120" cy="5277073"/>
          </a:xfrm>
        </p:spPr>
        <p:txBody>
          <a:bodyPr>
            <a:normAutofit fontScale="90000" lnSpcReduction="10000"/>
          </a:bodyPr>
          <a:lstStyle/>
          <a:p>
            <a:pPr marL="0" indent="0">
              <a:buFont typeface="Wingdings" panose="05000000000000000000" pitchFamily="2" charset="2"/>
              <a:buNone/>
              <a:defRPr/>
            </a:pPr>
            <a:r>
              <a:rPr lang="en-US" altLang="zh-CN" b="1" dirty="0" smtClean="0">
                <a:sym typeface="+mn-ea"/>
              </a:rPr>
              <a:t>5. Writing</a:t>
            </a:r>
            <a:endParaRPr lang="en-US" altLang="zh-CN" b="1" dirty="0" smtClean="0"/>
          </a:p>
          <a:p>
            <a:pPr>
              <a:defRPr/>
            </a:pPr>
            <a:r>
              <a:rPr lang="en-US" altLang="zh-CN" dirty="0" smtClean="0">
                <a:sym typeface="+mn-ea"/>
              </a:rPr>
              <a:t>Understand what kind of topic is suitable and manageable for a term paper</a:t>
            </a:r>
            <a:endParaRPr lang="en-US" altLang="zh-CN" dirty="0" smtClean="0"/>
          </a:p>
          <a:p>
            <a:pPr>
              <a:defRPr/>
            </a:pPr>
            <a:r>
              <a:rPr lang="en-US" altLang="zh-CN" dirty="0" smtClean="0">
                <a:sym typeface="+mn-ea"/>
              </a:rPr>
              <a:t>Searching for information</a:t>
            </a:r>
            <a:endParaRPr lang="zh-CN" altLang="zh-CN" dirty="0" smtClean="0"/>
          </a:p>
          <a:p>
            <a:pPr marL="0" indent="0">
              <a:buFont typeface="Wingdings" panose="05000000000000000000" pitchFamily="2" charset="2"/>
              <a:buNone/>
              <a:defRPr/>
            </a:pPr>
            <a:endParaRPr lang="en-US" altLang="zh-CN" b="1" dirty="0"/>
          </a:p>
          <a:p>
            <a:pPr marL="0" indent="0">
              <a:buFont typeface="Wingdings" panose="05000000000000000000" pitchFamily="2" charset="2"/>
              <a:buNone/>
              <a:defRPr/>
            </a:pPr>
            <a:r>
              <a:rPr lang="en-US" altLang="zh-CN" b="1" dirty="0"/>
              <a:t>6</a:t>
            </a:r>
            <a:r>
              <a:rPr lang="en-US" altLang="zh-CN" b="1" dirty="0" smtClean="0"/>
              <a:t>. Researching</a:t>
            </a:r>
            <a:endParaRPr lang="en-US" altLang="zh-CN" b="1" dirty="0" smtClean="0"/>
          </a:p>
          <a:p>
            <a:pPr>
              <a:defRPr/>
            </a:pPr>
            <a:r>
              <a:rPr lang="en-US" altLang="zh-CN" dirty="0" smtClean="0"/>
              <a:t>Independently locate and study a variety of resources (articles, books, videos, etc.) to conduct a survey of environmental protection</a:t>
            </a:r>
            <a:endParaRPr lang="zh-CN" altLang="zh-CN" dirty="0" smtClean="0"/>
          </a:p>
          <a:p>
            <a:pPr>
              <a:defRPr/>
            </a:pPr>
            <a:endParaRPr lang="en-US" altLang="zh-CN" dirty="0" smtClean="0"/>
          </a:p>
          <a:p>
            <a:pPr marL="0" indent="0">
              <a:buFont typeface="Wingdings" panose="05000000000000000000" pitchFamily="2" charset="2"/>
              <a:buNone/>
              <a:defRPr/>
            </a:pPr>
            <a:endParaRPr lang="zh-CN" altLang="en-US" dirty="0"/>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143644"/>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smtClean="0">
                <a:solidFill>
                  <a:srgbClr val="C00000"/>
                </a:solidFill>
                <a:latin typeface="Arial" panose="020B0604020202020204" pitchFamily="34" charset="0"/>
                <a:cs typeface="Arial" panose="020B0604020202020204" pitchFamily="34" charset="0"/>
              </a:rPr>
              <a:t>2. the </a:t>
            </a:r>
            <a:r>
              <a:rPr lang="en-US" altLang="zh-CN" sz="2800" b="1" dirty="0">
                <a:solidFill>
                  <a:srgbClr val="C00000"/>
                </a:solidFill>
                <a:latin typeface="Arial" panose="020B0604020202020204" pitchFamily="34" charset="0"/>
                <a:cs typeface="Arial" panose="020B0604020202020204" pitchFamily="34" charset="0"/>
              </a:rPr>
              <a:t>Antarctic Treaty</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11560" y="2492896"/>
            <a:ext cx="8064896" cy="3416320"/>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The </a:t>
            </a:r>
            <a:r>
              <a:rPr lang="en-US" altLang="zh-CN" sz="2400" dirty="0">
                <a:latin typeface="Arial" panose="020B0604020202020204" pitchFamily="34" charset="0"/>
                <a:cs typeface="Arial" panose="020B0604020202020204" pitchFamily="34" charset="0"/>
              </a:rPr>
              <a:t>Antarctic Treaty was signed in Washington, D.C. on 1 December 1959 and officially entered into force in 1961. The original signatories were the twelve countries whose scientists had been active in and around Antarctica during the International Geophysical Year (IGY) of 1957-1958. The twelve countries were: Argentina, Australia, Belgium, Chile, France, Japan, New Zealand, Norway, South Africa, the Soviet Union, the United Kingdom, and the United States. Later other nations acceded to the treaty.</a:t>
            </a:r>
            <a:endParaRPr lang="zh-CN" altLang="zh-CN"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3"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523220"/>
          </a:xfrm>
          <a:prstGeom prst="rect">
            <a:avLst/>
          </a:prstGeom>
        </p:spPr>
        <p:txBody>
          <a:bodyPr wrap="square">
            <a:spAutoFit/>
          </a:bodyPr>
          <a:lstStyle/>
          <a:p>
            <a:pPr lvl="0"/>
            <a:r>
              <a:rPr lang="en-US" altLang="zh-CN" sz="2800" b="1" dirty="0">
                <a:solidFill>
                  <a:srgbClr val="C00000"/>
                </a:solidFill>
                <a:latin typeface="Arial" panose="020B0604020202020204" pitchFamily="34" charset="0"/>
                <a:cs typeface="Arial" panose="020B0604020202020204" pitchFamily="34" charset="0"/>
              </a:rPr>
              <a:t>3</a:t>
            </a:r>
            <a:r>
              <a:rPr lang="en-US" altLang="zh-CN" sz="2800" b="1" dirty="0" smtClean="0">
                <a:solidFill>
                  <a:srgbClr val="C00000"/>
                </a:solidFill>
                <a:latin typeface="Arial" panose="020B0604020202020204" pitchFamily="34" charset="0"/>
                <a:cs typeface="Arial" panose="020B0604020202020204" pitchFamily="34" charset="0"/>
              </a:rPr>
              <a:t>. Marine </a:t>
            </a:r>
            <a:r>
              <a:rPr lang="en-US" altLang="zh-CN" sz="2800" b="1" dirty="0">
                <a:solidFill>
                  <a:srgbClr val="C00000"/>
                </a:solidFill>
                <a:latin typeface="Arial" panose="020B0604020202020204" pitchFamily="34" charset="0"/>
                <a:cs typeface="Arial" panose="020B0604020202020204" pitchFamily="34" charset="0"/>
              </a:rPr>
              <a:t>Arctic Pease Sanctuary (MAPS)</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11560" y="2492896"/>
            <a:ext cx="7921253" cy="3785652"/>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The </a:t>
            </a:r>
            <a:r>
              <a:rPr lang="en-US" altLang="zh-CN" sz="2400" dirty="0">
                <a:latin typeface="Arial" panose="020B0604020202020204" pitchFamily="34" charset="0"/>
                <a:cs typeface="Arial" panose="020B0604020202020204" pitchFamily="34" charset="0"/>
              </a:rPr>
              <a:t>Marine Arctic Peace Sanctuary (MAPS) is an international marine protected area, ensuring protection in perpetuity from all exploitation and militarization in all ocean space north of the Arctic Circle. It prohibits commercial and military shipping traffic, seismic survey, all extractive processes and construction of artificial islands. MAPS will be realized by a unifying international agreement, called the MAPS Treaty. It enters into force when 99 countries, including the Arctic nations, sign the Treaty.</a:t>
            </a:r>
            <a:endParaRPr lang="zh-CN" altLang="zh-CN" sz="24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641778"/>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87624" y="1628800"/>
            <a:ext cx="7200800" cy="954107"/>
          </a:xfrm>
          <a:prstGeom prst="rect">
            <a:avLst/>
          </a:prstGeom>
        </p:spPr>
        <p:txBody>
          <a:bodyPr wrap="square">
            <a:spAutoFit/>
          </a:bodyPr>
          <a:lstStyle/>
          <a:p>
            <a:pPr lvl="0" algn="just"/>
            <a:r>
              <a:rPr lang="en-US" altLang="zh-CN" sz="2800" b="1" dirty="0" smtClean="0">
                <a:solidFill>
                  <a:srgbClr val="C00000"/>
                </a:solidFill>
                <a:latin typeface="Arial" panose="020B0604020202020204" pitchFamily="34" charset="0"/>
                <a:cs typeface="Arial" panose="020B0604020202020204" pitchFamily="34" charset="0"/>
              </a:rPr>
              <a:t>4. the </a:t>
            </a:r>
            <a:r>
              <a:rPr lang="en-US" altLang="zh-CN" sz="2800" b="1" dirty="0">
                <a:solidFill>
                  <a:srgbClr val="C00000"/>
                </a:solidFill>
                <a:latin typeface="Arial" panose="020B0604020202020204" pitchFamily="34" charset="0"/>
                <a:cs typeface="Arial" panose="020B0604020202020204" pitchFamily="34" charset="0"/>
              </a:rPr>
              <a:t>United Nations Convention on the Law of the Sea</a:t>
            </a:r>
            <a:endParaRPr lang="en-US" altLang="zh-CN" sz="2800" b="1" dirty="0">
              <a:solidFill>
                <a:srgbClr val="C00000"/>
              </a:solidFill>
              <a:latin typeface="Arial" panose="020B0604020202020204" pitchFamily="34" charset="0"/>
              <a:cs typeface="Arial" panose="020B0604020202020204" pitchFamily="34" charset="0"/>
            </a:endParaRPr>
          </a:p>
        </p:txBody>
      </p:sp>
      <p:sp>
        <p:nvSpPr>
          <p:cNvPr id="11" name="矩形 10"/>
          <p:cNvSpPr/>
          <p:nvPr/>
        </p:nvSpPr>
        <p:spPr>
          <a:xfrm>
            <a:off x="611560" y="2830284"/>
            <a:ext cx="8064896" cy="3046988"/>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The </a:t>
            </a:r>
            <a:r>
              <a:rPr lang="en-US" altLang="zh-CN" sz="2400" dirty="0">
                <a:latin typeface="Arial" panose="020B0604020202020204" pitchFamily="34" charset="0"/>
                <a:cs typeface="Arial" panose="020B0604020202020204" pitchFamily="34" charset="0"/>
              </a:rPr>
              <a:t>United Nations Convention on the Law of the Sea (UNCLOS) is an international agreement that resulted from the third United Nations Conference on the Law of the Sea, which took place between 1973 and 1982. The Convention lays down a comprehensive regime of law and order in the world’s oceans and seas, establishing rules governing the use of oceans for fishing, shipping, exploration, navigating, mining, etc.</a:t>
            </a:r>
            <a:endParaRPr lang="zh-CN" altLang="zh-CN" sz="24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1292662"/>
          </a:xfrm>
          <a:prstGeom prst="rect">
            <a:avLst/>
          </a:prstGeom>
        </p:spPr>
        <p:txBody>
          <a:bodyPr wrap="square">
            <a:spAutoFit/>
          </a:bodyPr>
          <a:lstStyle/>
          <a:p>
            <a:pPr lvl="0" algn="just"/>
            <a:r>
              <a:rPr lang="en-US" altLang="zh-CN" sz="2600" b="1" dirty="0" smtClean="0">
                <a:latin typeface="Arial" panose="020B0604020202020204" pitchFamily="34" charset="0"/>
                <a:cs typeface="Arial" panose="020B0604020202020204" pitchFamily="34" charset="0"/>
              </a:rPr>
              <a:t>For </a:t>
            </a:r>
            <a:r>
              <a:rPr lang="en-US" altLang="zh-CN" sz="2600" b="1" dirty="0">
                <a:latin typeface="Arial" panose="020B0604020202020204" pitchFamily="34" charset="0"/>
                <a:cs typeface="Arial" panose="020B0604020202020204" pitchFamily="34" charset="0"/>
              </a:rPr>
              <a:t>millions of years, Arctic sea ice has expanded and retracted </a:t>
            </a:r>
            <a:r>
              <a:rPr lang="en-US" altLang="zh-CN" sz="2600" b="1" dirty="0">
                <a:solidFill>
                  <a:srgbClr val="C00000"/>
                </a:solidFill>
                <a:latin typeface="Arial" panose="020B0604020202020204" pitchFamily="34" charset="0"/>
                <a:cs typeface="Arial" panose="020B0604020202020204" pitchFamily="34" charset="0"/>
              </a:rPr>
              <a:t>in a rhythmic </a:t>
            </a:r>
            <a:r>
              <a:rPr lang="en-US" altLang="zh-CN" sz="2600" b="1" dirty="0" smtClean="0">
                <a:solidFill>
                  <a:srgbClr val="C00000"/>
                </a:solidFill>
                <a:latin typeface="Arial" panose="020B0604020202020204" pitchFamily="34" charset="0"/>
                <a:cs typeface="Arial" panose="020B0604020202020204" pitchFamily="34" charset="0"/>
              </a:rPr>
              <a:t>dance </a:t>
            </a:r>
            <a:r>
              <a:rPr lang="en-US" altLang="zh-CN" sz="2600" b="1" dirty="0" smtClean="0">
                <a:latin typeface="Arial" panose="020B0604020202020204" pitchFamily="34" charset="0"/>
                <a:cs typeface="Arial" panose="020B0604020202020204" pitchFamily="34" charset="0"/>
              </a:rPr>
              <a:t>with </a:t>
            </a:r>
            <a:r>
              <a:rPr lang="en-US" altLang="zh-CN" sz="2600" b="1" dirty="0">
                <a:latin typeface="Arial" panose="020B0604020202020204" pitchFamily="34" charset="0"/>
                <a:cs typeface="Arial" panose="020B0604020202020204" pitchFamily="34" charset="0"/>
              </a:rPr>
              <a:t>the summer sun. (Para. 1)</a:t>
            </a:r>
            <a:endParaRPr lang="zh-CN" altLang="zh-CN" sz="2600" b="1" dirty="0">
              <a:latin typeface="Arial" panose="020B0604020202020204" pitchFamily="34" charset="0"/>
              <a:cs typeface="Arial" panose="020B0604020202020204" pitchFamily="34" charset="0"/>
            </a:endParaRPr>
          </a:p>
        </p:txBody>
      </p:sp>
      <p:sp>
        <p:nvSpPr>
          <p:cNvPr id="3" name="矩形 2"/>
          <p:cNvSpPr/>
          <p:nvPr/>
        </p:nvSpPr>
        <p:spPr>
          <a:xfrm>
            <a:off x="310344" y="3218200"/>
            <a:ext cx="8329786" cy="2492990"/>
          </a:xfrm>
          <a:prstGeom prst="rect">
            <a:avLst/>
          </a:prstGeom>
        </p:spPr>
        <p:txBody>
          <a:bodyPr wrap="square">
            <a:spAutoFit/>
          </a:bodyPr>
          <a:lstStyle/>
          <a:p>
            <a:pPr marL="342900" indent="-342900" algn="just">
              <a:buFont typeface="Arial" panose="020B0604020202020204" pitchFamily="34" charset="0"/>
              <a:buChar char="•"/>
            </a:pPr>
            <a:r>
              <a:rPr lang="en-US" altLang="zh-CN" sz="2600" dirty="0" smtClean="0">
                <a:latin typeface="Arial" panose="020B0604020202020204" pitchFamily="34" charset="0"/>
                <a:cs typeface="Arial" panose="020B0604020202020204" pitchFamily="34" charset="0"/>
              </a:rPr>
              <a:t>The </a:t>
            </a:r>
            <a:r>
              <a:rPr lang="en-US" altLang="zh-CN" sz="2600" dirty="0">
                <a:latin typeface="Arial" panose="020B0604020202020204" pitchFamily="34" charset="0"/>
                <a:cs typeface="Arial" panose="020B0604020202020204" pitchFamily="34" charset="0"/>
              </a:rPr>
              <a:t>prepositional phrase “</a:t>
            </a:r>
            <a:r>
              <a:rPr lang="en-US" altLang="zh-CN" sz="2600" dirty="0">
                <a:solidFill>
                  <a:srgbClr val="C00000"/>
                </a:solidFill>
                <a:latin typeface="Arial" panose="020B0604020202020204" pitchFamily="34" charset="0"/>
                <a:cs typeface="Arial" panose="020B0604020202020204" pitchFamily="34" charset="0"/>
              </a:rPr>
              <a:t>in a rhythmic dance</a:t>
            </a:r>
            <a:r>
              <a:rPr lang="en-US" altLang="zh-CN" sz="2600" dirty="0">
                <a:latin typeface="Arial" panose="020B0604020202020204" pitchFamily="34" charset="0"/>
                <a:cs typeface="Arial" panose="020B0604020202020204" pitchFamily="34" charset="0"/>
              </a:rPr>
              <a:t>” refers to </a:t>
            </a:r>
            <a:r>
              <a:rPr lang="en-US" altLang="zh-CN" sz="2600" dirty="0" smtClean="0">
                <a:latin typeface="Arial" panose="020B0604020202020204" pitchFamily="34" charset="0"/>
                <a:cs typeface="Arial" panose="020B0604020202020204" pitchFamily="34" charset="0"/>
              </a:rPr>
              <a:t>“dancing </a:t>
            </a:r>
            <a:r>
              <a:rPr lang="en-US" altLang="zh-CN" sz="2600" dirty="0">
                <a:latin typeface="Arial" panose="020B0604020202020204" pitchFamily="34" charset="0"/>
                <a:cs typeface="Arial" panose="020B0604020202020204" pitchFamily="34" charset="0"/>
              </a:rPr>
              <a:t>with measured </a:t>
            </a:r>
            <a:r>
              <a:rPr lang="en-US" altLang="zh-CN" sz="2600" dirty="0" smtClean="0">
                <a:latin typeface="Arial" panose="020B0604020202020204" pitchFamily="34" charset="0"/>
                <a:cs typeface="Arial" panose="020B0604020202020204" pitchFamily="34" charset="0"/>
              </a:rPr>
              <a:t>regularity”</a:t>
            </a:r>
            <a:r>
              <a:rPr lang="zh-CN" altLang="en-US" sz="2600" dirty="0" smtClean="0">
                <a:latin typeface="Arial" panose="020B0604020202020204" pitchFamily="34" charset="0"/>
                <a:cs typeface="Arial" panose="020B0604020202020204" pitchFamily="34" charset="0"/>
              </a:rPr>
              <a:t>（</a:t>
            </a:r>
            <a:r>
              <a:rPr lang="zh-CN" altLang="zh-CN" sz="2600" dirty="0" smtClean="0">
                <a:latin typeface="Arial" panose="020B0604020202020204" pitchFamily="34" charset="0"/>
                <a:cs typeface="Arial" panose="020B0604020202020204" pitchFamily="34" charset="0"/>
              </a:rPr>
              <a:t>跳</a:t>
            </a:r>
            <a:r>
              <a:rPr lang="zh-CN" altLang="zh-CN" sz="2600" dirty="0">
                <a:latin typeface="Arial" panose="020B0604020202020204" pitchFamily="34" charset="0"/>
                <a:cs typeface="Arial" panose="020B0604020202020204" pitchFamily="34" charset="0"/>
              </a:rPr>
              <a:t>着有节奏的</a:t>
            </a:r>
            <a:r>
              <a:rPr lang="zh-CN" altLang="zh-CN" sz="2600" dirty="0" smtClean="0">
                <a:latin typeface="Arial" panose="020B0604020202020204" pitchFamily="34" charset="0"/>
                <a:cs typeface="Arial" panose="020B0604020202020204" pitchFamily="34" charset="0"/>
              </a:rPr>
              <a:t>舞蹈</a:t>
            </a:r>
            <a:r>
              <a:rPr lang="zh-CN" altLang="en-US" sz="2600" dirty="0" smtClean="0">
                <a:latin typeface="Arial" panose="020B0604020202020204" pitchFamily="34" charset="0"/>
                <a:cs typeface="Arial" panose="020B0604020202020204" pitchFamily="34" charset="0"/>
              </a:rPr>
              <a:t>）</a:t>
            </a:r>
            <a:r>
              <a:rPr lang="en-US" altLang="zh-CN" sz="2600" dirty="0" smtClean="0">
                <a:latin typeface="Arial" panose="020B0604020202020204" pitchFamily="34" charset="0"/>
                <a:cs typeface="Arial" panose="020B0604020202020204" pitchFamily="34" charset="0"/>
              </a:rPr>
              <a:t>. </a:t>
            </a:r>
            <a:endParaRPr lang="en-US" altLang="zh-CN" sz="1000" dirty="0" smtClean="0">
              <a:latin typeface="Arial" panose="020B0604020202020204" pitchFamily="34" charset="0"/>
              <a:cs typeface="Arial" panose="020B0604020202020204" pitchFamily="34" charset="0"/>
            </a:endParaRPr>
          </a:p>
          <a:p>
            <a:pPr marL="355600" algn="just"/>
            <a:r>
              <a:rPr lang="en-US" altLang="zh-CN" sz="2600" dirty="0" smtClean="0">
                <a:latin typeface="Arial" panose="020B0604020202020204" pitchFamily="34" charset="0"/>
                <a:cs typeface="Arial" panose="020B0604020202020204" pitchFamily="34" charset="0"/>
              </a:rPr>
              <a:t>In </a:t>
            </a:r>
            <a:r>
              <a:rPr lang="en-US" altLang="zh-CN" sz="2600" dirty="0">
                <a:latin typeface="Arial" panose="020B0604020202020204" pitchFamily="34" charset="0"/>
                <a:cs typeface="Arial" panose="020B0604020202020204" pitchFamily="34" charset="0"/>
              </a:rPr>
              <a:t>the sentence above, the phrase could </a:t>
            </a:r>
            <a:r>
              <a:rPr lang="en-US" altLang="zh-CN" sz="2600" dirty="0" smtClean="0">
                <a:latin typeface="Arial" panose="020B0604020202020204" pitchFamily="34" charset="0"/>
                <a:cs typeface="Arial" panose="020B0604020202020204" pitchFamily="34" charset="0"/>
              </a:rPr>
              <a:t>be paraphrased </a:t>
            </a:r>
            <a:r>
              <a:rPr lang="en-US" altLang="zh-CN" sz="2600" dirty="0">
                <a:latin typeface="Arial" panose="020B0604020202020204" pitchFamily="34" charset="0"/>
                <a:cs typeface="Arial" panose="020B0604020202020204" pitchFamily="34" charset="0"/>
              </a:rPr>
              <a:t>as “recurring with measured regularity</a:t>
            </a:r>
            <a:r>
              <a:rPr lang="en-US" altLang="zh-CN" sz="2600" dirty="0" smtClean="0">
                <a:latin typeface="Arial" panose="020B0604020202020204" pitchFamily="34" charset="0"/>
                <a:cs typeface="Arial" panose="020B0604020202020204" pitchFamily="34" charset="0"/>
              </a:rPr>
              <a:t>”</a:t>
            </a:r>
            <a:r>
              <a:rPr lang="zh-CN" altLang="zh-CN" sz="2600" dirty="0"/>
              <a:t> （交替着出现）</a:t>
            </a:r>
            <a:r>
              <a:rPr lang="en-US" altLang="zh-CN" sz="2600" dirty="0" smtClean="0">
                <a:latin typeface="Arial" panose="020B0604020202020204" pitchFamily="34" charset="0"/>
                <a:cs typeface="Arial" panose="020B0604020202020204" pitchFamily="34" charset="0"/>
              </a:rPr>
              <a:t>.</a:t>
            </a:r>
            <a:endParaRPr lang="zh-CN" altLang="zh-CN" sz="26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440897" y="1484784"/>
            <a:ext cx="7397509" cy="2308324"/>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The </a:t>
            </a:r>
            <a:r>
              <a:rPr lang="en-US" altLang="zh-CN" sz="2400" b="1" dirty="0">
                <a:latin typeface="Arial" panose="020B0604020202020204" pitchFamily="34" charset="0"/>
                <a:cs typeface="Arial" panose="020B0604020202020204" pitchFamily="34" charset="0"/>
              </a:rPr>
              <a:t>National Snow and Ice Data Center reported that last year’s minimum Arctic sea ice extent was the second lowest </a:t>
            </a:r>
            <a:r>
              <a:rPr lang="en-US" altLang="zh-CN" sz="2400" b="1" dirty="0">
                <a:solidFill>
                  <a:srgbClr val="C00000"/>
                </a:solidFill>
                <a:latin typeface="Arial" panose="020B0604020202020204" pitchFamily="34" charset="0"/>
                <a:cs typeface="Arial" panose="020B0604020202020204" pitchFamily="34" charset="0"/>
              </a:rPr>
              <a:t>on </a:t>
            </a:r>
            <a:r>
              <a:rPr lang="en-US" altLang="zh-CN" sz="2400" b="1" dirty="0" smtClean="0">
                <a:solidFill>
                  <a:srgbClr val="C00000"/>
                </a:solidFill>
                <a:latin typeface="Arial" panose="020B0604020202020204" pitchFamily="34" charset="0"/>
                <a:cs typeface="Arial" panose="020B0604020202020204" pitchFamily="34" charset="0"/>
              </a:rPr>
              <a:t>record</a:t>
            </a:r>
            <a:r>
              <a:rPr lang="en-US" altLang="zh-CN" sz="2400" b="1" dirty="0" smtClean="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Similarly, the Polar Science Center found that 2019 ended with the second lowest Arctic sea ice volume </a:t>
            </a:r>
            <a:r>
              <a:rPr lang="en-US" altLang="zh-CN" sz="2400" b="1" dirty="0">
                <a:solidFill>
                  <a:srgbClr val="C00000"/>
                </a:solidFill>
                <a:latin typeface="Arial" panose="020B0604020202020204" pitchFamily="34" charset="0"/>
                <a:cs typeface="Arial" panose="020B0604020202020204" pitchFamily="34" charset="0"/>
              </a:rPr>
              <a:t>on record</a:t>
            </a:r>
            <a:r>
              <a:rPr lang="en-US" altLang="zh-CN" sz="2400" b="1" dirty="0">
                <a:latin typeface="Arial" panose="020B0604020202020204" pitchFamily="34" charset="0"/>
                <a:cs typeface="Arial" panose="020B0604020202020204" pitchFamily="34" charset="0"/>
              </a:rPr>
              <a:t>. (Para. 2)</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310344" y="3989783"/>
            <a:ext cx="8222469" cy="1569660"/>
          </a:xfrm>
          <a:prstGeom prst="rect">
            <a:avLst/>
          </a:prstGeom>
        </p:spPr>
        <p:txBody>
          <a:bodyPr wrap="square">
            <a:spAutoFit/>
          </a:bodyPr>
          <a:lstStyle/>
          <a:p>
            <a:pPr marL="342900" indent="-34290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If </a:t>
            </a:r>
            <a:r>
              <a:rPr lang="en-US" altLang="zh-CN" sz="2400" dirty="0">
                <a:latin typeface="Arial" panose="020B0604020202020204" pitchFamily="34" charset="0"/>
                <a:cs typeface="Arial" panose="020B0604020202020204" pitchFamily="34" charset="0"/>
              </a:rPr>
              <a:t>something is the best, worst, or biggest </a:t>
            </a:r>
            <a:r>
              <a:rPr lang="en-US" altLang="zh-CN" sz="2400" dirty="0">
                <a:solidFill>
                  <a:srgbClr val="C00000"/>
                </a:solidFill>
                <a:latin typeface="Arial" panose="020B0604020202020204" pitchFamily="34" charset="0"/>
                <a:cs typeface="Arial" panose="020B0604020202020204" pitchFamily="34" charset="0"/>
              </a:rPr>
              <a:t>on record</a:t>
            </a:r>
            <a:r>
              <a:rPr lang="en-US" altLang="zh-CN" sz="2400" dirty="0">
                <a:latin typeface="Arial" panose="020B0604020202020204" pitchFamily="34" charset="0"/>
                <a:cs typeface="Arial" panose="020B0604020202020204" pitchFamily="34" charset="0"/>
              </a:rPr>
              <a:t>, it is the best, worst, or biggest thing of its kind that has been noticed and written </a:t>
            </a:r>
            <a:r>
              <a:rPr lang="en-US" altLang="zh-CN" sz="2400" dirty="0" smtClean="0">
                <a:latin typeface="Arial" panose="020B0604020202020204" pitchFamily="34" charset="0"/>
                <a:cs typeface="Arial" panose="020B0604020202020204" pitchFamily="34" charset="0"/>
              </a:rPr>
              <a:t>down</a:t>
            </a:r>
            <a:r>
              <a:rPr lang="zh-CN" altLang="zh-CN" sz="2400" dirty="0"/>
              <a:t>（有记录的；有记载的）</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It is the meaning of “on record” in the text</a:t>
            </a:r>
            <a:r>
              <a:rPr lang="en-US" altLang="zh-CN" sz="2400" dirty="0" smtClean="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971600" y="1844824"/>
            <a:ext cx="7561213" cy="4462760"/>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Other meanings of “on record” are provided as below: </a:t>
            </a:r>
            <a:endParaRPr lang="en-US" altLang="zh-CN" sz="2400" dirty="0" smtClean="0">
              <a:latin typeface="Arial" panose="020B0604020202020204" pitchFamily="34" charset="0"/>
              <a:cs typeface="Arial" panose="020B0604020202020204" pitchFamily="34" charset="0"/>
            </a:endParaRPr>
          </a:p>
          <a:p>
            <a:pPr algn="just"/>
            <a:endParaRPr lang="en-US" altLang="zh-CN" sz="1000" dirty="0">
              <a:latin typeface="Arial" panose="020B0604020202020204" pitchFamily="34" charset="0"/>
              <a:cs typeface="Arial" panose="020B0604020202020204" pitchFamily="34" charset="0"/>
            </a:endParaRPr>
          </a:p>
          <a:p>
            <a:pPr algn="just"/>
            <a:r>
              <a:rPr lang="en-US" altLang="zh-CN" sz="2400" dirty="0" err="1" smtClean="0">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 If </a:t>
            </a:r>
            <a:r>
              <a:rPr lang="en-US" altLang="zh-CN" sz="2400" dirty="0">
                <a:latin typeface="Arial" panose="020B0604020202020204" pitchFamily="34" charset="0"/>
                <a:cs typeface="Arial" panose="020B0604020202020204" pitchFamily="34" charset="0"/>
              </a:rPr>
              <a:t>you are </a:t>
            </a:r>
            <a:r>
              <a:rPr lang="en-US" altLang="zh-CN" sz="2400" dirty="0">
                <a:solidFill>
                  <a:srgbClr val="C00000"/>
                </a:solidFill>
                <a:latin typeface="Arial" panose="020B0604020202020204" pitchFamily="34" charset="0"/>
                <a:cs typeface="Arial" panose="020B0604020202020204" pitchFamily="34" charset="0"/>
              </a:rPr>
              <a:t>on record </a:t>
            </a:r>
            <a:r>
              <a:rPr lang="en-US" altLang="zh-CN" sz="2400" dirty="0">
                <a:latin typeface="Arial" panose="020B0604020202020204" pitchFamily="34" charset="0"/>
                <a:cs typeface="Arial" panose="020B0604020202020204" pitchFamily="34" charset="0"/>
              </a:rPr>
              <a:t>as saying something, you have said it publicly and officially and it has been written down</a:t>
            </a:r>
            <a:r>
              <a:rPr lang="en-US" altLang="zh-CN" sz="2400" dirty="0" smtClean="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a:p>
            <a:pPr algn="just"/>
            <a:r>
              <a:rPr lang="en-US" altLang="zh-CN" sz="2400" dirty="0">
                <a:latin typeface="Arial" panose="020B0604020202020204" pitchFamily="34" charset="0"/>
                <a:cs typeface="Arial" panose="020B0604020202020204" pitchFamily="34" charset="0"/>
              </a:rPr>
              <a:t>e.g</a:t>
            </a:r>
            <a:r>
              <a:rPr lang="en-US" altLang="zh-CN" sz="2400" dirty="0" smtClean="0">
                <a:latin typeface="Arial" panose="020B0604020202020204" pitchFamily="34" charset="0"/>
                <a:cs typeface="Arial" panose="020B0604020202020204" pitchFamily="34" charset="0"/>
              </a:rPr>
              <a:t>.	The </a:t>
            </a:r>
            <a:r>
              <a:rPr lang="en-US" altLang="zh-CN" sz="2400" dirty="0">
                <a:latin typeface="Arial" panose="020B0604020202020204" pitchFamily="34" charset="0"/>
                <a:cs typeface="Arial" panose="020B0604020202020204" pitchFamily="34" charset="0"/>
              </a:rPr>
              <a:t>Chancellor is </a:t>
            </a:r>
            <a:r>
              <a:rPr lang="en-US" altLang="zh-CN" sz="2400" i="1" dirty="0">
                <a:solidFill>
                  <a:srgbClr val="C00000"/>
                </a:solidFill>
                <a:latin typeface="Arial" panose="020B0604020202020204" pitchFamily="34" charset="0"/>
                <a:cs typeface="Arial" panose="020B0604020202020204" pitchFamily="34" charset="0"/>
              </a:rPr>
              <a:t>on record </a:t>
            </a:r>
            <a:r>
              <a:rPr lang="en-US" altLang="zh-CN" sz="2400" dirty="0">
                <a:latin typeface="Arial" panose="020B0604020202020204" pitchFamily="34" charset="0"/>
                <a:cs typeface="Arial" panose="020B0604020202020204" pitchFamily="34" charset="0"/>
              </a:rPr>
              <a:t>as saying that the </a:t>
            </a:r>
            <a:r>
              <a:rPr lang="en-US" altLang="zh-CN" sz="2400" dirty="0" smtClean="0">
                <a:latin typeface="Arial" panose="020B0604020202020204" pitchFamily="34" charset="0"/>
                <a:cs typeface="Arial" panose="020B0604020202020204" pitchFamily="34" charset="0"/>
              </a:rPr>
              <a:t>	increase </a:t>
            </a:r>
            <a:r>
              <a:rPr lang="en-US" altLang="zh-CN" sz="2400" dirty="0">
                <a:latin typeface="Arial" panose="020B0604020202020204" pitchFamily="34" charset="0"/>
                <a:cs typeface="Arial" panose="020B0604020202020204" pitchFamily="34" charset="0"/>
              </a:rPr>
              <a:t>in unemployment is ‘a price worth </a:t>
            </a:r>
            <a:r>
              <a:rPr lang="en-US" altLang="zh-CN" sz="2400" dirty="0" smtClean="0">
                <a:latin typeface="Arial" panose="020B0604020202020204" pitchFamily="34" charset="0"/>
                <a:cs typeface="Arial" panose="020B0604020202020204" pitchFamily="34" charset="0"/>
              </a:rPr>
              <a:t>	paying</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to keep </a:t>
            </a:r>
            <a:r>
              <a:rPr lang="en-US" altLang="zh-CN" sz="2400" dirty="0">
                <a:latin typeface="Arial" panose="020B0604020202020204" pitchFamily="34" charset="0"/>
                <a:cs typeface="Arial" panose="020B0604020202020204" pitchFamily="34" charset="0"/>
              </a:rPr>
              <a:t>inflation down</a:t>
            </a:r>
            <a:r>
              <a:rPr lang="en-US" altLang="zh-CN" sz="2400" dirty="0" smtClean="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pPr algn="just"/>
            <a:endParaRPr lang="zh-CN" altLang="zh-CN" sz="1000" dirty="0">
              <a:latin typeface="Arial" panose="020B0604020202020204" pitchFamily="34" charset="0"/>
              <a:cs typeface="Arial" panose="020B0604020202020204" pitchFamily="34" charset="0"/>
            </a:endParaRPr>
          </a:p>
          <a:p>
            <a:pPr algn="just"/>
            <a:r>
              <a:rPr lang="en-US" altLang="zh-CN" sz="2400" dirty="0" smtClean="0">
                <a:latin typeface="Arial" panose="020B0604020202020204" pitchFamily="34" charset="0"/>
                <a:cs typeface="Arial" panose="020B0604020202020204" pitchFamily="34" charset="0"/>
              </a:rPr>
              <a:t>ii) If </a:t>
            </a:r>
            <a:r>
              <a:rPr lang="en-US" altLang="zh-CN" sz="2400" dirty="0">
                <a:latin typeface="Arial" panose="020B0604020202020204" pitchFamily="34" charset="0"/>
                <a:cs typeface="Arial" panose="020B0604020202020204" pitchFamily="34" charset="0"/>
              </a:rPr>
              <a:t>you keep information </a:t>
            </a:r>
            <a:r>
              <a:rPr lang="en-US" altLang="zh-CN" sz="2400" dirty="0">
                <a:solidFill>
                  <a:srgbClr val="C00000"/>
                </a:solidFill>
                <a:latin typeface="Arial" panose="020B0604020202020204" pitchFamily="34" charset="0"/>
                <a:cs typeface="Arial" panose="020B0604020202020204" pitchFamily="34" charset="0"/>
              </a:rPr>
              <a:t>on record</a:t>
            </a:r>
            <a:r>
              <a:rPr lang="en-US" altLang="zh-CN" sz="2400" dirty="0">
                <a:latin typeface="Arial" panose="020B0604020202020204" pitchFamily="34" charset="0"/>
                <a:cs typeface="Arial" panose="020B0604020202020204" pitchFamily="34" charset="0"/>
              </a:rPr>
              <a:t>, you write it down or store it in a computer so that it can be used later.</a:t>
            </a:r>
            <a:endParaRPr lang="zh-CN" altLang="zh-CN" sz="2400" dirty="0">
              <a:latin typeface="Arial" panose="020B0604020202020204" pitchFamily="34" charset="0"/>
              <a:cs typeface="Arial" panose="020B0604020202020204" pitchFamily="34" charset="0"/>
            </a:endParaRPr>
          </a:p>
          <a:p>
            <a:pPr algn="just"/>
            <a:r>
              <a:rPr lang="en-US" altLang="zh-CN" sz="2400" dirty="0">
                <a:latin typeface="Arial" panose="020B0604020202020204" pitchFamily="34" charset="0"/>
                <a:cs typeface="Arial" panose="020B0604020202020204" pitchFamily="34" charset="0"/>
              </a:rPr>
              <a:t>e.g. </a:t>
            </a:r>
            <a:r>
              <a:rPr lang="en-US" altLang="zh-CN" sz="2400" dirty="0" smtClean="0">
                <a:latin typeface="Arial" panose="020B0604020202020204" pitchFamily="34" charset="0"/>
                <a:cs typeface="Arial" panose="020B0604020202020204" pitchFamily="34" charset="0"/>
              </a:rPr>
              <a:t>	The </a:t>
            </a:r>
            <a:r>
              <a:rPr lang="en-US" altLang="zh-CN" sz="2400" dirty="0">
                <a:latin typeface="Arial" panose="020B0604020202020204" pitchFamily="34" charset="0"/>
                <a:cs typeface="Arial" panose="020B0604020202020204" pitchFamily="34" charset="0"/>
              </a:rPr>
              <a:t>practice is to keep </a:t>
            </a:r>
            <a:r>
              <a:rPr lang="en-US" altLang="zh-CN" sz="2400" i="1" dirty="0">
                <a:solidFill>
                  <a:srgbClr val="C00000"/>
                </a:solidFill>
                <a:latin typeface="Arial" panose="020B0604020202020204" pitchFamily="34" charset="0"/>
                <a:cs typeface="Arial" panose="020B0604020202020204" pitchFamily="34" charset="0"/>
              </a:rPr>
              <a:t>on record </a:t>
            </a:r>
            <a:r>
              <a:rPr lang="en-US" altLang="zh-CN" sz="2400" dirty="0">
                <a:latin typeface="Arial" panose="020B0604020202020204" pitchFamily="34" charset="0"/>
                <a:cs typeface="Arial" panose="020B0604020202020204" pitchFamily="34" charset="0"/>
              </a:rPr>
              <a:t>any analysis </a:t>
            </a:r>
            <a:r>
              <a:rPr lang="en-US" altLang="zh-CN" sz="2400" dirty="0" smtClean="0">
                <a:latin typeface="Arial" panose="020B0604020202020204" pitchFamily="34" charset="0"/>
                <a:cs typeface="Arial" panose="020B0604020202020204" pitchFamily="34" charset="0"/>
              </a:rPr>
              <a:t>	of  samples.</a:t>
            </a:r>
            <a:endParaRPr lang="en-US" altLang="zh-CN" sz="24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15616" y="1736259"/>
            <a:ext cx="7524514" cy="1569660"/>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Once </a:t>
            </a:r>
            <a:r>
              <a:rPr lang="en-US" altLang="zh-CN" sz="2400" b="1" dirty="0">
                <a:latin typeface="Arial" panose="020B0604020202020204" pitchFamily="34" charset="0"/>
                <a:cs typeface="Arial" panose="020B0604020202020204" pitchFamily="34" charset="0"/>
              </a:rPr>
              <a:t>dark water replaces brilliant ice, Earth could warm substantially, </a:t>
            </a:r>
            <a:r>
              <a:rPr lang="en-US" altLang="zh-CN" sz="2400" b="1" dirty="0">
                <a:solidFill>
                  <a:srgbClr val="C00000"/>
                </a:solidFill>
                <a:latin typeface="Arial" panose="020B0604020202020204" pitchFamily="34" charset="0"/>
                <a:cs typeface="Arial" panose="020B0604020202020204" pitchFamily="34" charset="0"/>
              </a:rPr>
              <a:t>equivalent </a:t>
            </a:r>
            <a:r>
              <a:rPr lang="en-US" altLang="zh-CN" sz="2400" b="1" dirty="0" smtClean="0">
                <a:solidFill>
                  <a:srgbClr val="C00000"/>
                </a:solidFill>
                <a:latin typeface="Arial" panose="020B0604020202020204" pitchFamily="34" charset="0"/>
                <a:cs typeface="Arial" panose="020B0604020202020204" pitchFamily="34" charset="0"/>
              </a:rPr>
              <a:t>to </a:t>
            </a:r>
            <a:r>
              <a:rPr lang="en-US" altLang="zh-CN" sz="2400" b="1" dirty="0" smtClean="0">
                <a:latin typeface="Arial" panose="020B0604020202020204" pitchFamily="34" charset="0"/>
                <a:cs typeface="Arial" panose="020B0604020202020204" pitchFamily="34" charset="0"/>
              </a:rPr>
              <a:t>the </a:t>
            </a:r>
            <a:r>
              <a:rPr lang="en-US" altLang="zh-CN" sz="2400" b="1" dirty="0">
                <a:latin typeface="Arial" panose="020B0604020202020204" pitchFamily="34" charset="0"/>
                <a:cs typeface="Arial" panose="020B0604020202020204" pitchFamily="34" charset="0"/>
              </a:rPr>
              <a:t>warming triggered by the additional release of a trillion tons of carbon dioxide into the atmosphere. (Para. 3)</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310344" y="3505651"/>
            <a:ext cx="8329786" cy="2462213"/>
          </a:xfrm>
          <a:prstGeom prst="rect">
            <a:avLst/>
          </a:prstGeom>
        </p:spPr>
        <p:txBody>
          <a:bodyPr wrap="square">
            <a:spAutoFit/>
          </a:bodyPr>
          <a:lstStyle/>
          <a:p>
            <a:pPr marL="342900" indent="-34290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In </a:t>
            </a:r>
            <a:r>
              <a:rPr lang="en-US" altLang="zh-CN" sz="2400" dirty="0">
                <a:latin typeface="Arial" panose="020B0604020202020204" pitchFamily="34" charset="0"/>
                <a:cs typeface="Arial" panose="020B0604020202020204" pitchFamily="34" charset="0"/>
              </a:rPr>
              <a:t>the text, the phrase “</a:t>
            </a:r>
            <a:r>
              <a:rPr lang="en-US" altLang="zh-CN" sz="2400" dirty="0">
                <a:solidFill>
                  <a:srgbClr val="C00000"/>
                </a:solidFill>
                <a:latin typeface="Arial" panose="020B0604020202020204" pitchFamily="34" charset="0"/>
                <a:cs typeface="Arial" panose="020B0604020202020204" pitchFamily="34" charset="0"/>
              </a:rPr>
              <a:t>equivalent to</a:t>
            </a:r>
            <a:r>
              <a:rPr lang="en-US" altLang="zh-CN" sz="2400" dirty="0">
                <a:latin typeface="Arial" panose="020B0604020202020204" pitchFamily="34" charset="0"/>
                <a:cs typeface="Arial" panose="020B0604020202020204" pitchFamily="34" charset="0"/>
              </a:rPr>
              <a:t>” refers </a:t>
            </a:r>
            <a:r>
              <a:rPr lang="en-US" altLang="zh-CN" sz="2400" dirty="0" smtClean="0">
                <a:latin typeface="Arial" panose="020B0604020202020204" pitchFamily="34" charset="0"/>
                <a:cs typeface="Arial" panose="020B0604020202020204" pitchFamily="34" charset="0"/>
              </a:rPr>
              <a:t>“being </a:t>
            </a:r>
            <a:r>
              <a:rPr lang="en-US" altLang="zh-CN" sz="2400" dirty="0">
                <a:latin typeface="Arial" panose="020B0604020202020204" pitchFamily="34" charset="0"/>
                <a:cs typeface="Arial" panose="020B0604020202020204" pitchFamily="34" charset="0"/>
              </a:rPr>
              <a:t>equal to in value, measure, force, effect, significance, etc</a:t>
            </a:r>
            <a:r>
              <a:rPr lang="en-US" altLang="zh-CN" sz="2400" dirty="0" smtClean="0">
                <a:latin typeface="Arial" panose="020B0604020202020204" pitchFamily="34" charset="0"/>
                <a:cs typeface="Arial" panose="020B0604020202020204" pitchFamily="34" charset="0"/>
              </a:rPr>
              <a:t>.”</a:t>
            </a:r>
            <a:r>
              <a:rPr lang="zh-CN" altLang="zh-CN" sz="2400" dirty="0" smtClean="0"/>
              <a:t>（</a:t>
            </a:r>
            <a:r>
              <a:rPr lang="zh-CN" altLang="zh-CN" sz="2400" dirty="0"/>
              <a:t>等于；相当于</a:t>
            </a:r>
            <a:r>
              <a:rPr lang="zh-CN" altLang="zh-CN" sz="2400" dirty="0" smtClean="0"/>
              <a:t>）</a:t>
            </a:r>
            <a:r>
              <a:rPr lang="en-US" altLang="zh-CN" sz="2400" dirty="0" smtClean="0"/>
              <a:t>. </a:t>
            </a:r>
            <a:r>
              <a:rPr lang="en-US" altLang="zh-CN" sz="2400" dirty="0" smtClean="0">
                <a:latin typeface="Arial" panose="020B0604020202020204" pitchFamily="34" charset="0"/>
                <a:cs typeface="Arial" panose="020B0604020202020204" pitchFamily="34" charset="0"/>
              </a:rPr>
              <a:t>Another </a:t>
            </a:r>
            <a:r>
              <a:rPr lang="en-US" altLang="zh-CN" sz="2400" dirty="0">
                <a:latin typeface="Arial" panose="020B0604020202020204" pitchFamily="34" charset="0"/>
                <a:cs typeface="Arial" panose="020B0604020202020204" pitchFamily="34" charset="0"/>
              </a:rPr>
              <a:t>meaning is “being corresponding or virtually identical especially in effect or function</a:t>
            </a:r>
            <a:r>
              <a:rPr lang="en-US" altLang="zh-CN" sz="2400" dirty="0" smtClean="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pPr algn="just"/>
            <a:endParaRPr lang="en-US" altLang="zh-CN" sz="1000" dirty="0">
              <a:latin typeface="Arial" panose="020B0604020202020204" pitchFamily="34" charset="0"/>
              <a:cs typeface="Arial" panose="020B0604020202020204" pitchFamily="34" charset="0"/>
            </a:endParaRPr>
          </a:p>
          <a:p>
            <a:pPr algn="just"/>
            <a:r>
              <a:rPr lang="en-US" altLang="zh-CN" sz="2400" i="1" dirty="0" smtClean="0">
                <a:latin typeface="Arial" panose="020B0604020202020204" pitchFamily="34" charset="0"/>
                <a:cs typeface="Arial" panose="020B0604020202020204" pitchFamily="34" charset="0"/>
              </a:rPr>
              <a:t>e.g.	In </a:t>
            </a:r>
            <a:r>
              <a:rPr lang="en-US" altLang="zh-CN" sz="2400" i="1" dirty="0">
                <a:latin typeface="Arial" panose="020B0604020202020204" pitchFamily="34" charset="0"/>
                <a:cs typeface="Arial" panose="020B0604020202020204" pitchFamily="34" charset="0"/>
              </a:rPr>
              <a:t>some ways their prime minister is </a:t>
            </a:r>
            <a:r>
              <a:rPr lang="en-US" altLang="zh-CN" sz="2400" i="1" dirty="0">
                <a:solidFill>
                  <a:srgbClr val="C00000"/>
                </a:solidFill>
                <a:latin typeface="Arial" panose="020B0604020202020204" pitchFamily="34" charset="0"/>
                <a:cs typeface="Arial" panose="020B0604020202020204" pitchFamily="34" charset="0"/>
              </a:rPr>
              <a:t>equivalent to </a:t>
            </a:r>
            <a:r>
              <a:rPr lang="en-US" altLang="zh-CN" sz="2400" i="1" dirty="0">
                <a:latin typeface="Arial" panose="020B0604020202020204" pitchFamily="34" charset="0"/>
                <a:cs typeface="Arial" panose="020B0604020202020204" pitchFamily="34" charset="0"/>
              </a:rPr>
              <a:t>our </a:t>
            </a:r>
            <a:r>
              <a:rPr lang="en-US" altLang="zh-CN" sz="2400" i="1" dirty="0" smtClean="0">
                <a:latin typeface="Arial" panose="020B0604020202020204" pitchFamily="34" charset="0"/>
                <a:cs typeface="Arial" panose="020B0604020202020204" pitchFamily="34" charset="0"/>
              </a:rPr>
              <a:t>	president.</a:t>
            </a:r>
            <a:endParaRPr lang="zh-CN" altLang="zh-CN" sz="24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2" name="矩形 11"/>
          <p:cNvSpPr/>
          <p:nvPr/>
        </p:nvSpPr>
        <p:spPr>
          <a:xfrm>
            <a:off x="827584" y="2132856"/>
            <a:ext cx="7873578" cy="3785652"/>
          </a:xfrm>
          <a:prstGeom prst="rect">
            <a:avLst/>
          </a:prstGeom>
        </p:spPr>
        <p:txBody>
          <a:bodyPr wrap="square">
            <a:spAutoFit/>
          </a:bodyPr>
          <a:lstStyle/>
          <a:p>
            <a:pPr algn="just"/>
            <a:r>
              <a:rPr lang="en-US" altLang="zh-CN" sz="2400" b="1" dirty="0" smtClean="0">
                <a:latin typeface="Arial" panose="020B0604020202020204" pitchFamily="34" charset="0"/>
                <a:cs typeface="Arial" panose="020B0604020202020204" pitchFamily="34" charset="0"/>
              </a:rPr>
              <a:t>A </a:t>
            </a:r>
            <a:r>
              <a:rPr lang="en-US" altLang="zh-CN" sz="2400" b="1" dirty="0">
                <a:latin typeface="Arial" panose="020B0604020202020204" pitchFamily="34" charset="0"/>
                <a:cs typeface="Arial" panose="020B0604020202020204" pitchFamily="34" charset="0"/>
              </a:rPr>
              <a:t>new Marine Arctic Peace Sanctuary (MAPS) </a:t>
            </a:r>
            <a:r>
              <a:rPr lang="en-US" altLang="zh-CN" sz="2400" b="1" dirty="0">
                <a:solidFill>
                  <a:srgbClr val="C00000"/>
                </a:solidFill>
                <a:latin typeface="Arial" panose="020B0604020202020204" pitchFamily="34" charset="0"/>
                <a:cs typeface="Arial" panose="020B0604020202020204" pitchFamily="34" charset="0"/>
              </a:rPr>
              <a:t>Treaty—a proposed addendum to the United Nations Convention on the Law of the Sea—</a:t>
            </a:r>
            <a:r>
              <a:rPr lang="en-US" altLang="zh-CN" sz="2400" b="1" dirty="0">
                <a:latin typeface="Arial" panose="020B0604020202020204" pitchFamily="34" charset="0"/>
                <a:cs typeface="Arial" panose="020B0604020202020204" pitchFamily="34" charset="0"/>
              </a:rPr>
              <a:t>would protect the Arctic Ocean as a scientific preserve for peaceful purposes only. (Para. 6</a:t>
            </a:r>
            <a:r>
              <a:rPr lang="en-US" altLang="zh-CN" sz="2400" b="1" dirty="0" smtClean="0">
                <a:latin typeface="Arial" panose="020B0604020202020204" pitchFamily="34" charset="0"/>
                <a:cs typeface="Arial" panose="020B0604020202020204" pitchFamily="34" charset="0"/>
              </a:rPr>
              <a:t>)</a:t>
            </a:r>
            <a:endParaRPr lang="en-US" altLang="zh-CN" sz="2400" b="1" dirty="0" smtClean="0">
              <a:latin typeface="Arial" panose="020B0604020202020204" pitchFamily="34" charset="0"/>
              <a:cs typeface="Arial" panose="020B0604020202020204" pitchFamily="34" charset="0"/>
            </a:endParaRPr>
          </a:p>
          <a:p>
            <a:pPr algn="just"/>
            <a:endParaRPr lang="zh-CN" altLang="zh-CN" sz="2400" b="1" dirty="0">
              <a:latin typeface="Arial" panose="020B0604020202020204" pitchFamily="34" charset="0"/>
              <a:cs typeface="Arial" panose="020B0604020202020204" pitchFamily="34" charset="0"/>
            </a:endParaRPr>
          </a:p>
          <a:p>
            <a:pPr algn="just"/>
            <a:r>
              <a:rPr lang="en-US" altLang="zh-CN" sz="2400" b="1" dirty="0">
                <a:latin typeface="Arial" panose="020B0604020202020204" pitchFamily="34" charset="0"/>
                <a:cs typeface="Arial" panose="020B0604020202020204" pitchFamily="34" charset="0"/>
              </a:rPr>
              <a:t>Scientists can help</a:t>
            </a:r>
            <a:r>
              <a:rPr lang="en-US" altLang="zh-CN" sz="2400" b="1" dirty="0">
                <a:solidFill>
                  <a:srgbClr val="C00000"/>
                </a:solidFill>
                <a:latin typeface="Arial" panose="020B0604020202020204" pitchFamily="34" charset="0"/>
                <a:cs typeface="Arial" panose="020B0604020202020204" pitchFamily="34" charset="0"/>
              </a:rPr>
              <a:t>—just as they did for the Antarctic—</a:t>
            </a:r>
            <a:r>
              <a:rPr lang="en-US" altLang="zh-CN" sz="2400" b="1" dirty="0">
                <a:latin typeface="Arial" panose="020B0604020202020204" pitchFamily="34" charset="0"/>
                <a:cs typeface="Arial" panose="020B0604020202020204" pitchFamily="34" charset="0"/>
              </a:rPr>
              <a:t>by giving statements of support (at </a:t>
            </a:r>
            <a:r>
              <a:rPr lang="en-US" altLang="zh-CN" sz="2400" b="1" dirty="0" err="1">
                <a:latin typeface="Arial" panose="020B0604020202020204" pitchFamily="34" charset="0"/>
                <a:cs typeface="Arial" panose="020B0604020202020204" pitchFamily="34" charset="0"/>
              </a:rPr>
              <a:t>signmaps</a:t>
            </a:r>
            <a:r>
              <a:rPr lang="en-US" altLang="zh-CN" sz="2400" b="1" dirty="0">
                <a:latin typeface="Arial" panose="020B0604020202020204" pitchFamily="34" charset="0"/>
                <a:cs typeface="Arial" panose="020B0604020202020204" pitchFamily="34" charset="0"/>
              </a:rPr>
              <a:t>. org), asking scientific organizations to endorse the treaty, ... (Para. 6)</a:t>
            </a:r>
            <a:endParaRPr lang="zh-CN" altLang="zh-CN" sz="2400" b="1"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971600" y="1844824"/>
            <a:ext cx="7776864" cy="4154984"/>
          </a:xfrm>
          <a:prstGeom prst="rect">
            <a:avLst/>
          </a:prstGeom>
        </p:spPr>
        <p:txBody>
          <a:bodyPr wrap="square">
            <a:spAutoFit/>
          </a:bodyPr>
          <a:lstStyle/>
          <a:p>
            <a:pPr algn="just"/>
            <a:r>
              <a:rPr lang="en-US" altLang="zh-CN" sz="2400" dirty="0">
                <a:solidFill>
                  <a:srgbClr val="C00000"/>
                </a:solidFill>
                <a:latin typeface="Arial" panose="020B0604020202020204" pitchFamily="34" charset="0"/>
                <a:cs typeface="Arial" panose="020B0604020202020204" pitchFamily="34" charset="0"/>
              </a:rPr>
              <a:t>Parenthetical statements</a:t>
            </a:r>
            <a:r>
              <a:rPr lang="en-US" altLang="zh-CN" sz="2400" dirty="0">
                <a:latin typeface="Arial" panose="020B0604020202020204" pitchFamily="34" charset="0"/>
                <a:cs typeface="Arial" panose="020B0604020202020204" pitchFamily="34" charset="0"/>
              </a:rPr>
              <a:t>, as one of the particular type of signpost language, allow a writer to insert additional information without creating a separate sentence and are often demonstrated by parentheses and dashes. For example</a:t>
            </a:r>
            <a:r>
              <a:rPr lang="en-US" altLang="zh-CN" sz="2400" dirty="0" smtClean="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Researchers examined how much the wages of the respondents depended on the standard determinants</a:t>
            </a:r>
            <a:r>
              <a:rPr lang="en-US" altLang="zh-CN" sz="2400" i="1" dirty="0">
                <a:solidFill>
                  <a:srgbClr val="C00000"/>
                </a:solidFill>
                <a:latin typeface="Arial" panose="020B0604020202020204" pitchFamily="34" charset="0"/>
                <a:cs typeface="Arial" panose="020B0604020202020204" pitchFamily="34" charset="0"/>
              </a:rPr>
              <a:t>—education, experience, and so on—</a:t>
            </a:r>
            <a:r>
              <a:rPr lang="en-US" altLang="zh-CN" sz="2400" i="1" dirty="0">
                <a:latin typeface="Arial" panose="020B0604020202020204" pitchFamily="34" charset="0"/>
                <a:cs typeface="Arial" panose="020B0604020202020204" pitchFamily="34" charset="0"/>
              </a:rPr>
              <a:t>and how they depended on physical appearance.</a:t>
            </a:r>
            <a:endParaRPr lang="zh-CN" altLang="zh-CN" sz="2400" dirty="0">
              <a:latin typeface="Arial" panose="020B0604020202020204" pitchFamily="34" charset="0"/>
              <a:cs typeface="Arial" panose="020B0604020202020204" pitchFamily="34" charset="0"/>
            </a:endParaRPr>
          </a:p>
          <a:p>
            <a:pPr algn="just"/>
            <a:r>
              <a:rPr lang="en-US" altLang="zh-CN" sz="2400" i="1" dirty="0">
                <a:latin typeface="Arial" panose="020B0604020202020204" pitchFamily="34" charset="0"/>
                <a:cs typeface="Arial" panose="020B0604020202020204" pitchFamily="34" charset="0"/>
              </a:rPr>
              <a:t>He considered an example with two goods </a:t>
            </a:r>
            <a:r>
              <a:rPr lang="en-US" altLang="zh-CN" sz="2400" i="1" dirty="0">
                <a:solidFill>
                  <a:srgbClr val="C00000"/>
                </a:solidFill>
                <a:latin typeface="Arial" panose="020B0604020202020204" pitchFamily="34" charset="0"/>
                <a:cs typeface="Arial" panose="020B0604020202020204" pitchFamily="34" charset="0"/>
              </a:rPr>
              <a:t>(wine and cloth) </a:t>
            </a:r>
            <a:r>
              <a:rPr lang="en-US" altLang="zh-CN" sz="2400" i="1" dirty="0">
                <a:latin typeface="Arial" panose="020B0604020202020204" pitchFamily="34" charset="0"/>
                <a:cs typeface="Arial" panose="020B0604020202020204" pitchFamily="34" charset="0"/>
              </a:rPr>
              <a:t>and two countries </a:t>
            </a:r>
            <a:r>
              <a:rPr lang="en-US" altLang="zh-CN" sz="2400" i="1" dirty="0" smtClean="0">
                <a:solidFill>
                  <a:srgbClr val="C00000"/>
                </a:solidFill>
                <a:latin typeface="Arial" panose="020B0604020202020204" pitchFamily="34" charset="0"/>
                <a:cs typeface="Arial" panose="020B0604020202020204" pitchFamily="34" charset="0"/>
              </a:rPr>
              <a:t>(the UK </a:t>
            </a:r>
            <a:r>
              <a:rPr lang="en-US" altLang="zh-CN" sz="2400" i="1" dirty="0">
                <a:solidFill>
                  <a:srgbClr val="C00000"/>
                </a:solidFill>
                <a:latin typeface="Arial" panose="020B0604020202020204" pitchFamily="34" charset="0"/>
                <a:cs typeface="Arial" panose="020B0604020202020204" pitchFamily="34" charset="0"/>
              </a:rPr>
              <a:t>and Portugal)</a:t>
            </a:r>
            <a:r>
              <a:rPr lang="en-US" altLang="zh-CN" sz="2400" i="1" dirty="0">
                <a:latin typeface="Arial" panose="020B0604020202020204" pitchFamily="34" charset="0"/>
                <a:cs typeface="Arial" panose="020B0604020202020204" pitchFamily="34" charset="0"/>
              </a:rPr>
              <a:t>.</a:t>
            </a:r>
            <a:endParaRPr lang="zh-CN" altLang="zh-CN" sz="2400" dirty="0">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971227" y="1916832"/>
            <a:ext cx="7849245" cy="430887"/>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Complete the following table about the main points of the text</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1" name="矩形 19"/>
          <p:cNvSpPr/>
          <p:nvPr/>
        </p:nvSpPr>
        <p:spPr>
          <a:xfrm>
            <a:off x="1475656" y="1340768"/>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sp>
        <p:nvSpPr>
          <p:cNvPr id="8" name="TextBox 7"/>
          <p:cNvSpPr txBox="1"/>
          <p:nvPr/>
        </p:nvSpPr>
        <p:spPr>
          <a:xfrm>
            <a:off x="395536" y="2731567"/>
            <a:ext cx="7667322" cy="769441"/>
          </a:xfrm>
          <a:prstGeom prst="rect">
            <a:avLst/>
          </a:prstGeom>
          <a:noFill/>
        </p:spPr>
        <p:txBody>
          <a:bodyPr wrap="square" rtlCol="0">
            <a:spAutoFit/>
          </a:bodyPr>
          <a:lstStyle/>
          <a:p>
            <a:pPr algn="just">
              <a:lnSpc>
                <a:spcPct val="110000"/>
              </a:lnSpc>
            </a:pPr>
            <a:r>
              <a:rPr lang="en-US" altLang="zh-CN" sz="2000" kern="0" dirty="0" smtClean="0">
                <a:solidFill>
                  <a:schemeClr val="accent6">
                    <a:lumMod val="75000"/>
                  </a:schemeClr>
                </a:solidFill>
                <a:latin typeface="Arial" panose="020B0604020202020204" pitchFamily="34" charset="0"/>
                <a:cs typeface="Arial" panose="020B0604020202020204" pitchFamily="34" charset="0"/>
              </a:rPr>
              <a:t>As </a:t>
            </a:r>
            <a:r>
              <a:rPr lang="en-US" altLang="zh-CN" sz="2000" kern="0" dirty="0">
                <a:solidFill>
                  <a:schemeClr val="accent6">
                    <a:lumMod val="75000"/>
                  </a:schemeClr>
                </a:solidFill>
                <a:latin typeface="Arial" panose="020B0604020202020204" pitchFamily="34" charset="0"/>
                <a:cs typeface="Arial" panose="020B0604020202020204" pitchFamily="34" charset="0"/>
              </a:rPr>
              <a:t>the northern sea ice declines, the world must unite to preserve what remains of the </a:t>
            </a:r>
            <a:r>
              <a:rPr lang="en-US" altLang="zh-CN" sz="2000" kern="0" dirty="0" smtClean="0">
                <a:solidFill>
                  <a:schemeClr val="accent6">
                    <a:lumMod val="75000"/>
                  </a:schemeClr>
                </a:solidFill>
                <a:latin typeface="Arial" panose="020B0604020202020204" pitchFamily="34" charset="0"/>
                <a:cs typeface="Arial" panose="020B0604020202020204" pitchFamily="34" charset="0"/>
              </a:rPr>
              <a:t>Arctic.</a:t>
            </a:r>
            <a:endParaRPr lang="zh-CN" altLang="zh-CN" sz="2000" kern="0"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475656" y="4541058"/>
            <a:ext cx="4320480" cy="400110"/>
          </a:xfrm>
          <a:prstGeom prst="rect">
            <a:avLst/>
          </a:prstGeom>
          <a:noFill/>
        </p:spPr>
        <p:txBody>
          <a:bodyPr wrap="square" rtlCol="0">
            <a:spAutoFit/>
          </a:bodyPr>
          <a:lstStyle/>
          <a:p>
            <a:pPr algn="just"/>
            <a:r>
              <a:rPr lang="en-US" altLang="zh-CN" sz="2000" kern="0" dirty="0">
                <a:solidFill>
                  <a:schemeClr val="accent6">
                    <a:lumMod val="75000"/>
                  </a:schemeClr>
                </a:solidFill>
                <a:latin typeface="Arial" panose="020B0604020202020204" pitchFamily="34" charset="0"/>
                <a:cs typeface="Arial" panose="020B0604020202020204" pitchFamily="34" charset="0"/>
              </a:rPr>
              <a:t>t</a:t>
            </a:r>
            <a:r>
              <a:rPr lang="en-US" altLang="zh-CN" sz="2000" kern="0" dirty="0" smtClean="0">
                <a:solidFill>
                  <a:schemeClr val="accent6">
                    <a:lumMod val="75000"/>
                  </a:schemeClr>
                </a:solidFill>
                <a:latin typeface="Arial" panose="020B0604020202020204" pitchFamily="34" charset="0"/>
                <a:cs typeface="Arial" panose="020B0604020202020204" pitchFamily="34" charset="0"/>
              </a:rPr>
              <a:t>he Earth </a:t>
            </a:r>
            <a:r>
              <a:rPr lang="en-US" altLang="zh-CN" sz="2000" kern="0" dirty="0">
                <a:solidFill>
                  <a:schemeClr val="accent6">
                    <a:lumMod val="75000"/>
                  </a:schemeClr>
                </a:solidFill>
                <a:latin typeface="Arial" panose="020B0604020202020204" pitchFamily="34" charset="0"/>
                <a:cs typeface="Arial" panose="020B0604020202020204" pitchFamily="34" charset="0"/>
              </a:rPr>
              <a:t>could warm substantially</a:t>
            </a:r>
            <a:endParaRPr lang="zh-CN" altLang="zh-CN" sz="2000" kern="0" dirty="0">
              <a:solidFill>
                <a:schemeClr val="accent6">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038536" y="4877961"/>
            <a:ext cx="4500314" cy="400110"/>
          </a:xfrm>
          <a:prstGeom prst="rect">
            <a:avLst/>
          </a:prstGeom>
          <a:noFill/>
        </p:spPr>
        <p:txBody>
          <a:bodyPr wrap="square" rtlCol="0">
            <a:spAutoFit/>
          </a:bodyPr>
          <a:lstStyle/>
          <a:p>
            <a:pPr algn="just"/>
            <a:r>
              <a:rPr lang="en-US" altLang="zh-CN" sz="2000" kern="0" dirty="0" smtClean="0">
                <a:solidFill>
                  <a:schemeClr val="accent6">
                    <a:lumMod val="75000"/>
                  </a:schemeClr>
                </a:solidFill>
                <a:latin typeface="Arial" panose="020B0604020202020204" pitchFamily="34" charset="0"/>
                <a:cs typeface="Arial" panose="020B0604020202020204" pitchFamily="34" charset="0"/>
              </a:rPr>
              <a:t>The </a:t>
            </a:r>
            <a:r>
              <a:rPr lang="en-US" altLang="zh-CN" sz="2000" kern="0" dirty="0">
                <a:solidFill>
                  <a:schemeClr val="accent6">
                    <a:lumMod val="75000"/>
                  </a:schemeClr>
                </a:solidFill>
                <a:latin typeface="Arial" panose="020B0604020202020204" pitchFamily="34" charset="0"/>
                <a:cs typeface="Arial" panose="020B0604020202020204" pitchFamily="34" charset="0"/>
              </a:rPr>
              <a:t>ice also determines who gets rain</a:t>
            </a:r>
            <a:endParaRPr lang="zh-CN" altLang="zh-CN" sz="2000" kern="0" dirty="0">
              <a:solidFill>
                <a:schemeClr val="accent6">
                  <a:lumMod val="75000"/>
                </a:schemeClr>
              </a:solidFill>
              <a:latin typeface="Arial" panose="020B0604020202020204" pitchFamily="34" charset="0"/>
              <a:cs typeface="Arial" panose="020B0604020202020204" pitchFamily="34" charset="0"/>
            </a:endParaRPr>
          </a:p>
        </p:txBody>
      </p:sp>
      <p:sp>
        <p:nvSpPr>
          <p:cNvPr id="15" name="TextBox 14"/>
          <p:cNvSpPr txBox="1"/>
          <p:nvPr/>
        </p:nvSpPr>
        <p:spPr>
          <a:xfrm>
            <a:off x="2038536" y="5190833"/>
            <a:ext cx="4363947" cy="400110"/>
          </a:xfrm>
          <a:prstGeom prst="rect">
            <a:avLst/>
          </a:prstGeom>
          <a:noFill/>
        </p:spPr>
        <p:txBody>
          <a:bodyPr wrap="square" rtlCol="0">
            <a:spAutoFit/>
          </a:bodyPr>
          <a:lstStyle/>
          <a:p>
            <a:pPr algn="just"/>
            <a:r>
              <a:rPr lang="en-US" altLang="zh-CN" sz="2000" kern="0" dirty="0" smtClean="0">
                <a:solidFill>
                  <a:schemeClr val="accent6">
                    <a:lumMod val="75000"/>
                  </a:schemeClr>
                </a:solidFill>
                <a:latin typeface="Arial" panose="020B0604020202020204" pitchFamily="34" charset="0"/>
                <a:cs typeface="Arial" panose="020B0604020202020204" pitchFamily="34" charset="0"/>
              </a:rPr>
              <a:t>Declining </a:t>
            </a:r>
            <a:r>
              <a:rPr lang="en-US" altLang="zh-CN" sz="2000" kern="0" dirty="0">
                <a:solidFill>
                  <a:schemeClr val="accent6">
                    <a:lumMod val="75000"/>
                  </a:schemeClr>
                </a:solidFill>
                <a:latin typeface="Arial" panose="020B0604020202020204" pitchFamily="34" charset="0"/>
                <a:cs typeface="Arial" panose="020B0604020202020204" pitchFamily="34" charset="0"/>
              </a:rPr>
              <a:t>sea ice threatens wildlife</a:t>
            </a:r>
            <a:endParaRPr lang="en-US" altLang="zh-CN" sz="2000" kern="0"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2" name="表格 1"/>
          <p:cNvGraphicFramePr>
            <a:graphicFrameLocks noGrp="1"/>
          </p:cNvGraphicFramePr>
          <p:nvPr/>
        </p:nvGraphicFramePr>
        <p:xfrm>
          <a:off x="310344" y="2474679"/>
          <a:ext cx="7934064" cy="4233902"/>
        </p:xfrm>
        <a:graphic>
          <a:graphicData uri="http://schemas.openxmlformats.org/drawingml/2006/table">
            <a:tbl>
              <a:tblPr firstRow="1" firstCol="1" bandRow="1">
                <a:tableStyleId>{E8B1032C-EA38-4F05-BA0D-38AFFFC7BED3}</a:tableStyleId>
              </a:tblPr>
              <a:tblGrid>
                <a:gridCol w="1081918"/>
                <a:gridCol w="6852146"/>
              </a:tblGrid>
              <a:tr h="1098337">
                <a:tc gridSpan="2">
                  <a:txBody>
                    <a:bodyPr/>
                    <a:lstStyle/>
                    <a:p>
                      <a:pPr algn="ctr">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Thesis statement</a:t>
                      </a:r>
                      <a:endParaRPr lang="zh-CN" sz="2000" kern="100" dirty="0">
                        <a:solidFill>
                          <a:schemeClr val="tx1"/>
                        </a:solidFill>
                        <a:effectLst/>
                        <a:latin typeface="Arial" panose="020B0604020202020204" pitchFamily="34" charset="0"/>
                        <a:cs typeface="Arial" panose="020B0604020202020204" pitchFamily="34" charset="0"/>
                      </a:endParaRPr>
                    </a:p>
                    <a:p>
                      <a:pPr algn="just">
                        <a:lnSpc>
                          <a:spcPct val="110000"/>
                        </a:lnSpc>
                        <a:spcAft>
                          <a:spcPts val="0"/>
                        </a:spcAft>
                      </a:pPr>
                      <a:r>
                        <a:rPr lang="en-US" sz="2000" kern="0" dirty="0" smtClean="0">
                          <a:solidFill>
                            <a:schemeClr val="tx1"/>
                          </a:solidFill>
                          <a:effectLst/>
                          <a:latin typeface="Arial" panose="020B0604020202020204" pitchFamily="34" charset="0"/>
                          <a:cs typeface="Arial" panose="020B0604020202020204" pitchFamily="34" charset="0"/>
                        </a:rPr>
                        <a:t>____________________________________________________________________________</a:t>
                      </a:r>
                      <a:endParaRPr lang="zh-CN" sz="200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58" marR="66558" marT="0" marB="0"/>
                </a:tc>
                <a:tc hMerge="1">
                  <a:tcPr/>
                </a:tc>
              </a:tr>
              <a:tr h="3135565">
                <a:tc>
                  <a:txBody>
                    <a:bodyPr/>
                    <a:lstStyle/>
                    <a:p>
                      <a:pPr algn="just">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Effects</a:t>
                      </a:r>
                      <a:endParaRPr lang="zh-CN" sz="2000" kern="100" dirty="0">
                        <a:solidFill>
                          <a:schemeClr val="tx1"/>
                        </a:solidFill>
                        <a:effectLst/>
                        <a:latin typeface="Arial" panose="020B0604020202020204" pitchFamily="34" charset="0"/>
                        <a:cs typeface="Arial" panose="020B0604020202020204" pitchFamily="34" charset="0"/>
                      </a:endParaRPr>
                    </a:p>
                    <a:p>
                      <a:pPr algn="just">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 </a:t>
                      </a:r>
                      <a:endParaRPr lang="zh-CN" sz="200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58" marR="66558" marT="0" marB="0" anchor="ctr"/>
                </a:tc>
                <a:tc>
                  <a:txBody>
                    <a:bodyPr/>
                    <a:lstStyle/>
                    <a:p>
                      <a:pPr algn="just">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Although most people have never seen the sea ice, its effects are never far away.</a:t>
                      </a:r>
                      <a:endParaRPr lang="zh-CN" sz="2000" kern="100" dirty="0">
                        <a:solidFill>
                          <a:schemeClr val="tx1"/>
                        </a:solidFill>
                        <a:effectLst/>
                        <a:latin typeface="Arial" panose="020B0604020202020204" pitchFamily="34" charset="0"/>
                        <a:cs typeface="Arial" panose="020B0604020202020204" pitchFamily="34" charset="0"/>
                      </a:endParaRPr>
                    </a:p>
                    <a:p>
                      <a:pPr algn="just">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1. Once dark water replaces brilliant ice, </a:t>
                      </a:r>
                      <a:r>
                        <a:rPr lang="en-US" sz="2000" kern="100" dirty="0" smtClean="0">
                          <a:solidFill>
                            <a:schemeClr val="tx1"/>
                          </a:solidFill>
                          <a:effectLst/>
                          <a:latin typeface="Arial" panose="020B0604020202020204" pitchFamily="34" charset="0"/>
                          <a:cs typeface="Arial" panose="020B0604020202020204" pitchFamily="34" charset="0"/>
                        </a:rPr>
                        <a:t>____________________________;</a:t>
                      </a:r>
                      <a:endParaRPr lang="zh-CN" sz="2000" kern="100" dirty="0">
                        <a:solidFill>
                          <a:schemeClr val="tx1"/>
                        </a:solidFill>
                        <a:effectLst/>
                        <a:latin typeface="Arial" panose="020B0604020202020204" pitchFamily="34" charset="0"/>
                        <a:cs typeface="Arial" panose="020B0604020202020204" pitchFamily="34" charset="0"/>
                      </a:endParaRPr>
                    </a:p>
                    <a:p>
                      <a:pPr algn="just">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2. </a:t>
                      </a:r>
                      <a:r>
                        <a:rPr lang="en-US" sz="2000" kern="100" dirty="0" smtClean="0">
                          <a:solidFill>
                            <a:schemeClr val="tx1"/>
                          </a:solidFill>
                          <a:effectLst/>
                          <a:latin typeface="Arial" panose="020B0604020202020204" pitchFamily="34" charset="0"/>
                          <a:cs typeface="Arial" panose="020B0604020202020204" pitchFamily="34" charset="0"/>
                        </a:rPr>
                        <a:t>____________________________________;</a:t>
                      </a:r>
                      <a:endParaRPr lang="zh-CN" sz="2000" kern="100" dirty="0">
                        <a:solidFill>
                          <a:schemeClr val="tx1"/>
                        </a:solidFill>
                        <a:effectLst/>
                        <a:latin typeface="Arial" panose="020B0604020202020204" pitchFamily="34" charset="0"/>
                        <a:cs typeface="Arial" panose="020B0604020202020204" pitchFamily="34" charset="0"/>
                      </a:endParaRPr>
                    </a:p>
                    <a:p>
                      <a:pPr algn="just">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3. </a:t>
                      </a:r>
                      <a:r>
                        <a:rPr lang="en-US" sz="2000" kern="100" dirty="0" smtClean="0">
                          <a:solidFill>
                            <a:schemeClr val="tx1"/>
                          </a:solidFill>
                          <a:effectLst/>
                          <a:latin typeface="Arial" panose="020B0604020202020204" pitchFamily="34" charset="0"/>
                          <a:cs typeface="Arial" panose="020B0604020202020204" pitchFamily="34" charset="0"/>
                        </a:rPr>
                        <a:t>____________________________________;</a:t>
                      </a:r>
                      <a:endParaRPr lang="zh-CN" sz="2000" kern="100" dirty="0">
                        <a:solidFill>
                          <a:schemeClr val="tx1"/>
                        </a:solidFill>
                        <a:effectLst/>
                        <a:latin typeface="Arial" panose="020B0604020202020204" pitchFamily="34" charset="0"/>
                        <a:cs typeface="Arial" panose="020B0604020202020204" pitchFamily="34" charset="0"/>
                      </a:endParaRPr>
                    </a:p>
                    <a:p>
                      <a:pPr algn="just">
                        <a:lnSpc>
                          <a:spcPct val="11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4. The sea ice conceals not just algae, but also </a:t>
                      </a:r>
                      <a:r>
                        <a:rPr lang="en-US" sz="2000" kern="100" dirty="0" smtClean="0">
                          <a:solidFill>
                            <a:schemeClr val="tx1"/>
                          </a:solidFill>
                          <a:effectLst/>
                          <a:latin typeface="Arial" panose="020B0604020202020204" pitchFamily="34" charset="0"/>
                          <a:cs typeface="Arial" panose="020B0604020202020204" pitchFamily="34" charset="0"/>
                        </a:rPr>
                        <a:t>_______________________________________________________________________________________.</a:t>
                      </a:r>
                      <a:endParaRPr lang="zh-CN" sz="200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58" marR="66558" marT="0" marB="0"/>
                </a:tc>
              </a:tr>
            </a:tbl>
          </a:graphicData>
        </a:graphic>
      </p:graphicFrame>
      <p:sp>
        <p:nvSpPr>
          <p:cNvPr id="14" name="TextBox 13"/>
          <p:cNvSpPr txBox="1"/>
          <p:nvPr/>
        </p:nvSpPr>
        <p:spPr>
          <a:xfrm>
            <a:off x="1390464" y="5854135"/>
            <a:ext cx="6696744" cy="743217"/>
          </a:xfrm>
          <a:prstGeom prst="rect">
            <a:avLst/>
          </a:prstGeom>
          <a:noFill/>
        </p:spPr>
        <p:txBody>
          <a:bodyPr wrap="square" rtlCol="0">
            <a:spAutoFit/>
          </a:bodyPr>
          <a:lstStyle/>
          <a:p>
            <a:pPr>
              <a:lnSpc>
                <a:spcPct val="110000"/>
              </a:lnSpc>
            </a:pPr>
            <a:r>
              <a:rPr lang="en-US" altLang="zh-CN" sz="2000" kern="0" dirty="0">
                <a:solidFill>
                  <a:schemeClr val="accent6">
                    <a:lumMod val="75000"/>
                  </a:schemeClr>
                </a:solidFill>
                <a:latin typeface="Arial" panose="020B0604020202020204" pitchFamily="34" charset="0"/>
                <a:cs typeface="Arial" panose="020B0604020202020204" pitchFamily="34" charset="0"/>
              </a:rPr>
              <a:t>90 billion barrels of oil and 1.7 trillion cubic feet of natural gas that neighboring countries would like to claim</a:t>
            </a:r>
            <a:endParaRPr lang="zh-CN" altLang="en-US" sz="2000" kern="0" dirty="0">
              <a:solidFill>
                <a:schemeClr val="accent6">
                  <a:lumMod val="75000"/>
                </a:schemeClr>
              </a:solidFill>
              <a:latin typeface="Arial" panose="020B0604020202020204" pitchFamily="34" charset="0"/>
              <a:cs typeface="Arial" panose="020B0604020202020204" pitchFamily="34" charset="0"/>
            </a:endParaRPr>
          </a:p>
        </p:txBody>
      </p:sp>
      <p:sp>
        <p:nvSpPr>
          <p:cNvPr id="18"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5"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36512" y="-27384"/>
            <a:ext cx="2245793" cy="12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Contents</a:t>
            </a:r>
            <a:endParaRPr lang="en-US" altLang="zh-CN" sz="3200" dirty="0">
              <a:solidFill>
                <a:schemeClr val="bg1"/>
              </a:solidFill>
              <a:latin typeface="Arial Black" panose="020B0A04020102020204" pitchFamily="34" charset="0"/>
            </a:endParaRPr>
          </a:p>
        </p:txBody>
      </p:sp>
      <p:sp>
        <p:nvSpPr>
          <p:cNvPr id="15" name="Rectangle 13"/>
          <p:cNvSpPr>
            <a:spLocks noChangeArrowheads="1"/>
          </p:cNvSpPr>
          <p:nvPr/>
        </p:nvSpPr>
        <p:spPr bwMode="auto">
          <a:xfrm>
            <a:off x="2843530" y="1360170"/>
            <a:ext cx="5437505" cy="3724910"/>
          </a:xfrm>
          <a:prstGeom prst="rect">
            <a:avLst/>
          </a:prstGeom>
          <a:noFill/>
          <a:ln w="9525">
            <a:noFill/>
            <a:miter lim="800000"/>
          </a:ln>
          <a:effectLst/>
        </p:spPr>
        <p:txBody>
          <a:bodyPr/>
          <a:lstStyle/>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2" action="ppaction://hlinksldjump"/>
              </a:rPr>
              <a:t>Reading</a:t>
            </a:r>
            <a:endPar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3" action="ppaction://hlinksldjump"/>
            </a:endParaRPr>
          </a:p>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3" action="ppaction://hlinksldjump"/>
              </a:rPr>
              <a:t>Viewing</a:t>
            </a:r>
            <a:endParaRPr lang="en-US" altLang="zh-CN" sz="3600" b="1" dirty="0">
              <a:solidFill>
                <a:schemeClr val="accent6">
                  <a:lumMod val="50000"/>
                </a:schemeClr>
              </a:solidFill>
              <a:latin typeface="Arial" panose="020B0604020202020204" pitchFamily="34" charset="0"/>
              <a:cs typeface="Arial" panose="020B0604020202020204" pitchFamily="34" charset="0"/>
              <a:hlinkClick r:id="" action="ppaction://noaction"/>
            </a:endParaRPr>
          </a:p>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4" action="ppaction://hlinksldjump"/>
              </a:rPr>
              <a:t>Speaking</a:t>
            </a:r>
            <a:endParaRPr lang="en-US" altLang="zh-CN" sz="3600" b="1" dirty="0" smtClean="0">
              <a:solidFill>
                <a:schemeClr val="accent6">
                  <a:lumMod val="50000"/>
                </a:schemeClr>
              </a:solidFill>
              <a:latin typeface="Arial" panose="020B0604020202020204" pitchFamily="34" charset="0"/>
              <a:cs typeface="Arial" panose="020B0604020202020204" pitchFamily="34" charset="0"/>
            </a:endParaRPr>
          </a:p>
          <a:p>
            <a:pPr marL="342900" indent="-342900">
              <a:lnSpc>
                <a:spcPct val="150000"/>
              </a:lnSpc>
              <a:spcBef>
                <a:spcPct val="20000"/>
              </a:spcBef>
              <a:buFontTx/>
              <a:buChar char="•"/>
            </a:pPr>
            <a:r>
              <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5" action="ppaction://hlinksldjump"/>
              </a:rPr>
              <a:t>Writing</a:t>
            </a:r>
            <a:endParaRPr lang="en-US" altLang="zh-CN" sz="3600" b="1" dirty="0" smtClean="0">
              <a:solidFill>
                <a:schemeClr val="accent6">
                  <a:lumMod val="50000"/>
                </a:schemeClr>
              </a:solidFill>
              <a:latin typeface="Arial" panose="020B0604020202020204" pitchFamily="34" charset="0"/>
              <a:cs typeface="Arial" panose="020B0604020202020204" pitchFamily="34" charset="0"/>
              <a:hlinkClick r:id="rId6" action="ppaction://hlinksldjump"/>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sp>
        <p:nvSpPr>
          <p:cNvPr id="8" name="TextBox 7"/>
          <p:cNvSpPr txBox="1"/>
          <p:nvPr/>
        </p:nvSpPr>
        <p:spPr>
          <a:xfrm>
            <a:off x="5181031" y="2492896"/>
            <a:ext cx="3690342" cy="400110"/>
          </a:xfrm>
          <a:prstGeom prst="rect">
            <a:avLst/>
          </a:prstGeom>
          <a:noFill/>
        </p:spPr>
        <p:txBody>
          <a:bodyPr wrap="square" rtlCol="0">
            <a:spAutoFit/>
          </a:bodyPr>
          <a:lstStyle/>
          <a:p>
            <a:pPr algn="just"/>
            <a:r>
              <a:rPr lang="en-US" altLang="zh-CN" sz="2000" kern="0" dirty="0">
                <a:solidFill>
                  <a:schemeClr val="accent6">
                    <a:lumMod val="75000"/>
                  </a:schemeClr>
                </a:solidFill>
                <a:latin typeface="Arial" panose="020B0604020202020204" pitchFamily="34" charset="0"/>
                <a:cs typeface="Arial" panose="020B0604020202020204" pitchFamily="34" charset="0"/>
              </a:rPr>
              <a:t>advocate not just for lowering</a:t>
            </a:r>
            <a:endParaRPr lang="zh-CN" altLang="zh-CN" sz="2000" kern="0"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580631" y="2820998"/>
            <a:ext cx="6977063" cy="769441"/>
          </a:xfrm>
          <a:prstGeom prst="rect">
            <a:avLst/>
          </a:prstGeom>
          <a:noFill/>
        </p:spPr>
        <p:txBody>
          <a:bodyPr wrap="square" rtlCol="0">
            <a:spAutoFit/>
          </a:bodyPr>
          <a:lstStyle/>
          <a:p>
            <a:pPr algn="just">
              <a:lnSpc>
                <a:spcPct val="110000"/>
              </a:lnSpc>
            </a:pPr>
            <a:r>
              <a:rPr lang="en-US" altLang="zh-CN" sz="2000" kern="0" dirty="0">
                <a:solidFill>
                  <a:schemeClr val="accent6">
                    <a:lumMod val="75000"/>
                  </a:schemeClr>
                </a:solidFill>
                <a:latin typeface="Arial" panose="020B0604020202020204" pitchFamily="34" charset="0"/>
                <a:cs typeface="Arial" panose="020B0604020202020204" pitchFamily="34" charset="0"/>
              </a:rPr>
              <a:t>greenhouse gas emissions, but also for protecting the Arctic from exploitation</a:t>
            </a:r>
            <a:endParaRPr lang="zh-CN" altLang="zh-CN" sz="2000" kern="0" dirty="0">
              <a:solidFill>
                <a:schemeClr val="accent6">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4065466" y="4293096"/>
            <a:ext cx="4500314" cy="400110"/>
          </a:xfrm>
          <a:prstGeom prst="rect">
            <a:avLst/>
          </a:prstGeom>
          <a:noFill/>
        </p:spPr>
        <p:txBody>
          <a:bodyPr wrap="square" rtlCol="0">
            <a:spAutoFit/>
          </a:bodyPr>
          <a:lstStyle/>
          <a:p>
            <a:pPr algn="just"/>
            <a:r>
              <a:rPr lang="en-US" altLang="zh-CN" sz="2000" kern="0" dirty="0" smtClean="0">
                <a:solidFill>
                  <a:schemeClr val="accent6">
                    <a:lumMod val="75000"/>
                  </a:schemeClr>
                </a:solidFill>
                <a:latin typeface="Arial" panose="020B0604020202020204" pitchFamily="34" charset="0"/>
                <a:cs typeface="Arial" panose="020B0604020202020204" pitchFamily="34" charset="0"/>
              </a:rPr>
              <a:t>protect </a:t>
            </a:r>
            <a:r>
              <a:rPr lang="en-US" altLang="zh-CN" sz="2000" kern="0" dirty="0">
                <a:solidFill>
                  <a:schemeClr val="accent6">
                    <a:lumMod val="75000"/>
                  </a:schemeClr>
                </a:solidFill>
                <a:latin typeface="Arial" panose="020B0604020202020204" pitchFamily="34" charset="0"/>
                <a:cs typeface="Arial" panose="020B0604020202020204" pitchFamily="34" charset="0"/>
              </a:rPr>
              <a:t>the Arctic Ocean as a scientific</a:t>
            </a:r>
            <a:endParaRPr lang="zh-CN" altLang="zh-CN" sz="2000" kern="0" dirty="0">
              <a:solidFill>
                <a:schemeClr val="accent6">
                  <a:lumMod val="75000"/>
                </a:schemeClr>
              </a:solidFill>
              <a:latin typeface="Arial" panose="020B0604020202020204" pitchFamily="34" charset="0"/>
              <a:cs typeface="Arial" panose="020B0604020202020204" pitchFamily="34" charset="0"/>
            </a:endParaRPr>
          </a:p>
        </p:txBody>
      </p:sp>
      <p:sp>
        <p:nvSpPr>
          <p:cNvPr id="15" name="TextBox 14"/>
          <p:cNvSpPr txBox="1"/>
          <p:nvPr/>
        </p:nvSpPr>
        <p:spPr>
          <a:xfrm>
            <a:off x="1508623" y="4691555"/>
            <a:ext cx="7010309" cy="1081771"/>
          </a:xfrm>
          <a:prstGeom prst="rect">
            <a:avLst/>
          </a:prstGeom>
          <a:noFill/>
        </p:spPr>
        <p:txBody>
          <a:bodyPr wrap="square" rtlCol="0">
            <a:spAutoFit/>
          </a:bodyPr>
          <a:lstStyle/>
          <a:p>
            <a:pPr algn="just">
              <a:lnSpc>
                <a:spcPct val="110000"/>
              </a:lnSpc>
            </a:pPr>
            <a:r>
              <a:rPr lang="en-US" altLang="zh-CN" sz="2000" kern="0" dirty="0" smtClean="0">
                <a:solidFill>
                  <a:schemeClr val="accent6">
                    <a:lumMod val="75000"/>
                  </a:schemeClr>
                </a:solidFill>
                <a:latin typeface="Arial" panose="020B0604020202020204" pitchFamily="34" charset="0"/>
                <a:cs typeface="Arial" panose="020B0604020202020204" pitchFamily="34" charset="0"/>
              </a:rPr>
              <a:t>preserve </a:t>
            </a:r>
            <a:r>
              <a:rPr lang="en-US" altLang="zh-CN" sz="2000" kern="0" dirty="0">
                <a:solidFill>
                  <a:schemeClr val="accent6">
                    <a:lumMod val="75000"/>
                  </a:schemeClr>
                </a:solidFill>
                <a:latin typeface="Arial" panose="020B0604020202020204" pitchFamily="34" charset="0"/>
                <a:cs typeface="Arial" panose="020B0604020202020204" pitchFamily="34" charset="0"/>
              </a:rPr>
              <a:t>for peaceful purposes only. It would prohibit resource extraction, commercial fishing and shipping, seismic testing, and military exercises</a:t>
            </a:r>
            <a:endParaRPr lang="en-US" altLang="zh-CN" sz="2000" kern="0"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2" name="表格 1"/>
          <p:cNvGraphicFramePr>
            <a:graphicFrameLocks noGrp="1"/>
          </p:cNvGraphicFramePr>
          <p:nvPr/>
        </p:nvGraphicFramePr>
        <p:xfrm>
          <a:off x="251520" y="2503637"/>
          <a:ext cx="8548213" cy="3413705"/>
        </p:xfrm>
        <a:graphic>
          <a:graphicData uri="http://schemas.openxmlformats.org/drawingml/2006/table">
            <a:tbl>
              <a:tblPr firstRow="1" firstCol="1" bandRow="1">
                <a:tableStyleId>{E8B1032C-EA38-4F05-BA0D-38AFFFC7BED3}</a:tableStyleId>
              </a:tblPr>
              <a:tblGrid>
                <a:gridCol w="1293222"/>
                <a:gridCol w="7254991"/>
              </a:tblGrid>
              <a:tr h="3413705">
                <a:tc>
                  <a:txBody>
                    <a:bodyPr/>
                    <a:lstStyle/>
                    <a:p>
                      <a:pPr algn="just">
                        <a:lnSpc>
                          <a:spcPct val="15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Solutions</a:t>
                      </a:r>
                      <a:endParaRPr lang="zh-CN" sz="2000" kern="100" dirty="0">
                        <a:solidFill>
                          <a:schemeClr val="tx1"/>
                        </a:solidFill>
                        <a:effectLst/>
                        <a:latin typeface="Arial" panose="020B0604020202020204" pitchFamily="34" charset="0"/>
                        <a:cs typeface="Arial" panose="020B0604020202020204" pitchFamily="34" charset="0"/>
                      </a:endParaRPr>
                    </a:p>
                    <a:p>
                      <a:pPr algn="just">
                        <a:lnSpc>
                          <a:spcPct val="150000"/>
                        </a:lnSpc>
                        <a:spcAft>
                          <a:spcPts val="0"/>
                        </a:spcAft>
                      </a:pPr>
                      <a:r>
                        <a:rPr lang="en-US" sz="2000" kern="100" dirty="0">
                          <a:solidFill>
                            <a:schemeClr val="tx1"/>
                          </a:solidFill>
                          <a:effectLst/>
                          <a:latin typeface="Arial" panose="020B0604020202020204" pitchFamily="34" charset="0"/>
                          <a:cs typeface="Arial" panose="020B0604020202020204" pitchFamily="34" charset="0"/>
                        </a:rPr>
                        <a:t> </a:t>
                      </a:r>
                      <a:endParaRPr lang="zh-CN" sz="200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58" marR="66558" marT="0" marB="0" anchor="ctr"/>
                </a:tc>
                <a:tc>
                  <a:txBody>
                    <a:bodyPr/>
                    <a:lstStyle/>
                    <a:p>
                      <a:pPr algn="just">
                        <a:lnSpc>
                          <a:spcPct val="120000"/>
                        </a:lnSpc>
                        <a:spcAft>
                          <a:spcPts val="0"/>
                        </a:spcAft>
                      </a:pPr>
                      <a:r>
                        <a:rPr lang="en-US" sz="2000" b="0" kern="100" dirty="0">
                          <a:solidFill>
                            <a:schemeClr val="tx1"/>
                          </a:solidFill>
                          <a:effectLst/>
                          <a:latin typeface="Arial" panose="020B0604020202020204" pitchFamily="34" charset="0"/>
                          <a:cs typeface="Arial" panose="020B0604020202020204" pitchFamily="34" charset="0"/>
                        </a:rPr>
                        <a:t>The scientific community should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a:t>
                      </a:r>
                      <a:endParaRPr lang="en-US" sz="2000" b="0" kern="100" dirty="0" smtClean="0">
                        <a:solidFill>
                          <a:schemeClr val="tx1"/>
                        </a:solidFill>
                        <a:effectLst/>
                        <a:latin typeface="Arial" panose="020B0604020202020204" pitchFamily="34" charset="0"/>
                        <a:cs typeface="Arial" panose="020B0604020202020204" pitchFamily="34" charset="0"/>
                      </a:endParaRPr>
                    </a:p>
                    <a:p>
                      <a:pPr algn="just">
                        <a:lnSpc>
                          <a:spcPct val="120000"/>
                        </a:lnSpc>
                        <a:spcAft>
                          <a:spcPts val="0"/>
                        </a:spcAft>
                      </a:pPr>
                      <a:r>
                        <a:rPr lang="en-US" sz="2000" b="0" kern="100" dirty="0" smtClean="0">
                          <a:solidFill>
                            <a:schemeClr val="tx1"/>
                          </a:solidFill>
                          <a:effectLst/>
                          <a:latin typeface="Arial" panose="020B0604020202020204" pitchFamily="34" charset="0"/>
                          <a:cs typeface="Arial" panose="020B0604020202020204" pitchFamily="34" charset="0"/>
                        </a:rPr>
                        <a:t>________________________________________________________________.</a:t>
                      </a:r>
                      <a:endParaRPr lang="zh-CN" sz="2000" b="0" kern="100" dirty="0">
                        <a:solidFill>
                          <a:schemeClr val="tx1"/>
                        </a:solidFill>
                        <a:effectLst/>
                        <a:latin typeface="Arial" panose="020B0604020202020204" pitchFamily="34" charset="0"/>
                        <a:cs typeface="Arial" panose="020B0604020202020204" pitchFamily="34" charset="0"/>
                      </a:endParaRPr>
                    </a:p>
                    <a:p>
                      <a:pPr algn="just">
                        <a:lnSpc>
                          <a:spcPct val="120000"/>
                        </a:lnSpc>
                        <a:spcAft>
                          <a:spcPts val="0"/>
                        </a:spcAft>
                      </a:pPr>
                      <a:r>
                        <a:rPr lang="en-US" sz="2000" b="0" kern="100" dirty="0">
                          <a:solidFill>
                            <a:schemeClr val="tx1"/>
                          </a:solidFill>
                          <a:effectLst/>
                          <a:latin typeface="Arial" panose="020B0604020202020204" pitchFamily="34" charset="0"/>
                          <a:cs typeface="Arial" panose="020B0604020202020204" pitchFamily="34" charset="0"/>
                        </a:rPr>
                        <a:t>A new Marine Arctic Peace Sanctuary (MAPS) Treaty: a proposed addendum to the United Nations Convention on the Law of the Sea </a:t>
                      </a:r>
                      <a:r>
                        <a:rPr lang="en-US" sz="2000" b="0" kern="100" dirty="0" smtClean="0">
                          <a:solidFill>
                            <a:schemeClr val="tx1"/>
                          </a:solidFill>
                          <a:effectLst/>
                          <a:latin typeface="Arial" panose="020B0604020202020204" pitchFamily="34" charset="0"/>
                          <a:cs typeface="Arial" panose="020B0604020202020204" pitchFamily="34" charset="0"/>
                        </a:rPr>
                        <a:t>would</a:t>
                      </a:r>
                      <a:r>
                        <a:rPr lang="en-US" sz="2000" b="0" kern="100" baseline="0" dirty="0" smtClean="0">
                          <a:solidFill>
                            <a:schemeClr val="tx1"/>
                          </a:solidFill>
                          <a:effectLst/>
                          <a:latin typeface="Arial" panose="020B0604020202020204" pitchFamily="34" charset="0"/>
                          <a:cs typeface="Arial" panose="020B0604020202020204" pitchFamily="34" charset="0"/>
                        </a:rPr>
                        <a:t>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________________________________</a:t>
                      </a:r>
                      <a:endParaRPr lang="en-US" sz="2000" b="0" kern="100" dirty="0" smtClean="0">
                        <a:solidFill>
                          <a:schemeClr val="tx1"/>
                        </a:solidFill>
                        <a:effectLst/>
                        <a:latin typeface="Arial" panose="020B0604020202020204" pitchFamily="34" charset="0"/>
                        <a:cs typeface="Arial" panose="020B0604020202020204" pitchFamily="34" charset="0"/>
                      </a:endParaRPr>
                    </a:p>
                    <a:p>
                      <a:pPr algn="just">
                        <a:lnSpc>
                          <a:spcPct val="120000"/>
                        </a:lnSpc>
                        <a:spcAft>
                          <a:spcPts val="0"/>
                        </a:spcAft>
                      </a:pPr>
                      <a:r>
                        <a:rPr lang="en-US" sz="2000" b="0" kern="100" dirty="0" smtClean="0">
                          <a:solidFill>
                            <a:schemeClr val="tx1"/>
                          </a:solidFill>
                          <a:effectLst/>
                          <a:latin typeface="Arial" panose="020B0604020202020204" pitchFamily="34" charset="0"/>
                          <a:cs typeface="Arial" panose="020B0604020202020204" pitchFamily="34" charset="0"/>
                        </a:rPr>
                        <a:t>__________________________________________________________________________________________________________________________________.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6558" marR="66558" marT="0" marB="0"/>
                </a:tc>
              </a:tr>
            </a:tbl>
          </a:graphicData>
        </a:graphic>
      </p:graphicFrame>
      <p:sp>
        <p:nvSpPr>
          <p:cNvPr id="17"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73529" y="641778"/>
            <a:ext cx="295465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Researching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1403648" y="1575322"/>
            <a:ext cx="7416824" cy="4324261"/>
          </a:xfrm>
          <a:prstGeom prst="rect">
            <a:avLst/>
          </a:prstGeom>
        </p:spPr>
        <p:txBody>
          <a:bodyPr wrap="square">
            <a:spAutoFit/>
          </a:bodyPr>
          <a:lstStyle/>
          <a:p>
            <a:pPr algn="just"/>
            <a:r>
              <a:rPr lang="en-US" altLang="zh-CN" sz="2500" b="1" dirty="0">
                <a:latin typeface="Arial" panose="020B0604020202020204" pitchFamily="34" charset="0"/>
                <a:cs typeface="Arial" panose="020B0604020202020204" pitchFamily="34" charset="0"/>
              </a:rPr>
              <a:t>Task </a:t>
            </a:r>
            <a:endParaRPr lang="en-US" altLang="zh-CN" sz="2500" b="1" dirty="0" smtClean="0">
              <a:latin typeface="Arial" panose="020B0604020202020204" pitchFamily="34" charset="0"/>
              <a:cs typeface="Arial" panose="020B0604020202020204" pitchFamily="34" charset="0"/>
            </a:endParaRPr>
          </a:p>
          <a:p>
            <a:pPr algn="just"/>
            <a:endParaRPr lang="en-US" altLang="zh-CN" sz="2500" b="1" dirty="0">
              <a:latin typeface="Arial" panose="020B0604020202020204" pitchFamily="34" charset="0"/>
              <a:cs typeface="Arial" panose="020B0604020202020204" pitchFamily="34" charset="0"/>
            </a:endParaRPr>
          </a:p>
          <a:p>
            <a:pPr algn="just"/>
            <a:r>
              <a:rPr lang="en-US" altLang="zh-CN" sz="2500" dirty="0" smtClean="0">
                <a:latin typeface="Arial" panose="020B0604020202020204" pitchFamily="34" charset="0"/>
                <a:cs typeface="Arial" panose="020B0604020202020204" pitchFamily="34" charset="0"/>
              </a:rPr>
              <a:t>With </a:t>
            </a:r>
            <a:r>
              <a:rPr lang="en-US" altLang="zh-CN" sz="2500" dirty="0">
                <a:latin typeface="Arial" panose="020B0604020202020204" pitchFamily="34" charset="0"/>
                <a:cs typeface="Arial" panose="020B0604020202020204" pitchFamily="34" charset="0"/>
              </a:rPr>
              <a:t>its unprecedented economic growth, China has taken active steps </a:t>
            </a:r>
            <a:r>
              <a:rPr lang="en-US" altLang="zh-CN" sz="2500" dirty="0" smtClean="0">
                <a:latin typeface="Arial" panose="020B0604020202020204" pitchFamily="34" charset="0"/>
                <a:cs typeface="Arial" panose="020B0604020202020204" pitchFamily="34" charset="0"/>
              </a:rPr>
              <a:t>toward protecting </a:t>
            </a:r>
            <a:r>
              <a:rPr lang="en-US" altLang="zh-CN" sz="2500" dirty="0">
                <a:latin typeface="Arial" panose="020B0604020202020204" pitchFamily="34" charset="0"/>
                <a:cs typeface="Arial" panose="020B0604020202020204" pitchFamily="34" charset="0"/>
              </a:rPr>
              <a:t>the environment. China is now making great efforts to strengthen </a:t>
            </a:r>
            <a:r>
              <a:rPr lang="en-US" altLang="zh-CN" sz="2500" dirty="0" smtClean="0">
                <a:latin typeface="Arial" panose="020B0604020202020204" pitchFamily="34" charset="0"/>
                <a:cs typeface="Arial" panose="020B0604020202020204" pitchFamily="34" charset="0"/>
              </a:rPr>
              <a:t>pollution prevention </a:t>
            </a:r>
            <a:r>
              <a:rPr lang="en-US" altLang="zh-CN" sz="2500" dirty="0">
                <a:latin typeface="Arial" panose="020B0604020202020204" pitchFamily="34" charset="0"/>
                <a:cs typeface="Arial" panose="020B0604020202020204" pitchFamily="34" charset="0"/>
              </a:rPr>
              <a:t>and control, restore and protect ecosystems, and promote the </a:t>
            </a:r>
            <a:r>
              <a:rPr lang="en-US" altLang="zh-CN" sz="2500" dirty="0" smtClean="0">
                <a:latin typeface="Arial" panose="020B0604020202020204" pitchFamily="34" charset="0"/>
                <a:cs typeface="Arial" panose="020B0604020202020204" pitchFamily="34" charset="0"/>
              </a:rPr>
              <a:t>environmental protection </a:t>
            </a:r>
            <a:r>
              <a:rPr lang="en-US" altLang="zh-CN" sz="2500" dirty="0">
                <a:latin typeface="Arial" panose="020B0604020202020204" pitchFamily="34" charset="0"/>
                <a:cs typeface="Arial" panose="020B0604020202020204" pitchFamily="34" charset="0"/>
              </a:rPr>
              <a:t>industry. Work in groups of 4-5 and brainstorm the cases of </a:t>
            </a:r>
            <a:r>
              <a:rPr lang="en-US" altLang="zh-CN" sz="2500" dirty="0" smtClean="0">
                <a:latin typeface="Arial" panose="020B0604020202020204" pitchFamily="34" charset="0"/>
                <a:cs typeface="Arial" panose="020B0604020202020204" pitchFamily="34" charset="0"/>
              </a:rPr>
              <a:t>environmental protection </a:t>
            </a:r>
            <a:r>
              <a:rPr lang="en-US" altLang="zh-CN" sz="2500" dirty="0">
                <a:latin typeface="Arial" panose="020B0604020202020204" pitchFamily="34" charset="0"/>
                <a:cs typeface="Arial" panose="020B0604020202020204" pitchFamily="34" charset="0"/>
              </a:rPr>
              <a:t>in some regions of China. Then choose one case to conduct a survey. </a:t>
            </a:r>
            <a:endParaRPr lang="en-US" altLang="zh-CN"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1"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50381" y="1916832"/>
            <a:ext cx="7788026" cy="3708708"/>
          </a:xfrm>
          <a:prstGeom prst="rect">
            <a:avLst/>
          </a:prstGeom>
        </p:spPr>
        <p:txBody>
          <a:bodyPr wrap="square">
            <a:spAutoFit/>
          </a:bodyPr>
          <a:lstStyle/>
          <a:p>
            <a:pPr algn="just"/>
            <a:r>
              <a:rPr lang="en-US" altLang="zh-CN" sz="2500" dirty="0" smtClean="0">
                <a:latin typeface="Arial" panose="020B0604020202020204" pitchFamily="34" charset="0"/>
                <a:cs typeface="Arial" panose="020B0604020202020204" pitchFamily="34" charset="0"/>
              </a:rPr>
              <a:t>The following </a:t>
            </a:r>
            <a:r>
              <a:rPr lang="en-US" altLang="zh-CN" sz="2500" dirty="0">
                <a:latin typeface="Arial" panose="020B0604020202020204" pitchFamily="34" charset="0"/>
                <a:cs typeface="Arial" panose="020B0604020202020204" pitchFamily="34" charset="0"/>
              </a:rPr>
              <a:t>prompts may be helpful to you</a:t>
            </a:r>
            <a:r>
              <a:rPr lang="en-US" altLang="zh-CN" sz="2500" dirty="0" smtClean="0">
                <a:latin typeface="Arial" panose="020B0604020202020204" pitchFamily="34" charset="0"/>
                <a:cs typeface="Arial" panose="020B0604020202020204" pitchFamily="34" charset="0"/>
              </a:rPr>
              <a:t>.</a:t>
            </a:r>
            <a:endParaRPr lang="en-US" altLang="zh-CN" sz="2500" dirty="0" smtClean="0">
              <a:latin typeface="Arial" panose="020B0604020202020204" pitchFamily="34" charset="0"/>
              <a:cs typeface="Arial" panose="020B0604020202020204" pitchFamily="34" charset="0"/>
            </a:endParaRPr>
          </a:p>
          <a:p>
            <a:pPr algn="just"/>
            <a:endParaRPr lang="en-US" altLang="zh-CN" sz="1000" dirty="0">
              <a:latin typeface="Arial" panose="020B0604020202020204" pitchFamily="34" charset="0"/>
              <a:cs typeface="Arial" panose="020B0604020202020204" pitchFamily="34" charset="0"/>
            </a:endParaRPr>
          </a:p>
          <a:p>
            <a:pPr algn="just"/>
            <a:r>
              <a:rPr lang="en-US" altLang="zh-CN" sz="2500" b="1" i="1" dirty="0">
                <a:solidFill>
                  <a:srgbClr val="C00000"/>
                </a:solidFill>
                <a:latin typeface="Arial" panose="020B0604020202020204" pitchFamily="34" charset="0"/>
                <a:cs typeface="Arial" panose="020B0604020202020204" pitchFamily="34" charset="0"/>
              </a:rPr>
              <a:t>1 </a:t>
            </a:r>
            <a:r>
              <a:rPr lang="en-US" altLang="zh-CN" sz="2500" i="1" dirty="0">
                <a:solidFill>
                  <a:srgbClr val="C00000"/>
                </a:solidFill>
                <a:latin typeface="Arial" panose="020B0604020202020204" pitchFamily="34" charset="0"/>
                <a:cs typeface="Arial" panose="020B0604020202020204" pitchFamily="34" charset="0"/>
              </a:rPr>
              <a:t>What was the environmental status of the region in former years?</a:t>
            </a:r>
            <a:endParaRPr lang="en-US" altLang="zh-CN" sz="2500" i="1" dirty="0">
              <a:solidFill>
                <a:srgbClr val="C00000"/>
              </a:solidFill>
              <a:latin typeface="Arial" panose="020B0604020202020204" pitchFamily="34" charset="0"/>
              <a:cs typeface="Arial" panose="020B0604020202020204" pitchFamily="34" charset="0"/>
            </a:endParaRPr>
          </a:p>
          <a:p>
            <a:pPr algn="just"/>
            <a:r>
              <a:rPr lang="en-US" altLang="zh-CN" sz="2500" b="1" i="1" dirty="0">
                <a:solidFill>
                  <a:srgbClr val="C00000"/>
                </a:solidFill>
                <a:latin typeface="Arial" panose="020B0604020202020204" pitchFamily="34" charset="0"/>
                <a:cs typeface="Arial" panose="020B0604020202020204" pitchFamily="34" charset="0"/>
              </a:rPr>
              <a:t>2 </a:t>
            </a:r>
            <a:r>
              <a:rPr lang="en-US" altLang="zh-CN" sz="2500" i="1" dirty="0">
                <a:solidFill>
                  <a:srgbClr val="C00000"/>
                </a:solidFill>
                <a:latin typeface="Arial" panose="020B0604020202020204" pitchFamily="34" charset="0"/>
                <a:cs typeface="Arial" panose="020B0604020202020204" pitchFamily="34" charset="0"/>
              </a:rPr>
              <a:t>What measures has the local government taken to solve the environmental problems </a:t>
            </a:r>
            <a:r>
              <a:rPr lang="en-US" altLang="zh-CN" sz="2500" i="1" dirty="0" smtClean="0">
                <a:solidFill>
                  <a:srgbClr val="C00000"/>
                </a:solidFill>
                <a:latin typeface="Arial" panose="020B0604020202020204" pitchFamily="34" charset="0"/>
                <a:cs typeface="Arial" panose="020B0604020202020204" pitchFamily="34" charset="0"/>
              </a:rPr>
              <a:t>in the </a:t>
            </a:r>
            <a:r>
              <a:rPr lang="en-US" altLang="zh-CN" sz="2500" i="1" dirty="0">
                <a:solidFill>
                  <a:srgbClr val="C00000"/>
                </a:solidFill>
                <a:latin typeface="Arial" panose="020B0604020202020204" pitchFamily="34" charset="0"/>
                <a:cs typeface="Arial" panose="020B0604020202020204" pitchFamily="34" charset="0"/>
              </a:rPr>
              <a:t>region?</a:t>
            </a:r>
            <a:endParaRPr lang="en-US" altLang="zh-CN" sz="2500" i="1" dirty="0">
              <a:solidFill>
                <a:srgbClr val="C00000"/>
              </a:solidFill>
              <a:latin typeface="Arial" panose="020B0604020202020204" pitchFamily="34" charset="0"/>
              <a:cs typeface="Arial" panose="020B0604020202020204" pitchFamily="34" charset="0"/>
            </a:endParaRPr>
          </a:p>
          <a:p>
            <a:pPr algn="just"/>
            <a:r>
              <a:rPr lang="en-US" altLang="zh-CN" sz="2500" b="1" i="1" dirty="0">
                <a:solidFill>
                  <a:srgbClr val="C00000"/>
                </a:solidFill>
                <a:latin typeface="Arial" panose="020B0604020202020204" pitchFamily="34" charset="0"/>
                <a:cs typeface="Arial" panose="020B0604020202020204" pitchFamily="34" charset="0"/>
              </a:rPr>
              <a:t>3 </a:t>
            </a:r>
            <a:r>
              <a:rPr lang="en-US" altLang="zh-CN" sz="2500" i="1" dirty="0">
                <a:solidFill>
                  <a:srgbClr val="C00000"/>
                </a:solidFill>
                <a:latin typeface="Arial" panose="020B0604020202020204" pitchFamily="34" charset="0"/>
                <a:cs typeface="Arial" panose="020B0604020202020204" pitchFamily="34" charset="0"/>
              </a:rPr>
              <a:t>What achievements has the local government made?</a:t>
            </a:r>
            <a:endParaRPr lang="en-US" altLang="zh-CN" sz="2500" i="1" dirty="0">
              <a:solidFill>
                <a:srgbClr val="C00000"/>
              </a:solidFill>
              <a:latin typeface="Arial" panose="020B0604020202020204" pitchFamily="34" charset="0"/>
              <a:cs typeface="Arial" panose="020B0604020202020204" pitchFamily="34" charset="0"/>
            </a:endParaRPr>
          </a:p>
          <a:p>
            <a:pPr algn="just"/>
            <a:r>
              <a:rPr lang="en-US" altLang="zh-CN" sz="2500" b="1" i="1" dirty="0">
                <a:solidFill>
                  <a:srgbClr val="C00000"/>
                </a:solidFill>
                <a:latin typeface="Arial" panose="020B0604020202020204" pitchFamily="34" charset="0"/>
                <a:cs typeface="Arial" panose="020B0604020202020204" pitchFamily="34" charset="0"/>
              </a:rPr>
              <a:t>4 </a:t>
            </a:r>
            <a:r>
              <a:rPr lang="en-US" altLang="zh-CN" sz="2500" i="1" dirty="0">
                <a:solidFill>
                  <a:srgbClr val="C00000"/>
                </a:solidFill>
                <a:latin typeface="Arial" panose="020B0604020202020204" pitchFamily="34" charset="0"/>
                <a:cs typeface="Arial" panose="020B0604020202020204" pitchFamily="34" charset="0"/>
              </a:rPr>
              <a:t>What are your reflections on the case</a:t>
            </a:r>
            <a:r>
              <a:rPr lang="en-US" altLang="zh-CN" sz="2500" i="1" dirty="0" smtClean="0">
                <a:solidFill>
                  <a:srgbClr val="C00000"/>
                </a:solidFill>
                <a:latin typeface="Arial" panose="020B0604020202020204" pitchFamily="34" charset="0"/>
                <a:cs typeface="Arial" panose="020B0604020202020204" pitchFamily="34" charset="0"/>
              </a:rPr>
              <a:t>?</a:t>
            </a:r>
            <a:endParaRPr lang="en-US" altLang="zh-CN" sz="2500" i="1" dirty="0" smtClean="0">
              <a:solidFill>
                <a:srgbClr val="C00000"/>
              </a:solidFill>
              <a:latin typeface="Arial" panose="020B0604020202020204" pitchFamily="34" charset="0"/>
              <a:cs typeface="Arial" panose="020B0604020202020204" pitchFamily="34" charset="0"/>
            </a:endParaRPr>
          </a:p>
          <a:p>
            <a:pPr algn="just"/>
            <a:endParaRPr lang="en-US" altLang="zh-CN" sz="2500" dirty="0">
              <a:latin typeface="Arial" panose="020B0604020202020204" pitchFamily="34" charset="0"/>
              <a:cs typeface="Arial" panose="020B0604020202020204" pitchFamily="34" charset="0"/>
            </a:endParaRPr>
          </a:p>
          <a:p>
            <a:pPr algn="just"/>
            <a:r>
              <a:rPr lang="en-US" altLang="zh-CN" sz="2500" dirty="0">
                <a:latin typeface="Arial" panose="020B0604020202020204" pitchFamily="34" charset="0"/>
                <a:cs typeface="Arial" panose="020B0604020202020204" pitchFamily="34" charset="0"/>
              </a:rPr>
              <a:t>Present the findings of your survey to the class.</a:t>
            </a:r>
            <a:endParaRPr lang="en-US" altLang="zh-CN" sz="25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sp>
        <p:nvSpPr>
          <p:cNvPr id="11" name="矩形 10"/>
          <p:cNvSpPr/>
          <p:nvPr/>
        </p:nvSpPr>
        <p:spPr>
          <a:xfrm>
            <a:off x="3273529" y="641778"/>
            <a:ext cx="295465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Researching</a:t>
            </a:r>
            <a:endParaRPr lang="en-AU" altLang="zh-CN" sz="3600" b="1" dirty="0">
              <a:solidFill>
                <a:srgbClr val="C00000"/>
              </a:solidFill>
              <a:latin typeface="Arial" panose="020B0604020202020204" pitchFamily="34" charset="0"/>
              <a:cs typeface="Arial" panose="020B06040202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71600" y="2199020"/>
            <a:ext cx="7783264" cy="3139321"/>
          </a:xfrm>
          <a:prstGeom prst="rect">
            <a:avLst/>
          </a:prstGeom>
        </p:spPr>
        <p:txBody>
          <a:bodyPr wrap="square">
            <a:spAutoFit/>
          </a:bodyPr>
          <a:lstStyle/>
          <a:p>
            <a:pPr algn="just"/>
            <a:r>
              <a:rPr lang="en-US" altLang="zh-CN" sz="2200" dirty="0">
                <a:solidFill>
                  <a:srgbClr val="C00000"/>
                </a:solidFill>
                <a:latin typeface="Arial" panose="020B0604020202020204" pitchFamily="34" charset="0"/>
                <a:cs typeface="Arial" panose="020B0604020202020204" pitchFamily="34" charset="0"/>
              </a:rPr>
              <a:t>Example: Inner Mongolia lake once foul, but now flourishing</a:t>
            </a:r>
            <a:endParaRPr lang="en-US" altLang="zh-CN" sz="2200" dirty="0">
              <a:solidFill>
                <a:srgbClr val="C00000"/>
              </a:solidFill>
              <a:latin typeface="Arial" panose="020B0604020202020204" pitchFamily="34" charset="0"/>
              <a:cs typeface="Arial" panose="020B0604020202020204" pitchFamily="34" charset="0"/>
            </a:endParaRPr>
          </a:p>
          <a:p>
            <a:pPr algn="just"/>
            <a:endParaRPr lang="en-US" altLang="zh-CN" sz="2200" dirty="0" smtClean="0">
              <a:solidFill>
                <a:srgbClr val="C00000"/>
              </a:solidFill>
              <a:latin typeface="Arial" panose="020B0604020202020204" pitchFamily="34" charset="0"/>
              <a:cs typeface="Arial" panose="020B0604020202020204" pitchFamily="34" charset="0"/>
            </a:endParaRPr>
          </a:p>
          <a:p>
            <a:pPr algn="just"/>
            <a:r>
              <a:rPr lang="en-US" altLang="zh-CN" sz="2200" dirty="0" smtClean="0">
                <a:solidFill>
                  <a:srgbClr val="C00000"/>
                </a:solidFill>
                <a:latin typeface="Arial" panose="020B0604020202020204" pitchFamily="34" charset="0"/>
                <a:cs typeface="Arial" panose="020B0604020202020204" pitchFamily="34" charset="0"/>
              </a:rPr>
              <a:t>1. The </a:t>
            </a:r>
            <a:r>
              <a:rPr lang="en-US" altLang="zh-CN" sz="2200" dirty="0">
                <a:solidFill>
                  <a:srgbClr val="C00000"/>
                </a:solidFill>
                <a:latin typeface="Arial" panose="020B0604020202020204" pitchFamily="34" charset="0"/>
                <a:cs typeface="Arial" panose="020B0604020202020204" pitchFamily="34" charset="0"/>
              </a:rPr>
              <a:t>environmental status of the region in the former years</a:t>
            </a:r>
            <a:endParaRPr lang="en-US" altLang="zh-CN" sz="2200" dirty="0">
              <a:solidFill>
                <a:srgbClr val="C00000"/>
              </a:solidFill>
              <a:latin typeface="Arial" panose="020B0604020202020204" pitchFamily="34" charset="0"/>
              <a:cs typeface="Arial" panose="020B0604020202020204" pitchFamily="34" charset="0"/>
            </a:endParaRPr>
          </a:p>
          <a:p>
            <a:pPr algn="just"/>
            <a:r>
              <a:rPr lang="en-US" altLang="zh-CN" sz="2200" dirty="0">
                <a:solidFill>
                  <a:srgbClr val="C00000"/>
                </a:solidFill>
                <a:latin typeface="Arial" panose="020B0604020202020204" pitchFamily="34" charset="0"/>
                <a:cs typeface="Arial" panose="020B0604020202020204" pitchFamily="34" charset="0"/>
              </a:rPr>
              <a:t>A black, odorous body of water used to be dotted with dead fish in the Inner Mongolia autonomous region. According to local authorities, the lake’s environment deteriorated due to years of pollution from agricultural, industrial and domestic waste water, with inadequate replenishment of the lake water from the Yellow River making the situation even grimmer</a:t>
            </a:r>
            <a:r>
              <a:rPr lang="en-US" altLang="zh-CN" sz="2200" dirty="0" smtClean="0">
                <a:solidFill>
                  <a:srgbClr val="C00000"/>
                </a:solidFill>
                <a:latin typeface="Arial" panose="020B0604020202020204" pitchFamily="34" charset="0"/>
                <a:cs typeface="Arial" panose="020B0604020202020204" pitchFamily="34" charset="0"/>
              </a:rPr>
              <a:t>.</a:t>
            </a:r>
            <a:endParaRPr lang="en-US" altLang="zh-CN"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B </a:t>
            </a:r>
            <a:r>
              <a:rPr lang="en-US" altLang="zh-CN" sz="2800" dirty="0">
                <a:solidFill>
                  <a:schemeClr val="bg1"/>
                </a:solidFill>
                <a:latin typeface="Arial Black" panose="020B0A04020102020204" pitchFamily="34" charset="0"/>
              </a:rPr>
              <a:t>After reading </a:t>
            </a:r>
            <a:r>
              <a:rPr lang="en-US" altLang="zh-CN" sz="2800" dirty="0" smtClean="0">
                <a:solidFill>
                  <a:schemeClr val="bg1"/>
                </a:solidFill>
                <a:latin typeface="Arial Black" panose="020B0A04020102020204" pitchFamily="34" charset="0"/>
              </a:rPr>
              <a:t>tasks</a:t>
            </a:r>
            <a:endParaRPr lang="en-US" altLang="zh-CN" sz="2800" dirty="0">
              <a:solidFill>
                <a:schemeClr val="bg1"/>
              </a:solidFill>
              <a:latin typeface="Arial Black" panose="020B0A04020102020204" pitchFamily="34" charset="0"/>
            </a:endParaRPr>
          </a:p>
        </p:txBody>
      </p:sp>
      <p:sp>
        <p:nvSpPr>
          <p:cNvPr id="9" name="矩形 8"/>
          <p:cNvSpPr/>
          <p:nvPr/>
        </p:nvSpPr>
        <p:spPr>
          <a:xfrm>
            <a:off x="3273529" y="641778"/>
            <a:ext cx="295465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Researching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0" name="矩形 9"/>
          <p:cNvSpPr/>
          <p:nvPr/>
        </p:nvSpPr>
        <p:spPr>
          <a:xfrm>
            <a:off x="1394360" y="1512732"/>
            <a:ext cx="2993127" cy="461665"/>
          </a:xfrm>
          <a:prstGeom prst="rect">
            <a:avLst/>
          </a:prstGeom>
        </p:spPr>
        <p:txBody>
          <a:bodyPr wrap="none">
            <a:spAutoFit/>
          </a:bodyPr>
          <a:lstStyle/>
          <a:p>
            <a:pPr marL="514350" lvl="0" indent="-514350" algn="just"/>
            <a:r>
              <a:rPr lang="en-AU" altLang="zh-CN" sz="2400" b="1" dirty="0">
                <a:solidFill>
                  <a:srgbClr val="C00000"/>
                </a:solidFill>
                <a:latin typeface="Arial" panose="020B0604020202020204" pitchFamily="34" charset="0"/>
                <a:cs typeface="Arial" panose="020B0604020202020204" pitchFamily="34" charset="0"/>
              </a:rPr>
              <a:t>Reference answers</a:t>
            </a:r>
            <a:endParaRPr lang="en-AU" altLang="zh-CN" sz="2400" dirty="0">
              <a:solidFill>
                <a:prstClr val="black"/>
              </a:solidFill>
              <a:latin typeface="Arial" panose="020B0604020202020204" pitchFamily="34" charset="0"/>
              <a:cs typeface="Arial" panose="020B06040202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99592" y="2132856"/>
            <a:ext cx="7783264" cy="3816429"/>
          </a:xfrm>
          <a:prstGeom prst="rect">
            <a:avLst/>
          </a:prstGeom>
        </p:spPr>
        <p:txBody>
          <a:bodyPr wrap="square">
            <a:spAutoFit/>
          </a:bodyPr>
          <a:lstStyle/>
          <a:p>
            <a:pPr algn="just"/>
            <a:r>
              <a:rPr lang="en-US" altLang="zh-CN" sz="2200" dirty="0" smtClean="0">
                <a:solidFill>
                  <a:srgbClr val="C00000"/>
                </a:solidFill>
                <a:latin typeface="Arial" panose="020B0604020202020204" pitchFamily="34" charset="0"/>
                <a:cs typeface="Arial" panose="020B0604020202020204" pitchFamily="34" charset="0"/>
              </a:rPr>
              <a:t>2. Measures </a:t>
            </a:r>
            <a:r>
              <a:rPr lang="en-US" altLang="zh-CN" sz="2200" dirty="0">
                <a:solidFill>
                  <a:srgbClr val="C00000"/>
                </a:solidFill>
                <a:latin typeface="Arial" panose="020B0604020202020204" pitchFamily="34" charset="0"/>
                <a:cs typeface="Arial" panose="020B0604020202020204" pitchFamily="34" charset="0"/>
              </a:rPr>
              <a:t>that the local government has taken to solve the environmental problems in the region</a:t>
            </a:r>
            <a:endParaRPr lang="en-US" altLang="zh-CN" sz="2200" dirty="0">
              <a:solidFill>
                <a:srgbClr val="C00000"/>
              </a:solidFill>
              <a:latin typeface="Arial" panose="020B0604020202020204" pitchFamily="34" charset="0"/>
              <a:cs typeface="Arial" panose="020B0604020202020204" pitchFamily="34" charset="0"/>
            </a:endParaRPr>
          </a:p>
          <a:p>
            <a:pPr algn="just"/>
            <a:r>
              <a:rPr lang="en-US" altLang="zh-CN" sz="2200" dirty="0">
                <a:solidFill>
                  <a:srgbClr val="C00000"/>
                </a:solidFill>
                <a:latin typeface="Arial" panose="020B0604020202020204" pitchFamily="34" charset="0"/>
                <a:cs typeface="Arial" panose="020B0604020202020204" pitchFamily="34" charset="0"/>
              </a:rPr>
              <a:t>The water has become beautiful. According to local authorities, aside from beefing up fertilizer and pesticide control at nearby farms, 11 sewage treatment plants have been built in the area as part of the local government’s efforts to prevent pollutants from entering the lake. A 60-square-kilometer wetland has also been created to help purify water before it enters </a:t>
            </a:r>
            <a:r>
              <a:rPr lang="en-US" altLang="zh-CN" sz="2200" dirty="0" err="1">
                <a:solidFill>
                  <a:srgbClr val="C00000"/>
                </a:solidFill>
                <a:latin typeface="Arial" panose="020B0604020202020204" pitchFamily="34" charset="0"/>
                <a:cs typeface="Arial" panose="020B0604020202020204" pitchFamily="34" charset="0"/>
              </a:rPr>
              <a:t>Ulansuhai</a:t>
            </a:r>
            <a:r>
              <a:rPr lang="en-US" altLang="zh-CN" sz="2200" dirty="0">
                <a:solidFill>
                  <a:srgbClr val="C00000"/>
                </a:solidFill>
                <a:latin typeface="Arial" panose="020B0604020202020204" pitchFamily="34" charset="0"/>
                <a:cs typeface="Arial" panose="020B0604020202020204" pitchFamily="34" charset="0"/>
              </a:rPr>
              <a:t> </a:t>
            </a:r>
            <a:r>
              <a:rPr lang="en-US" altLang="zh-CN" sz="2200" dirty="0" err="1">
                <a:solidFill>
                  <a:srgbClr val="C00000"/>
                </a:solidFill>
                <a:latin typeface="Arial" panose="020B0604020202020204" pitchFamily="34" charset="0"/>
                <a:cs typeface="Arial" panose="020B0604020202020204" pitchFamily="34" charset="0"/>
              </a:rPr>
              <a:t>Nur</a:t>
            </a:r>
            <a:r>
              <a:rPr lang="en-US" altLang="zh-CN" sz="2200" dirty="0">
                <a:solidFill>
                  <a:srgbClr val="C00000"/>
                </a:solidFill>
                <a:latin typeface="Arial" panose="020B0604020202020204" pitchFamily="34" charset="0"/>
                <a:cs typeface="Arial" panose="020B0604020202020204" pitchFamily="34" charset="0"/>
              </a:rPr>
              <a:t>. The local government has also been diverting water from the Yellow River during the flood season to supplement the water body</a:t>
            </a:r>
            <a:r>
              <a:rPr lang="en-US" altLang="zh-CN" sz="2200" dirty="0" smtClean="0">
                <a:solidFill>
                  <a:srgbClr val="C00000"/>
                </a:solidFill>
                <a:latin typeface="Arial" panose="020B0604020202020204" pitchFamily="34" charset="0"/>
                <a:cs typeface="Arial" panose="020B0604020202020204" pitchFamily="34" charset="0"/>
              </a:rPr>
              <a:t>.</a:t>
            </a:r>
            <a:endParaRPr lang="en-US" altLang="zh-CN"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B </a:t>
            </a:r>
            <a:r>
              <a:rPr lang="en-US" altLang="zh-CN" sz="2800" dirty="0">
                <a:solidFill>
                  <a:schemeClr val="bg1"/>
                </a:solidFill>
                <a:latin typeface="Arial Black" panose="020B0A04020102020204" pitchFamily="34" charset="0"/>
              </a:rPr>
              <a:t>After reading </a:t>
            </a:r>
            <a:r>
              <a:rPr lang="en-US" altLang="zh-CN" sz="2800" dirty="0" smtClean="0">
                <a:solidFill>
                  <a:schemeClr val="bg1"/>
                </a:solidFill>
                <a:latin typeface="Arial Black" panose="020B0A04020102020204" pitchFamily="34" charset="0"/>
              </a:rPr>
              <a:t>tasks</a:t>
            </a:r>
            <a:endParaRPr lang="en-US" altLang="zh-CN" sz="2800" dirty="0">
              <a:solidFill>
                <a:schemeClr val="bg1"/>
              </a:solidFill>
              <a:latin typeface="Arial Black" panose="020B0A04020102020204" pitchFamily="34" charset="0"/>
            </a:endParaRPr>
          </a:p>
        </p:txBody>
      </p:sp>
      <p:sp>
        <p:nvSpPr>
          <p:cNvPr id="9" name="矩形 8"/>
          <p:cNvSpPr/>
          <p:nvPr/>
        </p:nvSpPr>
        <p:spPr>
          <a:xfrm>
            <a:off x="3273529" y="641778"/>
            <a:ext cx="295465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Researching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0" name="矩形 9"/>
          <p:cNvSpPr/>
          <p:nvPr/>
        </p:nvSpPr>
        <p:spPr>
          <a:xfrm>
            <a:off x="1394360" y="1512732"/>
            <a:ext cx="2993127" cy="461665"/>
          </a:xfrm>
          <a:prstGeom prst="rect">
            <a:avLst/>
          </a:prstGeom>
        </p:spPr>
        <p:txBody>
          <a:bodyPr wrap="none">
            <a:spAutoFit/>
          </a:bodyPr>
          <a:lstStyle/>
          <a:p>
            <a:pPr marL="514350" lvl="0" indent="-514350" algn="just"/>
            <a:r>
              <a:rPr lang="en-AU" altLang="zh-CN" sz="2400" b="1" dirty="0">
                <a:solidFill>
                  <a:srgbClr val="C00000"/>
                </a:solidFill>
                <a:latin typeface="Arial" panose="020B0604020202020204" pitchFamily="34" charset="0"/>
                <a:cs typeface="Arial" panose="020B0604020202020204" pitchFamily="34" charset="0"/>
              </a:rPr>
              <a:t>Reference answers</a:t>
            </a:r>
            <a:endParaRPr lang="en-AU" altLang="zh-CN" sz="2400" dirty="0">
              <a:solidFill>
                <a:prstClr val="black"/>
              </a:solidFill>
              <a:latin typeface="Arial" panose="020B0604020202020204" pitchFamily="34" charset="0"/>
              <a:cs typeface="Arial" panose="020B06040202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71600" y="2199020"/>
            <a:ext cx="7783264" cy="2800767"/>
          </a:xfrm>
          <a:prstGeom prst="rect">
            <a:avLst/>
          </a:prstGeom>
        </p:spPr>
        <p:txBody>
          <a:bodyPr wrap="square">
            <a:spAutoFit/>
          </a:bodyPr>
          <a:lstStyle/>
          <a:p>
            <a:pPr algn="just"/>
            <a:r>
              <a:rPr lang="en-US" altLang="zh-CN" sz="2200" dirty="0" smtClean="0">
                <a:solidFill>
                  <a:srgbClr val="C00000"/>
                </a:solidFill>
                <a:latin typeface="Arial" panose="020B0604020202020204" pitchFamily="34" charset="0"/>
                <a:cs typeface="Arial" panose="020B0604020202020204" pitchFamily="34" charset="0"/>
              </a:rPr>
              <a:t>3. Achievements </a:t>
            </a:r>
            <a:r>
              <a:rPr lang="en-US" altLang="zh-CN" sz="2200" dirty="0">
                <a:solidFill>
                  <a:srgbClr val="C00000"/>
                </a:solidFill>
                <a:latin typeface="Arial" panose="020B0604020202020204" pitchFamily="34" charset="0"/>
                <a:cs typeface="Arial" panose="020B0604020202020204" pitchFamily="34" charset="0"/>
              </a:rPr>
              <a:t>that the local government has made</a:t>
            </a:r>
            <a:endParaRPr lang="en-US" altLang="zh-CN" sz="2200" dirty="0">
              <a:solidFill>
                <a:srgbClr val="C00000"/>
              </a:solidFill>
              <a:latin typeface="Arial" panose="020B0604020202020204" pitchFamily="34" charset="0"/>
              <a:cs typeface="Arial" panose="020B0604020202020204" pitchFamily="34" charset="0"/>
            </a:endParaRPr>
          </a:p>
          <a:p>
            <a:pPr algn="just"/>
            <a:r>
              <a:rPr lang="en-US" altLang="zh-CN" sz="2200" dirty="0">
                <a:solidFill>
                  <a:srgbClr val="C00000"/>
                </a:solidFill>
                <a:latin typeface="Arial" panose="020B0604020202020204" pitchFamily="34" charset="0"/>
                <a:cs typeface="Arial" panose="020B0604020202020204" pitchFamily="34" charset="0"/>
              </a:rPr>
              <a:t>There has been a sharp decrease in the number of mosquitoes. In stark contrast, the number of birds has risen noticeably. According to local authorities, over 260 bird species either live at the lake or rest there as they migrate. Their number totals 6 million. Some of the parameters for water quality assessment in some parts of the lake have reached as high as Grade II, the second-highest level.</a:t>
            </a:r>
            <a:endParaRPr lang="en-US" altLang="zh-CN"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a:solidFill>
                  <a:schemeClr val="accent6">
                    <a:lumMod val="40000"/>
                    <a:lumOff val="60000"/>
                  </a:schemeClr>
                </a:solidFill>
                <a:latin typeface="Arial Black" panose="020B0A04020102020204" pitchFamily="34" charset="0"/>
              </a:rPr>
              <a:t>Text B </a:t>
            </a:r>
            <a:r>
              <a:rPr lang="en-US" altLang="zh-CN" sz="2800" dirty="0">
                <a:solidFill>
                  <a:schemeClr val="bg1"/>
                </a:solidFill>
                <a:latin typeface="Arial Black" panose="020B0A04020102020204" pitchFamily="34" charset="0"/>
              </a:rPr>
              <a:t>After reading </a:t>
            </a:r>
            <a:r>
              <a:rPr lang="en-US" altLang="zh-CN" sz="2800" dirty="0" smtClean="0">
                <a:solidFill>
                  <a:schemeClr val="bg1"/>
                </a:solidFill>
                <a:latin typeface="Arial Black" panose="020B0A04020102020204" pitchFamily="34" charset="0"/>
              </a:rPr>
              <a:t>tasks</a:t>
            </a:r>
            <a:endParaRPr lang="en-US" altLang="zh-CN" sz="2800" dirty="0">
              <a:solidFill>
                <a:schemeClr val="bg1"/>
              </a:solidFill>
              <a:latin typeface="Arial Black" panose="020B0A04020102020204" pitchFamily="34" charset="0"/>
            </a:endParaRPr>
          </a:p>
        </p:txBody>
      </p:sp>
      <p:sp>
        <p:nvSpPr>
          <p:cNvPr id="9" name="矩形 8"/>
          <p:cNvSpPr/>
          <p:nvPr/>
        </p:nvSpPr>
        <p:spPr>
          <a:xfrm>
            <a:off x="3273529" y="641778"/>
            <a:ext cx="295465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Researching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0" name="矩形 9"/>
          <p:cNvSpPr/>
          <p:nvPr/>
        </p:nvSpPr>
        <p:spPr>
          <a:xfrm>
            <a:off x="1394360" y="1512732"/>
            <a:ext cx="2993127" cy="461665"/>
          </a:xfrm>
          <a:prstGeom prst="rect">
            <a:avLst/>
          </a:prstGeom>
        </p:spPr>
        <p:txBody>
          <a:bodyPr wrap="none">
            <a:spAutoFit/>
          </a:bodyPr>
          <a:lstStyle/>
          <a:p>
            <a:pPr marL="514350" lvl="0" indent="-514350" algn="just"/>
            <a:r>
              <a:rPr lang="en-AU" altLang="zh-CN" sz="2400" b="1" dirty="0">
                <a:solidFill>
                  <a:srgbClr val="C00000"/>
                </a:solidFill>
                <a:latin typeface="Arial" panose="020B0604020202020204" pitchFamily="34" charset="0"/>
                <a:cs typeface="Arial" panose="020B0604020202020204" pitchFamily="34" charset="0"/>
              </a:rPr>
              <a:t>Reference answers</a:t>
            </a:r>
            <a:endParaRPr lang="en-AU" altLang="zh-CN" sz="2400" dirty="0">
              <a:solidFill>
                <a:prstClr val="black"/>
              </a:solidFill>
              <a:latin typeface="Arial" panose="020B0604020202020204" pitchFamily="34" charset="0"/>
              <a:cs typeface="Arial" panose="020B0604020202020204" pitchFamily="34" charset="0"/>
            </a:endParaRPr>
          </a:p>
        </p:txBody>
      </p:sp>
      <p:pic>
        <p:nvPicPr>
          <p:cNvPr id="12"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082830" cy="769441"/>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words from the box. Change the form </a:t>
            </a:r>
            <a:r>
              <a:rPr lang="en-US" altLang="zh-CN" sz="2200" dirty="0" smtClean="0">
                <a:latin typeface="Arial" panose="020B0604020202020204" pitchFamily="34" charset="0"/>
                <a:cs typeface="Arial" panose="020B0604020202020204" pitchFamily="34" charset="0"/>
              </a:rPr>
              <a:t>where necessary</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179513" y="4149080"/>
            <a:ext cx="7920880" cy="2539157"/>
          </a:xfrm>
          <a:prstGeom prst="rect">
            <a:avLst/>
          </a:prstGeom>
        </p:spPr>
        <p:txBody>
          <a:bodyPr wrap="square">
            <a:spAutoFit/>
          </a:bodyPr>
          <a:lstStyle/>
          <a:p>
            <a:pPr algn="just">
              <a:spcBef>
                <a:spcPts val="600"/>
              </a:spcBef>
            </a:pPr>
            <a:r>
              <a:rPr lang="en-US" altLang="zh-CN" sz="2200" b="1" dirty="0" smtClean="0">
                <a:latin typeface="Arial" panose="020B0604020202020204" pitchFamily="34" charset="0"/>
                <a:cs typeface="Arial" panose="020B0604020202020204" pitchFamily="34" charset="0"/>
              </a:rPr>
              <a:t>1 </a:t>
            </a:r>
            <a:r>
              <a:rPr lang="en-US" altLang="zh-CN" sz="2200" dirty="0">
                <a:latin typeface="Arial" panose="020B0604020202020204" pitchFamily="34" charset="0"/>
                <a:cs typeface="Arial" panose="020B0604020202020204" pitchFamily="34" charset="0"/>
              </a:rPr>
              <a:t>The residential and institutional center is built with ______________ </a:t>
            </a:r>
            <a:r>
              <a:rPr lang="en-US" altLang="zh-CN" sz="2200" dirty="0" smtClean="0">
                <a:latin typeface="Arial" panose="020B0604020202020204" pitchFamily="34" charset="0"/>
                <a:cs typeface="Arial" panose="020B0604020202020204" pitchFamily="34" charset="0"/>
              </a:rPr>
              <a:t>impact </a:t>
            </a:r>
            <a:r>
              <a:rPr lang="en-US" altLang="zh-CN" sz="2200" dirty="0">
                <a:latin typeface="Arial" panose="020B0604020202020204" pitchFamily="34" charset="0"/>
                <a:cs typeface="Arial" panose="020B0604020202020204" pitchFamily="34" charset="0"/>
              </a:rPr>
              <a:t>to </a:t>
            </a:r>
            <a:r>
              <a:rPr lang="en-US" altLang="zh-CN" sz="2200" dirty="0" smtClean="0">
                <a:latin typeface="Arial" panose="020B0604020202020204" pitchFamily="34" charset="0"/>
                <a:cs typeface="Arial" panose="020B0604020202020204" pitchFamily="34" charset="0"/>
              </a:rPr>
              <a:t>the environment </a:t>
            </a:r>
            <a:r>
              <a:rPr lang="en-US" altLang="zh-CN" sz="2200" dirty="0">
                <a:latin typeface="Arial" panose="020B0604020202020204" pitchFamily="34" charset="0"/>
                <a:cs typeface="Arial" panose="020B0604020202020204" pitchFamily="34" charset="0"/>
              </a:rPr>
              <a:t>while embracing the highest technological standards.</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b="1" dirty="0">
                <a:latin typeface="Arial" panose="020B0604020202020204" pitchFamily="34" charset="0"/>
                <a:cs typeface="Arial" panose="020B0604020202020204" pitchFamily="34" charset="0"/>
              </a:rPr>
              <a:t>2 </a:t>
            </a:r>
            <a:r>
              <a:rPr lang="en-US" altLang="zh-CN" sz="2200" dirty="0">
                <a:latin typeface="Arial" panose="020B0604020202020204" pitchFamily="34" charset="0"/>
                <a:cs typeface="Arial" panose="020B0604020202020204" pitchFamily="34" charset="0"/>
              </a:rPr>
              <a:t>Through the reduction of our consumption behavior and </a:t>
            </a:r>
            <a:r>
              <a:rPr lang="en-US" altLang="zh-CN" sz="2200" dirty="0" smtClean="0">
                <a:latin typeface="Arial" panose="020B0604020202020204" pitchFamily="34" charset="0"/>
                <a:cs typeface="Arial" panose="020B0604020202020204" pitchFamily="34" charset="0"/>
              </a:rPr>
              <a:t>by </a:t>
            </a:r>
            <a:r>
              <a:rPr lang="en-US" altLang="zh-CN" sz="2200" dirty="0">
                <a:latin typeface="Arial" panose="020B0604020202020204" pitchFamily="34" charset="0"/>
                <a:cs typeface="Arial" panose="020B0604020202020204" pitchFamily="34" charset="0"/>
              </a:rPr>
              <a:t>______________</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others </a:t>
            </a:r>
            <a:r>
              <a:rPr lang="en-US" altLang="zh-CN" sz="2200" dirty="0" smtClean="0">
                <a:latin typeface="Arial" panose="020B0604020202020204" pitchFamily="34" charset="0"/>
                <a:cs typeface="Arial" panose="020B0604020202020204" pitchFamily="34" charset="0"/>
              </a:rPr>
              <a:t>to change </a:t>
            </a:r>
            <a:r>
              <a:rPr lang="en-US" altLang="zh-CN" sz="2200" dirty="0">
                <a:latin typeface="Arial" panose="020B0604020202020204" pitchFamily="34" charset="0"/>
                <a:cs typeface="Arial" panose="020B0604020202020204" pitchFamily="34" charset="0"/>
              </a:rPr>
              <a:t>their daily consumption behavior, everyone can make a huge impact to </a:t>
            </a:r>
            <a:r>
              <a:rPr lang="en-US" altLang="zh-CN" sz="2200" dirty="0" smtClean="0">
                <a:latin typeface="Arial" panose="020B0604020202020204" pitchFamily="34" charset="0"/>
                <a:cs typeface="Arial" panose="020B0604020202020204" pitchFamily="34" charset="0"/>
              </a:rPr>
              <a:t>mitigate (</a:t>
            </a:r>
            <a:r>
              <a:rPr lang="zh-CN" altLang="en-US" sz="2200" dirty="0">
                <a:latin typeface="Arial" panose="020B0604020202020204" pitchFamily="34" charset="0"/>
                <a:cs typeface="Arial" panose="020B0604020202020204" pitchFamily="34" charset="0"/>
              </a:rPr>
              <a:t>使缓和</a:t>
            </a:r>
            <a:r>
              <a:rPr lang="en-US" altLang="zh-CN" sz="2200" dirty="0">
                <a:latin typeface="Arial" panose="020B0604020202020204" pitchFamily="34" charset="0"/>
                <a:cs typeface="Arial" panose="020B0604020202020204" pitchFamily="34" charset="0"/>
              </a:rPr>
              <a:t>) the global warming issue.</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772417" y="4485238"/>
            <a:ext cx="1330814"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minimum</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677372" y="5590401"/>
            <a:ext cx="1518364"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convincing</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2" name="表格 1"/>
          <p:cNvGraphicFramePr>
            <a:graphicFrameLocks noGrp="1"/>
          </p:cNvGraphicFramePr>
          <p:nvPr/>
        </p:nvGraphicFramePr>
        <p:xfrm>
          <a:off x="810367" y="2924944"/>
          <a:ext cx="7777235" cy="1093765"/>
        </p:xfrm>
        <a:graphic>
          <a:graphicData uri="http://schemas.openxmlformats.org/drawingml/2006/table">
            <a:tbl>
              <a:tblPr firstRow="1" firstCol="1" bandRow="1">
                <a:tableStyleId>{E8B1032C-EA38-4F05-BA0D-38AFFFC7BED3}</a:tableStyleId>
              </a:tblPr>
              <a:tblGrid>
                <a:gridCol w="1555063"/>
                <a:gridCol w="1555063"/>
                <a:gridCol w="1555063"/>
                <a:gridCol w="1556023"/>
                <a:gridCol w="1556023"/>
              </a:tblGrid>
              <a:tr h="537155">
                <a:tc>
                  <a:txBody>
                    <a:bodyPr/>
                    <a:lstStyle/>
                    <a:p>
                      <a:pPr algn="ctr">
                        <a:lnSpc>
                          <a:spcPct val="150000"/>
                        </a:lnSpc>
                        <a:spcAft>
                          <a:spcPts val="0"/>
                        </a:spcAft>
                      </a:pPr>
                      <a:r>
                        <a:rPr lang="en-US" sz="2000" b="0" kern="100" dirty="0">
                          <a:effectLst/>
                          <a:latin typeface="Arial" panose="020B0604020202020204" pitchFamily="34" charset="0"/>
                          <a:cs typeface="Arial" panose="020B0604020202020204" pitchFamily="34" charset="0"/>
                        </a:rPr>
                        <a:t>stability</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dirty="0">
                          <a:effectLst/>
                          <a:latin typeface="Arial" panose="020B0604020202020204" pitchFamily="34" charset="0"/>
                          <a:cs typeface="Arial" panose="020B0604020202020204" pitchFamily="34" charset="0"/>
                        </a:rPr>
                        <a:t>advocate</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dirty="0">
                          <a:effectLst/>
                          <a:latin typeface="Arial" panose="020B0604020202020204" pitchFamily="34" charset="0"/>
                          <a:cs typeface="Arial" panose="020B0604020202020204" pitchFamily="34" charset="0"/>
                        </a:rPr>
                        <a:t>expand</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dirty="0">
                          <a:effectLst/>
                          <a:latin typeface="Arial" panose="020B0604020202020204" pitchFamily="34" charset="0"/>
                          <a:cs typeface="Arial" panose="020B0604020202020204" pitchFamily="34" charset="0"/>
                        </a:rPr>
                        <a:t>evolve</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dirty="0">
                          <a:effectLst/>
                          <a:latin typeface="Arial" panose="020B0604020202020204" pitchFamily="34" charset="0"/>
                          <a:cs typeface="Arial" panose="020B0604020202020204" pitchFamily="34" charset="0"/>
                        </a:rPr>
                        <a:t>minimum</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r>
              <a:tr h="556610">
                <a:tc>
                  <a:txBody>
                    <a:bodyPr/>
                    <a:lstStyle/>
                    <a:p>
                      <a:pPr algn="ctr">
                        <a:lnSpc>
                          <a:spcPct val="150000"/>
                        </a:lnSpc>
                        <a:spcAft>
                          <a:spcPts val="0"/>
                        </a:spcAft>
                      </a:pPr>
                      <a:r>
                        <a:rPr lang="en-US" sz="2000" b="0" kern="100">
                          <a:effectLst/>
                          <a:latin typeface="Arial" panose="020B0604020202020204" pitchFamily="34" charset="0"/>
                          <a:cs typeface="Arial" panose="020B0604020202020204" pitchFamily="34" charset="0"/>
                        </a:rPr>
                        <a:t>demonstrate</a:t>
                      </a:r>
                      <a:endParaRPr lang="zh-CN" sz="2000" b="0" kern="10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a:effectLst/>
                          <a:latin typeface="Arial" panose="020B0604020202020204" pitchFamily="34" charset="0"/>
                          <a:cs typeface="Arial" panose="020B0604020202020204" pitchFamily="34" charset="0"/>
                        </a:rPr>
                        <a:t>equivalent</a:t>
                      </a:r>
                      <a:endParaRPr lang="zh-CN" sz="2000" b="0" kern="10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a:effectLst/>
                          <a:latin typeface="Arial" panose="020B0604020202020204" pitchFamily="34" charset="0"/>
                          <a:cs typeface="Arial" panose="020B0604020202020204" pitchFamily="34" charset="0"/>
                        </a:rPr>
                        <a:t>trigger</a:t>
                      </a:r>
                      <a:endParaRPr lang="zh-CN" sz="2000" b="0" kern="10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dirty="0">
                          <a:effectLst/>
                          <a:latin typeface="Arial" panose="020B0604020202020204" pitchFamily="34" charset="0"/>
                          <a:cs typeface="Arial" panose="020B0604020202020204" pitchFamily="34" charset="0"/>
                        </a:rPr>
                        <a:t>convince</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100" dirty="0">
                          <a:effectLst/>
                          <a:latin typeface="Arial" panose="020B0604020202020204" pitchFamily="34" charset="0"/>
                          <a:cs typeface="Arial" panose="020B0604020202020204" pitchFamily="34" charset="0"/>
                        </a:rPr>
                        <a:t>ultimately</a:t>
                      </a:r>
                      <a:endParaRPr lang="zh-CN" sz="2000" b="0" kern="100" dirty="0">
                        <a:effectLst/>
                        <a:latin typeface="Arial" panose="020B0604020202020204" pitchFamily="34" charset="0"/>
                        <a:ea typeface="等线" panose="02010600030101010101" charset="-122"/>
                        <a:cs typeface="Arial" panose="020B0604020202020204" pitchFamily="34" charset="0"/>
                      </a:endParaRPr>
                    </a:p>
                  </a:txBody>
                  <a:tcPr marL="68580" marR="68580" marT="0" marB="0"/>
                </a:tc>
              </a:tr>
            </a:tbl>
          </a:graphicData>
        </a:graphic>
      </p:graphicFrame>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609490" y="2276872"/>
            <a:ext cx="7850942" cy="4047262"/>
          </a:xfrm>
          <a:prstGeom prst="rect">
            <a:avLst/>
          </a:prstGeom>
        </p:spPr>
        <p:txBody>
          <a:bodyPr wrap="square">
            <a:spAutoFit/>
          </a:bodyPr>
          <a:lstStyle/>
          <a:p>
            <a:pPr algn="just">
              <a:spcBef>
                <a:spcPts val="600"/>
              </a:spcBef>
            </a:pPr>
            <a:r>
              <a:rPr lang="en-US" altLang="zh-CN" sz="2200" dirty="0" smtClean="0">
                <a:latin typeface="Arial" panose="020B0604020202020204" pitchFamily="34" charset="0"/>
                <a:cs typeface="Arial" panose="020B0604020202020204" pitchFamily="34" charset="0"/>
              </a:rPr>
              <a:t>3 </a:t>
            </a:r>
            <a:r>
              <a:rPr lang="en-US" altLang="zh-CN" sz="2200" dirty="0">
                <a:latin typeface="Arial" panose="020B0604020202020204" pitchFamily="34" charset="0"/>
                <a:cs typeface="Arial" panose="020B0604020202020204" pitchFamily="34" charset="0"/>
              </a:rPr>
              <a:t>Earthquakes are a major landslide trigger, and evaluation of the dynamic ______________ </a:t>
            </a:r>
            <a:r>
              <a:rPr lang="en-US" altLang="zh-CN" sz="2200" dirty="0" smtClean="0">
                <a:latin typeface="Arial" panose="020B0604020202020204" pitchFamily="34" charset="0"/>
                <a:cs typeface="Arial" panose="020B0604020202020204" pitchFamily="34" charset="0"/>
              </a:rPr>
              <a:t>of landslides </a:t>
            </a:r>
            <a:r>
              <a:rPr lang="en-US" altLang="zh-CN" sz="2200" dirty="0">
                <a:latin typeface="Arial" panose="020B0604020202020204" pitchFamily="34" charset="0"/>
                <a:cs typeface="Arial" panose="020B0604020202020204" pitchFamily="34" charset="0"/>
              </a:rPr>
              <a:t>under seismic action is very important.</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dirty="0">
                <a:latin typeface="Arial" panose="020B0604020202020204" pitchFamily="34" charset="0"/>
                <a:cs typeface="Arial" panose="020B0604020202020204" pitchFamily="34" charset="0"/>
              </a:rPr>
              <a:t>4 For the United States and Europe, air pollution is ______________ </a:t>
            </a:r>
            <a:r>
              <a:rPr lang="en-US" altLang="zh-CN" sz="2200" dirty="0" smtClean="0">
                <a:latin typeface="Arial" panose="020B0604020202020204" pitchFamily="34" charset="0"/>
                <a:cs typeface="Arial" panose="020B0604020202020204" pitchFamily="34" charset="0"/>
              </a:rPr>
              <a:t>in detrimental health effects </a:t>
            </a:r>
            <a:r>
              <a:rPr lang="en-US" altLang="zh-CN" sz="2200" dirty="0">
                <a:latin typeface="Arial" panose="020B0604020202020204" pitchFamily="34" charset="0"/>
                <a:cs typeface="Arial" panose="020B0604020202020204" pitchFamily="34" charset="0"/>
              </a:rPr>
              <a:t>to smoking 0.4 to 1.6 cigarettes per day.</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dirty="0">
                <a:latin typeface="Arial" panose="020B0604020202020204" pitchFamily="34" charset="0"/>
                <a:cs typeface="Arial" panose="020B0604020202020204" pitchFamily="34" charset="0"/>
              </a:rPr>
              <a:t>5 They should strongly ______________ </a:t>
            </a:r>
            <a:r>
              <a:rPr lang="en-US" altLang="zh-CN" sz="2200" dirty="0" smtClean="0">
                <a:latin typeface="Arial" panose="020B0604020202020204" pitchFamily="34" charset="0"/>
                <a:cs typeface="Arial" panose="020B0604020202020204" pitchFamily="34" charset="0"/>
              </a:rPr>
              <a:t>for </a:t>
            </a:r>
            <a:r>
              <a:rPr lang="en-US" altLang="zh-CN" sz="2200" dirty="0">
                <a:latin typeface="Arial" panose="020B0604020202020204" pitchFamily="34" charset="0"/>
                <a:cs typeface="Arial" panose="020B0604020202020204" pitchFamily="34" charset="0"/>
              </a:rPr>
              <a:t>conservation of resources and </a:t>
            </a:r>
            <a:r>
              <a:rPr lang="en-US" altLang="zh-CN" sz="2200" dirty="0" smtClean="0">
                <a:latin typeface="Arial" panose="020B0604020202020204" pitchFamily="34" charset="0"/>
                <a:cs typeface="Arial" panose="020B0604020202020204" pitchFamily="34" charset="0"/>
              </a:rPr>
              <a:t>promote environment-friendly </a:t>
            </a:r>
            <a:r>
              <a:rPr lang="en-US" altLang="zh-CN" sz="2200" dirty="0">
                <a:latin typeface="Arial" panose="020B0604020202020204" pitchFamily="34" charset="0"/>
                <a:cs typeface="Arial" panose="020B0604020202020204" pitchFamily="34" charset="0"/>
              </a:rPr>
              <a:t>manufacturing.</a:t>
            </a:r>
            <a:endParaRPr lang="en-US" altLang="zh-CN" sz="2200" dirty="0">
              <a:latin typeface="Arial" panose="020B0604020202020204" pitchFamily="34" charset="0"/>
              <a:cs typeface="Arial" panose="020B0604020202020204" pitchFamily="34" charset="0"/>
            </a:endParaRPr>
          </a:p>
          <a:p>
            <a:pPr algn="just">
              <a:spcBef>
                <a:spcPts val="600"/>
              </a:spcBef>
            </a:pPr>
            <a:r>
              <a:rPr lang="en-US" altLang="zh-CN" sz="2200" dirty="0">
                <a:latin typeface="Arial" panose="020B0604020202020204" pitchFamily="34" charset="0"/>
                <a:cs typeface="Arial" panose="020B0604020202020204" pitchFamily="34" charset="0"/>
              </a:rPr>
              <a:t>6 A remotely ______________ </a:t>
            </a:r>
            <a:r>
              <a:rPr lang="en-US" altLang="zh-CN" sz="2200" dirty="0" err="1" smtClean="0">
                <a:latin typeface="Arial" panose="020B0604020202020204" pitchFamily="34" charset="0"/>
                <a:cs typeface="Arial" panose="020B0604020202020204" pitchFamily="34" charset="0"/>
              </a:rPr>
              <a:t>rockburst</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is a typical engineering geology disaster that </a:t>
            </a:r>
            <a:r>
              <a:rPr lang="en-US" altLang="zh-CN" sz="2200" dirty="0" smtClean="0">
                <a:latin typeface="Arial" panose="020B0604020202020204" pitchFamily="34" charset="0"/>
                <a:cs typeface="Arial" panose="020B0604020202020204" pitchFamily="34" charset="0"/>
              </a:rPr>
              <a:t>occurs during </a:t>
            </a:r>
            <a:r>
              <a:rPr lang="en-US" altLang="zh-CN" sz="2200" dirty="0">
                <a:latin typeface="Arial" panose="020B0604020202020204" pitchFamily="34" charset="0"/>
                <a:cs typeface="Arial" panose="020B0604020202020204" pitchFamily="34" charset="0"/>
              </a:rPr>
              <a:t>the excavation of hard rock at depth.</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2987823" y="2603000"/>
            <a:ext cx="112562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stability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050379" y="3682102"/>
            <a:ext cx="1471878"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equivalent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4113452" y="4421836"/>
            <a:ext cx="1330814"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advocate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3275835" y="5181260"/>
            <a:ext cx="130035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triggered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3"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79018" y="2250474"/>
            <a:ext cx="7648143" cy="3816429"/>
          </a:xfrm>
          <a:prstGeom prst="rect">
            <a:avLst/>
          </a:prstGeom>
        </p:spPr>
        <p:txBody>
          <a:bodyPr wrap="square">
            <a:spAutoFit/>
          </a:bodyPr>
          <a:lstStyle/>
          <a:p>
            <a:pPr algn="just"/>
            <a:r>
              <a:rPr lang="en-US" altLang="zh-CN" sz="2200" b="1" dirty="0" smtClean="0">
                <a:latin typeface="Arial" panose="020B0604020202020204" pitchFamily="34" charset="0"/>
                <a:cs typeface="Arial" panose="020B0604020202020204" pitchFamily="34" charset="0"/>
              </a:rPr>
              <a:t>7</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Assisting these countries in working toward sustainable socioeconomic development </a:t>
            </a:r>
            <a:r>
              <a:rPr lang="en-US" altLang="zh-CN" sz="2200" dirty="0" smtClean="0">
                <a:latin typeface="Arial" panose="020B0604020202020204" pitchFamily="34" charset="0"/>
                <a:cs typeface="Arial" panose="020B0604020202020204" pitchFamily="34" charset="0"/>
              </a:rPr>
              <a:t>and enhancement </a:t>
            </a:r>
            <a:r>
              <a:rPr lang="en-US" altLang="zh-CN" sz="2200" dirty="0">
                <a:latin typeface="Arial" panose="020B0604020202020204" pitchFamily="34" charset="0"/>
                <a:cs typeface="Arial" panose="020B0604020202020204" pitchFamily="34" charset="0"/>
              </a:rPr>
              <a:t>of marine environment protection will ______________ </a:t>
            </a:r>
            <a:r>
              <a:rPr lang="en-US" altLang="zh-CN" sz="2200" dirty="0" smtClean="0">
                <a:latin typeface="Arial" panose="020B0604020202020204" pitchFamily="34" charset="0"/>
                <a:cs typeface="Arial" panose="020B0604020202020204" pitchFamily="34" charset="0"/>
              </a:rPr>
              <a:t>result </a:t>
            </a:r>
            <a:r>
              <a:rPr lang="en-US" altLang="zh-CN" sz="2200" dirty="0">
                <a:latin typeface="Arial" panose="020B0604020202020204" pitchFamily="34" charset="0"/>
                <a:cs typeface="Arial" panose="020B0604020202020204" pitchFamily="34" charset="0"/>
              </a:rPr>
              <a:t>in cleaner </a:t>
            </a:r>
            <a:r>
              <a:rPr lang="en-US" altLang="zh-CN" sz="2200" dirty="0" smtClean="0">
                <a:latin typeface="Arial" panose="020B0604020202020204" pitchFamily="34" charset="0"/>
                <a:cs typeface="Arial" panose="020B0604020202020204" pitchFamily="34" charset="0"/>
              </a:rPr>
              <a:t>coasts and </a:t>
            </a:r>
            <a:r>
              <a:rPr lang="en-US" altLang="zh-CN" sz="2200" dirty="0">
                <a:latin typeface="Arial" panose="020B0604020202020204" pitchFamily="34" charset="0"/>
                <a:cs typeface="Arial" panose="020B0604020202020204" pitchFamily="34" charset="0"/>
              </a:rPr>
              <a:t>increased tourism.</a:t>
            </a:r>
            <a:endParaRPr lang="en-US" altLang="zh-CN" sz="2200" dirty="0">
              <a:latin typeface="Arial" panose="020B0604020202020204" pitchFamily="34" charset="0"/>
              <a:cs typeface="Arial" panose="020B0604020202020204" pitchFamily="34" charset="0"/>
            </a:endParaRPr>
          </a:p>
          <a:p>
            <a:pPr algn="just"/>
            <a:r>
              <a:rPr lang="en-US" altLang="zh-CN" sz="2200" b="1" dirty="0">
                <a:latin typeface="Arial" panose="020B0604020202020204" pitchFamily="34" charset="0"/>
                <a:cs typeface="Arial" panose="020B0604020202020204" pitchFamily="34" charset="0"/>
              </a:rPr>
              <a:t>8</a:t>
            </a:r>
            <a:r>
              <a:rPr lang="en-US" altLang="zh-CN" sz="2200" dirty="0">
                <a:latin typeface="Arial" panose="020B0604020202020204" pitchFamily="34" charset="0"/>
                <a:cs typeface="Arial" panose="020B0604020202020204" pitchFamily="34" charset="0"/>
              </a:rPr>
              <a:t> This research ______________ </a:t>
            </a:r>
            <a:r>
              <a:rPr lang="en-US" altLang="zh-CN" sz="2200" dirty="0" smtClean="0">
                <a:latin typeface="Arial" panose="020B0604020202020204" pitchFamily="34" charset="0"/>
                <a:cs typeface="Arial" panose="020B0604020202020204" pitchFamily="34" charset="0"/>
              </a:rPr>
              <a:t>scientific </a:t>
            </a:r>
            <a:r>
              <a:rPr lang="en-US" altLang="zh-CN" sz="2200" dirty="0">
                <a:latin typeface="Arial" panose="020B0604020202020204" pitchFamily="34" charset="0"/>
                <a:cs typeface="Arial" panose="020B0604020202020204" pitchFamily="34" charset="0"/>
              </a:rPr>
              <a:t>understanding of the impact of </a:t>
            </a:r>
            <a:r>
              <a:rPr lang="en-US" altLang="zh-CN" sz="2200" dirty="0" smtClean="0">
                <a:latin typeface="Arial" panose="020B0604020202020204" pitchFamily="34" charset="0"/>
                <a:cs typeface="Arial" panose="020B0604020202020204" pitchFamily="34" charset="0"/>
              </a:rPr>
              <a:t>environmental factors </a:t>
            </a:r>
            <a:r>
              <a:rPr lang="en-US" altLang="zh-CN" sz="2200" dirty="0">
                <a:latin typeface="Arial" panose="020B0604020202020204" pitchFamily="34" charset="0"/>
                <a:cs typeface="Arial" panose="020B0604020202020204" pitchFamily="34" charset="0"/>
              </a:rPr>
              <a:t>on fertility outcomes.</a:t>
            </a:r>
            <a:endParaRPr lang="en-US" altLang="zh-CN" sz="2200" dirty="0">
              <a:latin typeface="Arial" panose="020B0604020202020204" pitchFamily="34" charset="0"/>
              <a:cs typeface="Arial" panose="020B0604020202020204" pitchFamily="34" charset="0"/>
            </a:endParaRPr>
          </a:p>
          <a:p>
            <a:pPr algn="just"/>
            <a:r>
              <a:rPr lang="en-US" altLang="zh-CN" sz="2200" b="1" dirty="0">
                <a:latin typeface="Arial" panose="020B0604020202020204" pitchFamily="34" charset="0"/>
                <a:cs typeface="Arial" panose="020B0604020202020204" pitchFamily="34" charset="0"/>
              </a:rPr>
              <a:t>9</a:t>
            </a:r>
            <a:r>
              <a:rPr lang="en-US" altLang="zh-CN" sz="2200" dirty="0">
                <a:latin typeface="Arial" panose="020B0604020202020204" pitchFamily="34" charset="0"/>
                <a:cs typeface="Arial" panose="020B0604020202020204" pitchFamily="34" charset="0"/>
              </a:rPr>
              <a:t> Researchers ______________ </a:t>
            </a:r>
            <a:r>
              <a:rPr lang="en-US" altLang="zh-CN" sz="2200" dirty="0" smtClean="0">
                <a:latin typeface="Arial" panose="020B0604020202020204" pitchFamily="34" charset="0"/>
                <a:cs typeface="Arial" panose="020B0604020202020204" pitchFamily="34" charset="0"/>
              </a:rPr>
              <a:t>the </a:t>
            </a:r>
            <a:r>
              <a:rPr lang="en-US" altLang="zh-CN" sz="2200" dirty="0">
                <a:latin typeface="Arial" panose="020B0604020202020204" pitchFamily="34" charset="0"/>
                <a:cs typeface="Arial" panose="020B0604020202020204" pitchFamily="34" charset="0"/>
              </a:rPr>
              <a:t>effectiveness of an environmental warning system </a:t>
            </a:r>
            <a:r>
              <a:rPr lang="en-US" altLang="zh-CN" sz="2200" dirty="0" smtClean="0">
                <a:latin typeface="Arial" panose="020B0604020202020204" pitchFamily="34" charset="0"/>
                <a:cs typeface="Arial" panose="020B0604020202020204" pitchFamily="34" charset="0"/>
              </a:rPr>
              <a:t>to monitor </a:t>
            </a:r>
            <a:r>
              <a:rPr lang="en-US" altLang="zh-CN" sz="2200" dirty="0">
                <a:latin typeface="Arial" panose="020B0604020202020204" pitchFamily="34" charset="0"/>
                <a:cs typeface="Arial" panose="020B0604020202020204" pitchFamily="34" charset="0"/>
              </a:rPr>
              <a:t>the coast.</a:t>
            </a:r>
            <a:endParaRPr lang="en-US" altLang="zh-CN" sz="2200" dirty="0">
              <a:latin typeface="Arial" panose="020B0604020202020204" pitchFamily="34" charset="0"/>
              <a:cs typeface="Arial" panose="020B0604020202020204" pitchFamily="34" charset="0"/>
            </a:endParaRPr>
          </a:p>
          <a:p>
            <a:pPr algn="just"/>
            <a:r>
              <a:rPr lang="en-US" altLang="zh-CN" sz="2200" b="1" dirty="0">
                <a:latin typeface="Arial" panose="020B0604020202020204" pitchFamily="34" charset="0"/>
                <a:cs typeface="Arial" panose="020B0604020202020204" pitchFamily="34" charset="0"/>
              </a:rPr>
              <a:t>10</a:t>
            </a:r>
            <a:r>
              <a:rPr lang="en-US" altLang="zh-CN" sz="2200" dirty="0">
                <a:latin typeface="Arial" panose="020B0604020202020204" pitchFamily="34" charset="0"/>
                <a:cs typeface="Arial" panose="020B0604020202020204" pitchFamily="34" charset="0"/>
              </a:rPr>
              <a:t> The new study examined four </a:t>
            </a:r>
            <a:r>
              <a:rPr lang="en-US" altLang="zh-CN" sz="2200" dirty="0" smtClean="0">
                <a:latin typeface="Arial" panose="020B0604020202020204" pitchFamily="34" charset="0"/>
                <a:cs typeface="Arial" panose="020B0604020202020204" pitchFamily="34" charset="0"/>
              </a:rPr>
              <a:t>independent, geographically-separated </a:t>
            </a:r>
            <a:r>
              <a:rPr lang="en-US" altLang="zh-CN" sz="2200" dirty="0">
                <a:latin typeface="Arial" panose="020B0604020202020204" pitchFamily="34" charset="0"/>
                <a:cs typeface="Arial" panose="020B0604020202020204" pitchFamily="34" charset="0"/>
              </a:rPr>
              <a:t>populations of </a:t>
            </a:r>
            <a:r>
              <a:rPr lang="en-US" altLang="zh-CN" sz="2200" dirty="0" smtClean="0">
                <a:latin typeface="Arial" panose="020B0604020202020204" pitchFamily="34" charset="0"/>
                <a:cs typeface="Arial" panose="020B0604020202020204" pitchFamily="34" charset="0"/>
              </a:rPr>
              <a:t>fish, each </a:t>
            </a:r>
            <a:r>
              <a:rPr lang="en-US" altLang="zh-CN" sz="2200" dirty="0">
                <a:latin typeface="Arial" panose="020B0604020202020204" pitchFamily="34" charset="0"/>
                <a:cs typeface="Arial" panose="020B0604020202020204" pitchFamily="34" charset="0"/>
              </a:rPr>
              <a:t>of which has ______________ </a:t>
            </a:r>
            <a:r>
              <a:rPr lang="en-US" altLang="zh-CN" sz="2200" dirty="0" smtClean="0">
                <a:latin typeface="Arial" panose="020B0604020202020204" pitchFamily="34" charset="0"/>
                <a:cs typeface="Arial" panose="020B0604020202020204" pitchFamily="34" charset="0"/>
              </a:rPr>
              <a:t>resistance </a:t>
            </a:r>
            <a:r>
              <a:rPr lang="en-US" altLang="zh-CN" sz="2200" dirty="0">
                <a:latin typeface="Arial" panose="020B0604020202020204" pitchFamily="34" charset="0"/>
                <a:cs typeface="Arial" panose="020B0604020202020204" pitchFamily="34" charset="0"/>
              </a:rPr>
              <a:t>to industrial chemicals.</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5076056" y="2926105"/>
            <a:ext cx="137730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ultimately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446719" y="3573016"/>
            <a:ext cx="125226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expands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3195047" y="4258226"/>
            <a:ext cx="175560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demonstrate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4" name="TextBox 13"/>
          <p:cNvSpPr txBox="1"/>
          <p:nvPr/>
        </p:nvSpPr>
        <p:spPr>
          <a:xfrm>
            <a:off x="1876328" y="5626378"/>
            <a:ext cx="115768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evolved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8"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3"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7956748" cy="1107996"/>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by translating the Chinese in brackets into English, </a:t>
            </a:r>
            <a:r>
              <a:rPr lang="en-US" altLang="zh-CN" sz="2200" dirty="0" smtClean="0">
                <a:latin typeface="Arial" panose="020B0604020202020204" pitchFamily="34" charset="0"/>
                <a:cs typeface="Arial" panose="020B0604020202020204" pitchFamily="34" charset="0"/>
              </a:rPr>
              <a:t>using the </a:t>
            </a:r>
            <a:r>
              <a:rPr lang="en-US" altLang="zh-CN" sz="2200" dirty="0">
                <a:latin typeface="Arial" panose="020B0604020202020204" pitchFamily="34" charset="0"/>
                <a:cs typeface="Arial" panose="020B0604020202020204" pitchFamily="34" charset="0"/>
              </a:rPr>
              <a:t>given words in proper forms and collocations.</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323528" y="3251879"/>
            <a:ext cx="8156861" cy="2985433"/>
          </a:xfrm>
          <a:prstGeom prst="rect">
            <a:avLst/>
          </a:prstGeom>
        </p:spPr>
        <p:txBody>
          <a:bodyPr wrap="square">
            <a:spAutoFit/>
          </a:bodyPr>
          <a:lstStyle/>
          <a:p>
            <a:pPr algn="just">
              <a:spcBef>
                <a:spcPts val="1200"/>
              </a:spcBef>
            </a:pPr>
            <a:r>
              <a:rPr lang="en-US" altLang="zh-CN" sz="2100" b="1" dirty="0" smtClean="0">
                <a:latin typeface="Arial" panose="020B0604020202020204" pitchFamily="34" charset="0"/>
                <a:cs typeface="Arial" panose="020B0604020202020204" pitchFamily="34" charset="0"/>
              </a:rPr>
              <a:t>1</a:t>
            </a:r>
            <a:r>
              <a:rPr lang="en-US" altLang="zh-CN" sz="2100" dirty="0">
                <a:latin typeface="Arial" panose="020B0604020202020204" pitchFamily="34" charset="0"/>
                <a:cs typeface="Arial" panose="020B0604020202020204" pitchFamily="34" charset="0"/>
              </a:rPr>
              <a:t> </a:t>
            </a:r>
            <a:r>
              <a:rPr lang="en-US" altLang="zh-CN" sz="2100" dirty="0" smtClean="0">
                <a:latin typeface="Arial" panose="020B0604020202020204" pitchFamily="34" charset="0"/>
                <a:cs typeface="Arial" panose="020B0604020202020204" pitchFamily="34" charset="0"/>
              </a:rPr>
              <a:t>It </a:t>
            </a:r>
            <a:r>
              <a:rPr lang="en-US" altLang="zh-CN" sz="2100" dirty="0">
                <a:latin typeface="Arial" panose="020B0604020202020204" pitchFamily="34" charset="0"/>
                <a:cs typeface="Arial" panose="020B0604020202020204" pitchFamily="34" charset="0"/>
              </a:rPr>
              <a:t>wouldn’t be wise to </a:t>
            </a:r>
            <a:r>
              <a:rPr lang="en-US" altLang="zh-CN" sz="2100" dirty="0" smtClean="0">
                <a:latin typeface="Arial" panose="020B0604020202020204" pitchFamily="34" charset="0"/>
                <a:cs typeface="Arial" panose="020B0604020202020204" pitchFamily="34" charset="0"/>
              </a:rPr>
              <a:t>___________________ (</a:t>
            </a:r>
            <a:r>
              <a:rPr lang="zh-CN" altLang="en-US" sz="2100" dirty="0">
                <a:latin typeface="Arial" panose="020B0604020202020204" pitchFamily="34" charset="0"/>
                <a:cs typeface="Arial" panose="020B0604020202020204" pitchFamily="34" charset="0"/>
              </a:rPr>
              <a:t>完全依赖</a:t>
            </a:r>
            <a:r>
              <a:rPr lang="en-US" altLang="zh-CN" sz="2100" dirty="0">
                <a:latin typeface="Arial" panose="020B0604020202020204" pitchFamily="34" charset="0"/>
                <a:cs typeface="Arial" panose="020B0604020202020204" pitchFamily="34" charset="0"/>
              </a:rPr>
              <a:t>; rely) technology to save </a:t>
            </a:r>
            <a:r>
              <a:rPr lang="en-US" altLang="zh-CN" sz="2100" dirty="0" smtClean="0">
                <a:latin typeface="Arial" panose="020B0604020202020204" pitchFamily="34" charset="0"/>
                <a:cs typeface="Arial" panose="020B0604020202020204" pitchFamily="34" charset="0"/>
              </a:rPr>
              <a:t>our planet</a:t>
            </a:r>
            <a:r>
              <a:rPr lang="en-US" altLang="zh-CN" sz="2100" dirty="0">
                <a:latin typeface="Arial" panose="020B0604020202020204" pitchFamily="34" charset="0"/>
                <a:cs typeface="Arial" panose="020B0604020202020204" pitchFamily="34" charset="0"/>
              </a:rPr>
              <a:t>. We will also need to change our lifestyles in order to start rolling back the </a:t>
            </a:r>
            <a:r>
              <a:rPr lang="en-US" altLang="zh-CN" sz="2100" dirty="0" smtClean="0">
                <a:latin typeface="Arial" panose="020B0604020202020204" pitchFamily="34" charset="0"/>
                <a:cs typeface="Arial" panose="020B0604020202020204" pitchFamily="34" charset="0"/>
              </a:rPr>
              <a:t>damage we’ve </a:t>
            </a:r>
            <a:r>
              <a:rPr lang="en-US" altLang="zh-CN" sz="2100" dirty="0">
                <a:latin typeface="Arial" panose="020B0604020202020204" pitchFamily="34" charset="0"/>
                <a:cs typeface="Arial" panose="020B0604020202020204" pitchFamily="34" charset="0"/>
              </a:rPr>
              <a:t>done.</a:t>
            </a:r>
            <a:endParaRPr lang="en-US" altLang="zh-CN" sz="2100" dirty="0">
              <a:latin typeface="Arial" panose="020B0604020202020204" pitchFamily="34" charset="0"/>
              <a:cs typeface="Arial" panose="020B0604020202020204" pitchFamily="34" charset="0"/>
            </a:endParaRPr>
          </a:p>
          <a:p>
            <a:pPr algn="just">
              <a:spcBef>
                <a:spcPts val="1200"/>
              </a:spcBef>
            </a:pPr>
            <a:r>
              <a:rPr lang="en-US" altLang="zh-CN" sz="2100" b="1" dirty="0">
                <a:latin typeface="Arial" panose="020B0604020202020204" pitchFamily="34" charset="0"/>
                <a:cs typeface="Arial" panose="020B0604020202020204" pitchFamily="34" charset="0"/>
              </a:rPr>
              <a:t>2</a:t>
            </a:r>
            <a:r>
              <a:rPr lang="en-US" altLang="zh-CN" sz="2100" dirty="0">
                <a:latin typeface="Arial" panose="020B0604020202020204" pitchFamily="34" charset="0"/>
                <a:cs typeface="Arial" panose="020B0604020202020204" pitchFamily="34" charset="0"/>
              </a:rPr>
              <a:t> May 2020 was the warmest May </a:t>
            </a:r>
            <a:r>
              <a:rPr lang="en-US" altLang="zh-CN" sz="2100" dirty="0" smtClean="0">
                <a:latin typeface="Arial" panose="020B0604020202020204" pitchFamily="34" charset="0"/>
                <a:cs typeface="Arial" panose="020B0604020202020204" pitchFamily="34" charset="0"/>
              </a:rPr>
              <a:t>___________________ (</a:t>
            </a:r>
            <a:r>
              <a:rPr lang="zh-CN" altLang="en-US" sz="2100" dirty="0">
                <a:latin typeface="Arial" panose="020B0604020202020204" pitchFamily="34" charset="0"/>
                <a:cs typeface="Arial" panose="020B0604020202020204" pitchFamily="34" charset="0"/>
              </a:rPr>
              <a:t>记录在案的</a:t>
            </a:r>
            <a:r>
              <a:rPr lang="en-US" altLang="zh-CN" sz="2100" dirty="0">
                <a:latin typeface="Arial" panose="020B0604020202020204" pitchFamily="34" charset="0"/>
                <a:cs typeface="Arial" panose="020B0604020202020204" pitchFamily="34" charset="0"/>
              </a:rPr>
              <a:t>; record), </a:t>
            </a:r>
            <a:r>
              <a:rPr lang="en-US" altLang="zh-CN" sz="2100" dirty="0" smtClean="0">
                <a:latin typeface="Arial" panose="020B0604020202020204" pitchFamily="34" charset="0"/>
                <a:cs typeface="Arial" panose="020B0604020202020204" pitchFamily="34" charset="0"/>
              </a:rPr>
              <a:t>according to </a:t>
            </a:r>
            <a:r>
              <a:rPr lang="en-US" altLang="zh-CN" sz="2100" dirty="0">
                <a:latin typeface="Arial" panose="020B0604020202020204" pitchFamily="34" charset="0"/>
                <a:cs typeface="Arial" panose="020B0604020202020204" pitchFamily="34" charset="0"/>
              </a:rPr>
              <a:t>one internationally recognized dataset.</a:t>
            </a:r>
            <a:endParaRPr lang="en-US" altLang="zh-CN" sz="2100" dirty="0">
              <a:latin typeface="Arial" panose="020B0604020202020204" pitchFamily="34" charset="0"/>
              <a:cs typeface="Arial" panose="020B0604020202020204" pitchFamily="34" charset="0"/>
            </a:endParaRPr>
          </a:p>
          <a:p>
            <a:pPr algn="just">
              <a:spcBef>
                <a:spcPts val="1200"/>
              </a:spcBef>
            </a:pPr>
            <a:r>
              <a:rPr lang="en-US" altLang="zh-CN" sz="2100" b="1" dirty="0">
                <a:latin typeface="Arial" panose="020B0604020202020204" pitchFamily="34" charset="0"/>
                <a:cs typeface="Arial" panose="020B0604020202020204" pitchFamily="34" charset="0"/>
              </a:rPr>
              <a:t>3</a:t>
            </a:r>
            <a:r>
              <a:rPr lang="en-US" altLang="zh-CN" sz="2100" dirty="0">
                <a:latin typeface="Arial" panose="020B0604020202020204" pitchFamily="34" charset="0"/>
                <a:cs typeface="Arial" panose="020B0604020202020204" pitchFamily="34" charset="0"/>
              </a:rPr>
              <a:t> G7 (Group of Seven) environment talks </a:t>
            </a:r>
            <a:r>
              <a:rPr lang="en-US" altLang="zh-CN" sz="2100" dirty="0" smtClean="0">
                <a:latin typeface="Arial" panose="020B0604020202020204" pitchFamily="34" charset="0"/>
                <a:cs typeface="Arial" panose="020B0604020202020204" pitchFamily="34" charset="0"/>
              </a:rPr>
              <a:t>___________________ (</a:t>
            </a:r>
            <a:r>
              <a:rPr lang="zh-CN" altLang="en-US" sz="2100" dirty="0">
                <a:latin typeface="Arial" panose="020B0604020202020204" pitchFamily="34" charset="0"/>
                <a:cs typeface="Arial" panose="020B0604020202020204" pitchFamily="34" charset="0"/>
              </a:rPr>
              <a:t>以</a:t>
            </a:r>
            <a:r>
              <a:rPr lang="en-US" altLang="zh-CN" sz="2100" dirty="0">
                <a:latin typeface="Arial" panose="020B0604020202020204" pitchFamily="34" charset="0"/>
                <a:cs typeface="Arial" panose="020B0604020202020204" pitchFamily="34" charset="0"/>
              </a:rPr>
              <a:t>……</a:t>
            </a:r>
            <a:r>
              <a:rPr lang="zh-CN" altLang="en-US" sz="2100" dirty="0">
                <a:latin typeface="Arial" panose="020B0604020202020204" pitchFamily="34" charset="0"/>
                <a:cs typeface="Arial" panose="020B0604020202020204" pitchFamily="34" charset="0"/>
              </a:rPr>
              <a:t>结束</a:t>
            </a:r>
            <a:r>
              <a:rPr lang="en-US" altLang="zh-CN" sz="2100" dirty="0">
                <a:latin typeface="Arial" panose="020B0604020202020204" pitchFamily="34" charset="0"/>
                <a:cs typeface="Arial" panose="020B0604020202020204" pitchFamily="34" charset="0"/>
              </a:rPr>
              <a:t>; end) </a:t>
            </a:r>
            <a:r>
              <a:rPr lang="en-US" altLang="zh-CN" sz="2100" dirty="0" smtClean="0">
                <a:latin typeface="Arial" panose="020B0604020202020204" pitchFamily="34" charset="0"/>
                <a:cs typeface="Arial" panose="020B0604020202020204" pitchFamily="34" charset="0"/>
              </a:rPr>
              <a:t>a wide </a:t>
            </a:r>
            <a:r>
              <a:rPr lang="en-US" altLang="zh-CN" sz="2100" dirty="0">
                <a:latin typeface="Arial" panose="020B0604020202020204" pitchFamily="34" charset="0"/>
                <a:cs typeface="Arial" panose="020B0604020202020204" pitchFamily="34" charset="0"/>
              </a:rPr>
              <a:t>gap between the US and the other six countries on climate</a:t>
            </a:r>
            <a:r>
              <a:rPr lang="en-US" altLang="zh-CN" sz="2100" dirty="0" smtClean="0">
                <a:latin typeface="Arial" panose="020B0604020202020204" pitchFamily="34" charset="0"/>
                <a:cs typeface="Arial" panose="020B0604020202020204" pitchFamily="34" charset="0"/>
              </a:rPr>
              <a:t>.</a:t>
            </a:r>
            <a:endParaRPr lang="en-US" altLang="zh-CN" sz="2100" dirty="0">
              <a:latin typeface="Arial" panose="020B0604020202020204" pitchFamily="34" charset="0"/>
              <a:cs typeface="Arial" panose="020B0604020202020204" pitchFamily="34" charset="0"/>
            </a:endParaRPr>
          </a:p>
        </p:txBody>
      </p:sp>
      <p:sp>
        <p:nvSpPr>
          <p:cNvPr id="6" name="TextBox 5"/>
          <p:cNvSpPr txBox="1"/>
          <p:nvPr/>
        </p:nvSpPr>
        <p:spPr>
          <a:xfrm>
            <a:off x="4146725" y="3251879"/>
            <a:ext cx="1931939"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rely entirely </a:t>
            </a:r>
            <a:r>
              <a:rPr lang="en-US" altLang="zh-CN" sz="2100" dirty="0" smtClean="0">
                <a:solidFill>
                  <a:srgbClr val="C00000"/>
                </a:solidFill>
                <a:latin typeface="Arial" panose="020B0604020202020204" pitchFamily="34" charset="0"/>
                <a:cs typeface="Arial" panose="020B0604020202020204" pitchFamily="34" charset="0"/>
              </a:rPr>
              <a:t>on</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442869" y="4355231"/>
            <a:ext cx="1319592"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on record</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6536173" y="5147319"/>
            <a:ext cx="1184940" cy="415498"/>
          </a:xfrm>
          <a:prstGeom prst="rect">
            <a:avLst/>
          </a:prstGeom>
          <a:noFill/>
        </p:spPr>
        <p:txBody>
          <a:bodyPr wrap="none" rtlCol="0">
            <a:spAutoFit/>
          </a:bodyPr>
          <a:lstStyle/>
          <a:p>
            <a:r>
              <a:rPr lang="en-US" altLang="zh-CN" sz="2100" dirty="0">
                <a:solidFill>
                  <a:srgbClr val="C00000"/>
                </a:solidFill>
                <a:latin typeface="Arial" panose="020B0604020202020204" pitchFamily="34" charset="0"/>
                <a:cs typeface="Arial" panose="020B0604020202020204" pitchFamily="34" charset="0"/>
              </a:rPr>
              <a:t>end with</a:t>
            </a:r>
            <a:endParaRPr lang="zh-CN" altLang="en-US" sz="21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03848" y="1988840"/>
            <a:ext cx="4572000" cy="1661993"/>
          </a:xfrm>
          <a:prstGeom prst="rect">
            <a:avLst/>
          </a:prstGeom>
        </p:spPr>
        <p:txBody>
          <a:bodyPr>
            <a:spAutoFit/>
          </a:bodyPr>
          <a:lstStyle/>
          <a:p>
            <a:pPr marL="457200" indent="-457200">
              <a:buClr>
                <a:srgbClr val="1F7391"/>
              </a:buClr>
              <a:buFont typeface="Arial" panose="020B0604020202020204" pitchFamily="34" charset="0"/>
              <a:buChar char="•"/>
              <a:defRPr/>
            </a:pPr>
            <a:r>
              <a:rPr lang="en-US" altLang="zh-CN" sz="3400" b="1" dirty="0" smtClean="0">
                <a:latin typeface="Arial" panose="020B0604020202020204" pitchFamily="34" charset="0"/>
                <a:cs typeface="Arial" panose="020B0604020202020204" pitchFamily="34" charset="0"/>
                <a:hlinkClick r:id="rId2" action="ppaction://hlinksldjump"/>
              </a:rPr>
              <a:t>Text A</a:t>
            </a:r>
            <a:endParaRPr lang="en-US" altLang="zh-CN" sz="3400" b="1" dirty="0" smtClean="0">
              <a:latin typeface="Arial" panose="020B0604020202020204" pitchFamily="34" charset="0"/>
              <a:cs typeface="Arial" panose="020B0604020202020204" pitchFamily="34" charset="0"/>
            </a:endParaRPr>
          </a:p>
          <a:p>
            <a:pPr marL="457200" indent="-457200">
              <a:buClr>
                <a:srgbClr val="1F7391"/>
              </a:buClr>
              <a:defRPr/>
            </a:pPr>
            <a:endParaRPr lang="en-US" altLang="zh-CN" sz="3400" b="1" dirty="0">
              <a:latin typeface="Arial" panose="020B0604020202020204" pitchFamily="34" charset="0"/>
              <a:cs typeface="Arial" panose="020B0604020202020204" pitchFamily="34" charset="0"/>
            </a:endParaRPr>
          </a:p>
          <a:p>
            <a:pPr marL="457200" indent="-457200">
              <a:buClr>
                <a:srgbClr val="1F7391"/>
              </a:buClr>
              <a:buFont typeface="Arial" panose="020B0604020202020204" pitchFamily="34" charset="0"/>
              <a:buChar char="•"/>
              <a:defRPr/>
            </a:pPr>
            <a:r>
              <a:rPr lang="en-US" altLang="zh-CN" sz="3400" b="1" dirty="0" smtClean="0">
                <a:latin typeface="Arial" panose="020B0604020202020204" pitchFamily="34" charset="0"/>
                <a:cs typeface="Arial" panose="020B0604020202020204" pitchFamily="34" charset="0"/>
                <a:hlinkClick r:id="rId3" action="ppaction://hlinksldjump"/>
              </a:rPr>
              <a:t>Text B</a:t>
            </a:r>
            <a:endParaRPr lang="en-US" altLang="zh-CN" sz="3400" b="1"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5496" y="-99392"/>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Reading</a:t>
            </a:r>
            <a:endParaRPr lang="en-US" altLang="zh-CN" sz="3200" dirty="0">
              <a:solidFill>
                <a:schemeClr val="bg1"/>
              </a:solidFill>
              <a:latin typeface="Arial Black" panose="020B0A04020102020204" pitchFamily="34" charset="0"/>
            </a:endParaRPr>
          </a:p>
        </p:txBody>
      </p:sp>
      <p:pic>
        <p:nvPicPr>
          <p:cNvPr id="10" name="Picture 9" descr="home">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681545" y="2348880"/>
            <a:ext cx="7994911" cy="3293209"/>
          </a:xfrm>
          <a:prstGeom prst="rect">
            <a:avLst/>
          </a:prstGeom>
        </p:spPr>
        <p:txBody>
          <a:bodyPr wrap="square">
            <a:spAutoFit/>
          </a:bodyPr>
          <a:lstStyle/>
          <a:p>
            <a:pPr algn="just">
              <a:spcBef>
                <a:spcPts val="1200"/>
              </a:spcBef>
            </a:pPr>
            <a:r>
              <a:rPr lang="en-US" altLang="zh-CN" sz="2200" dirty="0" smtClean="0">
                <a:latin typeface="Arial" panose="020B0604020202020204" pitchFamily="34" charset="0"/>
                <a:cs typeface="Arial" panose="020B0604020202020204" pitchFamily="34" charset="0"/>
              </a:rPr>
              <a:t>4 </a:t>
            </a:r>
            <a:r>
              <a:rPr lang="en-US" altLang="zh-CN" sz="2200" dirty="0">
                <a:latin typeface="Arial" panose="020B0604020202020204" pitchFamily="34" charset="0"/>
                <a:cs typeface="Arial" panose="020B0604020202020204" pitchFamily="34" charset="0"/>
              </a:rPr>
              <a:t>The material, while provided with intrinsic properties </a:t>
            </a:r>
            <a:r>
              <a:rPr lang="en-US" altLang="zh-CN" sz="2200" dirty="0" smtClean="0">
                <a:latin typeface="Arial" panose="020B0604020202020204" pitchFamily="34" charset="0"/>
                <a:cs typeface="Arial" panose="020B0604020202020204" pitchFamily="34" charset="0"/>
              </a:rPr>
              <a:t>___________________ (</a:t>
            </a:r>
            <a:r>
              <a:rPr lang="zh-CN" altLang="en-US" sz="2200" dirty="0" smtClean="0">
                <a:latin typeface="Arial" panose="020B0604020202020204" pitchFamily="34" charset="0"/>
                <a:cs typeface="Arial" panose="020B0604020202020204" pitchFamily="34" charset="0"/>
              </a:rPr>
              <a:t>相当于</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equivalent</a:t>
            </a:r>
            <a:r>
              <a:rPr lang="en-US" altLang="zh-CN" sz="2200" dirty="0">
                <a:latin typeface="Arial" panose="020B0604020202020204" pitchFamily="34" charset="0"/>
                <a:cs typeface="Arial" panose="020B0604020202020204" pitchFamily="34" charset="0"/>
              </a:rPr>
              <a:t>) those of conventional materials, does not contain toxic heavy metals and </a:t>
            </a:r>
            <a:r>
              <a:rPr lang="en-US" altLang="zh-CN" sz="2200" dirty="0" smtClean="0">
                <a:latin typeface="Arial" panose="020B0604020202020204" pitchFamily="34" charset="0"/>
                <a:cs typeface="Arial" panose="020B0604020202020204" pitchFamily="34" charset="0"/>
              </a:rPr>
              <a:t>thus imposes </a:t>
            </a:r>
            <a:r>
              <a:rPr lang="en-US" altLang="zh-CN" sz="2200" dirty="0">
                <a:latin typeface="Arial" panose="020B0604020202020204" pitchFamily="34" charset="0"/>
                <a:cs typeface="Arial" panose="020B0604020202020204" pitchFamily="34" charset="0"/>
              </a:rPr>
              <a:t>little impact on the environment at the time of landfill and incineration.</a:t>
            </a:r>
            <a:endParaRPr lang="en-US" altLang="zh-CN" sz="2200" dirty="0">
              <a:latin typeface="Arial" panose="020B0604020202020204" pitchFamily="34" charset="0"/>
              <a:cs typeface="Arial" panose="020B0604020202020204" pitchFamily="34" charset="0"/>
            </a:endParaRPr>
          </a:p>
          <a:p>
            <a:pPr algn="just">
              <a:spcBef>
                <a:spcPts val="1200"/>
              </a:spcBef>
            </a:pPr>
            <a:r>
              <a:rPr lang="en-US" altLang="zh-CN" sz="2200" dirty="0">
                <a:latin typeface="Arial" panose="020B0604020202020204" pitchFamily="34" charset="0"/>
                <a:cs typeface="Arial" panose="020B0604020202020204" pitchFamily="34" charset="0"/>
              </a:rPr>
              <a:t>5 The study finds that the Central Plains could become drier, even though it may </a:t>
            </a:r>
            <a:r>
              <a:rPr lang="en-US" altLang="zh-CN" sz="2200" dirty="0" smtClean="0">
                <a:latin typeface="Arial" panose="020B0604020202020204" pitchFamily="34" charset="0"/>
                <a:cs typeface="Arial" panose="020B0604020202020204" pitchFamily="34" charset="0"/>
              </a:rPr>
              <a:t>not receive </a:t>
            </a:r>
            <a:r>
              <a:rPr lang="en-US" altLang="zh-CN" sz="2200" dirty="0">
                <a:latin typeface="Arial" panose="020B0604020202020204" pitchFamily="34" charset="0"/>
                <a:cs typeface="Arial" panose="020B0604020202020204" pitchFamily="34" charset="0"/>
              </a:rPr>
              <a:t>less rain in the future, simply because warmer temperatures will drive </a:t>
            </a:r>
            <a:r>
              <a:rPr lang="en-US" altLang="zh-CN" sz="2200" dirty="0" smtClean="0">
                <a:latin typeface="Arial" panose="020B0604020202020204" pitchFamily="34" charset="0"/>
                <a:cs typeface="Arial" panose="020B0604020202020204" pitchFamily="34" charset="0"/>
              </a:rPr>
              <a:t>evaporation to ___________________ (</a:t>
            </a:r>
            <a:r>
              <a:rPr lang="zh-CN" altLang="en-US" sz="2200" dirty="0">
                <a:latin typeface="Arial" panose="020B0604020202020204" pitchFamily="34" charset="0"/>
                <a:cs typeface="Arial" panose="020B0604020202020204" pitchFamily="34" charset="0"/>
              </a:rPr>
              <a:t>使干透</a:t>
            </a:r>
            <a:r>
              <a:rPr lang="en-US" altLang="zh-CN" sz="2200" dirty="0">
                <a:latin typeface="Arial" panose="020B0604020202020204" pitchFamily="34" charset="0"/>
                <a:cs typeface="Arial" panose="020B0604020202020204" pitchFamily="34" charset="0"/>
              </a:rPr>
              <a:t>; dry) the rich soils.</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1318846" y="2710081"/>
            <a:ext cx="178606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equivalent to</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1687536" y="5192040"/>
            <a:ext cx="1048685"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dry out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681545" y="2348880"/>
            <a:ext cx="7994911" cy="2769989"/>
          </a:xfrm>
          <a:prstGeom prst="rect">
            <a:avLst/>
          </a:prstGeom>
        </p:spPr>
        <p:txBody>
          <a:bodyPr wrap="square">
            <a:spAutoFit/>
          </a:bodyPr>
          <a:lstStyle/>
          <a:p>
            <a:pPr>
              <a:spcBef>
                <a:spcPts val="1200"/>
              </a:spcBef>
            </a:pPr>
            <a:r>
              <a:rPr lang="en-US" altLang="zh-CN" sz="2200" b="1" dirty="0">
                <a:latin typeface="Arial" panose="020B0604020202020204" pitchFamily="34" charset="0"/>
                <a:cs typeface="Arial" panose="020B0604020202020204" pitchFamily="34" charset="0"/>
              </a:rPr>
              <a:t>6</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___________________ (</a:t>
            </a:r>
            <a:r>
              <a:rPr lang="zh-CN" altLang="en-US" sz="2200" dirty="0">
                <a:latin typeface="Arial" panose="020B0604020202020204" pitchFamily="34" charset="0"/>
                <a:cs typeface="Arial" panose="020B0604020202020204" pitchFamily="34" charset="0"/>
              </a:rPr>
              <a:t>大量的</a:t>
            </a:r>
            <a:r>
              <a:rPr lang="en-US" altLang="zh-CN" sz="2200" dirty="0">
                <a:latin typeface="Arial" panose="020B0604020202020204" pitchFamily="34" charset="0"/>
                <a:cs typeface="Arial" panose="020B0604020202020204" pitchFamily="34" charset="0"/>
              </a:rPr>
              <a:t>; abundance) clean water enables food production </a:t>
            </a:r>
            <a:r>
              <a:rPr lang="en-US" altLang="zh-CN" sz="2200" dirty="0" smtClean="0">
                <a:latin typeface="Arial" panose="020B0604020202020204" pitchFamily="34" charset="0"/>
                <a:cs typeface="Arial" panose="020B0604020202020204" pitchFamily="34" charset="0"/>
              </a:rPr>
              <a:t>and protects </a:t>
            </a:r>
            <a:r>
              <a:rPr lang="en-US" altLang="zh-CN" sz="2200" dirty="0">
                <a:latin typeface="Arial" panose="020B0604020202020204" pitchFamily="34" charset="0"/>
                <a:cs typeface="Arial" panose="020B0604020202020204" pitchFamily="34" charset="0"/>
              </a:rPr>
              <a:t>the environment</a:t>
            </a:r>
            <a:r>
              <a:rPr lang="en-US" altLang="zh-CN" sz="2200" dirty="0" smtClean="0">
                <a:latin typeface="Arial" panose="020B0604020202020204" pitchFamily="34" charset="0"/>
                <a:cs typeface="Arial" panose="020B0604020202020204" pitchFamily="34" charset="0"/>
              </a:rPr>
              <a:t>.</a:t>
            </a:r>
            <a:endParaRPr lang="en-US" altLang="zh-CN" sz="2200" b="1" dirty="0" smtClean="0">
              <a:latin typeface="Arial" panose="020B0604020202020204" pitchFamily="34" charset="0"/>
              <a:cs typeface="Arial" panose="020B0604020202020204" pitchFamily="34" charset="0"/>
            </a:endParaRPr>
          </a:p>
          <a:p>
            <a:pPr algn="just">
              <a:spcBef>
                <a:spcPts val="1200"/>
              </a:spcBef>
            </a:pPr>
            <a:r>
              <a:rPr lang="en-US" altLang="zh-CN" sz="2200" b="1" dirty="0" smtClean="0">
                <a:latin typeface="Arial" panose="020B0604020202020204" pitchFamily="34" charset="0"/>
                <a:cs typeface="Arial" panose="020B0604020202020204" pitchFamily="34" charset="0"/>
              </a:rPr>
              <a:t>7 </a:t>
            </a:r>
            <a:r>
              <a:rPr lang="en-US" altLang="zh-CN" sz="2200" dirty="0" smtClean="0">
                <a:latin typeface="Arial" panose="020B0604020202020204" pitchFamily="34" charset="0"/>
                <a:cs typeface="Arial" panose="020B0604020202020204" pitchFamily="34" charset="0"/>
              </a:rPr>
              <a:t>The water-rich country promises to maintain at least 60% of the landmass under forest ___________________ (</a:t>
            </a:r>
            <a:r>
              <a:rPr lang="zh-CN" altLang="en-US" sz="2200" dirty="0" smtClean="0">
                <a:latin typeface="Arial" panose="020B0604020202020204" pitchFamily="34" charset="0"/>
                <a:cs typeface="Arial" panose="020B0604020202020204" pitchFamily="34" charset="0"/>
              </a:rPr>
              <a:t>永久地</a:t>
            </a:r>
            <a:r>
              <a:rPr lang="en-US" altLang="zh-CN" sz="2200" dirty="0" smtClean="0">
                <a:latin typeface="Arial" panose="020B0604020202020204" pitchFamily="34" charset="0"/>
                <a:cs typeface="Arial" panose="020B0604020202020204" pitchFamily="34" charset="0"/>
              </a:rPr>
              <a:t>; perpetuity) at any given point of time.</a:t>
            </a:r>
            <a:endParaRPr lang="en-US" altLang="zh-CN" sz="2200" dirty="0" smtClean="0">
              <a:latin typeface="Arial" panose="020B0604020202020204" pitchFamily="34" charset="0"/>
              <a:cs typeface="Arial" panose="020B0604020202020204" pitchFamily="34" charset="0"/>
            </a:endParaRPr>
          </a:p>
          <a:p>
            <a:pPr algn="just">
              <a:spcBef>
                <a:spcPts val="1200"/>
              </a:spcBef>
            </a:pPr>
            <a:r>
              <a:rPr lang="en-US" altLang="zh-CN" sz="2200" b="1" dirty="0" smtClean="0">
                <a:latin typeface="Arial" panose="020B0604020202020204" pitchFamily="34" charset="0"/>
                <a:cs typeface="Arial" panose="020B0604020202020204" pitchFamily="34" charset="0"/>
              </a:rPr>
              <a:t>8 </a:t>
            </a:r>
            <a:r>
              <a:rPr lang="en-US" altLang="zh-CN" sz="2200" dirty="0">
                <a:latin typeface="Arial" panose="020B0604020202020204" pitchFamily="34" charset="0"/>
                <a:cs typeface="Arial" panose="020B0604020202020204" pitchFamily="34" charset="0"/>
              </a:rPr>
              <a:t>The retailers </a:t>
            </a:r>
            <a:r>
              <a:rPr lang="en-US" altLang="zh-CN" sz="2200" dirty="0" smtClean="0">
                <a:latin typeface="Arial" panose="020B0604020202020204" pitchFamily="34" charset="0"/>
                <a:cs typeface="Arial" panose="020B0604020202020204" pitchFamily="34" charset="0"/>
              </a:rPr>
              <a:t>___________________ (</a:t>
            </a:r>
            <a:r>
              <a:rPr lang="zh-CN" altLang="en-US" sz="2200" dirty="0">
                <a:latin typeface="Arial" panose="020B0604020202020204" pitchFamily="34" charset="0"/>
                <a:cs typeface="Arial" panose="020B0604020202020204" pitchFamily="34" charset="0"/>
              </a:rPr>
              <a:t>签约</a:t>
            </a:r>
            <a:r>
              <a:rPr lang="en-US" altLang="zh-CN" sz="2200" dirty="0">
                <a:latin typeface="Arial" panose="020B0604020202020204" pitchFamily="34" charset="0"/>
                <a:cs typeface="Arial" panose="020B0604020202020204" pitchFamily="34" charset="0"/>
              </a:rPr>
              <a:t>; sign) to raise awareness of climate change.</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1313892" y="2353781"/>
            <a:ext cx="231986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An abundance of</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924428" y="3494367"/>
            <a:ext cx="172354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in perpetuity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3817225" y="4293096"/>
            <a:ext cx="109517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sign 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B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36512"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
        <p:nvSpPr>
          <p:cNvPr id="9" name="矩形 2"/>
          <p:cNvSpPr>
            <a:spLocks noChangeArrowheads="1"/>
          </p:cNvSpPr>
          <p:nvPr/>
        </p:nvSpPr>
        <p:spPr bwMode="auto">
          <a:xfrm>
            <a:off x="2987824" y="2590169"/>
            <a:ext cx="4761052" cy="830997"/>
          </a:xfrm>
          <a:prstGeom prst="rect">
            <a:avLst/>
          </a:prstGeom>
          <a:noFill/>
          <a:ln w="9525">
            <a:noFill/>
            <a:miter lim="800000"/>
          </a:ln>
        </p:spPr>
        <p:txBody>
          <a:bodyPr wrap="square">
            <a:spAutoFit/>
          </a:bodyPr>
          <a:lstStyle/>
          <a:p>
            <a:pPr marL="342900" indent="-342900" algn="just">
              <a:spcBef>
                <a:spcPct val="20000"/>
              </a:spcBef>
            </a:pPr>
            <a:r>
              <a:rPr lang="en-US" altLang="zh-CN" sz="4800" b="1" dirty="0" smtClean="0">
                <a:solidFill>
                  <a:schemeClr val="accent6">
                    <a:lumMod val="50000"/>
                  </a:schemeClr>
                </a:solidFill>
                <a:latin typeface="Arial" panose="020B0604020202020204" pitchFamily="34" charset="0"/>
                <a:cs typeface="Arial" panose="020B0604020202020204" pitchFamily="34" charset="0"/>
              </a:rPr>
              <a:t>Prediction</a:t>
            </a:r>
            <a:endParaRPr lang="en-US" altLang="zh-CN" sz="48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98458" y="641778"/>
            <a:ext cx="2441694"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Prediction</a:t>
            </a:r>
            <a:endParaRPr lang="en-AU" altLang="zh-CN" sz="3600" b="1" dirty="0">
              <a:solidFill>
                <a:srgbClr val="C00000"/>
              </a:solidFill>
              <a:latin typeface="Arial" panose="020B0604020202020204" pitchFamily="34" charset="0"/>
              <a:cs typeface="Arial" panose="020B0604020202020204" pitchFamily="34" charset="0"/>
            </a:endParaRPr>
          </a:p>
        </p:txBody>
      </p:sp>
      <p:pic>
        <p:nvPicPr>
          <p:cNvPr id="14" name="Picture 3">
            <a:hlinkClick r:id="rId1" action="ppaction://hlinkfile"/>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344" y="429816"/>
            <a:ext cx="796894" cy="766936"/>
          </a:xfrm>
          <a:prstGeom prst="rect">
            <a:avLst/>
          </a:prstGeom>
        </p:spPr>
      </p:pic>
      <p:sp>
        <p:nvSpPr>
          <p:cNvPr id="15"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2060848"/>
            <a:ext cx="7291110" cy="1200329"/>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You </a:t>
            </a:r>
            <a:r>
              <a:rPr lang="en-US" altLang="zh-CN" sz="2400" dirty="0">
                <a:latin typeface="Arial" panose="020B0604020202020204" pitchFamily="34" charset="0"/>
                <a:cs typeface="Arial" panose="020B0604020202020204" pitchFamily="34" charset="0"/>
              </a:rPr>
              <a:t>will watch a video clip about what people can do to reduce carbon </a:t>
            </a:r>
            <a:r>
              <a:rPr lang="en-US" altLang="zh-CN" sz="2400" dirty="0" smtClean="0">
                <a:latin typeface="Arial" panose="020B0604020202020204" pitchFamily="34" charset="0"/>
                <a:cs typeface="Arial" panose="020B0604020202020204" pitchFamily="34" charset="0"/>
              </a:rPr>
              <a:t>emissions. Before </a:t>
            </a:r>
            <a:r>
              <a:rPr lang="en-US" altLang="zh-CN" sz="2400" dirty="0">
                <a:latin typeface="Arial" panose="020B0604020202020204" pitchFamily="34" charset="0"/>
                <a:cs typeface="Arial" panose="020B0604020202020204" pitchFamily="34" charset="0"/>
              </a:rPr>
              <a:t>watching, write down what you expect to hear.</a:t>
            </a:r>
            <a:endParaRPr lang="en-US" altLang="zh-CN" sz="2400" dirty="0">
              <a:latin typeface="Arial" panose="020B0604020202020204" pitchFamily="34" charset="0"/>
              <a:cs typeface="Arial" panose="020B0604020202020204" pitchFamily="34" charset="0"/>
            </a:endParaRPr>
          </a:p>
        </p:txBody>
      </p:sp>
      <p:pic>
        <p:nvPicPr>
          <p:cNvPr id="19"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p:nvSpPr>
        <p:spPr bwMode="auto">
          <a:xfrm>
            <a:off x="-36512"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9"/>
          <p:cNvSpPr/>
          <p:nvPr/>
        </p:nvSpPr>
        <p:spPr>
          <a:xfrm>
            <a:off x="1475656" y="1268760"/>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1772816"/>
            <a:ext cx="7291110" cy="1107996"/>
          </a:xfrm>
          <a:prstGeom prst="rect">
            <a:avLst/>
          </a:prstGeom>
        </p:spPr>
        <p:txBody>
          <a:bodyPr wrap="square">
            <a:spAutoFit/>
          </a:bodyPr>
          <a:lstStyle/>
          <a:p>
            <a:pPr algn="just"/>
            <a:r>
              <a:rPr lang="en-US" altLang="zh-CN" sz="2200" dirty="0" smtClean="0">
                <a:latin typeface="Arial" panose="020B0604020202020204" pitchFamily="34" charset="0"/>
                <a:cs typeface="Arial" panose="020B0604020202020204" pitchFamily="34" charset="0"/>
              </a:rPr>
              <a:t>Watch </a:t>
            </a:r>
            <a:r>
              <a:rPr lang="en-US" altLang="zh-CN" sz="2200" dirty="0">
                <a:latin typeface="Arial" panose="020B0604020202020204" pitchFamily="34" charset="0"/>
                <a:cs typeface="Arial" panose="020B0604020202020204" pitchFamily="34" charset="0"/>
              </a:rPr>
              <a:t>the video clip and complete the </a:t>
            </a:r>
            <a:r>
              <a:rPr lang="en-US" altLang="zh-CN" sz="2200" dirty="0" smtClean="0">
                <a:latin typeface="Arial" panose="020B0604020202020204" pitchFamily="34" charset="0"/>
                <a:cs typeface="Arial" panose="020B0604020202020204" pitchFamily="34" charset="0"/>
              </a:rPr>
              <a:t>following table </a:t>
            </a:r>
            <a:r>
              <a:rPr lang="en-US" altLang="zh-CN" sz="2200" dirty="0">
                <a:latin typeface="Arial" panose="020B0604020202020204" pitchFamily="34" charset="0"/>
                <a:cs typeface="Arial" panose="020B0604020202020204" pitchFamily="34" charset="0"/>
              </a:rPr>
              <a:t>that shows what people </a:t>
            </a:r>
            <a:r>
              <a:rPr lang="en-US" altLang="zh-CN" sz="2200" dirty="0" smtClean="0">
                <a:latin typeface="Arial" panose="020B0604020202020204" pitchFamily="34" charset="0"/>
                <a:cs typeface="Arial" panose="020B0604020202020204" pitchFamily="34" charset="0"/>
              </a:rPr>
              <a:t>can do </a:t>
            </a:r>
            <a:r>
              <a:rPr lang="en-US" altLang="zh-CN" sz="2200" dirty="0">
                <a:latin typeface="Arial" panose="020B0604020202020204" pitchFamily="34" charset="0"/>
                <a:cs typeface="Arial" panose="020B0604020202020204" pitchFamily="34" charset="0"/>
              </a:rPr>
              <a:t>to stop </a:t>
            </a:r>
            <a:r>
              <a:rPr lang="en-US" altLang="zh-CN" sz="2200" dirty="0" smtClean="0">
                <a:latin typeface="Arial" panose="020B0604020202020204" pitchFamily="34" charset="0"/>
                <a:cs typeface="Arial" panose="020B0604020202020204" pitchFamily="34" charset="0"/>
              </a:rPr>
              <a:t>global temperatures </a:t>
            </a:r>
            <a:r>
              <a:rPr lang="en-US" altLang="zh-CN" sz="2200" dirty="0">
                <a:latin typeface="Arial" panose="020B0604020202020204" pitchFamily="34" charset="0"/>
                <a:cs typeface="Arial" panose="020B0604020202020204" pitchFamily="34" charset="0"/>
              </a:rPr>
              <a:t>rising in the UK.</a:t>
            </a:r>
            <a:endParaRPr lang="en-US" altLang="zh-CN" sz="2200" dirty="0">
              <a:latin typeface="Arial" panose="020B0604020202020204" pitchFamily="34" charset="0"/>
              <a:cs typeface="Arial" panose="020B0604020202020204" pitchFamily="34" charset="0"/>
            </a:endParaRPr>
          </a:p>
        </p:txBody>
      </p:sp>
      <p:graphicFrame>
        <p:nvGraphicFramePr>
          <p:cNvPr id="2" name="表格 1"/>
          <p:cNvGraphicFramePr>
            <a:graphicFrameLocks noGrp="1"/>
          </p:cNvGraphicFramePr>
          <p:nvPr/>
        </p:nvGraphicFramePr>
        <p:xfrm>
          <a:off x="251520" y="2924944"/>
          <a:ext cx="8352928" cy="3849288"/>
        </p:xfrm>
        <a:graphic>
          <a:graphicData uri="http://schemas.openxmlformats.org/drawingml/2006/table">
            <a:tbl>
              <a:tblPr firstRow="1" firstCol="1" bandRow="1">
                <a:tableStyleId>{E8B1032C-EA38-4F05-BA0D-38AFFFC7BED3}</a:tableStyleId>
              </a:tblPr>
              <a:tblGrid>
                <a:gridCol w="5400600"/>
                <a:gridCol w="2952328"/>
              </a:tblGrid>
              <a:tr h="648888">
                <a:tc>
                  <a:txBody>
                    <a:bodyPr/>
                    <a:lstStyle/>
                    <a:p>
                      <a:pPr algn="ctr">
                        <a:lnSpc>
                          <a:spcPct val="100000"/>
                        </a:lnSpc>
                        <a:spcBef>
                          <a:spcPts val="0"/>
                        </a:spcBef>
                        <a:spcAft>
                          <a:spcPts val="0"/>
                        </a:spcAft>
                      </a:pPr>
                      <a:r>
                        <a:rPr lang="en-US" sz="2000" b="1" kern="100" dirty="0">
                          <a:solidFill>
                            <a:schemeClr val="tx1"/>
                          </a:solidFill>
                          <a:effectLst/>
                          <a:latin typeface="Arial" panose="020B0604020202020204" pitchFamily="34" charset="0"/>
                          <a:cs typeface="Arial" panose="020B0604020202020204" pitchFamily="34" charset="0"/>
                        </a:rPr>
                        <a:t>What can be done?</a:t>
                      </a: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lnSpc>
                          <a:spcPct val="100000"/>
                        </a:lnSpc>
                        <a:spcBef>
                          <a:spcPts val="0"/>
                        </a:spcBef>
                        <a:spcAft>
                          <a:spcPts val="0"/>
                        </a:spcAft>
                      </a:pPr>
                      <a:r>
                        <a:rPr lang="en-US" sz="2000" b="1" kern="100" dirty="0">
                          <a:solidFill>
                            <a:schemeClr val="tx1"/>
                          </a:solidFill>
                          <a:effectLst/>
                          <a:latin typeface="Arial" panose="020B0604020202020204" pitchFamily="34" charset="0"/>
                          <a:cs typeface="Arial" panose="020B0604020202020204" pitchFamily="34" charset="0"/>
                        </a:rPr>
                        <a:t>How much CO2 would be saved if all did it?</a:t>
                      </a: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r>
              <a:tr h="436422">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US" sz="2000" b="0" kern="100" dirty="0">
                          <a:solidFill>
                            <a:schemeClr val="tx1"/>
                          </a:solidFill>
                          <a:effectLst/>
                          <a:latin typeface="Arial" panose="020B0604020202020204" pitchFamily="34" charset="0"/>
                          <a:cs typeface="Arial" panose="020B0604020202020204" pitchFamily="34" charset="0"/>
                        </a:rPr>
                        <a:t>1)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__________________________</a:t>
                      </a:r>
                      <a:r>
                        <a:rPr lang="en-US" altLang="zh-CN" sz="2000" b="0" kern="100" dirty="0" smtClean="0">
                          <a:solidFill>
                            <a:schemeClr val="tx1"/>
                          </a:solidFill>
                          <a:effectLst/>
                          <a:latin typeface="Arial" panose="020B0604020202020204" pitchFamily="34" charset="0"/>
                          <a:cs typeface="Arial" panose="020B0604020202020204" pitchFamily="34" charset="0"/>
                        </a:rPr>
                        <a:t>_________</a:t>
                      </a:r>
                      <a:endParaRPr lang="zh-CN" altLang="zh-CN" sz="2000" b="0" kern="1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128 thousand </a:t>
                      </a:r>
                      <a:r>
                        <a:rPr lang="en-US" sz="2000" b="0" kern="100" dirty="0" err="1">
                          <a:solidFill>
                            <a:schemeClr val="tx1"/>
                          </a:solidFill>
                          <a:effectLst/>
                          <a:latin typeface="Arial" panose="020B0604020202020204" pitchFamily="34" charset="0"/>
                          <a:cs typeface="Arial" panose="020B0604020202020204" pitchFamily="34" charset="0"/>
                        </a:rPr>
                        <a:t>tonnes</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r h="436422">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2)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___________________________</a:t>
                      </a:r>
                      <a:r>
                        <a:rPr lang="en-US" altLang="zh-CN" sz="2000" b="0" kern="100" dirty="0" smtClean="0">
                          <a:solidFill>
                            <a:schemeClr val="tx1"/>
                          </a:solidFill>
                          <a:effectLst/>
                          <a:latin typeface="Arial" panose="020B0604020202020204" pitchFamily="34" charset="0"/>
                          <a:cs typeface="Arial" panose="020B0604020202020204" pitchFamily="34" charset="0"/>
                        </a:rPr>
                        <a:t>________</a:t>
                      </a:r>
                      <a:endParaRPr lang="zh-CN" alt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algn="just">
                        <a:lnSpc>
                          <a:spcPct val="150000"/>
                        </a:lnSpc>
                        <a:spcBef>
                          <a:spcPts val="0"/>
                        </a:spcBef>
                        <a:spcAft>
                          <a:spcPts val="0"/>
                        </a:spcAft>
                      </a:pPr>
                      <a:r>
                        <a:rPr lang="en-US" sz="2000" b="0" kern="100" dirty="0" smtClean="0">
                          <a:solidFill>
                            <a:schemeClr val="tx1"/>
                          </a:solidFill>
                          <a:effectLst/>
                          <a:latin typeface="Arial" panose="020B0604020202020204" pitchFamily="34" charset="0"/>
                          <a:cs typeface="Arial" panose="020B0604020202020204" pitchFamily="34" charset="0"/>
                        </a:rPr>
                        <a:t>_________________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r h="436422">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3)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3.2 million </a:t>
                      </a:r>
                      <a:r>
                        <a:rPr lang="en-US" sz="2000" b="0" kern="100" dirty="0" err="1">
                          <a:solidFill>
                            <a:schemeClr val="tx1"/>
                          </a:solidFill>
                          <a:effectLst/>
                          <a:latin typeface="Arial" panose="020B0604020202020204" pitchFamily="34" charset="0"/>
                          <a:cs typeface="Arial" panose="020B0604020202020204" pitchFamily="34" charset="0"/>
                        </a:rPr>
                        <a:t>tonnes</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r h="436422">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4)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___________________________________</a:t>
                      </a:r>
                      <a:endParaRPr lang="en-US" sz="2000" b="0" kern="100" dirty="0" smtClean="0">
                        <a:solidFill>
                          <a:schemeClr val="tx1"/>
                        </a:solidFill>
                        <a:effectLst/>
                        <a:latin typeface="Arial" panose="020B0604020202020204" pitchFamily="34" charset="0"/>
                        <a:cs typeface="Arial" panose="020B0604020202020204" pitchFamily="34" charset="0"/>
                      </a:endParaRPr>
                    </a:p>
                    <a:p>
                      <a:pPr algn="just">
                        <a:lnSpc>
                          <a:spcPct val="150000"/>
                        </a:lnSpc>
                        <a:spcBef>
                          <a:spcPts val="0"/>
                        </a:spcBef>
                        <a:spcAft>
                          <a:spcPts val="0"/>
                        </a:spcAft>
                      </a:pPr>
                      <a:r>
                        <a:rPr lang="en-US" altLang="zh-CN" sz="2000" b="0" kern="100" dirty="0" smtClean="0">
                          <a:solidFill>
                            <a:schemeClr val="tx1"/>
                          </a:solidFill>
                          <a:effectLst/>
                          <a:latin typeface="Arial" panose="020B0604020202020204" pitchFamily="34" charset="0"/>
                          <a:ea typeface="宋体" panose="02010600030101010101" pitchFamily="2" charset="-122"/>
                          <a:cs typeface="Arial" panose="020B0604020202020204" pitchFamily="34" charset="0"/>
                        </a:rPr>
                        <a:t>    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c>
                  <a:txBody>
                    <a:bodyPr/>
                    <a:lstStyle/>
                    <a:p>
                      <a:pPr algn="just">
                        <a:lnSpc>
                          <a:spcPct val="150000"/>
                        </a:lnSpc>
                        <a:spcBef>
                          <a:spcPts val="0"/>
                        </a:spcBef>
                        <a:spcAft>
                          <a:spcPts val="0"/>
                        </a:spcAft>
                      </a:pPr>
                      <a:r>
                        <a:rPr lang="en-US" sz="2000" b="0" kern="100" dirty="0" smtClean="0">
                          <a:solidFill>
                            <a:schemeClr val="tx1"/>
                          </a:solidFill>
                          <a:effectLst/>
                          <a:latin typeface="Arial" panose="020B0604020202020204" pitchFamily="34" charset="0"/>
                          <a:cs typeface="Arial" panose="020B0604020202020204" pitchFamily="34" charset="0"/>
                        </a:rPr>
                        <a:t>_________________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r h="436422">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5)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c>
                  <a:txBody>
                    <a:bodyPr/>
                    <a:lstStyle/>
                    <a:p>
                      <a:pPr algn="just">
                        <a:lnSpc>
                          <a:spcPct val="150000"/>
                        </a:lnSpc>
                        <a:spcBef>
                          <a:spcPts val="0"/>
                        </a:spcBef>
                        <a:spcAft>
                          <a:spcPts val="0"/>
                        </a:spcAft>
                      </a:pPr>
                      <a:r>
                        <a:rPr lang="en-US" sz="2000" b="0" kern="100" dirty="0" smtClean="0">
                          <a:solidFill>
                            <a:schemeClr val="tx1"/>
                          </a:solidFill>
                          <a:effectLst/>
                          <a:latin typeface="Arial" panose="020B0604020202020204" pitchFamily="34" charset="0"/>
                          <a:cs typeface="Arial" panose="020B0604020202020204" pitchFamily="34" charset="0"/>
                        </a:rPr>
                        <a:t>_________________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r h="436422">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6) </a:t>
                      </a:r>
                      <a:r>
                        <a:rPr lang="en-US" sz="2000" b="0" kern="100" dirty="0" smtClean="0">
                          <a:solidFill>
                            <a:schemeClr val="tx1"/>
                          </a:solidFill>
                          <a:effectLst/>
                          <a:latin typeface="Arial" panose="020B0604020202020204" pitchFamily="34" charset="0"/>
                          <a:cs typeface="Arial" panose="020B0604020202020204" pitchFamily="34" charset="0"/>
                        </a:rPr>
                        <a:t>___________________________________</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c>
                  <a:txBody>
                    <a:bodyPr/>
                    <a:lstStyle/>
                    <a:p>
                      <a:pPr algn="just">
                        <a:lnSpc>
                          <a:spcPct val="150000"/>
                        </a:lnSpc>
                        <a:spcBef>
                          <a:spcPts val="0"/>
                        </a:spcBef>
                        <a:spcAft>
                          <a:spcPts val="0"/>
                        </a:spcAft>
                      </a:pPr>
                      <a:r>
                        <a:rPr lang="en-US" sz="2000" b="0" kern="100" dirty="0">
                          <a:solidFill>
                            <a:schemeClr val="tx1"/>
                          </a:solidFill>
                          <a:effectLst/>
                          <a:latin typeface="Arial" panose="020B0604020202020204" pitchFamily="34" charset="0"/>
                          <a:cs typeface="Arial" panose="020B0604020202020204" pitchFamily="34" charset="0"/>
                        </a:rPr>
                        <a:t>79 million </a:t>
                      </a:r>
                      <a:r>
                        <a:rPr lang="en-US" sz="2000" b="0" kern="100" dirty="0" err="1">
                          <a:solidFill>
                            <a:schemeClr val="tx1"/>
                          </a:solidFill>
                          <a:effectLst/>
                          <a:latin typeface="Arial" panose="020B0604020202020204" pitchFamily="34" charset="0"/>
                          <a:cs typeface="Arial" panose="020B0604020202020204" pitchFamily="34" charset="0"/>
                        </a:rPr>
                        <a:t>tonnes</a:t>
                      </a:r>
                      <a:endParaRPr lang="zh-CN" sz="2000" b="0"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tc>
              </a:tr>
            </a:tbl>
          </a:graphicData>
        </a:graphic>
      </p:graphicFrame>
      <p:sp>
        <p:nvSpPr>
          <p:cNvPr id="3" name="TextBox 2"/>
          <p:cNvSpPr txBox="1"/>
          <p:nvPr/>
        </p:nvSpPr>
        <p:spPr>
          <a:xfrm>
            <a:off x="552873" y="3573016"/>
            <a:ext cx="1723549"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planting </a:t>
            </a:r>
            <a:r>
              <a:rPr lang="en-US" altLang="zh-CN" sz="2000" dirty="0" smtClean="0">
                <a:solidFill>
                  <a:srgbClr val="C00000"/>
                </a:solidFill>
                <a:latin typeface="Arial" panose="020B0604020202020204" pitchFamily="34" charset="0"/>
                <a:cs typeface="Arial" panose="020B0604020202020204" pitchFamily="34" charset="0"/>
              </a:rPr>
              <a:t>trees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7" name="TextBox 16"/>
          <p:cNvSpPr txBox="1"/>
          <p:nvPr/>
        </p:nvSpPr>
        <p:spPr>
          <a:xfrm>
            <a:off x="552873" y="4038627"/>
            <a:ext cx="1197764"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recycling</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8" name="TextBox 17"/>
          <p:cNvSpPr txBox="1"/>
          <p:nvPr/>
        </p:nvSpPr>
        <p:spPr>
          <a:xfrm>
            <a:off x="539552" y="4510281"/>
            <a:ext cx="3706464"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using energy-saving </a:t>
            </a:r>
            <a:r>
              <a:rPr lang="en-US" altLang="zh-CN" sz="2000" dirty="0" smtClean="0">
                <a:solidFill>
                  <a:srgbClr val="C00000"/>
                </a:solidFill>
                <a:latin typeface="Arial" panose="020B0604020202020204" pitchFamily="34" charset="0"/>
                <a:cs typeface="Arial" panose="020B0604020202020204" pitchFamily="34" charset="0"/>
              </a:rPr>
              <a:t>light bulbs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19" name="TextBox 18"/>
          <p:cNvSpPr txBox="1"/>
          <p:nvPr/>
        </p:nvSpPr>
        <p:spPr>
          <a:xfrm>
            <a:off x="539553" y="4941168"/>
            <a:ext cx="5472607" cy="892552"/>
          </a:xfrm>
          <a:prstGeom prst="rect">
            <a:avLst/>
          </a:prstGeom>
          <a:noFill/>
        </p:spPr>
        <p:txBody>
          <a:bodyPr wrap="square" rtlCol="0">
            <a:spAutoFit/>
          </a:bodyPr>
          <a:lstStyle/>
          <a:p>
            <a:pPr marL="88900" indent="-88900">
              <a:lnSpc>
                <a:spcPct val="130000"/>
              </a:lnSpc>
            </a:pPr>
            <a:r>
              <a:rPr lang="zh-CN" altLang="zh-CN" sz="2000" dirty="0">
                <a:solidFill>
                  <a:srgbClr val="C00000"/>
                </a:solidFill>
                <a:latin typeface="Arial" panose="020B0604020202020204" pitchFamily="34" charset="0"/>
                <a:cs typeface="Arial" panose="020B0604020202020204" pitchFamily="34" charset="0"/>
              </a:rPr>
              <a:t> </a:t>
            </a:r>
            <a:r>
              <a:rPr lang="en-US" altLang="zh-CN" sz="2000" dirty="0">
                <a:solidFill>
                  <a:srgbClr val="C00000"/>
                </a:solidFill>
                <a:latin typeface="Arial" panose="020B0604020202020204" pitchFamily="34" charset="0"/>
                <a:cs typeface="Arial" panose="020B0604020202020204" pitchFamily="34" charset="0"/>
              </a:rPr>
              <a:t>cutting the energy used in the </a:t>
            </a:r>
            <a:r>
              <a:rPr lang="en-US" altLang="zh-CN" sz="2000" dirty="0" smtClean="0">
                <a:solidFill>
                  <a:srgbClr val="C00000"/>
                </a:solidFill>
                <a:latin typeface="Arial" panose="020B0604020202020204" pitchFamily="34" charset="0"/>
                <a:cs typeface="Arial" panose="020B0604020202020204" pitchFamily="34" charset="0"/>
              </a:rPr>
              <a:t>treatment of </a:t>
            </a:r>
            <a:r>
              <a:rPr lang="en-US" altLang="zh-CN" sz="2000" dirty="0">
                <a:solidFill>
                  <a:srgbClr val="C00000"/>
                </a:solidFill>
                <a:latin typeface="Arial" panose="020B0604020202020204" pitchFamily="34" charset="0"/>
                <a:cs typeface="Arial" panose="020B0604020202020204" pitchFamily="34" charset="0"/>
              </a:rPr>
              <a:t>wasted water</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20" name="TextBox 19"/>
          <p:cNvSpPr txBox="1"/>
          <p:nvPr/>
        </p:nvSpPr>
        <p:spPr>
          <a:xfrm>
            <a:off x="539552" y="5733256"/>
            <a:ext cx="2207656"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giving up your car</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21" name="TextBox 20"/>
          <p:cNvSpPr txBox="1"/>
          <p:nvPr/>
        </p:nvSpPr>
        <p:spPr>
          <a:xfrm>
            <a:off x="539552" y="6197242"/>
            <a:ext cx="1782860"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ending veggie</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685477" y="4077072"/>
            <a:ext cx="2180405"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2.4 million </a:t>
            </a:r>
            <a:r>
              <a:rPr lang="en-US" altLang="zh-CN" sz="2000" dirty="0" err="1" smtClean="0">
                <a:solidFill>
                  <a:srgbClr val="C00000"/>
                </a:solidFill>
                <a:latin typeface="Arial" panose="020B0604020202020204" pitchFamily="34" charset="0"/>
                <a:cs typeface="Arial" panose="020B0604020202020204" pitchFamily="34" charset="0"/>
              </a:rPr>
              <a:t>tonnes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7" name="TextBox 6"/>
          <p:cNvSpPr txBox="1"/>
          <p:nvPr/>
        </p:nvSpPr>
        <p:spPr>
          <a:xfrm>
            <a:off x="5672157" y="4869160"/>
            <a:ext cx="2180405"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7.9 million </a:t>
            </a:r>
            <a:r>
              <a:rPr lang="en-US" altLang="zh-CN" sz="2000" dirty="0" err="1" smtClean="0">
                <a:solidFill>
                  <a:srgbClr val="C00000"/>
                </a:solidFill>
                <a:latin typeface="Arial" panose="020B0604020202020204" pitchFamily="34" charset="0"/>
                <a:cs typeface="Arial" panose="020B0604020202020204" pitchFamily="34" charset="0"/>
              </a:rPr>
              <a:t>tonnes</a:t>
            </a:r>
            <a:endParaRPr lang="zh-CN" altLang="en-US" sz="20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652120" y="5765194"/>
            <a:ext cx="2109873" cy="400110"/>
          </a:xfrm>
          <a:prstGeom prst="rect">
            <a:avLst/>
          </a:prstGeom>
          <a:noFill/>
        </p:spPr>
        <p:txBody>
          <a:bodyPr wrap="none" rtlCol="0">
            <a:spAutoFit/>
          </a:bodyPr>
          <a:lstStyle/>
          <a:p>
            <a:r>
              <a:rPr lang="en-US" altLang="zh-CN" sz="2000" dirty="0">
                <a:solidFill>
                  <a:srgbClr val="C00000"/>
                </a:solidFill>
                <a:latin typeface="Arial" panose="020B0604020202020204" pitchFamily="34" charset="0"/>
                <a:cs typeface="Arial" panose="020B0604020202020204" pitchFamily="34" charset="0"/>
              </a:rPr>
              <a:t>70 million </a:t>
            </a:r>
            <a:r>
              <a:rPr lang="en-US" altLang="zh-CN" sz="2000" dirty="0" err="1" smtClean="0">
                <a:solidFill>
                  <a:srgbClr val="C00000"/>
                </a:solidFill>
                <a:latin typeface="Arial" panose="020B0604020202020204" pitchFamily="34" charset="0"/>
                <a:cs typeface="Arial" panose="020B0604020202020204" pitchFamily="34" charset="0"/>
              </a:rPr>
              <a:t>tonnes</a:t>
            </a:r>
            <a:endParaRPr lang="zh-CN" altLang="en-US" sz="2000" dirty="0">
              <a:solidFill>
                <a:srgbClr val="C00000"/>
              </a:solidFill>
              <a:latin typeface="Arial" panose="020B0604020202020204" pitchFamily="34" charset="0"/>
              <a:cs typeface="Arial" panose="020B0604020202020204" pitchFamily="34" charset="0"/>
            </a:endParaRPr>
          </a:p>
        </p:txBody>
      </p:sp>
      <p:pic>
        <p:nvPicPr>
          <p:cNvPr id="24"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25"/>
          <p:cNvSpPr/>
          <p:nvPr/>
        </p:nvSpPr>
        <p:spPr>
          <a:xfrm>
            <a:off x="3498458" y="641778"/>
            <a:ext cx="2441694"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Prediction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2" name="Rectangle 7"/>
          <p:cNvSpPr>
            <a:spLocks noChangeArrowheads="1"/>
          </p:cNvSpPr>
          <p:nvPr/>
        </p:nvSpPr>
        <p:spPr bwMode="auto">
          <a:xfrm>
            <a:off x="-36512"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pic>
        <p:nvPicPr>
          <p:cNvPr id="23" name="Picture 3">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4" y="429816"/>
            <a:ext cx="796894" cy="7669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p:bldP spid="20" grpId="0"/>
      <p:bldP spid="21" grpId="0"/>
      <p:bldP spid="6" grpId="0"/>
      <p:bldP spid="7"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1086384" y="2869485"/>
            <a:ext cx="7430008" cy="830997"/>
          </a:xfrm>
          <a:prstGeom prst="rect">
            <a:avLst/>
          </a:prstGeom>
          <a:noFill/>
          <a:ln w="9525">
            <a:noFill/>
            <a:miter lim="800000"/>
          </a:ln>
        </p:spPr>
        <p:txBody>
          <a:bodyPr wrap="square">
            <a:spAutoFit/>
          </a:bodyPr>
          <a:lstStyle/>
          <a:p>
            <a:pPr marL="342900" lvl="0" indent="-342900" algn="just">
              <a:spcBef>
                <a:spcPct val="20000"/>
              </a:spcBef>
            </a:pPr>
            <a:r>
              <a:rPr lang="en-AU" altLang="zh-CN" sz="4800" b="1" dirty="0" err="1" smtClean="0">
                <a:solidFill>
                  <a:schemeClr val="accent6">
                    <a:lumMod val="50000"/>
                  </a:schemeClr>
                </a:solidFill>
                <a:latin typeface="Arial" panose="020B0604020202020204" pitchFamily="34" charset="0"/>
                <a:cs typeface="Arial" panose="020B0604020202020204" pitchFamily="34" charset="0"/>
              </a:rPr>
              <a:t>Analyzing</a:t>
            </a:r>
            <a:r>
              <a:rPr lang="en-AU" altLang="zh-CN" sz="4800" b="1" dirty="0" smtClean="0">
                <a:solidFill>
                  <a:schemeClr val="accent6">
                    <a:lumMod val="50000"/>
                  </a:schemeClr>
                </a:solidFill>
                <a:latin typeface="Arial" panose="020B0604020202020204" pitchFamily="34" charset="0"/>
                <a:cs typeface="Arial" panose="020B0604020202020204" pitchFamily="34" charset="0"/>
              </a:rPr>
              <a:t> </a:t>
            </a:r>
            <a:r>
              <a:rPr lang="en-AU" altLang="zh-CN" sz="4800" b="1" dirty="0">
                <a:solidFill>
                  <a:schemeClr val="accent6">
                    <a:lumMod val="50000"/>
                  </a:schemeClr>
                </a:solidFill>
                <a:latin typeface="Arial" panose="020B0604020202020204" pitchFamily="34" charset="0"/>
                <a:cs typeface="Arial" panose="020B0604020202020204" pitchFamily="34" charset="0"/>
              </a:rPr>
              <a:t>your </a:t>
            </a:r>
            <a:r>
              <a:rPr lang="en-AU" altLang="zh-CN" sz="4800" b="1" dirty="0" smtClean="0">
                <a:solidFill>
                  <a:schemeClr val="accent6">
                    <a:lumMod val="50000"/>
                  </a:schemeClr>
                </a:solidFill>
                <a:latin typeface="Arial" panose="020B0604020202020204" pitchFamily="34" charset="0"/>
                <a:cs typeface="Arial" panose="020B0604020202020204" pitchFamily="34" charset="0"/>
              </a:rPr>
              <a:t>audience</a:t>
            </a:r>
            <a:endParaRPr lang="en-AU" altLang="zh-CN" sz="48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6512" y="-243408"/>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Speaking</a:t>
            </a:r>
            <a:endParaRPr lang="en-US" altLang="zh-CN" sz="32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39752" y="641778"/>
            <a:ext cx="5622052" cy="646331"/>
          </a:xfrm>
          <a:prstGeom prst="rect">
            <a:avLst/>
          </a:prstGeom>
        </p:spPr>
        <p:txBody>
          <a:bodyPr wrap="none">
            <a:spAutoFit/>
          </a:bodyPr>
          <a:lstStyle/>
          <a:p>
            <a:pPr marL="0" lvl="0" indent="0">
              <a:buNone/>
            </a:pPr>
            <a:r>
              <a:rPr lang="en-AU" altLang="zh-CN" sz="3600" b="1" dirty="0" err="1" smtClean="0">
                <a:solidFill>
                  <a:srgbClr val="C00000"/>
                </a:solidFill>
                <a:latin typeface="Arial" panose="020B0604020202020204" pitchFamily="34" charset="0"/>
                <a:cs typeface="Arial" panose="020B0604020202020204" pitchFamily="34" charset="0"/>
              </a:rPr>
              <a:t>Analyzing</a:t>
            </a:r>
            <a:r>
              <a:rPr lang="en-AU" altLang="zh-CN" sz="3600" b="1" dirty="0" smtClean="0">
                <a:solidFill>
                  <a:srgbClr val="C00000"/>
                </a:solidFill>
                <a:latin typeface="Arial" panose="020B0604020202020204" pitchFamily="34" charset="0"/>
                <a:cs typeface="Arial" panose="020B0604020202020204" pitchFamily="34" charset="0"/>
              </a:rPr>
              <a:t> your audience</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1032446" y="1941507"/>
            <a:ext cx="7788026" cy="3939540"/>
          </a:xfrm>
          <a:prstGeom prst="rect">
            <a:avLst/>
          </a:prstGeom>
        </p:spPr>
        <p:txBody>
          <a:bodyPr wrap="square">
            <a:spAutoFit/>
          </a:bodyPr>
          <a:lstStyle/>
          <a:p>
            <a:pPr>
              <a:spcBef>
                <a:spcPts val="1200"/>
              </a:spcBef>
            </a:pPr>
            <a:r>
              <a:rPr lang="en-AU" altLang="zh-CN" sz="2500" dirty="0">
                <a:latin typeface="Arial" panose="020B0604020202020204" pitchFamily="34" charset="0"/>
                <a:cs typeface="Arial" panose="020B0604020202020204" pitchFamily="34" charset="0"/>
              </a:rPr>
              <a:t>When preparing for your presentation, </a:t>
            </a:r>
            <a:r>
              <a:rPr lang="en-AU" altLang="zh-CN" sz="2500" dirty="0" smtClean="0">
                <a:latin typeface="Arial" panose="020B0604020202020204" pitchFamily="34" charset="0"/>
                <a:cs typeface="Arial" panose="020B0604020202020204" pitchFamily="34" charset="0"/>
              </a:rPr>
              <a:t>analyse </a:t>
            </a:r>
            <a:r>
              <a:rPr lang="en-AU" altLang="zh-CN" sz="2500" dirty="0">
                <a:latin typeface="Arial" panose="020B0604020202020204" pitchFamily="34" charset="0"/>
                <a:cs typeface="Arial" panose="020B0604020202020204" pitchFamily="34" charset="0"/>
              </a:rPr>
              <a:t>your audience in terms of</a:t>
            </a:r>
            <a:r>
              <a:rPr lang="en-AU" altLang="zh-CN" sz="2500" dirty="0" smtClean="0">
                <a:latin typeface="Arial" panose="020B0604020202020204" pitchFamily="34" charset="0"/>
                <a:cs typeface="Arial" panose="020B0604020202020204" pitchFamily="34" charset="0"/>
              </a:rPr>
              <a:t>:</a:t>
            </a:r>
            <a:endParaRPr lang="en-AU" altLang="zh-CN" sz="2500" dirty="0">
              <a:latin typeface="Arial" panose="020B0604020202020204" pitchFamily="34" charset="0"/>
              <a:cs typeface="Arial" panose="020B0604020202020204" pitchFamily="34" charset="0"/>
            </a:endParaRPr>
          </a:p>
          <a:p>
            <a:pPr marL="514350" indent="-514350">
              <a:spcBef>
                <a:spcPts val="1200"/>
              </a:spcBef>
              <a:buAutoNum type="arabicParenR"/>
            </a:pPr>
            <a:r>
              <a:rPr lang="en-AU" altLang="zh-CN" sz="2500" dirty="0">
                <a:solidFill>
                  <a:srgbClr val="C00000"/>
                </a:solidFill>
                <a:latin typeface="Arial" panose="020B0604020202020204" pitchFamily="34" charset="0"/>
                <a:cs typeface="Arial" panose="020B0604020202020204" pitchFamily="34" charset="0"/>
              </a:rPr>
              <a:t>background information</a:t>
            </a:r>
            <a:endParaRPr lang="en-AU" altLang="zh-CN" sz="2500" dirty="0">
              <a:solidFill>
                <a:srgbClr val="C00000"/>
              </a:solidFill>
              <a:latin typeface="Arial" panose="020B0604020202020204" pitchFamily="34" charset="0"/>
              <a:cs typeface="Arial" panose="020B0604020202020204" pitchFamily="34" charset="0"/>
            </a:endParaRPr>
          </a:p>
          <a:p>
            <a:pPr marL="514350" indent="-514350">
              <a:spcBef>
                <a:spcPts val="1200"/>
              </a:spcBef>
              <a:buAutoNum type="arabicParenR"/>
            </a:pPr>
            <a:r>
              <a:rPr lang="en-AU" altLang="zh-CN" sz="2500" dirty="0">
                <a:solidFill>
                  <a:srgbClr val="C00000"/>
                </a:solidFill>
                <a:latin typeface="Arial" panose="020B0604020202020204" pitchFamily="34" charset="0"/>
                <a:cs typeface="Arial" panose="020B0604020202020204" pitchFamily="34" charset="0"/>
              </a:rPr>
              <a:t>wants and needs</a:t>
            </a:r>
            <a:endParaRPr lang="en-AU" altLang="zh-CN" sz="2500" dirty="0">
              <a:solidFill>
                <a:srgbClr val="C00000"/>
              </a:solidFill>
              <a:latin typeface="Arial" panose="020B0604020202020204" pitchFamily="34" charset="0"/>
              <a:cs typeface="Arial" panose="020B0604020202020204" pitchFamily="34" charset="0"/>
            </a:endParaRPr>
          </a:p>
          <a:p>
            <a:pPr marL="514350" indent="-514350">
              <a:spcBef>
                <a:spcPts val="1200"/>
              </a:spcBef>
              <a:buAutoNum type="arabicParenR"/>
            </a:pPr>
            <a:r>
              <a:rPr lang="en-AU" altLang="zh-CN" sz="2500" dirty="0">
                <a:solidFill>
                  <a:srgbClr val="C00000"/>
                </a:solidFill>
                <a:latin typeface="Arial" panose="020B0604020202020204" pitchFamily="34" charset="0"/>
                <a:cs typeface="Arial" panose="020B0604020202020204" pitchFamily="34" charset="0"/>
              </a:rPr>
              <a:t>level of English proficiency</a:t>
            </a:r>
            <a:endParaRPr lang="en-AU" altLang="zh-CN" sz="2500" dirty="0">
              <a:solidFill>
                <a:srgbClr val="C00000"/>
              </a:solidFill>
              <a:latin typeface="Arial" panose="020B0604020202020204" pitchFamily="34" charset="0"/>
              <a:cs typeface="Arial" panose="020B0604020202020204" pitchFamily="34" charset="0"/>
            </a:endParaRPr>
          </a:p>
          <a:p>
            <a:pPr marL="514350" indent="-514350">
              <a:spcBef>
                <a:spcPts val="1200"/>
              </a:spcBef>
              <a:buAutoNum type="arabicParenR"/>
            </a:pPr>
            <a:r>
              <a:rPr lang="en-AU" altLang="zh-CN" sz="2500" dirty="0">
                <a:solidFill>
                  <a:srgbClr val="C00000"/>
                </a:solidFill>
                <a:latin typeface="Arial" panose="020B0604020202020204" pitchFamily="34" charset="0"/>
                <a:cs typeface="Arial" panose="020B0604020202020204" pitchFamily="34" charset="0"/>
              </a:rPr>
              <a:t>knowledge of the </a:t>
            </a:r>
            <a:r>
              <a:rPr lang="en-AU" altLang="zh-CN" sz="2500" dirty="0" smtClean="0">
                <a:solidFill>
                  <a:srgbClr val="C00000"/>
                </a:solidFill>
                <a:latin typeface="Arial" panose="020B0604020202020204" pitchFamily="34" charset="0"/>
                <a:cs typeface="Arial" panose="020B0604020202020204" pitchFamily="34" charset="0"/>
              </a:rPr>
              <a:t>subject</a:t>
            </a:r>
            <a:endParaRPr lang="en-AU" altLang="zh-CN" sz="2500" dirty="0">
              <a:latin typeface="Arial" panose="020B0604020202020204" pitchFamily="34" charset="0"/>
              <a:cs typeface="Arial" panose="020B0604020202020204" pitchFamily="34" charset="0"/>
            </a:endParaRPr>
          </a:p>
          <a:p>
            <a:pPr>
              <a:spcBef>
                <a:spcPts val="1200"/>
              </a:spcBef>
            </a:pPr>
            <a:r>
              <a:rPr lang="en-AU" altLang="zh-CN" sz="2500" dirty="0">
                <a:latin typeface="Arial" panose="020B0604020202020204" pitchFamily="34" charset="0"/>
                <a:cs typeface="Arial" panose="020B0604020202020204" pitchFamily="34" charset="0"/>
              </a:rPr>
              <a:t>Keep the audience in mind throughout the preparation of your presentation.</a:t>
            </a:r>
            <a:endParaRPr lang="en-AU" altLang="zh-CN" sz="25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6512" y="-243408"/>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Speaking</a:t>
            </a:r>
            <a:endParaRPr lang="en-US" altLang="zh-CN" sz="32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93959" y="-99392"/>
            <a:ext cx="2245793"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Writing</a:t>
            </a:r>
            <a:endParaRPr lang="en-US" altLang="zh-CN" sz="3200" dirty="0">
              <a:solidFill>
                <a:schemeClr val="bg1"/>
              </a:solidFill>
              <a:latin typeface="Arial Black" panose="020B0A04020102020204" pitchFamily="34" charset="0"/>
            </a:endParaRPr>
          </a:p>
        </p:txBody>
      </p:sp>
      <p:sp>
        <p:nvSpPr>
          <p:cNvPr id="12" name="TextBox 6"/>
          <p:cNvSpPr txBox="1">
            <a:spLocks noChangeArrowheads="1"/>
          </p:cNvSpPr>
          <p:nvPr/>
        </p:nvSpPr>
        <p:spPr bwMode="auto">
          <a:xfrm>
            <a:off x="2408241" y="1628800"/>
            <a:ext cx="5164155" cy="4247317"/>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400" b="1" dirty="0" smtClean="0">
                <a:solidFill>
                  <a:schemeClr val="accent6">
                    <a:lumMod val="50000"/>
                  </a:schemeClr>
                </a:solidFill>
                <a:cs typeface="Arial" panose="020B0604020202020204" pitchFamily="34" charset="0"/>
                <a:hlinkClick r:id="rId4" action="ppaction://hlinksldjump"/>
              </a:rPr>
              <a:t>Guidelines</a:t>
            </a: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endParaRPr lang="en-US" altLang="zh-CN" sz="3400" b="1" dirty="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400" b="1" dirty="0" smtClean="0">
                <a:solidFill>
                  <a:schemeClr val="accent6">
                    <a:lumMod val="50000"/>
                  </a:schemeClr>
                </a:solidFill>
                <a:cs typeface="Arial" panose="020B0604020202020204" pitchFamily="34" charset="0"/>
                <a:hlinkClick r:id="rId5" action="ppaction://hlinksldjump"/>
              </a:rPr>
              <a:t>Macro structure</a:t>
            </a: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400" b="1" dirty="0" smtClean="0">
                <a:solidFill>
                  <a:schemeClr val="accent6">
                    <a:lumMod val="50000"/>
                  </a:schemeClr>
                </a:solidFill>
                <a:cs typeface="Arial" panose="020B0604020202020204" pitchFamily="34" charset="0"/>
                <a:hlinkClick r:id="rId6" action="ppaction://hlinksldjump"/>
              </a:rPr>
              <a:t>Micro skills</a:t>
            </a: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endParaRPr lang="en-US" altLang="zh-CN" sz="3400" b="1" dirty="0" smtClean="0">
              <a:solidFill>
                <a:schemeClr val="accent6">
                  <a:lumMod val="50000"/>
                </a:schemeClr>
              </a:solidFill>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400" b="1" dirty="0" smtClean="0">
                <a:solidFill>
                  <a:schemeClr val="accent6">
                    <a:lumMod val="50000"/>
                  </a:schemeClr>
                </a:solidFill>
                <a:cs typeface="Arial" panose="020B0604020202020204" pitchFamily="34" charset="0"/>
                <a:hlinkClick r:id="rId7" action="ppaction://hlinksldjump"/>
              </a:rPr>
              <a:t>Tasks after class</a:t>
            </a:r>
            <a:endParaRPr lang="en-US" altLang="zh-CN" sz="3400" b="1" dirty="0" smtClean="0">
              <a:solidFill>
                <a:schemeClr val="accent6">
                  <a:lumMod val="50000"/>
                </a:schemeClr>
              </a:solidFill>
              <a:cs typeface="Arial" panose="020B0604020202020204" pitchFamily="34" charset="0"/>
            </a:endParaRPr>
          </a:p>
          <a:p>
            <a:pPr eaLnBrk="1" hangingPunct="1">
              <a:buClr>
                <a:srgbClr val="1F7391"/>
              </a:buClr>
              <a:defRPr/>
            </a:pPr>
            <a:r>
              <a:rPr lang="en-US" altLang="zh-CN" sz="3200" b="1" dirty="0" smtClean="0">
                <a:solidFill>
                  <a:schemeClr val="accent6">
                    <a:lumMod val="50000"/>
                  </a:schemeClr>
                </a:solidFill>
                <a:latin typeface="+mn-lt"/>
                <a:cs typeface="Times New Roman" panose="02020603050405020304" pitchFamily="18" charset="0"/>
              </a:rPr>
              <a:t> </a:t>
            </a:r>
            <a:endParaRPr lang="en-US" altLang="zh-CN" sz="3200" b="1" dirty="0">
              <a:solidFill>
                <a:schemeClr val="accent6">
                  <a:lumMod val="50000"/>
                </a:schemeClr>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3"/>
          <p:cNvGraphicFramePr>
            <a:graphicFrameLocks noGrp="1"/>
          </p:cNvGraphicFramePr>
          <p:nvPr>
            <p:ph idx="1"/>
          </p:nvPr>
        </p:nvGraphicFramePr>
        <p:xfrm>
          <a:off x="777680" y="1556792"/>
          <a:ext cx="7786709" cy="4912360"/>
        </p:xfrm>
        <a:graphic>
          <a:graphicData uri="http://schemas.openxmlformats.org/drawingml/2006/table">
            <a:tbl>
              <a:tblPr firstRow="1" bandRow="1">
                <a:tableStyleId>{93296810-A885-4BE3-A3E7-6D5BEEA58F35}</a:tableStyleId>
              </a:tblPr>
              <a:tblGrid>
                <a:gridCol w="576793"/>
                <a:gridCol w="3532859"/>
                <a:gridCol w="3677057"/>
              </a:tblGrid>
              <a:tr h="370840">
                <a:tc>
                  <a:txBody>
                    <a:bodyPr/>
                    <a:lstStyle/>
                    <a:p>
                      <a:endParaRPr lang="en-AU" dirty="0">
                        <a:latin typeface="Arial" panose="020B0604020202020204" pitchFamily="34" charset="0"/>
                        <a:cs typeface="Arial" panose="020B0604020202020204" pitchFamily="34" charset="0"/>
                      </a:endParaRPr>
                    </a:p>
                  </a:txBody>
                  <a:tcPr/>
                </a:tc>
                <a:tc>
                  <a:txBody>
                    <a:bodyPr/>
                    <a:lstStyle/>
                    <a:p>
                      <a:pPr algn="ctr"/>
                      <a:r>
                        <a:rPr lang="en-AU" sz="2000" dirty="0" smtClean="0">
                          <a:latin typeface="Arial" panose="020B0604020202020204" pitchFamily="34" charset="0"/>
                          <a:cs typeface="Arial" panose="020B0604020202020204" pitchFamily="34" charset="0"/>
                        </a:rPr>
                        <a:t>Macro</a:t>
                      </a:r>
                      <a:r>
                        <a:rPr lang="en-AU" sz="2000" baseline="0" dirty="0" smtClean="0">
                          <a:latin typeface="Arial" panose="020B0604020202020204" pitchFamily="34" charset="0"/>
                          <a:cs typeface="Arial" panose="020B0604020202020204" pitchFamily="34" charset="0"/>
                        </a:rPr>
                        <a:t> structures</a:t>
                      </a:r>
                      <a:endParaRPr lang="en-AU" sz="2000" dirty="0">
                        <a:latin typeface="Arial" panose="020B0604020202020204" pitchFamily="34" charset="0"/>
                        <a:cs typeface="Arial" panose="020B0604020202020204" pitchFamily="34" charset="0"/>
                      </a:endParaRPr>
                    </a:p>
                  </a:txBody>
                  <a:tcPr/>
                </a:tc>
                <a:tc>
                  <a:txBody>
                    <a:bodyPr/>
                    <a:lstStyle/>
                    <a:p>
                      <a:pPr algn="ctr"/>
                      <a:r>
                        <a:rPr lang="en-AU" sz="2000" dirty="0" smtClean="0">
                          <a:latin typeface="Arial" panose="020B0604020202020204" pitchFamily="34" charset="0"/>
                          <a:cs typeface="Arial" panose="020B0604020202020204" pitchFamily="34" charset="0"/>
                        </a:rPr>
                        <a:t>Micro skills</a:t>
                      </a:r>
                      <a:endParaRPr lang="en-AU" sz="2000"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1</a:t>
                      </a:r>
                      <a:endParaRPr lang="en-AU" b="1"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Choosing</a:t>
                      </a:r>
                      <a:r>
                        <a:rPr lang="en-AU" baseline="0" dirty="0" smtClean="0">
                          <a:latin typeface="Arial" panose="020B0604020202020204" pitchFamily="34" charset="0"/>
                          <a:cs typeface="Arial" panose="020B0604020202020204" pitchFamily="34" charset="0"/>
                        </a:rPr>
                        <a:t> a topic</a:t>
                      </a:r>
                      <a:endParaRPr lang="en-AU"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Searching for information</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2</a:t>
                      </a:r>
                      <a:endParaRPr lang="en-AU" b="1"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Shaping an essay &amp; Writing</a:t>
                      </a:r>
                      <a:r>
                        <a:rPr lang="en-AU" baseline="0" dirty="0" smtClean="0">
                          <a:latin typeface="Arial" panose="020B0604020202020204" pitchFamily="34" charset="0"/>
                          <a:cs typeface="Arial" panose="020B0604020202020204" pitchFamily="34" charset="0"/>
                        </a:rPr>
                        <a:t> an outline</a:t>
                      </a:r>
                      <a:endParaRPr lang="en-AU"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Writing a good research question</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3</a:t>
                      </a:r>
                      <a:endParaRPr lang="en-AU" b="1"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Writing an introduction</a:t>
                      </a:r>
                      <a:endParaRPr lang="en-AU"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Thesis statement</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4</a:t>
                      </a:r>
                      <a:endParaRPr lang="en-AU" b="1"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Body – Argumentation (1)</a:t>
                      </a:r>
                      <a:endParaRPr lang="en-AU"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Definition</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5</a:t>
                      </a:r>
                      <a:endParaRPr lang="en-AU" b="1"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AU" altLang="zh-CN" dirty="0" smtClean="0">
                          <a:latin typeface="Arial" panose="020B0604020202020204" pitchFamily="34" charset="0"/>
                          <a:cs typeface="Arial" panose="020B0604020202020204" pitchFamily="34" charset="0"/>
                        </a:rPr>
                        <a:t>Body – Argumentation (2)</a:t>
                      </a:r>
                      <a:endParaRPr lang="en-AU" altLang="zh-CN" dirty="0" smtClean="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Supporting evidence &amp; Logical reasoning</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6</a:t>
                      </a:r>
                      <a:endParaRPr lang="en-AU" b="1"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AU" altLang="zh-CN" dirty="0" smtClean="0">
                          <a:latin typeface="Arial" panose="020B0604020202020204" pitchFamily="34" charset="0"/>
                          <a:cs typeface="Arial" panose="020B0604020202020204" pitchFamily="34" charset="0"/>
                        </a:rPr>
                        <a:t>Body – Exposition (1)</a:t>
                      </a:r>
                      <a:endParaRPr lang="en-AU" altLang="zh-CN" dirty="0" smtClean="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Quotation and paraphrase</a:t>
                      </a:r>
                      <a:r>
                        <a:rPr lang="en-AU" baseline="0" dirty="0" smtClean="0">
                          <a:latin typeface="Arial" panose="020B0604020202020204" pitchFamily="34" charset="0"/>
                          <a:cs typeface="Arial" panose="020B0604020202020204" pitchFamily="34" charset="0"/>
                        </a:rPr>
                        <a:t> &amp; Marking the cited sources</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7</a:t>
                      </a:r>
                      <a:endParaRPr lang="en-AU" b="1"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AU" altLang="zh-CN" dirty="0" smtClean="0">
                          <a:latin typeface="Arial" panose="020B0604020202020204" pitchFamily="34" charset="0"/>
                          <a:cs typeface="Arial" panose="020B0604020202020204" pitchFamily="34" charset="0"/>
                        </a:rPr>
                        <a:t>Body – Exposition</a:t>
                      </a:r>
                      <a:r>
                        <a:rPr lang="en-AU" altLang="zh-CN" baseline="0" dirty="0" smtClean="0">
                          <a:latin typeface="Arial" panose="020B0604020202020204" pitchFamily="34" charset="0"/>
                          <a:cs typeface="Arial" panose="020B0604020202020204" pitchFamily="34" charset="0"/>
                        </a:rPr>
                        <a:t> (2)</a:t>
                      </a:r>
                      <a:endParaRPr lang="en-AU" altLang="zh-CN" dirty="0" smtClean="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Hedging</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8</a:t>
                      </a:r>
                      <a:endParaRPr lang="en-AU" b="1"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Conclusion</a:t>
                      </a:r>
                      <a:endParaRPr lang="en-AU"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Summarizing</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9</a:t>
                      </a:r>
                      <a:endParaRPr lang="en-AU" b="1"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References</a:t>
                      </a:r>
                      <a:endParaRPr lang="en-AU"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Coherence</a:t>
                      </a:r>
                      <a:endParaRPr lang="en-AU" dirty="0">
                        <a:latin typeface="Arial" panose="020B0604020202020204" pitchFamily="34" charset="0"/>
                        <a:cs typeface="Arial" panose="020B0604020202020204" pitchFamily="34" charset="0"/>
                      </a:endParaRPr>
                    </a:p>
                  </a:txBody>
                  <a:tcPr/>
                </a:tc>
              </a:tr>
              <a:tr h="370840">
                <a:tc>
                  <a:txBody>
                    <a:bodyPr/>
                    <a:lstStyle/>
                    <a:p>
                      <a:pPr algn="ctr"/>
                      <a:r>
                        <a:rPr lang="en-AU" dirty="0" smtClean="0">
                          <a:latin typeface="Arial" panose="020B0604020202020204" pitchFamily="34" charset="0"/>
                          <a:cs typeface="Arial" panose="020B0604020202020204" pitchFamily="34" charset="0"/>
                        </a:rPr>
                        <a:t>10</a:t>
                      </a:r>
                      <a:endParaRPr lang="en-AU" b="1"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Proofreading</a:t>
                      </a:r>
                      <a:endParaRPr lang="en-AU" dirty="0">
                        <a:latin typeface="Arial" panose="020B0604020202020204" pitchFamily="34" charset="0"/>
                        <a:cs typeface="Arial" panose="020B0604020202020204" pitchFamily="34" charset="0"/>
                      </a:endParaRPr>
                    </a:p>
                  </a:txBody>
                  <a:tcPr/>
                </a:tc>
                <a:tc>
                  <a:txBody>
                    <a:bodyPr/>
                    <a:lstStyle/>
                    <a:p>
                      <a:r>
                        <a:rPr lang="en-AU" dirty="0" smtClean="0">
                          <a:latin typeface="Arial" panose="020B0604020202020204" pitchFamily="34" charset="0"/>
                          <a:cs typeface="Arial" panose="020B0604020202020204" pitchFamily="34" charset="0"/>
                        </a:rPr>
                        <a:t>Proofreading</a:t>
                      </a:r>
                      <a:endParaRPr lang="en-AU" dirty="0">
                        <a:latin typeface="Arial" panose="020B0604020202020204" pitchFamily="34" charset="0"/>
                        <a:cs typeface="Arial" panose="020B0604020202020204" pitchFamily="34" charset="0"/>
                      </a:endParaRPr>
                    </a:p>
                  </a:txBody>
                  <a:tcPr/>
                </a:tc>
              </a:tr>
            </a:tbl>
          </a:graphicData>
        </a:graphic>
      </p:graphicFrame>
      <p:sp>
        <p:nvSpPr>
          <p:cNvPr id="2" name="TextBox 1"/>
          <p:cNvSpPr txBox="1"/>
          <p:nvPr/>
        </p:nvSpPr>
        <p:spPr>
          <a:xfrm>
            <a:off x="3779912" y="692696"/>
            <a:ext cx="2544286" cy="646331"/>
          </a:xfrm>
          <a:prstGeom prst="rect">
            <a:avLst/>
          </a:prstGeom>
          <a:noFill/>
        </p:spPr>
        <p:txBody>
          <a:bodyPr wrap="none" rtlCol="0">
            <a:spAutoFit/>
          </a:bodyPr>
          <a:lstStyle/>
          <a:p>
            <a:r>
              <a:rPr lang="en-US" altLang="zh-CN" sz="3600" b="1" dirty="0">
                <a:solidFill>
                  <a:srgbClr val="C00000"/>
                </a:solidFill>
                <a:latin typeface="Arial" panose="020B0604020202020204" pitchFamily="34" charset="0"/>
                <a:cs typeface="Arial" panose="020B0604020202020204" pitchFamily="34" charset="0"/>
              </a:rPr>
              <a:t>Guidelines</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8" name="Rectangle 7"/>
          <p:cNvSpPr>
            <a:spLocks noChangeArrowheads="1"/>
          </p:cNvSpPr>
          <p:nvPr/>
        </p:nvSpPr>
        <p:spPr bwMode="auto">
          <a:xfrm>
            <a:off x="35496" y="-171400"/>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Guidelines</a:t>
            </a:r>
            <a:endParaRPr lang="en-US" altLang="zh-CN" sz="24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008144" y="838453"/>
            <a:ext cx="3724096" cy="646331"/>
          </a:xfrm>
          <a:prstGeom prst="rect">
            <a:avLst/>
          </a:prstGeom>
          <a:noFill/>
        </p:spPr>
        <p:txBody>
          <a:bodyPr wrap="none" rtlCol="0">
            <a:spAutoFit/>
          </a:bodyPr>
          <a:lstStyle/>
          <a:p>
            <a:r>
              <a:rPr lang="en-US" altLang="zh-CN" sz="3600" b="1" dirty="0" smtClean="0">
                <a:solidFill>
                  <a:srgbClr val="C00000"/>
                </a:solidFill>
                <a:latin typeface="Arial" panose="020B0604020202020204" pitchFamily="34" charset="0"/>
                <a:cs typeface="Arial" panose="020B0604020202020204" pitchFamily="34" charset="0"/>
              </a:rPr>
              <a:t>Macro Structure</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187251" y="2839576"/>
            <a:ext cx="7651155" cy="2677656"/>
          </a:xfrm>
          <a:prstGeom prst="rect">
            <a:avLst/>
          </a:prstGeom>
          <a:noFill/>
        </p:spPr>
        <p:txBody>
          <a:bodyPr wrap="square" rtlCol="0">
            <a:spAutoFit/>
          </a:bodyPr>
          <a:lstStyle/>
          <a:p>
            <a:pPr marL="457200" indent="-457200" algn="just">
              <a:buFont typeface="Arial" panose="020B0604020202020204" pitchFamily="34" charset="0"/>
              <a:buChar char="•"/>
            </a:pPr>
            <a:r>
              <a:rPr lang="en-AU" altLang="zh-CN" sz="2800" dirty="0">
                <a:latin typeface="Arial" panose="020B0604020202020204" pitchFamily="34" charset="0"/>
                <a:cs typeface="Arial" panose="020B0604020202020204" pitchFamily="34" charset="0"/>
              </a:rPr>
              <a:t>Choose a topic that really intrigues </a:t>
            </a:r>
            <a:r>
              <a:rPr lang="en-AU" altLang="zh-CN" sz="2800" dirty="0" smtClean="0">
                <a:latin typeface="Arial" panose="020B0604020202020204" pitchFamily="34" charset="0"/>
                <a:cs typeface="Arial" panose="020B0604020202020204" pitchFamily="34" charset="0"/>
              </a:rPr>
              <a:t>you.</a:t>
            </a:r>
            <a:endParaRPr lang="en-AU" altLang="zh-C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AU" altLang="zh-CN" sz="2800" dirty="0">
                <a:latin typeface="Arial" panose="020B0604020202020204" pitchFamily="34" charset="0"/>
                <a:cs typeface="Arial" panose="020B0604020202020204" pitchFamily="34" charset="0"/>
              </a:rPr>
              <a:t>Narrow down a </a:t>
            </a:r>
            <a:r>
              <a:rPr lang="en-AU" altLang="zh-CN" sz="2800" dirty="0" smtClean="0">
                <a:latin typeface="Arial" panose="020B0604020202020204" pitchFamily="34" charset="0"/>
                <a:cs typeface="Arial" panose="020B0604020202020204" pitchFamily="34" charset="0"/>
              </a:rPr>
              <a:t>topic.</a:t>
            </a:r>
            <a:endParaRPr lang="en-AU" altLang="zh-C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AU" altLang="zh-CN" sz="2800" dirty="0">
                <a:latin typeface="Arial" panose="020B0604020202020204" pitchFamily="34" charset="0"/>
                <a:cs typeface="Arial" panose="020B0604020202020204" pitchFamily="34" charset="0"/>
              </a:rPr>
              <a:t>Avoid a topic that has very limited relevant source </a:t>
            </a:r>
            <a:r>
              <a:rPr lang="en-AU" altLang="zh-CN" sz="2800" dirty="0" smtClean="0">
                <a:latin typeface="Arial" panose="020B0604020202020204" pitchFamily="34" charset="0"/>
                <a:cs typeface="Arial" panose="020B0604020202020204" pitchFamily="34" charset="0"/>
              </a:rPr>
              <a:t>materials.</a:t>
            </a:r>
            <a:endParaRPr lang="en-AU" altLang="zh-C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AU" altLang="zh-CN" sz="2800" dirty="0">
                <a:latin typeface="Arial" panose="020B0604020202020204" pitchFamily="34" charset="0"/>
                <a:cs typeface="Arial" panose="020B0604020202020204" pitchFamily="34" charset="0"/>
              </a:rPr>
              <a:t>Deepen your thinking in the researching process and strengthen your </a:t>
            </a:r>
            <a:r>
              <a:rPr lang="en-AU" altLang="zh-CN" sz="2800" dirty="0" smtClean="0">
                <a:latin typeface="Arial" panose="020B0604020202020204" pitchFamily="34" charset="0"/>
                <a:cs typeface="Arial" panose="020B0604020202020204" pitchFamily="34" charset="0"/>
              </a:rPr>
              <a:t>ideas.</a:t>
            </a:r>
            <a:endParaRPr lang="en-AU" altLang="zh-CN" sz="2800" dirty="0">
              <a:latin typeface="Arial" panose="020B0604020202020204" pitchFamily="34" charset="0"/>
              <a:cs typeface="Arial" panose="020B0604020202020204" pitchFamily="34" charset="0"/>
            </a:endParaRPr>
          </a:p>
        </p:txBody>
      </p:sp>
      <p:sp>
        <p:nvSpPr>
          <p:cNvPr id="8" name="TextBox 7"/>
          <p:cNvSpPr txBox="1"/>
          <p:nvPr/>
        </p:nvSpPr>
        <p:spPr>
          <a:xfrm>
            <a:off x="1194891" y="2120062"/>
            <a:ext cx="2762295" cy="523220"/>
          </a:xfrm>
          <a:prstGeom prst="rect">
            <a:avLst/>
          </a:prstGeom>
          <a:noFill/>
        </p:spPr>
        <p:txBody>
          <a:bodyPr wrap="none" rtlCol="0">
            <a:spAutoFit/>
          </a:bodyPr>
          <a:lstStyle/>
          <a:p>
            <a:r>
              <a:rPr lang="en-US" altLang="zh-CN" sz="2800" b="1" dirty="0" smtClean="0">
                <a:solidFill>
                  <a:srgbClr val="C00000"/>
                </a:solidFill>
                <a:latin typeface="Arial" panose="020B0604020202020204" pitchFamily="34" charset="0"/>
                <a:cs typeface="Arial" panose="020B0604020202020204" pitchFamily="34" charset="0"/>
              </a:rPr>
              <a:t>Choose a topic</a:t>
            </a:r>
            <a:endParaRPr lang="zh-CN" altLang="en-US" sz="2800" b="1" dirty="0">
              <a:solidFill>
                <a:srgbClr val="C00000"/>
              </a:solidFill>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5496" y="-5206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Macro</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Structure</a:t>
            </a:r>
            <a:endParaRPr lang="en-US" altLang="zh-CN" sz="24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15668"/>
            <a:ext cx="9143999" cy="687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
          <p:cNvSpPr txBox="1">
            <a:spLocks noChangeArrowheads="1"/>
          </p:cNvSpPr>
          <p:nvPr/>
        </p:nvSpPr>
        <p:spPr bwMode="auto">
          <a:xfrm>
            <a:off x="2195736" y="2314615"/>
            <a:ext cx="5565271" cy="25545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2" action="ppaction://hlinksldjump"/>
              </a:rPr>
              <a:t>Lead-in task</a:t>
            </a:r>
            <a:endParaRPr lang="en-US" altLang="zh-CN" sz="3200" b="1" dirty="0" smtClean="0">
              <a:cs typeface="Arial" panose="020B0604020202020204" pitchFamily="34" charset="0"/>
            </a:endParaRPr>
          </a:p>
          <a:p>
            <a:pPr marL="457200" indent="-457200" eaLnBrk="1" hangingPunct="1">
              <a:buClr>
                <a:srgbClr val="1F7391"/>
              </a:buClr>
              <a:defRPr/>
            </a:pP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3" action="ppaction://hlinksldjump"/>
              </a:rPr>
              <a:t>While reading</a:t>
            </a:r>
            <a:endParaRPr lang="en-US" altLang="zh-CN" sz="3200" b="1" dirty="0" smtClean="0">
              <a:cs typeface="Arial" panose="020B0604020202020204" pitchFamily="34" charset="0"/>
            </a:endParaRPr>
          </a:p>
          <a:p>
            <a:pPr eaLnBrk="1" hangingPunct="1">
              <a:buClr>
                <a:srgbClr val="1F7391"/>
              </a:buClr>
              <a:defRPr/>
            </a:pPr>
            <a:r>
              <a:rPr lang="en-US" altLang="zh-CN" sz="3200" b="1" dirty="0" smtClean="0">
                <a:cs typeface="Arial" panose="020B0604020202020204" pitchFamily="34" charset="0"/>
              </a:rPr>
              <a:t> </a:t>
            </a: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4" action="ppaction://hlinksldjump"/>
              </a:rPr>
              <a:t>After reading tasks</a:t>
            </a:r>
            <a:endParaRPr lang="en-US" altLang="zh-CN" sz="3200" b="1" dirty="0" smtClean="0">
              <a:cs typeface="Arial" panose="020B0604020202020204" pitchFamily="34" charset="0"/>
            </a:endParaRPr>
          </a:p>
        </p:txBody>
      </p:sp>
      <p:sp>
        <p:nvSpPr>
          <p:cNvPr id="9" name="矩形 2"/>
          <p:cNvSpPr>
            <a:spLocks noChangeArrowheads="1"/>
          </p:cNvSpPr>
          <p:nvPr/>
        </p:nvSpPr>
        <p:spPr bwMode="auto">
          <a:xfrm>
            <a:off x="2214596" y="457391"/>
            <a:ext cx="6389852" cy="1243417"/>
          </a:xfrm>
          <a:prstGeom prst="rect">
            <a:avLst/>
          </a:prstGeom>
          <a:noFill/>
          <a:ln w="9525">
            <a:noFill/>
            <a:miter lim="800000"/>
          </a:ln>
        </p:spPr>
        <p:txBody>
          <a:bodyPr wrap="square">
            <a:spAutoFit/>
          </a:bodyPr>
          <a:lstStyle/>
          <a:p>
            <a:pPr marL="342900" indent="-342900" algn="just">
              <a:spcBef>
                <a:spcPct val="20000"/>
              </a:spcBef>
            </a:pPr>
            <a:r>
              <a:rPr lang="en-US" altLang="zh-CN" sz="3400" b="1" dirty="0" smtClean="0">
                <a:solidFill>
                  <a:schemeClr val="accent6">
                    <a:lumMod val="50000"/>
                  </a:schemeClr>
                </a:solidFill>
                <a:latin typeface="Arial" panose="020B0604020202020204" pitchFamily="34" charset="0"/>
                <a:cs typeface="Arial" panose="020B0604020202020204" pitchFamily="34" charset="0"/>
              </a:rPr>
              <a:t>Global Warming:</a:t>
            </a:r>
            <a:endParaRPr lang="en-US" altLang="zh-CN" sz="3400" b="1" dirty="0" smtClean="0">
              <a:solidFill>
                <a:schemeClr val="accent6">
                  <a:lumMod val="50000"/>
                </a:schemeClr>
              </a:solidFill>
              <a:latin typeface="Arial" panose="020B0604020202020204" pitchFamily="34" charset="0"/>
              <a:cs typeface="Arial" panose="020B0604020202020204" pitchFamily="34" charset="0"/>
            </a:endParaRPr>
          </a:p>
          <a:p>
            <a:pPr marL="342900" indent="-342900" algn="just">
              <a:spcBef>
                <a:spcPct val="20000"/>
              </a:spcBef>
            </a:pPr>
            <a:r>
              <a:rPr lang="en-US" altLang="zh-CN" sz="3400" b="1" dirty="0" smtClean="0">
                <a:solidFill>
                  <a:schemeClr val="accent6">
                    <a:lumMod val="50000"/>
                  </a:schemeClr>
                </a:solidFill>
                <a:latin typeface="Arial" panose="020B0604020202020204" pitchFamily="34" charset="0"/>
                <a:cs typeface="Arial" panose="020B0604020202020204" pitchFamily="34" charset="0"/>
              </a:rPr>
              <a:t>A Second Inconvenient Truth</a:t>
            </a:r>
            <a:endParaRPr lang="en-US" altLang="zh-CN" sz="34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35496"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accent6">
                    <a:lumMod val="40000"/>
                    <a:lumOff val="60000"/>
                  </a:schemeClr>
                </a:solidFill>
                <a:latin typeface="Arial Black" panose="020B0A04020102020204" pitchFamily="34" charset="0"/>
              </a:rPr>
              <a:t>Reading</a:t>
            </a:r>
            <a:endParaRPr lang="en-US" altLang="zh-CN" sz="3000" dirty="0" smtClean="0">
              <a:solidFill>
                <a:schemeClr val="accent6">
                  <a:lumMod val="40000"/>
                  <a:lumOff val="60000"/>
                </a:schemeClr>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Text A</a:t>
            </a:r>
            <a:endParaRPr lang="en-US" altLang="zh-CN" sz="30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622729" y="838453"/>
            <a:ext cx="2749471" cy="646331"/>
          </a:xfrm>
          <a:prstGeom prst="rect">
            <a:avLst/>
          </a:prstGeom>
          <a:noFill/>
        </p:spPr>
        <p:txBody>
          <a:bodyPr wrap="none" rtlCol="0">
            <a:spAutoFit/>
          </a:bodyPr>
          <a:lstStyle/>
          <a:p>
            <a:r>
              <a:rPr lang="en-US" altLang="zh-CN" sz="3600" b="1" dirty="0" smtClean="0">
                <a:solidFill>
                  <a:srgbClr val="C00000"/>
                </a:solidFill>
                <a:latin typeface="Arial" panose="020B0604020202020204" pitchFamily="34" charset="0"/>
                <a:cs typeface="Arial" panose="020B0604020202020204" pitchFamily="34" charset="0"/>
              </a:rPr>
              <a:t>Micro Skills</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1698452" y="2969076"/>
            <a:ext cx="5465836" cy="1107996"/>
          </a:xfrm>
          <a:prstGeom prst="rect">
            <a:avLst/>
          </a:prstGeom>
          <a:noFill/>
        </p:spPr>
        <p:txBody>
          <a:bodyPr wrap="square" rtlCol="0">
            <a:spAutoFit/>
          </a:bodyPr>
          <a:lstStyle/>
          <a:p>
            <a:pPr marL="457200" indent="-457200" algn="just">
              <a:spcBef>
                <a:spcPts val="1200"/>
              </a:spcBef>
              <a:buFont typeface="Arial" panose="020B0604020202020204" pitchFamily="34" charset="0"/>
              <a:buChar char="•"/>
            </a:pPr>
            <a:r>
              <a:rPr lang="en-AU" altLang="zh-CN" sz="2800" dirty="0" smtClean="0">
                <a:latin typeface="Arial" panose="020B0604020202020204" pitchFamily="34" charset="0"/>
                <a:cs typeface="Arial" panose="020B0604020202020204" pitchFamily="34" charset="0"/>
              </a:rPr>
              <a:t>Library</a:t>
            </a:r>
            <a:endParaRPr lang="en-AU" altLang="zh-CN" sz="2800" dirty="0" smtClean="0">
              <a:latin typeface="Arial" panose="020B0604020202020204" pitchFamily="34" charset="0"/>
              <a:cs typeface="Arial" panose="020B0604020202020204" pitchFamily="34" charset="0"/>
            </a:endParaRPr>
          </a:p>
          <a:p>
            <a:pPr marL="457200" indent="-457200" algn="just">
              <a:spcBef>
                <a:spcPts val="1200"/>
              </a:spcBef>
              <a:buFont typeface="Arial" panose="020B0604020202020204" pitchFamily="34" charset="0"/>
              <a:buChar char="•"/>
            </a:pPr>
            <a:r>
              <a:rPr lang="en-AU" altLang="zh-CN" sz="2800" dirty="0" smtClean="0">
                <a:latin typeface="Arial" panose="020B0604020202020204" pitchFamily="34" charset="0"/>
                <a:cs typeface="Arial" panose="020B0604020202020204" pitchFamily="34" charset="0"/>
              </a:rPr>
              <a:t>the Internet</a:t>
            </a:r>
            <a:endParaRPr lang="en-AU" altLang="zh-CN" sz="2800" dirty="0">
              <a:latin typeface="Arial" panose="020B0604020202020204" pitchFamily="34" charset="0"/>
              <a:cs typeface="Arial" panose="020B0604020202020204" pitchFamily="34" charset="0"/>
            </a:endParaRPr>
          </a:p>
        </p:txBody>
      </p:sp>
      <p:sp>
        <p:nvSpPr>
          <p:cNvPr id="8" name="TextBox 7"/>
          <p:cNvSpPr txBox="1"/>
          <p:nvPr/>
        </p:nvSpPr>
        <p:spPr>
          <a:xfrm>
            <a:off x="1706091" y="2132856"/>
            <a:ext cx="4576894" cy="523220"/>
          </a:xfrm>
          <a:prstGeom prst="rect">
            <a:avLst/>
          </a:prstGeom>
          <a:noFill/>
        </p:spPr>
        <p:txBody>
          <a:bodyPr wrap="none" rtlCol="0">
            <a:spAutoFit/>
          </a:bodyPr>
          <a:lstStyle/>
          <a:p>
            <a:r>
              <a:rPr lang="en-US" altLang="zh-CN" sz="2800" b="1" dirty="0" smtClean="0">
                <a:solidFill>
                  <a:srgbClr val="C00000"/>
                </a:solidFill>
                <a:latin typeface="Arial" panose="020B0604020202020204" pitchFamily="34" charset="0"/>
                <a:cs typeface="Arial" panose="020B0604020202020204" pitchFamily="34" charset="0"/>
              </a:rPr>
              <a:t>Searching </a:t>
            </a:r>
            <a:r>
              <a:rPr lang="en-US" altLang="zh-CN" sz="2800" b="1" dirty="0">
                <a:solidFill>
                  <a:srgbClr val="C00000"/>
                </a:solidFill>
                <a:latin typeface="Arial" panose="020B0604020202020204" pitchFamily="34" charset="0"/>
                <a:cs typeface="Arial" panose="020B0604020202020204" pitchFamily="34" charset="0"/>
              </a:rPr>
              <a:t>for information</a:t>
            </a:r>
            <a:endParaRPr lang="zh-CN" altLang="en-US" sz="2800" b="1" dirty="0">
              <a:solidFill>
                <a:srgbClr val="C00000"/>
              </a:solidFill>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179512"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Micro</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Skills</a:t>
            </a:r>
            <a:endParaRPr lang="en-US" altLang="zh-CN" sz="24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131840" y="622429"/>
            <a:ext cx="3775393" cy="646331"/>
          </a:xfrm>
          <a:prstGeom prst="rect">
            <a:avLst/>
          </a:prstGeom>
          <a:noFill/>
        </p:spPr>
        <p:txBody>
          <a:bodyPr wrap="none" rtlCol="0">
            <a:spAutoFit/>
          </a:bodyPr>
          <a:lstStyle/>
          <a:p>
            <a:r>
              <a:rPr lang="en-US" altLang="zh-CN" sz="3600" b="1" dirty="0">
                <a:solidFill>
                  <a:srgbClr val="C00000"/>
                </a:solidFill>
                <a:latin typeface="Arial" panose="020B0604020202020204" pitchFamily="34" charset="0"/>
                <a:cs typeface="Arial" panose="020B0604020202020204" pitchFamily="34" charset="0"/>
              </a:rPr>
              <a:t>Academic essay</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10" name="矩形 19"/>
          <p:cNvSpPr/>
          <p:nvPr/>
        </p:nvSpPr>
        <p:spPr>
          <a:xfrm>
            <a:off x="1475656" y="1464948"/>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1" name="矩形 10"/>
          <p:cNvSpPr/>
          <p:nvPr/>
        </p:nvSpPr>
        <p:spPr>
          <a:xfrm>
            <a:off x="1475656" y="2041011"/>
            <a:ext cx="7291110" cy="1200329"/>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Which of the following topics are suitable </a:t>
            </a:r>
            <a:r>
              <a:rPr lang="en-US" altLang="zh-CN" sz="2400" dirty="0" smtClean="0">
                <a:latin typeface="Arial" panose="020B0604020202020204" pitchFamily="34" charset="0"/>
                <a:cs typeface="Arial" panose="020B0604020202020204" pitchFamily="34" charset="0"/>
              </a:rPr>
              <a:t>and manageable </a:t>
            </a:r>
            <a:r>
              <a:rPr lang="en-US" altLang="zh-CN" sz="2400" dirty="0">
                <a:latin typeface="Arial" panose="020B0604020202020204" pitchFamily="34" charset="0"/>
                <a:cs typeface="Arial" panose="020B0604020202020204" pitchFamily="34" charset="0"/>
              </a:rPr>
              <a:t>for a 1,000-word </a:t>
            </a:r>
            <a:r>
              <a:rPr lang="en-US" altLang="zh-CN" sz="2400" dirty="0" smtClean="0">
                <a:latin typeface="Arial" panose="020B0604020202020204" pitchFamily="34" charset="0"/>
                <a:cs typeface="Arial" panose="020B0604020202020204" pitchFamily="34" charset="0"/>
              </a:rPr>
              <a:t>essay? Tick (</a:t>
            </a:r>
            <a:r>
              <a:rPr lang="zh-CN" altLang="en-US" sz="2400" dirty="0">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your choices and give your reasons.</a:t>
            </a:r>
            <a:endParaRPr lang="en-US" altLang="zh-CN" sz="2400" dirty="0">
              <a:latin typeface="Arial" panose="020B0604020202020204" pitchFamily="34" charset="0"/>
              <a:cs typeface="Arial" panose="020B0604020202020204" pitchFamily="34" charset="0"/>
            </a:endParaRPr>
          </a:p>
        </p:txBody>
      </p:sp>
      <p:sp>
        <p:nvSpPr>
          <p:cNvPr id="7" name="矩形 6"/>
          <p:cNvSpPr/>
          <p:nvPr/>
        </p:nvSpPr>
        <p:spPr>
          <a:xfrm>
            <a:off x="1411242" y="3284984"/>
            <a:ext cx="7488832" cy="3127331"/>
          </a:xfrm>
          <a:prstGeom prst="rect">
            <a:avLst/>
          </a:prstGeom>
        </p:spPr>
        <p:txBody>
          <a:bodyPr wrap="square">
            <a:spAutoFit/>
          </a:bodyPr>
          <a:lstStyle/>
          <a:p>
            <a:pPr>
              <a:lnSpc>
                <a:spcPct val="130000"/>
              </a:lnSpc>
            </a:pPr>
            <a:r>
              <a:rPr lang="en-US" altLang="zh-CN" sz="2200" dirty="0">
                <a:latin typeface="Arial" panose="020B0604020202020204" pitchFamily="34" charset="0"/>
                <a:cs typeface="Arial" panose="020B0604020202020204" pitchFamily="34" charset="0"/>
              </a:rPr>
              <a:t>Climate change</a:t>
            </a:r>
            <a:endParaRPr lang="en-US" altLang="zh-CN" sz="2200" dirty="0">
              <a:latin typeface="Arial" panose="020B0604020202020204" pitchFamily="34" charset="0"/>
              <a:cs typeface="Arial" panose="020B0604020202020204" pitchFamily="34" charset="0"/>
            </a:endParaRPr>
          </a:p>
          <a:p>
            <a:pPr>
              <a:lnSpc>
                <a:spcPct val="130000"/>
              </a:lnSpc>
            </a:pPr>
            <a:r>
              <a:rPr lang="en-US" altLang="zh-CN" sz="2200" dirty="0">
                <a:latin typeface="Arial" panose="020B0604020202020204" pitchFamily="34" charset="0"/>
                <a:cs typeface="Arial" panose="020B0604020202020204" pitchFamily="34" charset="0"/>
              </a:rPr>
              <a:t>Importance of studying mathematics</a:t>
            </a:r>
            <a:endParaRPr lang="en-US" altLang="zh-CN" sz="2200" dirty="0">
              <a:latin typeface="Arial" panose="020B0604020202020204" pitchFamily="34" charset="0"/>
              <a:cs typeface="Arial" panose="020B0604020202020204" pitchFamily="34" charset="0"/>
            </a:endParaRPr>
          </a:p>
          <a:p>
            <a:pPr>
              <a:lnSpc>
                <a:spcPct val="130000"/>
              </a:lnSpc>
            </a:pPr>
            <a:r>
              <a:rPr lang="en-US" altLang="zh-CN" sz="2200" dirty="0">
                <a:latin typeface="Arial" panose="020B0604020202020204" pitchFamily="34" charset="0"/>
                <a:cs typeface="Arial" panose="020B0604020202020204" pitchFamily="34" charset="0"/>
              </a:rPr>
              <a:t>Gender relations in Jane Eyre</a:t>
            </a:r>
            <a:endParaRPr lang="en-US" altLang="zh-CN" sz="2200" dirty="0">
              <a:latin typeface="Arial" panose="020B0604020202020204" pitchFamily="34" charset="0"/>
              <a:cs typeface="Arial" panose="020B0604020202020204" pitchFamily="34" charset="0"/>
            </a:endParaRPr>
          </a:p>
          <a:p>
            <a:pPr>
              <a:lnSpc>
                <a:spcPct val="130000"/>
              </a:lnSpc>
            </a:pPr>
            <a:r>
              <a:rPr lang="en-US" altLang="zh-CN" sz="2200" dirty="0">
                <a:latin typeface="Arial" panose="020B0604020202020204" pitchFamily="34" charset="0"/>
                <a:cs typeface="Arial" panose="020B0604020202020204" pitchFamily="34" charset="0"/>
              </a:rPr>
              <a:t>Robert Frost’s attitude toward death</a:t>
            </a:r>
            <a:endParaRPr lang="en-US" altLang="zh-CN" sz="2200" dirty="0">
              <a:latin typeface="Arial" panose="020B0604020202020204" pitchFamily="34" charset="0"/>
              <a:cs typeface="Arial" panose="020B0604020202020204" pitchFamily="34" charset="0"/>
            </a:endParaRPr>
          </a:p>
          <a:p>
            <a:pPr>
              <a:lnSpc>
                <a:spcPct val="130000"/>
              </a:lnSpc>
            </a:pPr>
            <a:r>
              <a:rPr lang="en-US" altLang="zh-CN" sz="2200" dirty="0">
                <a:latin typeface="Arial" panose="020B0604020202020204" pitchFamily="34" charset="0"/>
                <a:cs typeface="Arial" panose="020B0604020202020204" pitchFamily="34" charset="0"/>
              </a:rPr>
              <a:t>Chinese university students’ attitudes toward DINK family</a:t>
            </a:r>
            <a:endParaRPr lang="en-US" altLang="zh-CN" sz="2200" dirty="0">
              <a:latin typeface="Arial" panose="020B0604020202020204" pitchFamily="34" charset="0"/>
              <a:cs typeface="Arial" panose="020B0604020202020204" pitchFamily="34" charset="0"/>
            </a:endParaRPr>
          </a:p>
          <a:p>
            <a:pPr>
              <a:lnSpc>
                <a:spcPct val="130000"/>
              </a:lnSpc>
            </a:pPr>
            <a:r>
              <a:rPr lang="en-US" altLang="zh-CN" sz="2200" dirty="0">
                <a:latin typeface="Arial" panose="020B0604020202020204" pitchFamily="34" charset="0"/>
                <a:cs typeface="Arial" panose="020B0604020202020204" pitchFamily="34" charset="0"/>
              </a:rPr>
              <a:t>Effects of globalization on people’s life</a:t>
            </a:r>
            <a:endParaRPr lang="en-US" altLang="zh-CN" sz="2200" dirty="0">
              <a:latin typeface="Arial" panose="020B0604020202020204" pitchFamily="34" charset="0"/>
              <a:cs typeface="Arial" panose="020B0604020202020204" pitchFamily="34" charset="0"/>
            </a:endParaRPr>
          </a:p>
          <a:p>
            <a:pPr>
              <a:lnSpc>
                <a:spcPct val="130000"/>
              </a:lnSpc>
            </a:pPr>
            <a:r>
              <a:rPr lang="en-US" altLang="zh-CN" sz="2200" dirty="0">
                <a:latin typeface="Arial" panose="020B0604020202020204" pitchFamily="34" charset="0"/>
                <a:cs typeface="Arial" panose="020B0604020202020204" pitchFamily="34" charset="0"/>
              </a:rPr>
              <a:t>A survey of some resident physicians’ life</a:t>
            </a:r>
            <a:endParaRPr lang="zh-CN" altLang="en-US" sz="2200" dirty="0">
              <a:latin typeface="Arial" panose="020B0604020202020204" pitchFamily="34" charset="0"/>
              <a:cs typeface="Arial" panose="020B0604020202020204" pitchFamily="34" charset="0"/>
            </a:endParaRPr>
          </a:p>
        </p:txBody>
      </p:sp>
      <p:sp>
        <p:nvSpPr>
          <p:cNvPr id="14" name="矩形 13"/>
          <p:cNvSpPr/>
          <p:nvPr/>
        </p:nvSpPr>
        <p:spPr>
          <a:xfrm>
            <a:off x="1041519" y="3470550"/>
            <a:ext cx="22436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41519" y="3902598"/>
            <a:ext cx="22436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41519" y="4343629"/>
            <a:ext cx="22436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41519" y="4774332"/>
            <a:ext cx="22436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52573" y="5205035"/>
            <a:ext cx="22436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52573" y="5661248"/>
            <a:ext cx="22436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52573" y="6076769"/>
            <a:ext cx="22436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71600" y="3739418"/>
            <a:ext cx="364202" cy="523220"/>
          </a:xfrm>
          <a:prstGeom prst="rect">
            <a:avLst/>
          </a:prstGeom>
        </p:spPr>
        <p:txBody>
          <a:bodyPr wrap="none">
            <a:spAutoFit/>
          </a:bodyPr>
          <a:lstStyle/>
          <a:p>
            <a:r>
              <a:rPr lang="zh-CN" altLang="en-US" sz="2800" b="1" dirty="0">
                <a:solidFill>
                  <a:srgbClr val="C00000"/>
                </a:solidFill>
                <a:cs typeface="Arial" panose="020B0604020202020204" pitchFamily="34" charset="0"/>
              </a:rPr>
              <a:t>√</a:t>
            </a:r>
            <a:endParaRPr lang="zh-CN" altLang="en-US" sz="2000" b="1" dirty="0">
              <a:solidFill>
                <a:srgbClr val="C00000"/>
              </a:solidFill>
            </a:endParaRPr>
          </a:p>
        </p:txBody>
      </p:sp>
      <p:sp>
        <p:nvSpPr>
          <p:cNvPr id="23" name="矩形 22"/>
          <p:cNvSpPr/>
          <p:nvPr/>
        </p:nvSpPr>
        <p:spPr>
          <a:xfrm>
            <a:off x="971600" y="4197399"/>
            <a:ext cx="364202" cy="523220"/>
          </a:xfrm>
          <a:prstGeom prst="rect">
            <a:avLst/>
          </a:prstGeom>
        </p:spPr>
        <p:txBody>
          <a:bodyPr wrap="none">
            <a:spAutoFit/>
          </a:bodyPr>
          <a:lstStyle/>
          <a:p>
            <a:r>
              <a:rPr lang="zh-CN" altLang="en-US" sz="2800" b="1" dirty="0">
                <a:solidFill>
                  <a:srgbClr val="C00000"/>
                </a:solidFill>
                <a:cs typeface="Arial" panose="020B0604020202020204" pitchFamily="34" charset="0"/>
              </a:rPr>
              <a:t>√</a:t>
            </a:r>
            <a:endParaRPr lang="zh-CN" altLang="en-US" sz="2000" b="1" dirty="0">
              <a:solidFill>
                <a:srgbClr val="C00000"/>
              </a:solidFill>
            </a:endParaRPr>
          </a:p>
        </p:txBody>
      </p:sp>
      <p:sp>
        <p:nvSpPr>
          <p:cNvPr id="24" name="矩形 23"/>
          <p:cNvSpPr/>
          <p:nvPr/>
        </p:nvSpPr>
        <p:spPr>
          <a:xfrm>
            <a:off x="971600" y="4620734"/>
            <a:ext cx="364202" cy="523220"/>
          </a:xfrm>
          <a:prstGeom prst="rect">
            <a:avLst/>
          </a:prstGeom>
        </p:spPr>
        <p:txBody>
          <a:bodyPr wrap="none">
            <a:spAutoFit/>
          </a:bodyPr>
          <a:lstStyle/>
          <a:p>
            <a:r>
              <a:rPr lang="zh-CN" altLang="en-US" sz="2800" b="1" dirty="0">
                <a:solidFill>
                  <a:srgbClr val="C00000"/>
                </a:solidFill>
                <a:cs typeface="Arial" panose="020B0604020202020204" pitchFamily="34" charset="0"/>
              </a:rPr>
              <a:t>√</a:t>
            </a:r>
            <a:endParaRPr lang="zh-CN" altLang="en-US" sz="2000" b="1" dirty="0">
              <a:solidFill>
                <a:srgbClr val="C00000"/>
              </a:solidFill>
            </a:endParaRPr>
          </a:p>
        </p:txBody>
      </p:sp>
      <p:sp>
        <p:nvSpPr>
          <p:cNvPr id="25" name="矩形 24"/>
          <p:cNvSpPr/>
          <p:nvPr/>
        </p:nvSpPr>
        <p:spPr>
          <a:xfrm>
            <a:off x="979888" y="5051437"/>
            <a:ext cx="364202" cy="523220"/>
          </a:xfrm>
          <a:prstGeom prst="rect">
            <a:avLst/>
          </a:prstGeom>
        </p:spPr>
        <p:txBody>
          <a:bodyPr wrap="none">
            <a:spAutoFit/>
          </a:bodyPr>
          <a:lstStyle/>
          <a:p>
            <a:r>
              <a:rPr lang="zh-CN" altLang="en-US" sz="2800" b="1" dirty="0">
                <a:solidFill>
                  <a:srgbClr val="C00000"/>
                </a:solidFill>
                <a:cs typeface="Arial" panose="020B0604020202020204" pitchFamily="34" charset="0"/>
              </a:rPr>
              <a:t>√</a:t>
            </a:r>
            <a:endParaRPr lang="zh-CN" altLang="en-US" sz="2000" b="1" dirty="0">
              <a:solidFill>
                <a:srgbClr val="C00000"/>
              </a:solidFill>
            </a:endParaRPr>
          </a:p>
        </p:txBody>
      </p:sp>
      <p:sp>
        <p:nvSpPr>
          <p:cNvPr id="26" name="矩形 25"/>
          <p:cNvSpPr/>
          <p:nvPr/>
        </p:nvSpPr>
        <p:spPr>
          <a:xfrm>
            <a:off x="979888" y="5923171"/>
            <a:ext cx="364202" cy="523220"/>
          </a:xfrm>
          <a:prstGeom prst="rect">
            <a:avLst/>
          </a:prstGeom>
        </p:spPr>
        <p:txBody>
          <a:bodyPr wrap="none">
            <a:spAutoFit/>
          </a:bodyPr>
          <a:lstStyle/>
          <a:p>
            <a:r>
              <a:rPr lang="zh-CN" altLang="en-US" sz="2800" b="1" dirty="0">
                <a:solidFill>
                  <a:srgbClr val="C00000"/>
                </a:solidFill>
                <a:cs typeface="Arial" panose="020B0604020202020204" pitchFamily="34" charset="0"/>
              </a:rPr>
              <a:t>√</a:t>
            </a:r>
            <a:endParaRPr lang="zh-CN" altLang="en-US" sz="2000" b="1" dirty="0">
              <a:solidFill>
                <a:srgbClr val="C00000"/>
              </a:solidFill>
            </a:endParaRPr>
          </a:p>
        </p:txBody>
      </p:sp>
      <p:pic>
        <p:nvPicPr>
          <p:cNvPr id="29"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7"/>
          <p:cNvSpPr>
            <a:spLocks noChangeArrowheads="1"/>
          </p:cNvSpPr>
          <p:nvPr/>
        </p:nvSpPr>
        <p:spPr bwMode="auto">
          <a:xfrm>
            <a:off x="35496" y="-52068"/>
            <a:ext cx="2160240"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Tasks after</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class</a:t>
            </a:r>
            <a:endParaRPr lang="en-US" altLang="zh-CN" sz="2400" dirty="0">
              <a:solidFill>
                <a:schemeClr val="bg1"/>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9"/>
          <p:cNvSpPr/>
          <p:nvPr/>
        </p:nvSpPr>
        <p:spPr>
          <a:xfrm>
            <a:off x="1115616" y="1916832"/>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1" name="矩形 10"/>
          <p:cNvSpPr/>
          <p:nvPr/>
        </p:nvSpPr>
        <p:spPr>
          <a:xfrm>
            <a:off x="1097314" y="2705579"/>
            <a:ext cx="7291110" cy="830997"/>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Write down the topics that you are curious about. Make sure they are specific </a:t>
            </a:r>
            <a:r>
              <a:rPr lang="en-US" altLang="zh-CN" sz="2400" dirty="0" smtClean="0">
                <a:latin typeface="Arial" panose="020B0604020202020204" pitchFamily="34" charset="0"/>
                <a:cs typeface="Arial" panose="020B0604020202020204" pitchFamily="34" charset="0"/>
              </a:rPr>
              <a:t>and feasible</a:t>
            </a: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cxnSp>
        <p:nvCxnSpPr>
          <p:cNvPr id="6" name="直接连接符 5"/>
          <p:cNvCxnSpPr/>
          <p:nvPr/>
        </p:nvCxnSpPr>
        <p:spPr>
          <a:xfrm>
            <a:off x="1174440" y="4509120"/>
            <a:ext cx="72859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74440" y="5085184"/>
            <a:ext cx="72859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75856" y="550421"/>
            <a:ext cx="3775393" cy="646331"/>
          </a:xfrm>
          <a:prstGeom prst="rect">
            <a:avLst/>
          </a:prstGeom>
          <a:noFill/>
        </p:spPr>
        <p:txBody>
          <a:bodyPr wrap="none" rtlCol="0">
            <a:spAutoFit/>
          </a:bodyPr>
          <a:lstStyle/>
          <a:p>
            <a:r>
              <a:rPr lang="en-US" altLang="zh-CN" sz="3600" b="1" dirty="0">
                <a:solidFill>
                  <a:srgbClr val="C00000"/>
                </a:solidFill>
                <a:latin typeface="Arial" panose="020B0604020202020204" pitchFamily="34" charset="0"/>
                <a:cs typeface="Arial" panose="020B0604020202020204" pitchFamily="34" charset="0"/>
              </a:rPr>
              <a:t>Academic essay</a:t>
            </a:r>
            <a:endParaRPr lang="en-US" altLang="zh-CN" sz="3600" b="1"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52068"/>
            <a:ext cx="2160240"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solidFill>
                  <a:schemeClr val="accent6">
                    <a:lumMod val="40000"/>
                    <a:lumOff val="60000"/>
                  </a:schemeClr>
                </a:solidFill>
                <a:latin typeface="Arial Black" panose="020B0A04020102020204" pitchFamily="34" charset="0"/>
              </a:rPr>
              <a:t>Writing</a:t>
            </a:r>
            <a:endParaRPr lang="en-US" altLang="zh-CN" sz="2400" dirty="0" smtClean="0">
              <a:solidFill>
                <a:schemeClr val="accent6">
                  <a:lumMod val="40000"/>
                  <a:lumOff val="60000"/>
                </a:schemeClr>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Tasks after</a:t>
            </a:r>
            <a:endParaRPr lang="en-US" altLang="zh-CN" sz="2400" dirty="0" smtClean="0">
              <a:solidFill>
                <a:schemeClr val="bg1"/>
              </a:solidFill>
              <a:latin typeface="Arial Black" panose="020B0A04020102020204" pitchFamily="34" charset="0"/>
            </a:endParaRPr>
          </a:p>
          <a:p>
            <a:r>
              <a:rPr lang="en-US" altLang="zh-CN" sz="2400" dirty="0" smtClean="0">
                <a:solidFill>
                  <a:schemeClr val="bg1"/>
                </a:solidFill>
                <a:latin typeface="Arial Black" panose="020B0A04020102020204" pitchFamily="34" charset="0"/>
              </a:rPr>
              <a:t>class</a:t>
            </a:r>
            <a:endParaRPr lang="en-US" altLang="zh-CN" sz="24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Lead-in Task </a:t>
            </a:r>
            <a:endParaRPr lang="zh-CN" altLang="en-US" dirty="0">
              <a:solidFill>
                <a:srgbClr val="C00000"/>
              </a:solidFill>
            </a:endParaRPr>
          </a:p>
        </p:txBody>
      </p:sp>
      <p:sp>
        <p:nvSpPr>
          <p:cNvPr id="3" name="内容占位符 2"/>
          <p:cNvSpPr>
            <a:spLocks noGrp="1"/>
          </p:cNvSpPr>
          <p:nvPr>
            <p:ph idx="1"/>
          </p:nvPr>
        </p:nvSpPr>
        <p:spPr/>
        <p:txBody>
          <a:bodyPr/>
          <a:lstStyle/>
          <a:p>
            <a:pPr lvl="0"/>
            <a:r>
              <a:rPr lang="en-US" altLang="zh-CN" dirty="0" smtClean="0">
                <a:latin typeface="Arial" panose="020B0604020202020204" pitchFamily="34" charset="0"/>
                <a:cs typeface="Arial" panose="020B0604020202020204" pitchFamily="34" charset="0"/>
              </a:rPr>
              <a:t>Do you agree that human activities have negative impacts on global warming? Why or Why not?</a:t>
            </a:r>
            <a:endParaRPr lang="en-AU" altLang="zh-CN" dirty="0" smtClean="0">
              <a:latin typeface="Arial" panose="020B0604020202020204" pitchFamily="34" charset="0"/>
              <a:cs typeface="Arial" panose="020B0604020202020204" pitchFamily="34" charset="0"/>
            </a:endParaRPr>
          </a:p>
          <a:p>
            <a:r>
              <a:rPr lang="en-US" altLang="zh-CN" dirty="0" smtClean="0">
                <a:hlinkClick r:id="rId1"/>
              </a:rPr>
              <a:t>https://www.bilibili.com/video/BV1CU4y157RG?from=search&amp;seid=15506743628165763727&amp;spm_id_from=333.337.0.0</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35773</Words>
  <Application>WPS 演示</Application>
  <PresentationFormat>全屏显示(4:3)</PresentationFormat>
  <Paragraphs>1201</Paragraphs>
  <Slides>82</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82</vt:i4>
      </vt:variant>
    </vt:vector>
  </HeadingPairs>
  <TitlesOfParts>
    <vt:vector size="94" baseType="lpstr">
      <vt:lpstr>Arial</vt:lpstr>
      <vt:lpstr>宋体</vt:lpstr>
      <vt:lpstr>Wingdings</vt:lpstr>
      <vt:lpstr>MS Gothic</vt:lpstr>
      <vt:lpstr>Arial Black</vt:lpstr>
      <vt:lpstr>Calibri</vt:lpstr>
      <vt:lpstr>微软雅黑</vt:lpstr>
      <vt:lpstr>Arial Unicode MS</vt:lpstr>
      <vt:lpstr>Arial</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Lead-in Task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FLTRP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姜琳琳</dc:creator>
  <cp:lastModifiedBy>彩霞满天</cp:lastModifiedBy>
  <cp:revision>213</cp:revision>
  <dcterms:created xsi:type="dcterms:W3CDTF">2013-12-03T02:00:00Z</dcterms:created>
  <dcterms:modified xsi:type="dcterms:W3CDTF">2022-02-16T01:51:03Z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4812B337F9F94752834E05813B341DA3</vt:lpwstr>
  </property>
  <property fmtid="{D5CDD505-2E9C-101B-9397-08002B2CF9AE}" pid="3" name="KSOProductBuildVer">
    <vt:lpwstr>2052-11.1.0.11194</vt:lpwstr>
  </property>
</Properties>
</file>