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6" r:id="rId3"/>
    <p:sldId id="392" r:id="rId5"/>
    <p:sldId id="454" r:id="rId6"/>
    <p:sldId id="393" r:id="rId7"/>
    <p:sldId id="309" r:id="rId8"/>
    <p:sldId id="259" r:id="rId9"/>
    <p:sldId id="310" r:id="rId10"/>
    <p:sldId id="394" r:id="rId11"/>
    <p:sldId id="311" r:id="rId12"/>
    <p:sldId id="347" r:id="rId13"/>
    <p:sldId id="314" r:id="rId14"/>
    <p:sldId id="315" r:id="rId15"/>
    <p:sldId id="313" r:id="rId16"/>
    <p:sldId id="378" r:id="rId17"/>
    <p:sldId id="379" r:id="rId18"/>
    <p:sldId id="380" r:id="rId19"/>
    <p:sldId id="381" r:id="rId20"/>
    <p:sldId id="320" r:id="rId21"/>
    <p:sldId id="375" r:id="rId22"/>
    <p:sldId id="324" r:id="rId23"/>
    <p:sldId id="383" r:id="rId24"/>
    <p:sldId id="328" r:id="rId25"/>
    <p:sldId id="329" r:id="rId26"/>
    <p:sldId id="330" r:id="rId27"/>
    <p:sldId id="331" r:id="rId28"/>
    <p:sldId id="332" r:id="rId29"/>
    <p:sldId id="333" r:id="rId30"/>
    <p:sldId id="335" r:id="rId31"/>
    <p:sldId id="336" r:id="rId32"/>
    <p:sldId id="337" r:id="rId33"/>
    <p:sldId id="339" r:id="rId34"/>
    <p:sldId id="338" r:id="rId35"/>
    <p:sldId id="340" r:id="rId36"/>
    <p:sldId id="396" r:id="rId37"/>
    <p:sldId id="395" r:id="rId38"/>
    <p:sldId id="345" r:id="rId39"/>
    <p:sldId id="348" r:id="rId40"/>
    <p:sldId id="373" r:id="rId41"/>
    <p:sldId id="374" r:id="rId42"/>
    <p:sldId id="349" r:id="rId43"/>
    <p:sldId id="346" r:id="rId44"/>
    <p:sldId id="350" r:id="rId45"/>
    <p:sldId id="351" r:id="rId46"/>
    <p:sldId id="382" r:id="rId47"/>
    <p:sldId id="354" r:id="rId48"/>
    <p:sldId id="362" r:id="rId49"/>
    <p:sldId id="355" r:id="rId50"/>
    <p:sldId id="357" r:id="rId51"/>
    <p:sldId id="358" r:id="rId52"/>
    <p:sldId id="359" r:id="rId53"/>
    <p:sldId id="360" r:id="rId54"/>
    <p:sldId id="397" r:id="rId55"/>
    <p:sldId id="387" r:id="rId56"/>
    <p:sldId id="388" r:id="rId57"/>
    <p:sldId id="389" r:id="rId58"/>
    <p:sldId id="390" r:id="rId59"/>
    <p:sldId id="398" r:id="rId60"/>
    <p:sldId id="391" r:id="rId61"/>
    <p:sldId id="400" r:id="rId62"/>
    <p:sldId id="402" r:id="rId63"/>
    <p:sldId id="405" r:id="rId64"/>
    <p:sldId id="403" r:id="rId65"/>
    <p:sldId id="404"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2" autoAdjust="0"/>
    <p:restoredTop sz="86894" autoAdjust="0"/>
  </p:normalViewPr>
  <p:slideViewPr>
    <p:cSldViewPr>
      <p:cViewPr varScale="1">
        <p:scale>
          <a:sx n="77" d="100"/>
          <a:sy n="77" d="100"/>
        </p:scale>
        <p:origin x="1627" y="67"/>
      </p:cViewPr>
      <p:guideLst>
        <p:guide orient="horz" pos="2154"/>
        <p:guide pos="2880"/>
      </p:guideLst>
    </p:cSldViewPr>
  </p:slideViewPr>
  <p:notesTextViewPr>
    <p:cViewPr>
      <p:scale>
        <a:sx n="1" d="1"/>
        <a:sy n="1" d="1"/>
      </p:scale>
      <p:origin x="0" y="0"/>
    </p:cViewPr>
  </p:notesTextViewPr>
  <p:sorterViewPr>
    <p:cViewPr>
      <p:scale>
        <a:sx n="100" d="100"/>
        <a:sy n="100" d="100"/>
      </p:scale>
      <p:origin x="0" y="235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6BECE-ACF0-4E54-9DCA-9EFD37221CE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F1DEA-B237-4E13-A7B5-D9834D61F4A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u="none" dirty="0" smtClean="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b="0" u="none" dirty="0" smtClean="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u="none" dirty="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u="none" dirty="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u="none" dirty="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1DC9D-C42F-46D5-BF33-6023F953CDD9}"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69035-A9AF-49FB-8C2F-211B7B56E37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slide" Target="slide46.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slide" Target="slide45.xml"/><Relationship Id="rId6" Type="http://schemas.openxmlformats.org/officeDocument/2006/relationships/slide" Target="slide58.xml"/><Relationship Id="rId5" Type="http://schemas.openxmlformats.org/officeDocument/2006/relationships/slide" Target="slide56.xml"/><Relationship Id="rId4" Type="http://schemas.openxmlformats.org/officeDocument/2006/relationships/slide" Target="slide51.xml"/><Relationship Id="rId3" Type="http://schemas.openxmlformats.org/officeDocument/2006/relationships/slide" Target="slide55.xml"/><Relationship Id="rId2" Type="http://schemas.openxmlformats.org/officeDocument/2006/relationships/slide" Target="slide3.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41.xml"/><Relationship Id="rId4" Type="http://schemas.openxmlformats.org/officeDocument/2006/relationships/slide" Target="slide55.xml"/><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 Id="rId3" Type="http://schemas.openxmlformats.org/officeDocument/2006/relationships/slide" Target="slide33.xml"/><Relationship Id="rId2" Type="http://schemas.openxmlformats.org/officeDocument/2006/relationships/slide" Target="slide5.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9.xml"/><Relationship Id="rId4" Type="http://schemas.openxmlformats.org/officeDocument/2006/relationships/slide" Target="slide6.xml"/><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3.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slide" Target="slide52.xml"/><Relationship Id="rId2" Type="http://schemas.openxmlformats.org/officeDocument/2006/relationships/image" Target="../media/image4.png"/><Relationship Id="rId1" Type="http://schemas.openxmlformats.org/officeDocument/2006/relationships/hyperlink" Target="U2&#35270;&#39057;.mp4" TargetMode="Externa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hyperlink" Target="U2&#35270;&#39057;.mp4" TargetMode="External"/><Relationship Id="rId2" Type="http://schemas.openxmlformats.org/officeDocument/2006/relationships/image" Target="../media/image3.png"/><Relationship Id="rId1" Type="http://schemas.openxmlformats.org/officeDocument/2006/relationships/slide" Target="slide52.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hyperlink" Target="U2&#35270;&#39057;.mp4" TargetMode="External"/><Relationship Id="rId2" Type="http://schemas.openxmlformats.org/officeDocument/2006/relationships/image" Target="../media/image3.png"/><Relationship Id="rId1" Type="http://schemas.openxmlformats.org/officeDocument/2006/relationships/slide" Target="slide52.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hyperlink" Target="U2&#35270;&#39057;.mp4" TargetMode="External"/><Relationship Id="rId2" Type="http://schemas.openxmlformats.org/officeDocument/2006/relationships/image" Target="../media/image3.png"/><Relationship Id="rId1" Type="http://schemas.openxmlformats.org/officeDocument/2006/relationships/slide" Target="slide2.xml"/></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2.xml"/></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62.xml"/><Relationship Id="rId4" Type="http://schemas.openxmlformats.org/officeDocument/2006/relationships/slide" Target="slide60.xml"/><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9.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9.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35941" t="35397" r="24409" b="8624"/>
          <a:stretch>
            <a:fillRect/>
          </a:stretch>
        </p:blipFill>
        <p:spPr>
          <a:xfrm>
            <a:off x="-24528" y="-31671"/>
            <a:ext cx="3456385" cy="3312367"/>
          </a:xfrm>
          <a:prstGeom prst="rect">
            <a:avLst/>
          </a:prstGeom>
        </p:spPr>
      </p:pic>
      <p:sp>
        <p:nvSpPr>
          <p:cNvPr id="6" name="剪去单角的矩形 5"/>
          <p:cNvSpPr/>
          <p:nvPr/>
        </p:nvSpPr>
        <p:spPr>
          <a:xfrm flipH="1">
            <a:off x="0" y="-31670"/>
            <a:ext cx="9143999" cy="6889669"/>
          </a:xfrm>
          <a:prstGeom prst="snip1Rect">
            <a:avLst>
              <a:gd name="adj" fmla="val 50000"/>
            </a:avLst>
          </a:prstGeom>
          <a:solidFill>
            <a:srgbClr val="F6C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24529" y="2364716"/>
            <a:ext cx="1064284" cy="1064284"/>
          </a:xfrm>
          <a:prstGeom prst="rtTriangle">
            <a:avLst/>
          </a:prstGeom>
          <a:solidFill>
            <a:srgbClr val="9848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8"/>
          <p:cNvSpPr txBox="1">
            <a:spLocks noChangeArrowheads="1"/>
          </p:cNvSpPr>
          <p:nvPr/>
        </p:nvSpPr>
        <p:spPr bwMode="auto">
          <a:xfrm>
            <a:off x="2945953" y="1916113"/>
            <a:ext cx="3802075" cy="1006475"/>
          </a:xfrm>
          <a:prstGeom prst="rect">
            <a:avLst/>
          </a:prstGeom>
          <a:noFill/>
          <a:ln w="9525">
            <a:noFill/>
            <a:miter lim="800000"/>
          </a:ln>
          <a:effectLst/>
        </p:spPr>
        <p:txBody>
          <a:bodyPr wrap="square">
            <a:spAutoFit/>
          </a:bodyPr>
          <a:lstStyle/>
          <a:p>
            <a:pPr>
              <a:spcBef>
                <a:spcPct val="50000"/>
              </a:spcBef>
            </a:pPr>
            <a:r>
              <a:rPr lang="en-US" altLang="zh-CN" sz="6000" b="1" dirty="0" smtClean="0">
                <a:solidFill>
                  <a:schemeClr val="tx1">
                    <a:lumMod val="95000"/>
                    <a:lumOff val="5000"/>
                  </a:schemeClr>
                </a:solidFill>
                <a:latin typeface="Arial" panose="020B0604020202020204" pitchFamily="34" charset="0"/>
                <a:cs typeface="Arial" panose="020B0604020202020204" pitchFamily="34" charset="0"/>
              </a:rPr>
              <a:t>Unit 2</a:t>
            </a:r>
            <a:endParaRPr lang="zh-CN" altLang="en-US" sz="60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9" name="Text Box 9"/>
          <p:cNvSpPr txBox="1">
            <a:spLocks noChangeArrowheads="1"/>
          </p:cNvSpPr>
          <p:nvPr/>
        </p:nvSpPr>
        <p:spPr bwMode="auto">
          <a:xfrm>
            <a:off x="2915816" y="3429000"/>
            <a:ext cx="5689600" cy="830997"/>
          </a:xfrm>
          <a:prstGeom prst="rect">
            <a:avLst/>
          </a:prstGeom>
          <a:noFill/>
          <a:ln w="9525">
            <a:noFill/>
            <a:miter lim="800000"/>
          </a:ln>
          <a:effectLst/>
        </p:spPr>
        <p:txBody>
          <a:bodyPr>
            <a:spAutoFit/>
          </a:bodyPr>
          <a:lstStyle/>
          <a:p>
            <a:pPr>
              <a:spcBef>
                <a:spcPct val="50000"/>
              </a:spcBef>
            </a:pPr>
            <a:r>
              <a:rPr lang="en-US" altLang="zh-CN" sz="4800" b="1" dirty="0" smtClean="0">
                <a:solidFill>
                  <a:schemeClr val="tx1">
                    <a:lumMod val="95000"/>
                    <a:lumOff val="5000"/>
                  </a:schemeClr>
                </a:solidFill>
                <a:latin typeface="Arial" panose="020B0604020202020204" pitchFamily="34" charset="0"/>
                <a:cs typeface="Arial" panose="020B0604020202020204" pitchFamily="34" charset="0"/>
              </a:rPr>
              <a:t>Economics</a:t>
            </a:r>
            <a:endParaRPr lang="en-US" altLang="zh-CN" sz="4800" b="1" dirty="0">
              <a:solidFill>
                <a:schemeClr val="tx1">
                  <a:lumMod val="95000"/>
                  <a:lumOff val="5000"/>
                </a:schemeClr>
              </a:solidFill>
              <a:latin typeface="Arial" panose="020B0604020202020204" pitchFamily="34" charset="0"/>
              <a:ea typeface="MS Gothic" panose="020B0609070205080204" pitchFamily="49" charset="-128"/>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87624" y="1628800"/>
            <a:ext cx="7200800" cy="523220"/>
          </a:xfrm>
          <a:prstGeom prst="rect">
            <a:avLst/>
          </a:prstGeom>
        </p:spPr>
        <p:txBody>
          <a:bodyPr wrap="square">
            <a:spAutoFit/>
          </a:bodyPr>
          <a:lstStyle/>
          <a:p>
            <a:pPr lvl="0"/>
            <a:r>
              <a:rPr lang="en-US" altLang="zh-CN" sz="2800" b="1" dirty="0" smtClean="0">
                <a:solidFill>
                  <a:srgbClr val="C00000"/>
                </a:solidFill>
                <a:latin typeface="Arial" panose="020B0604020202020204" pitchFamily="34" charset="0"/>
                <a:cs typeface="Arial" panose="020B0604020202020204" pitchFamily="34" charset="0"/>
              </a:rPr>
              <a:t>1. free-market </a:t>
            </a:r>
            <a:r>
              <a:rPr lang="en-US" altLang="zh-CN" sz="2800" b="1" dirty="0">
                <a:solidFill>
                  <a:srgbClr val="C00000"/>
                </a:solidFill>
                <a:latin typeface="Arial" panose="020B0604020202020204" pitchFamily="34" charset="0"/>
                <a:cs typeface="Arial" panose="020B0604020202020204" pitchFamily="34" charset="0"/>
              </a:rPr>
              <a:t>economy</a:t>
            </a:r>
            <a:endParaRPr lang="en-US" altLang="zh-CN" sz="2800" b="1" dirty="0">
              <a:solidFill>
                <a:srgbClr val="C00000"/>
              </a:solidFill>
              <a:latin typeface="Arial" panose="020B0604020202020204" pitchFamily="34" charset="0"/>
              <a:cs typeface="Arial" panose="020B0604020202020204" pitchFamily="34" charset="0"/>
            </a:endParaRPr>
          </a:p>
        </p:txBody>
      </p:sp>
      <p:sp>
        <p:nvSpPr>
          <p:cNvPr id="11" name="矩形 10"/>
          <p:cNvSpPr/>
          <p:nvPr/>
        </p:nvSpPr>
        <p:spPr>
          <a:xfrm>
            <a:off x="1187251" y="2348880"/>
            <a:ext cx="7489205" cy="3046988"/>
          </a:xfrm>
          <a:prstGeom prst="rect">
            <a:avLst/>
          </a:prstGeom>
        </p:spPr>
        <p:txBody>
          <a:bodyPr wrap="square">
            <a:spAutoFit/>
          </a:bodyPr>
          <a:lstStyle/>
          <a:p>
            <a:pPr algn="just"/>
            <a:r>
              <a:rPr lang="en-US" altLang="zh-CN" sz="2400" dirty="0">
                <a:latin typeface="Arial" panose="020B0604020202020204" pitchFamily="34" charset="0"/>
                <a:cs typeface="Arial" panose="020B0604020202020204" pitchFamily="34" charset="0"/>
              </a:rPr>
              <a:t>In a free market economy, the laws and forces of supply and demand, rather than a central government, regulate production and labor. The prices for goods and services are self-regulated by buyers and sellers negotiating in an open market. Most companies and resources are not owned by the state. Instead, they are owned by private individuals or entities who are free to trade contracts with each other.</a:t>
            </a:r>
            <a:endParaRPr lang="zh-CN" altLang="zh-CN" sz="2400" dirty="0">
              <a:latin typeface="Arial" panose="020B0604020202020204" pitchFamily="34" charset="0"/>
              <a:cs typeface="Arial" panose="020B0604020202020204" pitchFamily="34" charset="0"/>
            </a:endParaRPr>
          </a:p>
        </p:txBody>
      </p:sp>
      <p:pic>
        <p:nvPicPr>
          <p:cNvPr id="14"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8" name="矩形 7"/>
          <p:cNvSpPr/>
          <p:nvPr/>
        </p:nvSpPr>
        <p:spPr>
          <a:xfrm>
            <a:off x="755949" y="2204864"/>
            <a:ext cx="7704483" cy="3985706"/>
          </a:xfrm>
          <a:prstGeom prst="rect">
            <a:avLst/>
          </a:prstGeom>
        </p:spPr>
        <p:txBody>
          <a:bodyPr wrap="square">
            <a:spAutoFit/>
          </a:bodyPr>
          <a:lstStyle/>
          <a:p>
            <a:pPr algn="just"/>
            <a:r>
              <a:rPr lang="en-US" altLang="zh-CN" sz="2300" dirty="0">
                <a:latin typeface="Arial" panose="020B0604020202020204" pitchFamily="34" charset="0"/>
                <a:cs typeface="Arial" panose="020B0604020202020204" pitchFamily="34" charset="0"/>
              </a:rPr>
              <a:t>An economic downturn is a general slowdown in economic activity over a sustained period of time. It occurs when the value of stocks, property, and commodities fall, productivity either grows more slowly or declines, and GDP shrinks, stands still or expands more slowly. It can happen in a specific region (e.g. the Asian financial crisis in the late 1990s) or on a global scale (e.g. the global financial crisis in the late 2000s). The main features of an economic downturn include rising unemployment, falling share and house prices, low consumer confidence and declining investment.</a:t>
            </a:r>
            <a:endParaRPr lang="zh-CN" altLang="en-US" sz="2300" dirty="0">
              <a:latin typeface="Arial" panose="020B0604020202020204" pitchFamily="34" charset="0"/>
              <a:cs typeface="Arial" panose="020B0604020202020204" pitchFamily="34" charset="0"/>
            </a:endParaRPr>
          </a:p>
        </p:txBody>
      </p:sp>
      <p:sp>
        <p:nvSpPr>
          <p:cNvPr id="11" name="矩形 10"/>
          <p:cNvSpPr/>
          <p:nvPr/>
        </p:nvSpPr>
        <p:spPr>
          <a:xfrm>
            <a:off x="1187624" y="1628800"/>
            <a:ext cx="7200800" cy="523220"/>
          </a:xfrm>
          <a:prstGeom prst="rect">
            <a:avLst/>
          </a:prstGeom>
        </p:spPr>
        <p:txBody>
          <a:bodyPr wrap="square">
            <a:spAutoFit/>
          </a:bodyPr>
          <a:lstStyle/>
          <a:p>
            <a:r>
              <a:rPr lang="en-US" altLang="zh-CN" sz="2800" b="1" dirty="0" smtClean="0">
                <a:solidFill>
                  <a:srgbClr val="C00000"/>
                </a:solidFill>
                <a:latin typeface="Arial" panose="020B0604020202020204" pitchFamily="34" charset="0"/>
                <a:cs typeface="Arial" panose="020B0604020202020204" pitchFamily="34" charset="0"/>
              </a:rPr>
              <a:t>2. economic </a:t>
            </a:r>
            <a:r>
              <a:rPr lang="en-US" altLang="zh-CN" sz="2800" b="1" dirty="0">
                <a:solidFill>
                  <a:srgbClr val="C00000"/>
                </a:solidFill>
                <a:latin typeface="Arial" panose="020B0604020202020204" pitchFamily="34" charset="0"/>
                <a:cs typeface="Arial" panose="020B0604020202020204" pitchFamily="34" charset="0"/>
              </a:rPr>
              <a:t>downturn</a:t>
            </a:r>
            <a:endParaRPr lang="zh-CN" altLang="zh-CN" sz="2800" b="1" dirty="0">
              <a:solidFill>
                <a:srgbClr val="C00000"/>
              </a:solidFill>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8" name="矩形 7"/>
          <p:cNvSpPr/>
          <p:nvPr/>
        </p:nvSpPr>
        <p:spPr>
          <a:xfrm>
            <a:off x="828328" y="2628802"/>
            <a:ext cx="7704483" cy="3046988"/>
          </a:xfrm>
          <a:prstGeom prst="rect">
            <a:avLst/>
          </a:prstGeom>
        </p:spPr>
        <p:txBody>
          <a:bodyPr wrap="square">
            <a:spAutoFit/>
          </a:bodyPr>
          <a:lstStyle/>
          <a:p>
            <a:pPr algn="just"/>
            <a:r>
              <a:rPr lang="en-US" altLang="zh-CN" sz="2400" i="1" dirty="0">
                <a:latin typeface="Arial" panose="020B0604020202020204" pitchFamily="34" charset="0"/>
                <a:cs typeface="Arial" panose="020B0604020202020204" pitchFamily="34" charset="0"/>
              </a:rPr>
              <a:t>An Inquiry into the Nature and Causes of the Wealth of Nations</a:t>
            </a:r>
            <a:r>
              <a:rPr lang="en-US" altLang="zh-CN" sz="2400" dirty="0">
                <a:latin typeface="Arial" panose="020B0604020202020204" pitchFamily="34" charset="0"/>
                <a:cs typeface="Arial" panose="020B0604020202020204" pitchFamily="34" charset="0"/>
              </a:rPr>
              <a:t>, usually abbreviated as </a:t>
            </a:r>
            <a:r>
              <a:rPr lang="en-US" altLang="zh-CN" sz="2400" i="1" dirty="0">
                <a:latin typeface="Arial" panose="020B0604020202020204" pitchFamily="34" charset="0"/>
                <a:cs typeface="Arial" panose="020B0604020202020204" pitchFamily="34" charset="0"/>
              </a:rPr>
              <a:t>The Wealth of Nations</a:t>
            </a:r>
            <a:r>
              <a:rPr lang="en-US" altLang="zh-CN" sz="2400" dirty="0">
                <a:latin typeface="Arial" panose="020B0604020202020204" pitchFamily="34" charset="0"/>
                <a:cs typeface="Arial" panose="020B0604020202020204" pitchFamily="34" charset="0"/>
              </a:rPr>
              <a:t>, is Adam Smith’s masterpiece. It was first published in 1776, and is widely considered to be the first modern work in economics. Through reflection over the economics at the beginning of the Industrial Revolution the book touches upon broad topics </a:t>
            </a:r>
            <a:r>
              <a:rPr lang="en-US" altLang="zh-CN" sz="2400" dirty="0" smtClean="0">
                <a:latin typeface="Arial" panose="020B0604020202020204" pitchFamily="34" charset="0"/>
                <a:cs typeface="Arial" panose="020B0604020202020204" pitchFamily="34" charset="0"/>
              </a:rPr>
              <a:t>such as </a:t>
            </a:r>
            <a:r>
              <a:rPr lang="en-US" altLang="zh-CN" sz="2400" dirty="0">
                <a:latin typeface="Arial" panose="020B0604020202020204" pitchFamily="34" charset="0"/>
                <a:cs typeface="Arial" panose="020B0604020202020204" pitchFamily="34" charset="0"/>
              </a:rPr>
              <a:t>the division of </a:t>
            </a:r>
            <a:r>
              <a:rPr lang="en-US" altLang="zh-CN" sz="2400" dirty="0" smtClean="0">
                <a:latin typeface="Arial" panose="020B0604020202020204" pitchFamily="34" charset="0"/>
                <a:cs typeface="Arial" panose="020B0604020202020204" pitchFamily="34" charset="0"/>
              </a:rPr>
              <a:t>labor, </a:t>
            </a:r>
            <a:r>
              <a:rPr lang="en-US" altLang="zh-CN" sz="2400" dirty="0">
                <a:latin typeface="Arial" panose="020B0604020202020204" pitchFamily="34" charset="0"/>
                <a:cs typeface="Arial" panose="020B0604020202020204" pitchFamily="34" charset="0"/>
              </a:rPr>
              <a:t>productivity and free markets.</a:t>
            </a:r>
            <a:endParaRPr lang="zh-CN" altLang="en-US" sz="2400" dirty="0">
              <a:latin typeface="Arial" panose="020B0604020202020204" pitchFamily="34" charset="0"/>
              <a:cs typeface="Arial" panose="020B0604020202020204" pitchFamily="34" charset="0"/>
            </a:endParaRPr>
          </a:p>
        </p:txBody>
      </p:sp>
      <p:sp>
        <p:nvSpPr>
          <p:cNvPr id="11" name="矩形 10"/>
          <p:cNvSpPr/>
          <p:nvPr/>
        </p:nvSpPr>
        <p:spPr>
          <a:xfrm>
            <a:off x="1187624" y="1628800"/>
            <a:ext cx="7200800" cy="954107"/>
          </a:xfrm>
          <a:prstGeom prst="rect">
            <a:avLst/>
          </a:prstGeom>
        </p:spPr>
        <p:txBody>
          <a:bodyPr wrap="square">
            <a:spAutoFit/>
          </a:bodyPr>
          <a:lstStyle/>
          <a:p>
            <a:pPr marL="355600" indent="-355600"/>
            <a:r>
              <a:rPr lang="en-US" altLang="zh-CN" sz="2800" b="1" dirty="0" smtClean="0">
                <a:solidFill>
                  <a:srgbClr val="C00000"/>
                </a:solidFill>
                <a:latin typeface="Arial" panose="020B0604020202020204" pitchFamily="34" charset="0"/>
                <a:cs typeface="Arial" panose="020B0604020202020204" pitchFamily="34" charset="0"/>
              </a:rPr>
              <a:t>3. </a:t>
            </a:r>
            <a:r>
              <a:rPr lang="en-US" altLang="zh-CN" sz="2800" b="1" i="1" dirty="0" smtClean="0">
                <a:solidFill>
                  <a:srgbClr val="C00000"/>
                </a:solidFill>
                <a:latin typeface="Arial" panose="020B0604020202020204" pitchFamily="34" charset="0"/>
                <a:cs typeface="Arial" panose="020B0604020202020204" pitchFamily="34" charset="0"/>
              </a:rPr>
              <a:t>An </a:t>
            </a:r>
            <a:r>
              <a:rPr lang="en-US" altLang="zh-CN" sz="2800" b="1" i="1" dirty="0">
                <a:solidFill>
                  <a:srgbClr val="C00000"/>
                </a:solidFill>
                <a:latin typeface="Arial" panose="020B0604020202020204" pitchFamily="34" charset="0"/>
                <a:cs typeface="Arial" panose="020B0604020202020204" pitchFamily="34" charset="0"/>
              </a:rPr>
              <a:t>Inquiry into the Nature and Causes of the Wealth of Nations</a:t>
            </a:r>
            <a:endParaRPr lang="zh-CN" altLang="zh-CN" sz="2800" b="1" i="1" dirty="0">
              <a:solidFill>
                <a:srgbClr val="C00000"/>
              </a:solidFill>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15616" y="1736259"/>
            <a:ext cx="7704856" cy="892552"/>
          </a:xfrm>
          <a:prstGeom prst="rect">
            <a:avLst/>
          </a:prstGeom>
        </p:spPr>
        <p:txBody>
          <a:bodyPr wrap="square">
            <a:spAutoFit/>
          </a:bodyPr>
          <a:lstStyle/>
          <a:p>
            <a:pPr lvl="0" algn="just"/>
            <a:r>
              <a:rPr lang="en-US" altLang="zh-CN" sz="2600" b="1" dirty="0" smtClean="0">
                <a:latin typeface="Arial" panose="020B0604020202020204" pitchFamily="34" charset="0"/>
                <a:cs typeface="Arial" panose="020B0604020202020204" pitchFamily="34" charset="0"/>
              </a:rPr>
              <a:t>Individual </a:t>
            </a:r>
            <a:r>
              <a:rPr lang="en-US" altLang="zh-CN" sz="2600" b="1" dirty="0">
                <a:latin typeface="Arial" panose="020B0604020202020204" pitchFamily="34" charset="0"/>
                <a:cs typeface="Arial" panose="020B0604020202020204" pitchFamily="34" charset="0"/>
              </a:rPr>
              <a:t>buyers and sellers will act according to what is </a:t>
            </a:r>
            <a:r>
              <a:rPr lang="en-US" altLang="zh-CN" sz="2600" b="1" dirty="0">
                <a:solidFill>
                  <a:srgbClr val="C00000"/>
                </a:solidFill>
                <a:latin typeface="Arial" panose="020B0604020202020204" pitchFamily="34" charset="0"/>
                <a:cs typeface="Arial" panose="020B0604020202020204" pitchFamily="34" charset="0"/>
              </a:rPr>
              <a:t>in their </a:t>
            </a:r>
            <a:r>
              <a:rPr lang="en-US" altLang="zh-CN" sz="2600" b="1" dirty="0">
                <a:latin typeface="Arial" panose="020B0604020202020204" pitchFamily="34" charset="0"/>
                <a:cs typeface="Arial" panose="020B0604020202020204" pitchFamily="34" charset="0"/>
              </a:rPr>
              <a:t>own best </a:t>
            </a:r>
            <a:r>
              <a:rPr lang="en-US" altLang="zh-CN" sz="2600" b="1" dirty="0" smtClean="0">
                <a:solidFill>
                  <a:srgbClr val="C00000"/>
                </a:solidFill>
                <a:latin typeface="Arial" panose="020B0604020202020204" pitchFamily="34" charset="0"/>
                <a:cs typeface="Arial" panose="020B0604020202020204" pitchFamily="34" charset="0"/>
              </a:rPr>
              <a:t>interests</a:t>
            </a:r>
            <a:r>
              <a:rPr lang="en-US" altLang="zh-CN" sz="2600" b="1" dirty="0" smtClean="0">
                <a:latin typeface="Arial" panose="020B0604020202020204" pitchFamily="34" charset="0"/>
                <a:cs typeface="Arial" panose="020B0604020202020204" pitchFamily="34" charset="0"/>
              </a:rPr>
              <a:t>. </a:t>
            </a:r>
            <a:r>
              <a:rPr lang="en-US" altLang="zh-CN" sz="2600" b="1" dirty="0">
                <a:latin typeface="Arial" panose="020B0604020202020204" pitchFamily="34" charset="0"/>
                <a:cs typeface="Arial" panose="020B0604020202020204" pitchFamily="34" charset="0"/>
              </a:rPr>
              <a:t>(Para. 2)</a:t>
            </a:r>
            <a:endParaRPr lang="zh-CN" altLang="zh-CN" sz="2600" b="1" dirty="0">
              <a:latin typeface="Arial" panose="020B0604020202020204" pitchFamily="34" charset="0"/>
              <a:cs typeface="Arial" panose="020B0604020202020204" pitchFamily="34" charset="0"/>
            </a:endParaRPr>
          </a:p>
        </p:txBody>
      </p:sp>
      <p:sp>
        <p:nvSpPr>
          <p:cNvPr id="3" name="矩形 2"/>
          <p:cNvSpPr/>
          <p:nvPr/>
        </p:nvSpPr>
        <p:spPr>
          <a:xfrm>
            <a:off x="526368" y="2852936"/>
            <a:ext cx="8006072" cy="2985433"/>
          </a:xfrm>
          <a:prstGeom prst="rect">
            <a:avLst/>
          </a:prstGeom>
        </p:spPr>
        <p:txBody>
          <a:bodyPr wrap="square">
            <a:spAutoFit/>
          </a:bodyPr>
          <a:lstStyle/>
          <a:p>
            <a:pPr marL="342900" indent="-342900" algn="just">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The phrase </a:t>
            </a:r>
            <a:r>
              <a:rPr lang="en-US" altLang="zh-CN" sz="2400" dirty="0">
                <a:latin typeface="Arial" panose="020B0604020202020204" pitchFamily="34" charset="0"/>
                <a:cs typeface="Arial" panose="020B0604020202020204" pitchFamily="34" charset="0"/>
              </a:rPr>
              <a:t>“</a:t>
            </a:r>
            <a:r>
              <a:rPr lang="en-US" altLang="zh-CN" sz="2400" dirty="0">
                <a:solidFill>
                  <a:srgbClr val="C00000"/>
                </a:solidFill>
                <a:latin typeface="Arial" panose="020B0604020202020204" pitchFamily="34" charset="0"/>
                <a:cs typeface="Arial" panose="020B0604020202020204" pitchFamily="34" charset="0"/>
              </a:rPr>
              <a:t>in one’s interest</a:t>
            </a:r>
            <a:r>
              <a:rPr lang="en-US" altLang="zh-CN" sz="2400" dirty="0">
                <a:latin typeface="Arial" panose="020B0604020202020204" pitchFamily="34" charset="0"/>
                <a:cs typeface="Arial" panose="020B0604020202020204" pitchFamily="34" charset="0"/>
              </a:rPr>
              <a:t>” means “for one’s benefit or advantage</a:t>
            </a:r>
            <a:r>
              <a:rPr lang="en-US" altLang="zh-CN" sz="2400" dirty="0" smtClean="0">
                <a:latin typeface="Arial" panose="020B0604020202020204" pitchFamily="34" charset="0"/>
                <a:cs typeface="Arial" panose="020B0604020202020204" pitchFamily="34" charset="0"/>
              </a:rPr>
              <a:t>”</a:t>
            </a:r>
            <a:r>
              <a:rPr lang="zh-CN" altLang="zh-CN" sz="2400" dirty="0" smtClean="0"/>
              <a:t>（</a:t>
            </a:r>
            <a:r>
              <a:rPr lang="zh-CN" altLang="zh-CN" sz="2400" dirty="0"/>
              <a:t>为了</a:t>
            </a:r>
            <a:r>
              <a:rPr lang="en-US" altLang="zh-CN" sz="2400" dirty="0"/>
              <a:t>……</a:t>
            </a:r>
            <a:r>
              <a:rPr lang="zh-CN" altLang="zh-CN" sz="2400" dirty="0"/>
              <a:t>的利益；为</a:t>
            </a:r>
            <a:r>
              <a:rPr lang="en-US" altLang="zh-CN" sz="2400" dirty="0"/>
              <a:t>……</a:t>
            </a:r>
            <a:r>
              <a:rPr lang="zh-CN" altLang="zh-CN" sz="2400" dirty="0"/>
              <a:t>着想）</a:t>
            </a:r>
            <a:r>
              <a:rPr lang="en-US" altLang="zh-CN" sz="2400" dirty="0" smtClean="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There are some relevant expressions, such as “in the interest of one”, “in one’s own interest”, and “in one’s best interest</a:t>
            </a:r>
            <a:r>
              <a:rPr lang="en-US" altLang="zh-CN" sz="2400" dirty="0" smtClean="0">
                <a:latin typeface="Arial" panose="020B0604020202020204" pitchFamily="34" charset="0"/>
                <a:cs typeface="Arial" panose="020B0604020202020204" pitchFamily="34" charset="0"/>
              </a:rPr>
              <a:t>”.</a:t>
            </a:r>
            <a:endParaRPr lang="en-US" altLang="zh-CN" sz="2400" dirty="0" smtClean="0">
              <a:latin typeface="Arial" panose="020B0604020202020204" pitchFamily="34" charset="0"/>
              <a:cs typeface="Arial" panose="020B0604020202020204" pitchFamily="34" charset="0"/>
            </a:endParaRPr>
          </a:p>
          <a:p>
            <a:pPr algn="just"/>
            <a:endParaRPr lang="zh-CN" altLang="zh-CN" sz="1000" dirty="0">
              <a:latin typeface="Arial" panose="020B0604020202020204" pitchFamily="34" charset="0"/>
              <a:cs typeface="Arial" panose="020B0604020202020204" pitchFamily="34" charset="0"/>
            </a:endParaRPr>
          </a:p>
          <a:p>
            <a:r>
              <a:rPr lang="en-US" altLang="zh-CN" sz="2400" i="1" dirty="0">
                <a:latin typeface="Arial" panose="020B0604020202020204" pitchFamily="34" charset="0"/>
                <a:cs typeface="Arial" panose="020B0604020202020204" pitchFamily="34" charset="0"/>
              </a:rPr>
              <a:t>e.g</a:t>
            </a:r>
            <a:r>
              <a:rPr lang="en-US" altLang="zh-CN" sz="2400" i="1" dirty="0" smtClean="0">
                <a:latin typeface="Arial" panose="020B0604020202020204" pitchFamily="34" charset="0"/>
                <a:cs typeface="Arial" panose="020B0604020202020204" pitchFamily="34" charset="0"/>
              </a:rPr>
              <a:t>.	It’s </a:t>
            </a:r>
            <a:r>
              <a:rPr lang="en-US" altLang="zh-CN" sz="2400" i="1" dirty="0">
                <a:latin typeface="Arial" panose="020B0604020202020204" pitchFamily="34" charset="0"/>
                <a:cs typeface="Arial" panose="020B0604020202020204" pitchFamily="34" charset="0"/>
              </a:rPr>
              <a:t>obviously </a:t>
            </a:r>
            <a:r>
              <a:rPr lang="en-US" altLang="zh-CN" sz="2400" i="1" dirty="0">
                <a:solidFill>
                  <a:srgbClr val="C00000"/>
                </a:solidFill>
                <a:latin typeface="Arial" panose="020B0604020202020204" pitchFamily="34" charset="0"/>
                <a:cs typeface="Arial" panose="020B0604020202020204" pitchFamily="34" charset="0"/>
              </a:rPr>
              <a:t>in their interest </a:t>
            </a:r>
            <a:r>
              <a:rPr lang="en-US" altLang="zh-CN" sz="2400" i="1" dirty="0">
                <a:latin typeface="Arial" panose="020B0604020202020204" pitchFamily="34" charset="0"/>
                <a:cs typeface="Arial" panose="020B0604020202020204" pitchFamily="34" charset="0"/>
              </a:rPr>
              <a:t>to increase </a:t>
            </a:r>
            <a:r>
              <a:rPr lang="en-US" altLang="zh-CN" sz="2400" i="1" dirty="0" smtClean="0">
                <a:latin typeface="Arial" panose="020B0604020202020204" pitchFamily="34" charset="0"/>
                <a:cs typeface="Arial" panose="020B0604020202020204" pitchFamily="34" charset="0"/>
              </a:rPr>
              <a:t>profits.</a:t>
            </a:r>
            <a:endParaRPr lang="en-US" altLang="zh-CN" sz="2400" i="1" dirty="0" smtClean="0">
              <a:latin typeface="Arial" panose="020B0604020202020204" pitchFamily="34" charset="0"/>
              <a:cs typeface="Arial" panose="020B0604020202020204" pitchFamily="34" charset="0"/>
            </a:endParaRPr>
          </a:p>
          <a:p>
            <a:endParaRPr lang="zh-CN" altLang="zh-CN" sz="1000" dirty="0">
              <a:latin typeface="Arial" panose="020B0604020202020204" pitchFamily="34" charset="0"/>
              <a:cs typeface="Arial" panose="020B0604020202020204" pitchFamily="34" charset="0"/>
            </a:endParaRPr>
          </a:p>
          <a:p>
            <a:r>
              <a:rPr lang="en-US" altLang="zh-CN" sz="2400" i="1" dirty="0" smtClean="0">
                <a:latin typeface="Arial" panose="020B0604020202020204" pitchFamily="34" charset="0"/>
                <a:cs typeface="Arial" panose="020B0604020202020204" pitchFamily="34" charset="0"/>
              </a:rPr>
              <a:t>	I </a:t>
            </a:r>
            <a:r>
              <a:rPr lang="en-US" altLang="zh-CN" sz="2400" i="1" dirty="0">
                <a:latin typeface="Arial" panose="020B0604020202020204" pitchFamily="34" charset="0"/>
                <a:cs typeface="Arial" panose="020B0604020202020204" pitchFamily="34" charset="0"/>
              </a:rPr>
              <a:t>suspect it’s </a:t>
            </a:r>
            <a:r>
              <a:rPr lang="en-US" altLang="zh-CN" sz="2400" i="1" dirty="0">
                <a:solidFill>
                  <a:srgbClr val="C00000"/>
                </a:solidFill>
                <a:latin typeface="Arial" panose="020B0604020202020204" pitchFamily="34" charset="0"/>
                <a:cs typeface="Arial" panose="020B0604020202020204" pitchFamily="34" charset="0"/>
              </a:rPr>
              <a:t>in your </a:t>
            </a:r>
            <a:r>
              <a:rPr lang="en-US" altLang="zh-CN" sz="2400" i="1" dirty="0">
                <a:latin typeface="Arial" panose="020B0604020202020204" pitchFamily="34" charset="0"/>
                <a:cs typeface="Arial" panose="020B0604020202020204" pitchFamily="34" charset="0"/>
              </a:rPr>
              <a:t>own best </a:t>
            </a:r>
            <a:r>
              <a:rPr lang="en-US" altLang="zh-CN" sz="2400" i="1" dirty="0">
                <a:solidFill>
                  <a:srgbClr val="C00000"/>
                </a:solidFill>
                <a:latin typeface="Arial" panose="020B0604020202020204" pitchFamily="34" charset="0"/>
                <a:cs typeface="Arial" panose="020B0604020202020204" pitchFamily="34" charset="0"/>
              </a:rPr>
              <a:t>interest</a:t>
            </a:r>
            <a:r>
              <a:rPr lang="en-US" altLang="zh-CN" sz="2400" i="1" dirty="0">
                <a:solidFill>
                  <a:schemeClr val="accent6">
                    <a:lumMod val="50000"/>
                  </a:schemeClr>
                </a:solidFill>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to quit now</a:t>
            </a:r>
            <a:r>
              <a:rPr lang="en-US" altLang="zh-CN" sz="2400" i="1" dirty="0" smtClean="0">
                <a:latin typeface="Arial" panose="020B0604020202020204" pitchFamily="34" charset="0"/>
                <a:cs typeface="Arial" panose="020B0604020202020204" pitchFamily="34" charset="0"/>
              </a:rPr>
              <a:t>.</a:t>
            </a:r>
            <a:endParaRPr lang="zh-CN" altLang="zh-CN" sz="2400" dirty="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15616" y="1736259"/>
            <a:ext cx="7524514" cy="830997"/>
          </a:xfrm>
          <a:prstGeom prst="rect">
            <a:avLst/>
          </a:prstGeom>
        </p:spPr>
        <p:txBody>
          <a:bodyPr wrap="square">
            <a:spAutoFit/>
          </a:bodyPr>
          <a:lstStyle/>
          <a:p>
            <a:pPr lvl="0" algn="just"/>
            <a:r>
              <a:rPr lang="en-US" altLang="zh-CN" sz="2400" b="1" dirty="0" smtClean="0">
                <a:latin typeface="Arial" panose="020B0604020202020204" pitchFamily="34" charset="0"/>
                <a:cs typeface="Arial" panose="020B0604020202020204" pitchFamily="34" charset="0"/>
              </a:rPr>
              <a:t>Customers </a:t>
            </a:r>
            <a:r>
              <a:rPr lang="en-US" altLang="zh-CN" sz="2400" b="1" dirty="0">
                <a:latin typeface="Arial" panose="020B0604020202020204" pitchFamily="34" charset="0"/>
                <a:cs typeface="Arial" panose="020B0604020202020204" pitchFamily="34" charset="0"/>
              </a:rPr>
              <a:t>are </a:t>
            </a:r>
            <a:r>
              <a:rPr lang="en-US" altLang="zh-CN" sz="2400" b="1" dirty="0">
                <a:solidFill>
                  <a:srgbClr val="C00000"/>
                </a:solidFill>
                <a:latin typeface="Arial" panose="020B0604020202020204" pitchFamily="34" charset="0"/>
                <a:cs typeface="Arial" panose="020B0604020202020204" pitchFamily="34" charset="0"/>
              </a:rPr>
              <a:t>likewise</a:t>
            </a:r>
            <a:r>
              <a:rPr lang="en-US" altLang="zh-CN" sz="2400" b="1" dirty="0">
                <a:latin typeface="Arial" panose="020B0604020202020204" pitchFamily="34" charset="0"/>
                <a:cs typeface="Arial" panose="020B0604020202020204" pitchFamily="34" charset="0"/>
              </a:rPr>
              <a:t> typically looking out for their self-interests. (Para. 4)</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539552" y="2545154"/>
            <a:ext cx="7574024" cy="4124206"/>
          </a:xfrm>
          <a:prstGeom prst="rect">
            <a:avLst/>
          </a:prstGeom>
        </p:spPr>
        <p:txBody>
          <a:bodyPr wrap="square">
            <a:spAutoFit/>
          </a:bodyPr>
          <a:lstStyle/>
          <a:p>
            <a:pPr marL="342900" indent="-342900" algn="just">
              <a:buFont typeface="Arial" panose="020B0604020202020204" pitchFamily="34" charset="0"/>
              <a:buChar char="•"/>
            </a:pPr>
            <a:r>
              <a:rPr lang="en-US" altLang="zh-CN" sz="2100" dirty="0" smtClean="0">
                <a:latin typeface="Arial" panose="020B0604020202020204" pitchFamily="34" charset="0"/>
                <a:cs typeface="Arial" panose="020B0604020202020204" pitchFamily="34" charset="0"/>
              </a:rPr>
              <a:t>The </a:t>
            </a:r>
            <a:r>
              <a:rPr lang="en-US" altLang="zh-CN" sz="2100" dirty="0">
                <a:latin typeface="Arial" panose="020B0604020202020204" pitchFamily="34" charset="0"/>
                <a:cs typeface="Arial" panose="020B0604020202020204" pitchFamily="34" charset="0"/>
              </a:rPr>
              <a:t>word “</a:t>
            </a:r>
            <a:r>
              <a:rPr lang="en-US" altLang="zh-CN" sz="2100" dirty="0">
                <a:solidFill>
                  <a:srgbClr val="C00000"/>
                </a:solidFill>
                <a:latin typeface="Arial" panose="020B0604020202020204" pitchFamily="34" charset="0"/>
                <a:cs typeface="Arial" panose="020B0604020202020204" pitchFamily="34" charset="0"/>
              </a:rPr>
              <a:t>likewise</a:t>
            </a:r>
            <a:r>
              <a:rPr lang="en-US" altLang="zh-CN" sz="2100" dirty="0">
                <a:latin typeface="Arial" panose="020B0604020202020204" pitchFamily="34" charset="0"/>
                <a:cs typeface="Arial" panose="020B0604020202020204" pitchFamily="34" charset="0"/>
              </a:rPr>
              <a:t>” is used to signal a </a:t>
            </a:r>
            <a:r>
              <a:rPr lang="en-US" altLang="zh-CN" sz="2100" dirty="0" smtClean="0">
                <a:latin typeface="Arial" panose="020B0604020202020204" pitchFamily="34" charset="0"/>
                <a:cs typeface="Arial" panose="020B0604020202020204" pitchFamily="34" charset="0"/>
              </a:rPr>
              <a:t>comparison that </a:t>
            </a:r>
            <a:r>
              <a:rPr lang="en-US" altLang="zh-CN" sz="2100" dirty="0">
                <a:latin typeface="Arial" panose="020B0604020202020204" pitchFamily="34" charset="0"/>
                <a:cs typeface="Arial" panose="020B0604020202020204" pitchFamily="34" charset="0"/>
              </a:rPr>
              <a:t>explains how things are </a:t>
            </a:r>
            <a:r>
              <a:rPr lang="en-US" altLang="zh-CN" sz="2100" dirty="0" smtClean="0">
                <a:latin typeface="Arial" panose="020B0604020202020204" pitchFamily="34" charset="0"/>
                <a:cs typeface="Arial" panose="020B0604020202020204" pitchFamily="34" charset="0"/>
              </a:rPr>
              <a:t>similar</a:t>
            </a:r>
            <a:r>
              <a:rPr lang="zh-CN" altLang="zh-CN" sz="2100" dirty="0"/>
              <a:t>（同样的；此外）</a:t>
            </a:r>
            <a:r>
              <a:rPr lang="en-US" altLang="zh-CN" sz="2100" dirty="0" smtClean="0">
                <a:latin typeface="Arial" panose="020B0604020202020204" pitchFamily="34" charset="0"/>
                <a:cs typeface="Arial" panose="020B0604020202020204" pitchFamily="34" charset="0"/>
              </a:rPr>
              <a:t>. </a:t>
            </a:r>
            <a:endParaRPr lang="zh-CN" altLang="zh-CN" sz="2100" dirty="0">
              <a:latin typeface="Arial" panose="020B0604020202020204" pitchFamily="34" charset="0"/>
              <a:cs typeface="Arial" panose="020B0604020202020204" pitchFamily="34" charset="0"/>
            </a:endParaRPr>
          </a:p>
          <a:p>
            <a:pPr algn="just"/>
            <a:r>
              <a:rPr lang="en-US" altLang="zh-CN" sz="2100" i="1" dirty="0">
                <a:latin typeface="Arial" panose="020B0604020202020204" pitchFamily="34" charset="0"/>
                <a:cs typeface="Arial" panose="020B0604020202020204" pitchFamily="34" charset="0"/>
              </a:rPr>
              <a:t>e.g</a:t>
            </a:r>
            <a:r>
              <a:rPr lang="en-US" altLang="zh-CN" sz="2100" i="1" dirty="0" smtClean="0">
                <a:latin typeface="Arial" panose="020B0604020202020204" pitchFamily="34" charset="0"/>
                <a:cs typeface="Arial" panose="020B0604020202020204" pitchFamily="34" charset="0"/>
              </a:rPr>
              <a:t>.	In this episode, we will </a:t>
            </a:r>
            <a:r>
              <a:rPr lang="en-US" altLang="zh-CN" sz="2100" i="1" dirty="0" smtClean="0">
                <a:solidFill>
                  <a:srgbClr val="C00000"/>
                </a:solidFill>
                <a:latin typeface="Arial" panose="020B0604020202020204" pitchFamily="34" charset="0"/>
                <a:cs typeface="Arial" panose="020B0604020202020204" pitchFamily="34" charset="0"/>
              </a:rPr>
              <a:t>likewise </a:t>
            </a:r>
            <a:r>
              <a:rPr lang="en-US" altLang="zh-CN" sz="2100" i="1" dirty="0" smtClean="0">
                <a:latin typeface="Arial" panose="020B0604020202020204" pitchFamily="34" charset="0"/>
                <a:cs typeface="Arial" panose="020B0604020202020204" pitchFamily="34" charset="0"/>
              </a:rPr>
              <a:t>deal with another 	extremely common question.</a:t>
            </a:r>
            <a:endParaRPr lang="zh-CN" altLang="zh-CN" sz="2100" dirty="0" smtClean="0">
              <a:latin typeface="Arial" panose="020B0604020202020204" pitchFamily="34" charset="0"/>
              <a:cs typeface="Arial" panose="020B0604020202020204" pitchFamily="34" charset="0"/>
            </a:endParaRPr>
          </a:p>
          <a:p>
            <a:pPr algn="just"/>
            <a:r>
              <a:rPr lang="en-US" altLang="zh-CN" sz="2100" i="1" dirty="0" smtClean="0">
                <a:latin typeface="Arial" panose="020B0604020202020204" pitchFamily="34" charset="0"/>
                <a:cs typeface="Arial" panose="020B0604020202020204" pitchFamily="34" charset="0"/>
              </a:rPr>
              <a:t>	</a:t>
            </a:r>
            <a:r>
              <a:rPr lang="en-US" altLang="zh-CN" sz="2100" i="1" dirty="0">
                <a:latin typeface="Arial" panose="020B0604020202020204" pitchFamily="34" charset="0"/>
                <a:cs typeface="Arial" panose="020B0604020202020204" pitchFamily="34" charset="0"/>
              </a:rPr>
              <a:t>Just water these plants twice a week, and </a:t>
            </a:r>
            <a:r>
              <a:rPr lang="en-US" altLang="zh-CN" sz="2100" i="1" dirty="0">
                <a:solidFill>
                  <a:srgbClr val="C00000"/>
                </a:solidFill>
                <a:latin typeface="Arial" panose="020B0604020202020204" pitchFamily="34" charset="0"/>
                <a:cs typeface="Arial" panose="020B0604020202020204" pitchFamily="34" charset="0"/>
              </a:rPr>
              <a:t>likewise </a:t>
            </a:r>
            <a:r>
              <a:rPr lang="en-US" altLang="zh-CN" sz="2100" i="1" dirty="0">
                <a:latin typeface="Arial" panose="020B0604020202020204" pitchFamily="34" charset="0"/>
                <a:cs typeface="Arial" panose="020B0604020202020204" pitchFamily="34" charset="0"/>
              </a:rPr>
              <a:t>the </a:t>
            </a:r>
            <a:r>
              <a:rPr lang="en-US" altLang="zh-CN" sz="2100" i="1" dirty="0" smtClean="0">
                <a:latin typeface="Arial" panose="020B0604020202020204" pitchFamily="34" charset="0"/>
                <a:cs typeface="Arial" panose="020B0604020202020204" pitchFamily="34" charset="0"/>
              </a:rPr>
              <a:t>	ones </a:t>
            </a:r>
            <a:r>
              <a:rPr lang="en-US" altLang="zh-CN" sz="2100" i="1" dirty="0">
                <a:latin typeface="Arial" panose="020B0604020202020204" pitchFamily="34" charset="0"/>
                <a:cs typeface="Arial" panose="020B0604020202020204" pitchFamily="34" charset="0"/>
              </a:rPr>
              <a:t>in the bedroom</a:t>
            </a:r>
            <a:r>
              <a:rPr lang="en-US" altLang="zh-CN" sz="2100" i="1" dirty="0" smtClean="0">
                <a:latin typeface="Arial" panose="020B0604020202020204" pitchFamily="34" charset="0"/>
                <a:cs typeface="Arial" panose="020B0604020202020204" pitchFamily="34" charset="0"/>
              </a:rPr>
              <a:t>.</a:t>
            </a:r>
            <a:endParaRPr lang="en-US" altLang="zh-CN" sz="2100" i="1" dirty="0" smtClean="0">
              <a:latin typeface="Arial" panose="020B0604020202020204" pitchFamily="34" charset="0"/>
              <a:cs typeface="Arial" panose="020B0604020202020204" pitchFamily="34" charset="0"/>
            </a:endParaRPr>
          </a:p>
          <a:p>
            <a:pPr algn="just"/>
            <a:endParaRPr lang="en-US" altLang="zh-CN" sz="1000" i="1" dirty="0">
              <a:latin typeface="Arial" panose="020B0604020202020204" pitchFamily="34" charset="0"/>
              <a:cs typeface="Arial" panose="020B0604020202020204" pitchFamily="34" charset="0"/>
            </a:endParaRPr>
          </a:p>
          <a:p>
            <a:pPr algn="just"/>
            <a:r>
              <a:rPr lang="en-US" altLang="zh-CN" sz="2100" dirty="0" smtClean="0">
                <a:latin typeface="Arial" panose="020B0604020202020204" pitchFamily="34" charset="0"/>
                <a:cs typeface="Arial" panose="020B0604020202020204" pitchFamily="34" charset="0"/>
              </a:rPr>
              <a:t>Other special </a:t>
            </a:r>
            <a:r>
              <a:rPr lang="en-US" altLang="zh-CN" sz="2100" dirty="0">
                <a:latin typeface="Arial" panose="020B0604020202020204" pitchFamily="34" charset="0"/>
                <a:cs typeface="Arial" panose="020B0604020202020204" pitchFamily="34" charset="0"/>
              </a:rPr>
              <a:t>words and expressions are often used to signal the comparison of two or more people, places, things, ideas, etc. Here are some examples of these signposts for your reference:</a:t>
            </a:r>
            <a:endParaRPr lang="zh-CN" altLang="zh-CN" sz="2100" dirty="0">
              <a:latin typeface="Arial" panose="020B0604020202020204" pitchFamily="34" charset="0"/>
              <a:cs typeface="Arial" panose="020B0604020202020204" pitchFamily="34" charset="0"/>
            </a:endParaRPr>
          </a:p>
          <a:p>
            <a:pPr algn="just"/>
            <a:r>
              <a:rPr lang="en-US" altLang="zh-CN" sz="2100" i="1" dirty="0">
                <a:solidFill>
                  <a:srgbClr val="C00000"/>
                </a:solidFill>
                <a:latin typeface="Arial" panose="020B0604020202020204" pitchFamily="34" charset="0"/>
                <a:cs typeface="Arial" panose="020B0604020202020204" pitchFamily="34" charset="0"/>
              </a:rPr>
              <a:t>similarly, </a:t>
            </a:r>
            <a:r>
              <a:rPr lang="en-US" altLang="zh-CN" sz="2100" i="1" dirty="0" smtClean="0">
                <a:solidFill>
                  <a:srgbClr val="C00000"/>
                </a:solidFill>
                <a:latin typeface="Arial" panose="020B0604020202020204" pitchFamily="34" charset="0"/>
                <a:cs typeface="Arial" panose="020B0604020202020204" pitchFamily="34" charset="0"/>
              </a:rPr>
              <a:t>both</a:t>
            </a:r>
            <a:r>
              <a:rPr lang="en-US" altLang="zh-CN" sz="2100" i="1" dirty="0">
                <a:solidFill>
                  <a:srgbClr val="C00000"/>
                </a:solidFill>
                <a:latin typeface="Arial" panose="020B0604020202020204" pitchFamily="34" charset="0"/>
                <a:cs typeface="Arial" panose="020B0604020202020204" pitchFamily="34" charset="0"/>
              </a:rPr>
              <a:t>, just as, and also, resemble, parallel, in the same manner, in the same way, alike, equally</a:t>
            </a:r>
            <a:endParaRPr lang="zh-CN" altLang="zh-CN" sz="2100" dirty="0">
              <a:solidFill>
                <a:srgbClr val="C00000"/>
              </a:solidFill>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15616" y="1736259"/>
            <a:ext cx="7524514" cy="1200329"/>
          </a:xfrm>
          <a:prstGeom prst="rect">
            <a:avLst/>
          </a:prstGeom>
        </p:spPr>
        <p:txBody>
          <a:bodyPr wrap="square">
            <a:spAutoFit/>
          </a:bodyPr>
          <a:lstStyle/>
          <a:p>
            <a:pPr lvl="0" algn="just"/>
            <a:r>
              <a:rPr lang="en-US" altLang="zh-CN" sz="2400" b="1" dirty="0" smtClean="0">
                <a:latin typeface="Arial" panose="020B0604020202020204" pitchFamily="34" charset="0"/>
                <a:cs typeface="Arial" panose="020B0604020202020204" pitchFamily="34" charset="0"/>
              </a:rPr>
              <a:t>The </a:t>
            </a:r>
            <a:r>
              <a:rPr lang="en-US" altLang="zh-CN" sz="2400" b="1" dirty="0">
                <a:latin typeface="Arial" panose="020B0604020202020204" pitchFamily="34" charset="0"/>
                <a:cs typeface="Arial" panose="020B0604020202020204" pitchFamily="34" charset="0"/>
              </a:rPr>
              <a:t>market becomes more efficient as buyers and sellers move in the same direction — </a:t>
            </a:r>
            <a:r>
              <a:rPr lang="en-US" altLang="zh-CN" sz="2400" b="1" dirty="0">
                <a:solidFill>
                  <a:srgbClr val="C00000"/>
                </a:solidFill>
                <a:latin typeface="Arial" panose="020B0604020202020204" pitchFamily="34" charset="0"/>
                <a:cs typeface="Arial" panose="020B0604020202020204" pitchFamily="34" charset="0"/>
              </a:rPr>
              <a:t>as if </a:t>
            </a:r>
            <a:r>
              <a:rPr lang="en-US" altLang="zh-CN" sz="2400" b="1" dirty="0">
                <a:latin typeface="Arial" panose="020B0604020202020204" pitchFamily="34" charset="0"/>
                <a:cs typeface="Arial" panose="020B0604020202020204" pitchFamily="34" charset="0"/>
              </a:rPr>
              <a:t>directed by an invisible hand. (Para. 5)</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395536" y="3208908"/>
            <a:ext cx="8280921" cy="2616101"/>
          </a:xfrm>
          <a:prstGeom prst="rect">
            <a:avLst/>
          </a:prstGeom>
        </p:spPr>
        <p:txBody>
          <a:bodyPr wrap="square">
            <a:spAutoFit/>
          </a:bodyPr>
          <a:lstStyle/>
          <a:p>
            <a:pPr marL="342900" indent="-342900" algn="just">
              <a:buFont typeface="Arial" panose="020B0604020202020204" pitchFamily="34" charset="0"/>
              <a:buChar char="•"/>
            </a:pPr>
            <a:r>
              <a:rPr lang="zh-CN" altLang="zh-CN" sz="2400" dirty="0">
                <a:latin typeface="Arial" panose="020B0604020202020204" pitchFamily="34" charset="0"/>
                <a:cs typeface="Arial" panose="020B0604020202020204" pitchFamily="34" charset="0"/>
              </a:rPr>
              <a:t>这里的</a:t>
            </a:r>
            <a:r>
              <a:rPr lang="en-US" altLang="zh-CN" sz="2400" dirty="0">
                <a:solidFill>
                  <a:srgbClr val="C00000"/>
                </a:solidFill>
                <a:latin typeface="Arial" panose="020B0604020202020204" pitchFamily="34" charset="0"/>
                <a:cs typeface="Arial" panose="020B0604020202020204" pitchFamily="34" charset="0"/>
              </a:rPr>
              <a:t>as if</a:t>
            </a:r>
            <a:r>
              <a:rPr lang="zh-CN" altLang="zh-CN" sz="2400" dirty="0">
                <a:latin typeface="Arial" panose="020B0604020202020204" pitchFamily="34" charset="0"/>
                <a:cs typeface="Arial" panose="020B0604020202020204" pitchFamily="34" charset="0"/>
              </a:rPr>
              <a:t>用于省略句。如果</a:t>
            </a:r>
            <a:r>
              <a:rPr lang="en-US" altLang="zh-CN" sz="2400" dirty="0">
                <a:latin typeface="Arial" panose="020B0604020202020204" pitchFamily="34" charset="0"/>
                <a:cs typeface="Arial" panose="020B0604020202020204" pitchFamily="34" charset="0"/>
              </a:rPr>
              <a:t>as </a:t>
            </a:r>
            <a:r>
              <a:rPr lang="en-US" altLang="zh-CN" sz="2400" dirty="0" smtClean="0">
                <a:latin typeface="Arial" panose="020B0604020202020204" pitchFamily="34" charset="0"/>
                <a:cs typeface="Arial" panose="020B0604020202020204" pitchFamily="34" charset="0"/>
              </a:rPr>
              <a:t>if</a:t>
            </a:r>
            <a:r>
              <a:rPr lang="zh-CN" altLang="zh-CN" sz="2400" dirty="0" smtClean="0">
                <a:latin typeface="Arial" panose="020B0604020202020204" pitchFamily="34" charset="0"/>
                <a:cs typeface="Arial" panose="020B0604020202020204" pitchFamily="34" charset="0"/>
              </a:rPr>
              <a:t>引导</a:t>
            </a:r>
            <a:r>
              <a:rPr lang="zh-CN" altLang="zh-CN" sz="2400" dirty="0">
                <a:latin typeface="Arial" panose="020B0604020202020204" pitchFamily="34" charset="0"/>
                <a:cs typeface="Arial" panose="020B0604020202020204" pitchFamily="34" charset="0"/>
              </a:rPr>
              <a:t>的从句是</a:t>
            </a:r>
            <a:r>
              <a:rPr lang="en-US" altLang="zh-CN" sz="2400" dirty="0">
                <a:latin typeface="Arial" panose="020B0604020202020204" pitchFamily="34" charset="0"/>
                <a:cs typeface="Arial" panose="020B0604020202020204" pitchFamily="34" charset="0"/>
              </a:rPr>
              <a:t>“</a:t>
            </a:r>
            <a:r>
              <a:rPr lang="zh-CN" altLang="zh-CN" sz="2400" dirty="0">
                <a:latin typeface="Arial" panose="020B0604020202020204" pitchFamily="34" charset="0"/>
                <a:cs typeface="Arial" panose="020B0604020202020204" pitchFamily="34" charset="0"/>
              </a:rPr>
              <a:t>主语＋系动词</a:t>
            </a:r>
            <a:r>
              <a:rPr lang="en-US" altLang="zh-CN" sz="2400" dirty="0">
                <a:latin typeface="Arial" panose="020B0604020202020204" pitchFamily="34" charset="0"/>
                <a:cs typeface="Arial" panose="020B0604020202020204" pitchFamily="34" charset="0"/>
              </a:rPr>
              <a:t>”</a:t>
            </a:r>
            <a:r>
              <a:rPr lang="zh-CN" altLang="zh-CN" sz="2400" dirty="0">
                <a:latin typeface="Arial" panose="020B0604020202020204" pitchFamily="34" charset="0"/>
                <a:cs typeface="Arial" panose="020B0604020202020204" pitchFamily="34" charset="0"/>
              </a:rPr>
              <a:t>结构，可省略主语和系动词，这样</a:t>
            </a:r>
            <a:r>
              <a:rPr lang="en-US" altLang="zh-CN" sz="2400" dirty="0">
                <a:latin typeface="Arial" panose="020B0604020202020204" pitchFamily="34" charset="0"/>
                <a:cs typeface="Arial" panose="020B0604020202020204" pitchFamily="34" charset="0"/>
              </a:rPr>
              <a:t>as </a:t>
            </a:r>
            <a:r>
              <a:rPr lang="en-US" altLang="zh-CN" sz="2400" dirty="0" smtClean="0">
                <a:latin typeface="Arial" panose="020B0604020202020204" pitchFamily="34" charset="0"/>
                <a:cs typeface="Arial" panose="020B0604020202020204" pitchFamily="34" charset="0"/>
              </a:rPr>
              <a:t>if</a:t>
            </a:r>
            <a:r>
              <a:rPr lang="zh-CN" altLang="zh-CN" sz="2400" dirty="0" smtClean="0">
                <a:latin typeface="Arial" panose="020B0604020202020204" pitchFamily="34" charset="0"/>
                <a:cs typeface="Arial" panose="020B0604020202020204" pitchFamily="34" charset="0"/>
              </a:rPr>
              <a:t>后</a:t>
            </a:r>
            <a:r>
              <a:rPr lang="zh-CN" altLang="zh-CN" sz="2400" dirty="0">
                <a:latin typeface="Arial" panose="020B0604020202020204" pitchFamily="34" charset="0"/>
                <a:cs typeface="Arial" panose="020B0604020202020204" pitchFamily="34" charset="0"/>
              </a:rPr>
              <a:t>就只剩下名词、不定式、形容词（短语）、介词短语或分词</a:t>
            </a:r>
            <a:r>
              <a:rPr lang="zh-CN" altLang="zh-CN" sz="2400" dirty="0" smtClean="0">
                <a:latin typeface="Arial" panose="020B0604020202020204" pitchFamily="34" charset="0"/>
                <a:cs typeface="Arial" panose="020B0604020202020204" pitchFamily="34" charset="0"/>
              </a:rPr>
              <a:t>。</a:t>
            </a:r>
            <a:endParaRPr lang="en-US" altLang="zh-CN" sz="24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zh-CN" altLang="zh-CN" sz="10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e.g</a:t>
            </a:r>
            <a:r>
              <a:rPr lang="en-US" altLang="zh-CN" sz="2400" i="1" dirty="0" smtClean="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She left the room hurriedly </a:t>
            </a:r>
            <a:r>
              <a:rPr lang="en-US" altLang="zh-CN" sz="2400" i="1" dirty="0">
                <a:solidFill>
                  <a:srgbClr val="C00000"/>
                </a:solidFill>
                <a:latin typeface="Arial" panose="020B0604020202020204" pitchFamily="34" charset="0"/>
                <a:cs typeface="Arial" panose="020B0604020202020204" pitchFamily="34" charset="0"/>
              </a:rPr>
              <a:t>as if </a:t>
            </a:r>
            <a:r>
              <a:rPr lang="en-US" altLang="zh-CN" sz="2400" i="1" dirty="0">
                <a:latin typeface="Arial" panose="020B0604020202020204" pitchFamily="34" charset="0"/>
                <a:cs typeface="Arial" panose="020B0604020202020204" pitchFamily="34" charset="0"/>
              </a:rPr>
              <a:t>(she was) angry</a:t>
            </a:r>
            <a:r>
              <a:rPr lang="en-US" altLang="zh-CN" sz="2400" i="1" dirty="0" smtClean="0">
                <a:latin typeface="Arial" panose="020B0604020202020204" pitchFamily="34" charset="0"/>
                <a:cs typeface="Arial" panose="020B0604020202020204" pitchFamily="34" charset="0"/>
              </a:rPr>
              <a:t>.</a:t>
            </a:r>
            <a:endParaRPr lang="en-US" altLang="zh-CN" sz="2400" i="1" dirty="0" smtClean="0">
              <a:latin typeface="Arial" panose="020B0604020202020204" pitchFamily="34" charset="0"/>
              <a:cs typeface="Arial" panose="020B0604020202020204" pitchFamily="34" charset="0"/>
            </a:endParaRPr>
          </a:p>
          <a:p>
            <a:pPr algn="just"/>
            <a:endParaRPr lang="en-US" altLang="zh-CN" sz="1000" i="1" dirty="0" smtClean="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	</a:t>
            </a:r>
            <a:r>
              <a:rPr lang="en-US" altLang="zh-CN" sz="2400" i="1" dirty="0" smtClean="0">
                <a:latin typeface="Arial" panose="020B0604020202020204" pitchFamily="34" charset="0"/>
                <a:cs typeface="Arial" panose="020B0604020202020204" pitchFamily="34" charset="0"/>
              </a:rPr>
              <a:t>Tom </a:t>
            </a:r>
            <a:r>
              <a:rPr lang="en-US" altLang="zh-CN" sz="2400" i="1" dirty="0">
                <a:latin typeface="Arial" panose="020B0604020202020204" pitchFamily="34" charset="0"/>
                <a:cs typeface="Arial" panose="020B0604020202020204" pitchFamily="34" charset="0"/>
              </a:rPr>
              <a:t>raised his hands </a:t>
            </a:r>
            <a:r>
              <a:rPr lang="en-US" altLang="zh-CN" sz="2400" i="1" dirty="0">
                <a:solidFill>
                  <a:srgbClr val="C00000"/>
                </a:solidFill>
                <a:latin typeface="Arial" panose="020B0604020202020204" pitchFamily="34" charset="0"/>
                <a:cs typeface="Arial" panose="020B0604020202020204" pitchFamily="34" charset="0"/>
              </a:rPr>
              <a:t>as if </a:t>
            </a:r>
            <a:r>
              <a:rPr lang="en-US" altLang="zh-CN" sz="2400" i="1" dirty="0">
                <a:latin typeface="Arial" panose="020B0604020202020204" pitchFamily="34" charset="0"/>
                <a:cs typeface="Arial" panose="020B0604020202020204" pitchFamily="34" charset="0"/>
              </a:rPr>
              <a:t>(he was going) to say </a:t>
            </a:r>
            <a:r>
              <a:rPr lang="en-US" altLang="zh-CN" sz="2400" i="1" dirty="0" smtClean="0">
                <a:latin typeface="Arial" panose="020B0604020202020204" pitchFamily="34" charset="0"/>
                <a:cs typeface="Arial" panose="020B0604020202020204" pitchFamily="34" charset="0"/>
              </a:rPr>
              <a:t>	something.</a:t>
            </a:r>
            <a:endParaRPr lang="zh-CN" altLang="zh-CN" sz="2400" i="1" dirty="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15616" y="1736259"/>
            <a:ext cx="7524514" cy="1200329"/>
          </a:xfrm>
          <a:prstGeom prst="rect">
            <a:avLst/>
          </a:prstGeom>
        </p:spPr>
        <p:txBody>
          <a:bodyPr wrap="square">
            <a:spAutoFit/>
          </a:bodyPr>
          <a:lstStyle/>
          <a:p>
            <a:pPr lvl="0" algn="just"/>
            <a:r>
              <a:rPr lang="en-US" altLang="zh-CN" sz="2400" b="1" dirty="0" smtClean="0">
                <a:latin typeface="Arial" panose="020B0604020202020204" pitchFamily="34" charset="0"/>
                <a:cs typeface="Arial" panose="020B0604020202020204" pitchFamily="34" charset="0"/>
              </a:rPr>
              <a:t>Both </a:t>
            </a:r>
            <a:r>
              <a:rPr lang="en-US" altLang="zh-CN" sz="2400" b="1" dirty="0">
                <a:latin typeface="Arial" panose="020B0604020202020204" pitchFamily="34" charset="0"/>
                <a:cs typeface="Arial" panose="020B0604020202020204" pitchFamily="34" charset="0"/>
              </a:rPr>
              <a:t>the supporters and critics of the invisible hand theory can influence </a:t>
            </a:r>
            <a:r>
              <a:rPr lang="en-US" altLang="zh-CN" sz="2400" b="1" dirty="0">
                <a:solidFill>
                  <a:srgbClr val="C00000"/>
                </a:solidFill>
                <a:latin typeface="Arial" panose="020B0604020202020204" pitchFamily="34" charset="0"/>
                <a:cs typeface="Arial" panose="020B0604020202020204" pitchFamily="34" charset="0"/>
              </a:rPr>
              <a:t>the way </a:t>
            </a:r>
            <a:r>
              <a:rPr lang="en-US" altLang="zh-CN" sz="2400" b="1" dirty="0">
                <a:latin typeface="Arial" panose="020B0604020202020204" pitchFamily="34" charset="0"/>
                <a:cs typeface="Arial" panose="020B0604020202020204" pitchFamily="34" charset="0"/>
              </a:rPr>
              <a:t>that nations tackle economic downturns. (Para. 8)</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215838" y="3068960"/>
            <a:ext cx="8172586" cy="3277820"/>
          </a:xfrm>
          <a:prstGeom prst="rect">
            <a:avLst/>
          </a:prstGeom>
        </p:spPr>
        <p:txBody>
          <a:bodyPr wrap="square">
            <a:spAutoFit/>
          </a:bodyPr>
          <a:lstStyle/>
          <a:p>
            <a:pPr marL="342900" indent="-342900" algn="just">
              <a:buFont typeface="Arial" panose="020B0604020202020204" pitchFamily="34" charset="0"/>
              <a:buChar char="•"/>
            </a:pPr>
            <a:r>
              <a:rPr lang="zh-CN" altLang="zh-CN" sz="2300" dirty="0">
                <a:latin typeface="Arial" panose="020B0604020202020204" pitchFamily="34" charset="0"/>
                <a:cs typeface="Arial" panose="020B0604020202020204" pitchFamily="34" charset="0"/>
              </a:rPr>
              <a:t>这里的</a:t>
            </a:r>
            <a:r>
              <a:rPr lang="en-US" altLang="zh-CN" sz="2300" dirty="0">
                <a:solidFill>
                  <a:srgbClr val="C00000"/>
                </a:solidFill>
                <a:latin typeface="Arial" panose="020B0604020202020204" pitchFamily="34" charset="0"/>
                <a:cs typeface="Arial" panose="020B0604020202020204" pitchFamily="34" charset="0"/>
              </a:rPr>
              <a:t>the way</a:t>
            </a:r>
            <a:r>
              <a:rPr lang="zh-CN" altLang="zh-CN" sz="2300" dirty="0">
                <a:latin typeface="Arial" panose="020B0604020202020204" pitchFamily="34" charset="0"/>
                <a:cs typeface="Arial" panose="020B0604020202020204" pitchFamily="34" charset="0"/>
              </a:rPr>
              <a:t>是先行词，其后是</a:t>
            </a:r>
            <a:r>
              <a:rPr lang="en-US" altLang="zh-CN" sz="2300" dirty="0">
                <a:latin typeface="Arial" panose="020B0604020202020204" pitchFamily="34" charset="0"/>
                <a:cs typeface="Arial" panose="020B0604020202020204" pitchFamily="34" charset="0"/>
              </a:rPr>
              <a:t>that</a:t>
            </a:r>
            <a:r>
              <a:rPr lang="zh-CN" altLang="zh-CN" sz="2300" dirty="0">
                <a:latin typeface="Arial" panose="020B0604020202020204" pitchFamily="34" charset="0"/>
                <a:cs typeface="Arial" panose="020B0604020202020204" pitchFamily="34" charset="0"/>
              </a:rPr>
              <a:t>引导的定语从句。先行词是</a:t>
            </a:r>
            <a:r>
              <a:rPr lang="en-US" altLang="zh-CN" sz="2300" dirty="0">
                <a:latin typeface="Arial" panose="020B0604020202020204" pitchFamily="34" charset="0"/>
                <a:cs typeface="Arial" panose="020B0604020202020204" pitchFamily="34" charset="0"/>
              </a:rPr>
              <a:t>the way</a:t>
            </a:r>
            <a:r>
              <a:rPr lang="zh-CN" altLang="zh-CN" sz="2300" dirty="0">
                <a:latin typeface="Arial" panose="020B0604020202020204" pitchFamily="34" charset="0"/>
                <a:cs typeface="Arial" panose="020B0604020202020204" pitchFamily="34" charset="0"/>
              </a:rPr>
              <a:t>时，其后定语从句的引导方式有三种：</a:t>
            </a:r>
            <a:endParaRPr lang="zh-CN" altLang="zh-CN" sz="2300" dirty="0">
              <a:latin typeface="Arial" panose="020B0604020202020204" pitchFamily="34" charset="0"/>
              <a:cs typeface="Arial" panose="020B0604020202020204" pitchFamily="34" charset="0"/>
            </a:endParaRPr>
          </a:p>
          <a:p>
            <a:pPr algn="just"/>
            <a:r>
              <a:rPr lang="en-US" altLang="zh-CN" sz="2300" dirty="0" smtClean="0">
                <a:latin typeface="Arial" panose="020B0604020202020204" pitchFamily="34" charset="0"/>
                <a:cs typeface="Arial" panose="020B0604020202020204" pitchFamily="34" charset="0"/>
              </a:rPr>
              <a:t>    1</a:t>
            </a:r>
            <a:r>
              <a:rPr lang="en-US" altLang="zh-CN" sz="2300" dirty="0">
                <a:latin typeface="Arial" panose="020B0604020202020204" pitchFamily="34" charset="0"/>
                <a:cs typeface="Arial" panose="020B0604020202020204" pitchFamily="34" charset="0"/>
              </a:rPr>
              <a:t>) the way + </a:t>
            </a:r>
            <a:r>
              <a:rPr lang="en-US" altLang="zh-CN" sz="2300" dirty="0" smtClean="0">
                <a:latin typeface="Arial" panose="020B0604020202020204" pitchFamily="34" charset="0"/>
                <a:cs typeface="Arial" panose="020B0604020202020204" pitchFamily="34" charset="0"/>
              </a:rPr>
              <a:t>that</a:t>
            </a:r>
            <a:endParaRPr lang="en-US" altLang="zh-CN" sz="2300" dirty="0" smtClean="0">
              <a:latin typeface="Arial" panose="020B0604020202020204" pitchFamily="34" charset="0"/>
              <a:cs typeface="Arial" panose="020B0604020202020204" pitchFamily="34" charset="0"/>
            </a:endParaRPr>
          </a:p>
          <a:p>
            <a:pPr algn="just"/>
            <a:r>
              <a:rPr lang="en-US" altLang="zh-CN" sz="2300" i="1" dirty="0">
                <a:latin typeface="Arial" panose="020B0604020202020204" pitchFamily="34" charset="0"/>
                <a:cs typeface="Arial" panose="020B0604020202020204" pitchFamily="34" charset="0"/>
              </a:rPr>
              <a:t>	</a:t>
            </a:r>
            <a:r>
              <a:rPr lang="en-US" altLang="zh-CN" sz="2300" i="1" dirty="0" smtClean="0">
                <a:latin typeface="Arial" panose="020B0604020202020204" pitchFamily="34" charset="0"/>
                <a:cs typeface="Arial" panose="020B0604020202020204" pitchFamily="34" charset="0"/>
              </a:rPr>
              <a:t>e.g.	I </a:t>
            </a:r>
            <a:r>
              <a:rPr lang="en-US" altLang="zh-CN" sz="2300" i="1" dirty="0">
                <a:latin typeface="Arial" panose="020B0604020202020204" pitchFamily="34" charset="0"/>
                <a:cs typeface="Arial" panose="020B0604020202020204" pitchFamily="34" charset="0"/>
              </a:rPr>
              <a:t>like </a:t>
            </a:r>
            <a:r>
              <a:rPr lang="en-US" altLang="zh-CN" sz="2300" i="1" dirty="0">
                <a:solidFill>
                  <a:srgbClr val="C00000"/>
                </a:solidFill>
                <a:latin typeface="Arial" panose="020B0604020202020204" pitchFamily="34" charset="0"/>
                <a:cs typeface="Arial" panose="020B0604020202020204" pitchFamily="34" charset="0"/>
              </a:rPr>
              <a:t>the way </a:t>
            </a:r>
            <a:r>
              <a:rPr lang="en-US" altLang="zh-CN" sz="2300" i="1" dirty="0">
                <a:latin typeface="Arial" panose="020B0604020202020204" pitchFamily="34" charset="0"/>
                <a:cs typeface="Arial" panose="020B0604020202020204" pitchFamily="34" charset="0"/>
              </a:rPr>
              <a:t>that the teacher gives his lessons</a:t>
            </a:r>
            <a:r>
              <a:rPr lang="en-US" altLang="zh-CN" sz="2300" i="1" dirty="0" smtClean="0">
                <a:latin typeface="Arial" panose="020B0604020202020204" pitchFamily="34" charset="0"/>
                <a:cs typeface="Arial" panose="020B0604020202020204" pitchFamily="34" charset="0"/>
              </a:rPr>
              <a:t>.</a:t>
            </a:r>
            <a:endParaRPr lang="zh-CN" altLang="zh-CN" sz="2300" dirty="0">
              <a:latin typeface="Arial" panose="020B0604020202020204" pitchFamily="34" charset="0"/>
              <a:cs typeface="Arial" panose="020B0604020202020204" pitchFamily="34" charset="0"/>
            </a:endParaRPr>
          </a:p>
          <a:p>
            <a:pPr algn="just"/>
            <a:r>
              <a:rPr lang="en-US" altLang="zh-CN" sz="2300" dirty="0" smtClean="0">
                <a:latin typeface="Arial" panose="020B0604020202020204" pitchFamily="34" charset="0"/>
                <a:cs typeface="Arial" panose="020B0604020202020204" pitchFamily="34" charset="0"/>
              </a:rPr>
              <a:t>    2</a:t>
            </a:r>
            <a:r>
              <a:rPr lang="en-US" altLang="zh-CN" sz="2300" dirty="0">
                <a:latin typeface="Arial" panose="020B0604020202020204" pitchFamily="34" charset="0"/>
                <a:cs typeface="Arial" panose="020B0604020202020204" pitchFamily="34" charset="0"/>
              </a:rPr>
              <a:t>) the way + in </a:t>
            </a:r>
            <a:r>
              <a:rPr lang="en-US" altLang="zh-CN" sz="2300" dirty="0" smtClean="0">
                <a:latin typeface="Arial" panose="020B0604020202020204" pitchFamily="34" charset="0"/>
                <a:cs typeface="Arial" panose="020B0604020202020204" pitchFamily="34" charset="0"/>
              </a:rPr>
              <a:t>which</a:t>
            </a:r>
            <a:endParaRPr lang="en-US" altLang="zh-CN" sz="2300" dirty="0" smtClean="0">
              <a:latin typeface="Arial" panose="020B0604020202020204" pitchFamily="34" charset="0"/>
              <a:cs typeface="Arial" panose="020B0604020202020204" pitchFamily="34" charset="0"/>
            </a:endParaRPr>
          </a:p>
          <a:p>
            <a:pPr algn="just"/>
            <a:r>
              <a:rPr lang="en-US" altLang="zh-CN" sz="2300" i="1" dirty="0" smtClean="0">
                <a:latin typeface="Arial" panose="020B0604020202020204" pitchFamily="34" charset="0"/>
                <a:cs typeface="Arial" panose="020B0604020202020204" pitchFamily="34" charset="0"/>
              </a:rPr>
              <a:t>	e.g</a:t>
            </a:r>
            <a:r>
              <a:rPr lang="en-US" altLang="zh-CN" sz="2300" i="1" dirty="0">
                <a:latin typeface="Arial" panose="020B0604020202020204" pitchFamily="34" charset="0"/>
                <a:cs typeface="Arial" panose="020B0604020202020204" pitchFamily="34" charset="0"/>
              </a:rPr>
              <a:t>.	</a:t>
            </a:r>
            <a:r>
              <a:rPr lang="en-US" altLang="zh-CN" sz="2300" i="1" dirty="0" smtClean="0">
                <a:latin typeface="Arial" panose="020B0604020202020204" pitchFamily="34" charset="0"/>
                <a:cs typeface="Arial" panose="020B0604020202020204" pitchFamily="34" charset="0"/>
              </a:rPr>
              <a:t>I </a:t>
            </a:r>
            <a:r>
              <a:rPr lang="en-US" altLang="zh-CN" sz="2300" i="1" dirty="0">
                <a:latin typeface="Arial" panose="020B0604020202020204" pitchFamily="34" charset="0"/>
                <a:cs typeface="Arial" panose="020B0604020202020204" pitchFamily="34" charset="0"/>
              </a:rPr>
              <a:t>don’t like </a:t>
            </a:r>
            <a:r>
              <a:rPr lang="en-US" altLang="zh-CN" sz="2300" i="1" dirty="0">
                <a:solidFill>
                  <a:srgbClr val="C00000"/>
                </a:solidFill>
                <a:latin typeface="Arial" panose="020B0604020202020204" pitchFamily="34" charset="0"/>
                <a:cs typeface="Arial" panose="020B0604020202020204" pitchFamily="34" charset="0"/>
              </a:rPr>
              <a:t>the way </a:t>
            </a:r>
            <a:r>
              <a:rPr lang="en-US" altLang="zh-CN" sz="2300" i="1" dirty="0">
                <a:latin typeface="Arial" panose="020B0604020202020204" pitchFamily="34" charset="0"/>
                <a:cs typeface="Arial" panose="020B0604020202020204" pitchFamily="34" charset="0"/>
              </a:rPr>
              <a:t>in which he speaks to me</a:t>
            </a:r>
            <a:r>
              <a:rPr lang="en-US" altLang="zh-CN" sz="2300" i="1" dirty="0" smtClean="0">
                <a:latin typeface="Arial" panose="020B0604020202020204" pitchFamily="34" charset="0"/>
                <a:cs typeface="Arial" panose="020B0604020202020204" pitchFamily="34" charset="0"/>
              </a:rPr>
              <a:t>.</a:t>
            </a:r>
            <a:endParaRPr lang="zh-CN" altLang="zh-CN" sz="2300" dirty="0">
              <a:latin typeface="Arial" panose="020B0604020202020204" pitchFamily="34" charset="0"/>
              <a:cs typeface="Arial" panose="020B0604020202020204" pitchFamily="34" charset="0"/>
            </a:endParaRPr>
          </a:p>
          <a:p>
            <a:pPr algn="just"/>
            <a:r>
              <a:rPr lang="en-US" altLang="zh-CN" sz="2300" dirty="0" smtClean="0">
                <a:latin typeface="Arial" panose="020B0604020202020204" pitchFamily="34" charset="0"/>
                <a:cs typeface="Arial" panose="020B0604020202020204" pitchFamily="34" charset="0"/>
              </a:rPr>
              <a:t>    3</a:t>
            </a:r>
            <a:r>
              <a:rPr lang="en-US" altLang="zh-CN" sz="2300" dirty="0">
                <a:latin typeface="Arial" panose="020B0604020202020204" pitchFamily="34" charset="0"/>
                <a:cs typeface="Arial" panose="020B0604020202020204" pitchFamily="34" charset="0"/>
              </a:rPr>
              <a:t>) the way + </a:t>
            </a:r>
            <a:r>
              <a:rPr lang="zh-CN" altLang="zh-CN" sz="2300" dirty="0">
                <a:latin typeface="Arial" panose="020B0604020202020204" pitchFamily="34" charset="0"/>
                <a:cs typeface="Arial" panose="020B0604020202020204" pitchFamily="34" charset="0"/>
              </a:rPr>
              <a:t>从句（省略了</a:t>
            </a:r>
            <a:r>
              <a:rPr lang="en-US" altLang="zh-CN" sz="2300" dirty="0">
                <a:latin typeface="Arial" panose="020B0604020202020204" pitchFamily="34" charset="0"/>
                <a:cs typeface="Arial" panose="020B0604020202020204" pitchFamily="34" charset="0"/>
              </a:rPr>
              <a:t>that</a:t>
            </a:r>
            <a:r>
              <a:rPr lang="zh-CN" altLang="zh-CN" sz="2300" dirty="0">
                <a:latin typeface="Arial" panose="020B0604020202020204" pitchFamily="34" charset="0"/>
                <a:cs typeface="Arial" panose="020B0604020202020204" pitchFamily="34" charset="0"/>
              </a:rPr>
              <a:t>或</a:t>
            </a:r>
            <a:r>
              <a:rPr lang="en-US" altLang="zh-CN" sz="2300" dirty="0">
                <a:latin typeface="Arial" panose="020B0604020202020204" pitchFamily="34" charset="0"/>
                <a:cs typeface="Arial" panose="020B0604020202020204" pitchFamily="34" charset="0"/>
              </a:rPr>
              <a:t>in which</a:t>
            </a:r>
            <a:r>
              <a:rPr lang="zh-CN" altLang="zh-CN" sz="2300" dirty="0" smtClean="0">
                <a:latin typeface="Arial" panose="020B0604020202020204" pitchFamily="34" charset="0"/>
                <a:cs typeface="Arial" panose="020B0604020202020204" pitchFamily="34" charset="0"/>
              </a:rPr>
              <a:t>）</a:t>
            </a:r>
            <a:endParaRPr lang="zh-CN" altLang="zh-CN" sz="1000" dirty="0">
              <a:latin typeface="Arial" panose="020B0604020202020204" pitchFamily="34" charset="0"/>
              <a:cs typeface="Arial" panose="020B0604020202020204" pitchFamily="34" charset="0"/>
            </a:endParaRPr>
          </a:p>
          <a:p>
            <a:pPr algn="just"/>
            <a:r>
              <a:rPr lang="en-US" altLang="zh-CN" sz="2300" i="1" dirty="0" smtClean="0">
                <a:latin typeface="Arial" panose="020B0604020202020204" pitchFamily="34" charset="0"/>
                <a:cs typeface="Arial" panose="020B0604020202020204" pitchFamily="34" charset="0"/>
              </a:rPr>
              <a:t>	e.g</a:t>
            </a:r>
            <a:r>
              <a:rPr lang="en-US" altLang="zh-CN" sz="2300" i="1" dirty="0">
                <a:latin typeface="Arial" panose="020B0604020202020204" pitchFamily="34" charset="0"/>
                <a:cs typeface="Arial" panose="020B0604020202020204" pitchFamily="34" charset="0"/>
              </a:rPr>
              <a:t>.	There were several theories about </a:t>
            </a:r>
            <a:r>
              <a:rPr lang="en-US" altLang="zh-CN" sz="2300" i="1" dirty="0">
                <a:solidFill>
                  <a:srgbClr val="C00000"/>
                </a:solidFill>
                <a:latin typeface="Arial" panose="020B0604020202020204" pitchFamily="34" charset="0"/>
                <a:cs typeface="Arial" panose="020B0604020202020204" pitchFamily="34" charset="0"/>
              </a:rPr>
              <a:t>the way </a:t>
            </a:r>
            <a:r>
              <a:rPr lang="en-US" altLang="zh-CN" sz="2300" i="1" dirty="0">
                <a:latin typeface="Arial" panose="020B0604020202020204" pitchFamily="34" charset="0"/>
                <a:cs typeface="Arial" panose="020B0604020202020204" pitchFamily="34" charset="0"/>
              </a:rPr>
              <a:t>the </a:t>
            </a:r>
            <a:r>
              <a:rPr lang="en-US" altLang="zh-CN" sz="2300" i="1" dirty="0" smtClean="0">
                <a:latin typeface="Arial" panose="020B0604020202020204" pitchFamily="34" charset="0"/>
                <a:cs typeface="Arial" panose="020B0604020202020204" pitchFamily="34" charset="0"/>
              </a:rPr>
              <a:t>		fire  started.</a:t>
            </a:r>
            <a:endParaRPr lang="en-US" altLang="zh-CN" sz="2300" i="1" dirty="0" smtClean="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15616" y="1736259"/>
            <a:ext cx="7632848" cy="1569660"/>
          </a:xfrm>
          <a:prstGeom prst="rect">
            <a:avLst/>
          </a:prstGeom>
        </p:spPr>
        <p:txBody>
          <a:bodyPr wrap="square">
            <a:spAutoFit/>
          </a:bodyPr>
          <a:lstStyle/>
          <a:p>
            <a:pPr lvl="0" algn="just"/>
            <a:r>
              <a:rPr lang="en-US" altLang="zh-CN" sz="2400" b="1" dirty="0" smtClean="0">
                <a:latin typeface="Arial" panose="020B0604020202020204" pitchFamily="34" charset="0"/>
                <a:cs typeface="Arial" panose="020B0604020202020204" pitchFamily="34" charset="0"/>
              </a:rPr>
              <a:t>Those </a:t>
            </a:r>
            <a:r>
              <a:rPr lang="en-US" altLang="zh-CN" sz="2400" b="1" dirty="0">
                <a:latin typeface="Arial" panose="020B0604020202020204" pitchFamily="34" charset="0"/>
                <a:cs typeface="Arial" panose="020B0604020202020204" pitchFamily="34" charset="0"/>
              </a:rPr>
              <a:t>who believe in the invisible hand are more likely to favor a hands-off or laissez-faire approach by the government </a:t>
            </a:r>
            <a:r>
              <a:rPr lang="en-US" altLang="zh-CN" sz="2400" b="1" dirty="0">
                <a:solidFill>
                  <a:srgbClr val="C00000"/>
                </a:solidFill>
                <a:latin typeface="Arial" panose="020B0604020202020204" pitchFamily="34" charset="0"/>
                <a:cs typeface="Arial" panose="020B0604020202020204" pitchFamily="34" charset="0"/>
              </a:rPr>
              <a:t>regardless </a:t>
            </a:r>
            <a:r>
              <a:rPr lang="en-US" altLang="zh-CN" sz="2400" b="1" dirty="0" smtClean="0">
                <a:solidFill>
                  <a:srgbClr val="C00000"/>
                </a:solidFill>
                <a:latin typeface="Arial" panose="020B0604020202020204" pitchFamily="34" charset="0"/>
                <a:cs typeface="Arial" panose="020B0604020202020204" pitchFamily="34" charset="0"/>
              </a:rPr>
              <a:t>of</a:t>
            </a:r>
            <a:r>
              <a:rPr lang="en-US" altLang="zh-CN" sz="2400" b="1" dirty="0" smtClean="0"/>
              <a:t> </a:t>
            </a:r>
            <a:r>
              <a:rPr lang="en-US" altLang="zh-CN" sz="2400" b="1" dirty="0" smtClean="0">
                <a:latin typeface="Arial" panose="020B0604020202020204" pitchFamily="34" charset="0"/>
                <a:cs typeface="Arial" panose="020B0604020202020204" pitchFamily="34" charset="0"/>
              </a:rPr>
              <a:t>the </a:t>
            </a:r>
            <a:r>
              <a:rPr lang="en-US" altLang="zh-CN" sz="2400" b="1" dirty="0">
                <a:latin typeface="Arial" panose="020B0604020202020204" pitchFamily="34" charset="0"/>
                <a:cs typeface="Arial" panose="020B0604020202020204" pitchFamily="34" charset="0"/>
              </a:rPr>
              <a:t>condition of the economy. (Para. 9)</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521618" y="3561110"/>
            <a:ext cx="8118512" cy="1877437"/>
          </a:xfrm>
          <a:prstGeom prst="rect">
            <a:avLst/>
          </a:prstGeom>
        </p:spPr>
        <p:txBody>
          <a:bodyPr wrap="square">
            <a:spAutoFit/>
          </a:bodyPr>
          <a:lstStyle/>
          <a:p>
            <a:pPr marL="342900" indent="-342900" algn="just">
              <a:buFont typeface="Arial" panose="020B0604020202020204" pitchFamily="34" charset="0"/>
              <a:buChar char="•"/>
            </a:pPr>
            <a:r>
              <a:rPr lang="en-US" altLang="zh-CN" sz="2400" dirty="0">
                <a:solidFill>
                  <a:srgbClr val="C00000"/>
                </a:solidFill>
                <a:latin typeface="Arial" panose="020B0604020202020204" pitchFamily="34" charset="0"/>
                <a:cs typeface="Arial" panose="020B0604020202020204" pitchFamily="34" charset="0"/>
              </a:rPr>
              <a:t>regardless of</a:t>
            </a:r>
            <a:r>
              <a:rPr lang="en-US" altLang="zh-CN" sz="2400" dirty="0">
                <a:latin typeface="Arial" panose="020B0604020202020204" pitchFamily="34" charset="0"/>
                <a:cs typeface="Arial" panose="020B0604020202020204" pitchFamily="34" charset="0"/>
              </a:rPr>
              <a:t>: without taking into </a:t>
            </a:r>
            <a:r>
              <a:rPr lang="en-US" altLang="zh-CN" sz="2400" dirty="0" smtClean="0">
                <a:latin typeface="Arial" panose="020B0604020202020204" pitchFamily="34" charset="0"/>
                <a:cs typeface="Arial" panose="020B0604020202020204" pitchFamily="34" charset="0"/>
              </a:rPr>
              <a:t>account </a:t>
            </a:r>
            <a:r>
              <a:rPr lang="zh-CN" altLang="zh-CN" sz="2400" dirty="0" smtClean="0"/>
              <a:t>不管</a:t>
            </a:r>
            <a:r>
              <a:rPr lang="zh-CN" altLang="zh-CN" sz="2400" dirty="0"/>
              <a:t>；不顾</a:t>
            </a:r>
            <a:endParaRPr lang="en-US" altLang="zh-CN" sz="2400" dirty="0" smtClean="0">
              <a:latin typeface="Arial" panose="020B0604020202020204" pitchFamily="34" charset="0"/>
              <a:cs typeface="Arial" panose="020B0604020202020204" pitchFamily="34" charset="0"/>
            </a:endParaRPr>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e.g.	He jogs every day </a:t>
            </a:r>
            <a:r>
              <a:rPr lang="en-US" altLang="zh-CN" sz="2400" i="1" dirty="0">
                <a:solidFill>
                  <a:srgbClr val="C00000"/>
                </a:solidFill>
                <a:latin typeface="Arial" panose="020B0604020202020204" pitchFamily="34" charset="0"/>
                <a:cs typeface="Arial" panose="020B0604020202020204" pitchFamily="34" charset="0"/>
              </a:rPr>
              <a:t>regardless of </a:t>
            </a:r>
            <a:r>
              <a:rPr lang="en-US" altLang="zh-CN" sz="2400" i="1" dirty="0">
                <a:latin typeface="Arial" panose="020B0604020202020204" pitchFamily="34" charset="0"/>
                <a:cs typeface="Arial" panose="020B0604020202020204" pitchFamily="34" charset="0"/>
              </a:rPr>
              <a:t>the weather</a:t>
            </a:r>
            <a:r>
              <a:rPr lang="en-US" altLang="zh-CN" sz="2400" i="1" dirty="0" smtClean="0">
                <a:latin typeface="Arial" panose="020B0604020202020204" pitchFamily="34" charset="0"/>
                <a:cs typeface="Arial" panose="020B0604020202020204" pitchFamily="34" charset="0"/>
              </a:rPr>
              <a:t>.</a:t>
            </a:r>
            <a:endParaRPr lang="en-US" altLang="zh-CN" sz="2400" i="1" dirty="0" smtClean="0">
              <a:latin typeface="Arial" panose="020B0604020202020204" pitchFamily="34" charset="0"/>
              <a:cs typeface="Arial" panose="020B0604020202020204" pitchFamily="34" charset="0"/>
            </a:endParaRPr>
          </a:p>
          <a:p>
            <a:pPr algn="just"/>
            <a:endParaRPr lang="zh-CN" altLang="zh-CN" sz="1000" i="1" dirty="0">
              <a:latin typeface="Arial" panose="020B0604020202020204" pitchFamily="34" charset="0"/>
              <a:cs typeface="Arial" panose="020B0604020202020204" pitchFamily="34" charset="0"/>
            </a:endParaRPr>
          </a:p>
          <a:p>
            <a:pPr algn="just"/>
            <a:r>
              <a:rPr lang="en-US" altLang="zh-CN" sz="2400" i="1" dirty="0" smtClean="0">
                <a:latin typeface="Arial" panose="020B0604020202020204" pitchFamily="34" charset="0"/>
                <a:cs typeface="Arial" panose="020B0604020202020204" pitchFamily="34" charset="0"/>
              </a:rPr>
              <a:t>	The </a:t>
            </a:r>
            <a:r>
              <a:rPr lang="en-US" altLang="zh-CN" sz="2400" i="1" dirty="0">
                <a:latin typeface="Arial" panose="020B0604020202020204" pitchFamily="34" charset="0"/>
                <a:cs typeface="Arial" panose="020B0604020202020204" pitchFamily="34" charset="0"/>
              </a:rPr>
              <a:t>club welcomes all new members </a:t>
            </a:r>
            <a:r>
              <a:rPr lang="en-US" altLang="zh-CN" sz="2400" i="1" dirty="0">
                <a:solidFill>
                  <a:srgbClr val="C00000"/>
                </a:solidFill>
                <a:latin typeface="Arial" panose="020B0604020202020204" pitchFamily="34" charset="0"/>
                <a:cs typeface="Arial" panose="020B0604020202020204" pitchFamily="34" charset="0"/>
              </a:rPr>
              <a:t>regardless of </a:t>
            </a:r>
            <a:r>
              <a:rPr lang="en-US" altLang="zh-CN" sz="2400" i="1" dirty="0" smtClean="0">
                <a:solidFill>
                  <a:schemeClr val="accent6">
                    <a:lumMod val="50000"/>
                  </a:schemeClr>
                </a:solidFill>
                <a:latin typeface="Arial" panose="020B0604020202020204" pitchFamily="34" charset="0"/>
                <a:cs typeface="Arial" panose="020B0604020202020204" pitchFamily="34" charset="0"/>
              </a:rPr>
              <a:t>	</a:t>
            </a:r>
            <a:r>
              <a:rPr lang="en-US" altLang="zh-CN" sz="2400" i="1" dirty="0" smtClean="0">
                <a:latin typeface="Arial" panose="020B0604020202020204" pitchFamily="34" charset="0"/>
                <a:cs typeface="Arial" panose="020B0604020202020204" pitchFamily="34" charset="0"/>
              </a:rPr>
              <a:t>age.</a:t>
            </a:r>
            <a:endParaRPr lang="zh-CN" altLang="zh-CN" sz="2400" i="1" dirty="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3" name="矩形 2"/>
          <p:cNvSpPr/>
          <p:nvPr/>
        </p:nvSpPr>
        <p:spPr>
          <a:xfrm>
            <a:off x="899593" y="2060848"/>
            <a:ext cx="7938814" cy="1107996"/>
          </a:xfrm>
          <a:prstGeom prst="rect">
            <a:avLst/>
          </a:prstGeom>
        </p:spPr>
        <p:txBody>
          <a:bodyPr wrap="square">
            <a:spAutoFit/>
          </a:bodyPr>
          <a:lstStyle/>
          <a:p>
            <a:pPr algn="just"/>
            <a:r>
              <a:rPr lang="en-US" altLang="zh-CN" sz="2200" dirty="0" smtClean="0">
                <a:latin typeface="Arial" panose="020B0604020202020204" pitchFamily="34" charset="0"/>
                <a:cs typeface="Arial" panose="020B0604020202020204" pitchFamily="34" charset="0"/>
              </a:rPr>
              <a:t>Text </a:t>
            </a:r>
            <a:r>
              <a:rPr lang="en-US" altLang="zh-CN" sz="2200" dirty="0">
                <a:latin typeface="Arial" panose="020B0604020202020204" pitchFamily="34" charset="0"/>
                <a:cs typeface="Arial" panose="020B0604020202020204" pitchFamily="34" charset="0"/>
              </a:rPr>
              <a:t>A covers three aspects of the invisible hand: its definition, importance, and history. Read the text and complete the following table.</a:t>
            </a:r>
            <a:endParaRPr lang="en-US" altLang="zh-CN" sz="2200" dirty="0">
              <a:latin typeface="Arial" panose="020B0604020202020204" pitchFamily="34" charset="0"/>
              <a:cs typeface="Arial" panose="020B0604020202020204" pitchFamily="34" charset="0"/>
            </a:endParaRP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a:t>
            </a:r>
            <a:r>
              <a:rPr lang="en-US" altLang="zh-CN" sz="2800" b="1" kern="0" dirty="0" smtClean="0">
                <a:solidFill>
                  <a:srgbClr val="ED7D31">
                    <a:lumMod val="75000"/>
                  </a:srgbClr>
                </a:solidFill>
                <a:latin typeface="Arial" panose="020B0604020202020204"/>
                <a:ea typeface="宋体" panose="02010600030101010101" pitchFamily="2" charset="-122"/>
              </a:rPr>
              <a:t>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Overview</a:t>
            </a:r>
            <a:endParaRPr lang="en-US" altLang="zh-CN" sz="2800" b="1" kern="0" dirty="0">
              <a:solidFill>
                <a:srgbClr val="C00000"/>
              </a:solidFill>
              <a:latin typeface="Arial" panose="020B0604020202020204"/>
              <a:ea typeface="宋体" panose="02010600030101010101" pitchFamily="2" charset="-122"/>
            </a:endParaRPr>
          </a:p>
        </p:txBody>
      </p:sp>
      <p:sp>
        <p:nvSpPr>
          <p:cNvPr id="8" name="TextBox 7"/>
          <p:cNvSpPr txBox="1"/>
          <p:nvPr/>
        </p:nvSpPr>
        <p:spPr>
          <a:xfrm>
            <a:off x="6372200" y="3212976"/>
            <a:ext cx="1390837" cy="400110"/>
          </a:xfrm>
          <a:prstGeom prst="rect">
            <a:avLst/>
          </a:prstGeom>
          <a:noFill/>
        </p:spPr>
        <p:txBody>
          <a:bodyPr wrap="square" rtlCol="0">
            <a:spAutoFit/>
          </a:bodyPr>
          <a:lstStyle/>
          <a:p>
            <a:pPr algn="just"/>
            <a:r>
              <a:rPr lang="en-US" altLang="zh-CN" sz="2000" dirty="0" smtClean="0">
                <a:solidFill>
                  <a:srgbClr val="C00000"/>
                </a:solidFill>
                <a:latin typeface="Arial" panose="020B0604020202020204" pitchFamily="34" charset="0"/>
                <a:cs typeface="Arial" panose="020B0604020202020204" pitchFamily="34" charset="0"/>
              </a:rPr>
              <a:t>metaphor</a:t>
            </a:r>
            <a:endParaRPr lang="zh-CN" altLang="zh-CN" sz="2000" kern="100" dirty="0">
              <a:solidFill>
                <a:srgbClr val="C00000"/>
              </a:solidFill>
              <a:latin typeface="Arial" panose="020B0604020202020204" pitchFamily="34" charset="0"/>
              <a:cs typeface="Arial" panose="020B0604020202020204" pitchFamily="34" charset="0"/>
            </a:endParaRPr>
          </a:p>
        </p:txBody>
      </p:sp>
      <p:sp>
        <p:nvSpPr>
          <p:cNvPr id="12" name="TextBox 11"/>
          <p:cNvSpPr txBox="1"/>
          <p:nvPr/>
        </p:nvSpPr>
        <p:spPr>
          <a:xfrm>
            <a:off x="5868144" y="3532946"/>
            <a:ext cx="2961294" cy="400110"/>
          </a:xfrm>
          <a:prstGeom prst="rect">
            <a:avLst/>
          </a:prstGeom>
          <a:noFill/>
        </p:spPr>
        <p:txBody>
          <a:bodyPr wrap="square" rtlCol="0">
            <a:spAutoFit/>
          </a:bodyPr>
          <a:lstStyle/>
          <a:p>
            <a:pPr algn="just"/>
            <a:r>
              <a:rPr lang="en-US" altLang="zh-CN" sz="2000" dirty="0">
                <a:solidFill>
                  <a:srgbClr val="C00000"/>
                </a:solidFill>
                <a:latin typeface="Arial" panose="020B0604020202020204" pitchFamily="34" charset="0"/>
                <a:cs typeface="Arial" panose="020B0604020202020204" pitchFamily="34" charset="0"/>
              </a:rPr>
              <a:t>move the free </a:t>
            </a:r>
            <a:r>
              <a:rPr lang="en-US" altLang="zh-CN" sz="2000" dirty="0" smtClean="0">
                <a:solidFill>
                  <a:srgbClr val="C00000"/>
                </a:solidFill>
                <a:latin typeface="Arial" panose="020B0604020202020204" pitchFamily="34" charset="0"/>
                <a:cs typeface="Arial" panose="020B0604020202020204" pitchFamily="34" charset="0"/>
              </a:rPr>
              <a:t>market</a:t>
            </a:r>
            <a:endParaRPr lang="zh-CN" altLang="zh-CN" sz="2000" kern="0" dirty="0">
              <a:solidFill>
                <a:srgbClr val="C00000"/>
              </a:solidFill>
              <a:latin typeface="Arial" panose="020B0604020202020204" pitchFamily="34" charset="0"/>
              <a:cs typeface="Arial" panose="020B0604020202020204" pitchFamily="34" charset="0"/>
            </a:endParaRPr>
          </a:p>
        </p:txBody>
      </p:sp>
      <p:sp>
        <p:nvSpPr>
          <p:cNvPr id="13" name="TextBox 12"/>
          <p:cNvSpPr txBox="1"/>
          <p:nvPr/>
        </p:nvSpPr>
        <p:spPr>
          <a:xfrm>
            <a:off x="6660232" y="4581128"/>
            <a:ext cx="1953344" cy="400110"/>
          </a:xfrm>
          <a:prstGeom prst="rect">
            <a:avLst/>
          </a:prstGeom>
          <a:noFill/>
        </p:spPr>
        <p:txBody>
          <a:bodyPr wrap="square" rtlCol="0">
            <a:spAutoFit/>
          </a:bodyPr>
          <a:lstStyle/>
          <a:p>
            <a:pPr algn="just"/>
            <a:r>
              <a:rPr lang="en-US" altLang="zh-CN" sz="2000" dirty="0">
                <a:solidFill>
                  <a:srgbClr val="C00000"/>
                </a:solidFill>
                <a:latin typeface="Arial" panose="020B0604020202020204" pitchFamily="34" charset="0"/>
                <a:cs typeface="Arial" panose="020B0604020202020204" pitchFamily="34" charset="0"/>
              </a:rPr>
              <a:t>help everyone</a:t>
            </a:r>
            <a:endParaRPr lang="zh-CN" altLang="zh-CN" sz="2000" kern="0" dirty="0">
              <a:solidFill>
                <a:srgbClr val="C00000"/>
              </a:solidFill>
              <a:latin typeface="Arial" panose="020B0604020202020204" pitchFamily="34" charset="0"/>
              <a:cs typeface="Arial" panose="020B0604020202020204" pitchFamily="34" charset="0"/>
            </a:endParaRPr>
          </a:p>
        </p:txBody>
      </p:sp>
      <p:sp>
        <p:nvSpPr>
          <p:cNvPr id="15" name="TextBox 14"/>
          <p:cNvSpPr txBox="1"/>
          <p:nvPr/>
        </p:nvSpPr>
        <p:spPr>
          <a:xfrm>
            <a:off x="5601816" y="5621178"/>
            <a:ext cx="2786608" cy="400110"/>
          </a:xfrm>
          <a:prstGeom prst="rect">
            <a:avLst/>
          </a:prstGeom>
          <a:noFill/>
        </p:spPr>
        <p:txBody>
          <a:bodyPr wrap="square" rtlCol="0">
            <a:spAutoFit/>
          </a:bodyPr>
          <a:lstStyle/>
          <a:p>
            <a:pPr algn="just"/>
            <a:r>
              <a:rPr lang="en-US" altLang="zh-CN" sz="2000" dirty="0">
                <a:solidFill>
                  <a:srgbClr val="C00000"/>
                </a:solidFill>
                <a:latin typeface="Arial" panose="020B0604020202020204" pitchFamily="34" charset="0"/>
                <a:cs typeface="Arial" panose="020B0604020202020204" pitchFamily="34" charset="0"/>
              </a:rPr>
              <a:t>harm more </a:t>
            </a:r>
            <a:r>
              <a:rPr lang="en-US" altLang="zh-CN" sz="2000" dirty="0" smtClean="0">
                <a:solidFill>
                  <a:srgbClr val="C00000"/>
                </a:solidFill>
                <a:latin typeface="Arial" panose="020B0604020202020204" pitchFamily="34" charset="0"/>
                <a:cs typeface="Arial" panose="020B0604020202020204" pitchFamily="34" charset="0"/>
              </a:rPr>
              <a:t>vulnerable</a:t>
            </a:r>
            <a:endParaRPr lang="en-US" altLang="zh-CN" sz="2000" kern="0" dirty="0" smtClean="0">
              <a:solidFill>
                <a:srgbClr val="C00000"/>
              </a:solidFill>
              <a:latin typeface="Arial" panose="020B0604020202020204" pitchFamily="34" charset="0"/>
              <a:cs typeface="Arial" panose="020B0604020202020204" pitchFamily="34" charset="0"/>
            </a:endParaRPr>
          </a:p>
        </p:txBody>
      </p:sp>
      <p:graphicFrame>
        <p:nvGraphicFramePr>
          <p:cNvPr id="14" name="表格 13"/>
          <p:cNvGraphicFramePr>
            <a:graphicFrameLocks noGrp="1"/>
          </p:cNvGraphicFramePr>
          <p:nvPr/>
        </p:nvGraphicFramePr>
        <p:xfrm>
          <a:off x="179513" y="3212976"/>
          <a:ext cx="8421150" cy="3154680"/>
        </p:xfrm>
        <a:graphic>
          <a:graphicData uri="http://schemas.openxmlformats.org/drawingml/2006/table">
            <a:tbl>
              <a:tblPr firstRow="1" bandRow="1">
                <a:tableStyleId>{E8B1032C-EA38-4F05-BA0D-38AFFFC7BED3}</a:tableStyleId>
              </a:tblPr>
              <a:tblGrid>
                <a:gridCol w="3366009"/>
                <a:gridCol w="5055141"/>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rPr>
                        <a:t>What is the invisible hand?</a:t>
                      </a:r>
                      <a:endPar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nchor="ctr"/>
                </a:tc>
                <a:tc>
                  <a:txBody>
                    <a:bodyPr/>
                    <a:lstStyle/>
                    <a:p>
                      <a:pPr algn="just"/>
                      <a:r>
                        <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rPr>
                        <a:t>The invisible hand is a _________ for the unseen forces that _________________</a:t>
                      </a:r>
                      <a:endPar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algn="just"/>
                      <a:r>
                        <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rPr>
                        <a:t>_______.</a:t>
                      </a:r>
                      <a:endParaRPr lang="zh-CN" altLang="en-US" sz="21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tc>
              </a:tr>
              <a:tr h="370840">
                <a:tc rowSpan="2">
                  <a:txBody>
                    <a:bodyPr/>
                    <a:lstStyle/>
                    <a:p>
                      <a:pPr algn="just"/>
                      <a:r>
                        <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rPr>
                        <a:t>What do people think of the invisible hand theory?</a:t>
                      </a:r>
                      <a:endPar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algn="just"/>
                      <a:endParaRPr lang="zh-CN" altLang="en-US" sz="2100" dirty="0">
                        <a:solidFill>
                          <a:schemeClr val="tx1"/>
                        </a:solidFill>
                        <a:latin typeface="Arial" panose="020B0604020202020204" pitchFamily="34" charset="0"/>
                        <a:cs typeface="Arial" panose="020B0604020202020204" pitchFamily="34" charset="0"/>
                      </a:endParaRPr>
                    </a:p>
                  </a:txBody>
                  <a:tcPr anchor="ctr"/>
                </a:tc>
                <a:tc>
                  <a:txBody>
                    <a:bodyPr/>
                    <a:lstStyle/>
                    <a:p>
                      <a:pPr algn="just"/>
                      <a:r>
                        <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rPr>
                        <a:t>Supporters believe that if you leave market forces alone, it will ___________.</a:t>
                      </a:r>
                      <a:endPar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tc>
              </a:tr>
              <a:tr h="370840">
                <a:tc vMerge="1">
                  <a:tcPr/>
                </a:tc>
                <a:tc>
                  <a:txBody>
                    <a:bodyPr/>
                    <a:lstStyle/>
                    <a:p>
                      <a:pPr algn="just"/>
                      <a:r>
                        <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rPr>
                        <a:t>Critics argue that if you allow business owners great freedom, they’ll behave in a manner that will ___________________</a:t>
                      </a:r>
                      <a:endPar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algn="just"/>
                      <a:r>
                        <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rPr>
                        <a:t>_____.</a:t>
                      </a:r>
                      <a:endPar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tc>
              </a:tr>
            </a:tbl>
          </a:graphicData>
        </a:graphic>
      </p:graphicFrame>
      <p:sp>
        <p:nvSpPr>
          <p:cNvPr id="16" name="TextBox 15"/>
          <p:cNvSpPr txBox="1"/>
          <p:nvPr/>
        </p:nvSpPr>
        <p:spPr>
          <a:xfrm>
            <a:off x="3526368" y="3820978"/>
            <a:ext cx="1621696" cy="400110"/>
          </a:xfrm>
          <a:prstGeom prst="rect">
            <a:avLst/>
          </a:prstGeom>
          <a:noFill/>
        </p:spPr>
        <p:txBody>
          <a:bodyPr wrap="square" rtlCol="0">
            <a:spAutoFit/>
          </a:bodyPr>
          <a:lstStyle/>
          <a:p>
            <a:pPr algn="just"/>
            <a:r>
              <a:rPr lang="en-US" altLang="zh-CN" sz="2000" dirty="0" smtClean="0">
                <a:solidFill>
                  <a:srgbClr val="C00000"/>
                </a:solidFill>
                <a:latin typeface="Arial" panose="020B0604020202020204" pitchFamily="34" charset="0"/>
                <a:cs typeface="Arial" panose="020B0604020202020204" pitchFamily="34" charset="0"/>
              </a:rPr>
              <a:t>economy</a:t>
            </a:r>
            <a:endParaRPr lang="zh-CN" altLang="zh-CN" sz="2000" kern="0" dirty="0">
              <a:solidFill>
                <a:srgbClr val="C00000"/>
              </a:solidFill>
              <a:latin typeface="Arial" panose="020B0604020202020204" pitchFamily="34" charset="0"/>
              <a:cs typeface="Arial" panose="020B0604020202020204" pitchFamily="34" charset="0"/>
            </a:endParaRPr>
          </a:p>
        </p:txBody>
      </p:sp>
      <p:sp>
        <p:nvSpPr>
          <p:cNvPr id="17" name="TextBox 16"/>
          <p:cNvSpPr txBox="1"/>
          <p:nvPr/>
        </p:nvSpPr>
        <p:spPr>
          <a:xfrm>
            <a:off x="3501752" y="5949280"/>
            <a:ext cx="1070248" cy="400110"/>
          </a:xfrm>
          <a:prstGeom prst="rect">
            <a:avLst/>
          </a:prstGeom>
          <a:noFill/>
        </p:spPr>
        <p:txBody>
          <a:bodyPr wrap="square" rtlCol="0">
            <a:spAutoFit/>
          </a:bodyPr>
          <a:lstStyle/>
          <a:p>
            <a:pPr algn="just"/>
            <a:r>
              <a:rPr lang="en-US" altLang="zh-CN" sz="2000" dirty="0" smtClean="0">
                <a:solidFill>
                  <a:srgbClr val="C00000"/>
                </a:solidFill>
                <a:latin typeface="Arial" panose="020B0604020202020204" pitchFamily="34" charset="0"/>
                <a:cs typeface="Arial" panose="020B0604020202020204" pitchFamily="34" charset="0"/>
              </a:rPr>
              <a:t>people</a:t>
            </a:r>
            <a:endParaRPr lang="en-US" altLang="zh-CN" sz="2000" kern="0" dirty="0" smtClean="0">
              <a:solidFill>
                <a:srgbClr val="C00000"/>
              </a:solidFill>
              <a:latin typeface="Arial" panose="020B0604020202020204" pitchFamily="34" charset="0"/>
              <a:cs typeface="Arial" panose="020B0604020202020204" pitchFamily="34" charset="0"/>
            </a:endParaRPr>
          </a:p>
        </p:txBody>
      </p:sp>
      <p:pic>
        <p:nvPicPr>
          <p:cNvPr id="1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3" name="矩形 2"/>
          <p:cNvSpPr/>
          <p:nvPr/>
        </p:nvSpPr>
        <p:spPr>
          <a:xfrm>
            <a:off x="899593" y="2060848"/>
            <a:ext cx="7938814" cy="1107996"/>
          </a:xfrm>
          <a:prstGeom prst="rect">
            <a:avLst/>
          </a:prstGeom>
        </p:spPr>
        <p:txBody>
          <a:bodyPr wrap="square">
            <a:spAutoFit/>
          </a:bodyPr>
          <a:lstStyle/>
          <a:p>
            <a:pPr algn="just"/>
            <a:r>
              <a:rPr lang="en-US" altLang="zh-CN" sz="2200" dirty="0" smtClean="0">
                <a:latin typeface="Arial" panose="020B0604020202020204" pitchFamily="34" charset="0"/>
                <a:cs typeface="Arial" panose="020B0604020202020204" pitchFamily="34" charset="0"/>
              </a:rPr>
              <a:t>Text </a:t>
            </a:r>
            <a:r>
              <a:rPr lang="en-US" altLang="zh-CN" sz="2200" dirty="0">
                <a:latin typeface="Arial" panose="020B0604020202020204" pitchFamily="34" charset="0"/>
                <a:cs typeface="Arial" panose="020B0604020202020204" pitchFamily="34" charset="0"/>
              </a:rPr>
              <a:t>A covers three aspects of the invisible hand: its definition, importance, and history. Read the text and complete the following table.</a:t>
            </a:r>
            <a:endParaRPr lang="en-US" altLang="zh-CN" sz="2200" dirty="0">
              <a:latin typeface="Arial" panose="020B0604020202020204" pitchFamily="34" charset="0"/>
              <a:cs typeface="Arial" panose="020B0604020202020204" pitchFamily="34" charset="0"/>
            </a:endParaRP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a:t>
            </a:r>
            <a:r>
              <a:rPr lang="en-US" altLang="zh-CN" sz="2800" b="1" kern="0" dirty="0" smtClean="0">
                <a:solidFill>
                  <a:srgbClr val="ED7D31">
                    <a:lumMod val="75000"/>
                  </a:srgbClr>
                </a:solidFill>
                <a:latin typeface="Arial" panose="020B0604020202020204"/>
                <a:ea typeface="宋体" panose="02010600030101010101" pitchFamily="2" charset="-122"/>
              </a:rPr>
              <a:t>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Overview</a:t>
            </a:r>
            <a:endParaRPr lang="en-US" altLang="zh-CN" sz="2800" b="1" kern="0" dirty="0">
              <a:solidFill>
                <a:srgbClr val="C00000"/>
              </a:solidFill>
              <a:latin typeface="Arial" panose="020B0604020202020204"/>
              <a:ea typeface="宋体" panose="02010600030101010101" pitchFamily="2" charset="-122"/>
            </a:endParaRPr>
          </a:p>
        </p:txBody>
      </p:sp>
      <p:sp>
        <p:nvSpPr>
          <p:cNvPr id="8" name="TextBox 7"/>
          <p:cNvSpPr txBox="1"/>
          <p:nvPr/>
        </p:nvSpPr>
        <p:spPr>
          <a:xfrm>
            <a:off x="6948264" y="3501008"/>
            <a:ext cx="1102805" cy="415498"/>
          </a:xfrm>
          <a:prstGeom prst="rect">
            <a:avLst/>
          </a:prstGeom>
          <a:noFill/>
        </p:spPr>
        <p:txBody>
          <a:bodyPr wrap="square" rtlCol="0">
            <a:spAutoFit/>
          </a:bodyPr>
          <a:lstStyle/>
          <a:p>
            <a:pPr algn="just"/>
            <a:r>
              <a:rPr lang="en-US" altLang="zh-CN" sz="2100" dirty="0">
                <a:solidFill>
                  <a:srgbClr val="C00000"/>
                </a:solidFill>
                <a:latin typeface="Arial" panose="020B0604020202020204" pitchFamily="34" charset="0"/>
                <a:cs typeface="Arial" panose="020B0604020202020204" pitchFamily="34" charset="0"/>
              </a:rPr>
              <a:t>1776</a:t>
            </a:r>
            <a:endParaRPr lang="zh-CN" altLang="zh-CN" sz="2100" kern="100" dirty="0">
              <a:solidFill>
                <a:srgbClr val="C00000"/>
              </a:solidFill>
              <a:latin typeface="Arial" panose="020B0604020202020204" pitchFamily="34" charset="0"/>
              <a:cs typeface="Arial" panose="020B0604020202020204" pitchFamily="34" charset="0"/>
            </a:endParaRPr>
          </a:p>
        </p:txBody>
      </p:sp>
      <p:sp>
        <p:nvSpPr>
          <p:cNvPr id="12" name="TextBox 11"/>
          <p:cNvSpPr txBox="1"/>
          <p:nvPr/>
        </p:nvSpPr>
        <p:spPr>
          <a:xfrm>
            <a:off x="6084168" y="4149080"/>
            <a:ext cx="1701339" cy="415498"/>
          </a:xfrm>
          <a:prstGeom prst="rect">
            <a:avLst/>
          </a:prstGeom>
          <a:noFill/>
        </p:spPr>
        <p:txBody>
          <a:bodyPr wrap="square" rtlCol="0">
            <a:spAutoFit/>
          </a:bodyPr>
          <a:lstStyle/>
          <a:p>
            <a:pPr algn="just"/>
            <a:r>
              <a:rPr lang="en-US" altLang="zh-CN" sz="2100" dirty="0">
                <a:solidFill>
                  <a:srgbClr val="C00000"/>
                </a:solidFill>
                <a:latin typeface="Arial" panose="020B0604020202020204" pitchFamily="34" charset="0"/>
                <a:cs typeface="Arial" panose="020B0604020202020204" pitchFamily="34" charset="0"/>
              </a:rPr>
              <a:t>Adam Smith</a:t>
            </a:r>
            <a:endParaRPr lang="zh-CN" altLang="zh-CN" sz="2100" kern="0" dirty="0">
              <a:solidFill>
                <a:srgbClr val="C00000"/>
              </a:solidFill>
              <a:latin typeface="Arial" panose="020B0604020202020204" pitchFamily="34" charset="0"/>
              <a:cs typeface="Arial" panose="020B0604020202020204" pitchFamily="34" charset="0"/>
            </a:endParaRPr>
          </a:p>
        </p:txBody>
      </p:sp>
      <p:sp>
        <p:nvSpPr>
          <p:cNvPr id="13" name="TextBox 12"/>
          <p:cNvSpPr txBox="1"/>
          <p:nvPr/>
        </p:nvSpPr>
        <p:spPr>
          <a:xfrm>
            <a:off x="3516662" y="4456959"/>
            <a:ext cx="5040560" cy="415498"/>
          </a:xfrm>
          <a:prstGeom prst="rect">
            <a:avLst/>
          </a:prstGeom>
          <a:noFill/>
        </p:spPr>
        <p:txBody>
          <a:bodyPr wrap="square" rtlCol="0">
            <a:spAutoFit/>
          </a:bodyPr>
          <a:lstStyle/>
          <a:p>
            <a:pPr algn="just"/>
            <a:r>
              <a:rPr lang="en-US" altLang="zh-CN" sz="2100" i="1" dirty="0">
                <a:solidFill>
                  <a:srgbClr val="C00000"/>
                </a:solidFill>
                <a:latin typeface="Arial" panose="020B0604020202020204" pitchFamily="34" charset="0"/>
                <a:cs typeface="Arial" panose="020B0604020202020204" pitchFamily="34" charset="0"/>
              </a:rPr>
              <a:t>An Inquiry into the Nature and </a:t>
            </a:r>
            <a:r>
              <a:rPr lang="en-US" altLang="zh-CN" sz="2100" i="1" dirty="0" smtClean="0">
                <a:solidFill>
                  <a:srgbClr val="C00000"/>
                </a:solidFill>
                <a:latin typeface="Arial" panose="020B0604020202020204" pitchFamily="34" charset="0"/>
                <a:cs typeface="Arial" panose="020B0604020202020204" pitchFamily="34" charset="0"/>
              </a:rPr>
              <a:t>Causes of</a:t>
            </a:r>
            <a:endParaRPr lang="zh-CN" altLang="zh-CN" sz="2100" kern="0" dirty="0">
              <a:solidFill>
                <a:srgbClr val="C00000"/>
              </a:solidFill>
              <a:latin typeface="Arial" panose="020B0604020202020204" pitchFamily="34" charset="0"/>
              <a:cs typeface="Arial" panose="020B0604020202020204" pitchFamily="34" charset="0"/>
            </a:endParaRPr>
          </a:p>
        </p:txBody>
      </p:sp>
      <p:graphicFrame>
        <p:nvGraphicFramePr>
          <p:cNvPr id="14" name="表格 13"/>
          <p:cNvGraphicFramePr>
            <a:graphicFrameLocks noGrp="1"/>
          </p:cNvGraphicFramePr>
          <p:nvPr/>
        </p:nvGraphicFramePr>
        <p:xfrm>
          <a:off x="233219" y="3508608"/>
          <a:ext cx="8443237" cy="1691640"/>
        </p:xfrm>
        <a:graphic>
          <a:graphicData uri="http://schemas.openxmlformats.org/drawingml/2006/table">
            <a:tbl>
              <a:tblPr firstRow="1" bandRow="1">
                <a:tableStyleId>{E8B1032C-EA38-4F05-BA0D-38AFFFC7BED3}</a:tableStyleId>
              </a:tblPr>
              <a:tblGrid>
                <a:gridCol w="3295631"/>
                <a:gridCol w="5147606"/>
              </a:tblGrid>
              <a:tr h="370840">
                <a:tc>
                  <a:txBody>
                    <a:bodyPr/>
                    <a:lstStyle/>
                    <a:p>
                      <a:pPr algn="just"/>
                      <a:r>
                        <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rPr>
                        <a:t>What is the history of the</a:t>
                      </a:r>
                      <a:endPar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algn="just"/>
                      <a:r>
                        <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rPr>
                        <a:t>invisible hand?</a:t>
                      </a:r>
                      <a:endPar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nchor="ctr"/>
                </a:tc>
                <a:tc>
                  <a:txBody>
                    <a:bodyPr/>
                    <a:lstStyle/>
                    <a:p>
                      <a:pPr algn="just"/>
                      <a:r>
                        <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rPr>
                        <a:t>The concept dates back to ________.</a:t>
                      </a:r>
                      <a:endPar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algn="just"/>
                      <a:r>
                        <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rPr>
                        <a:t>It appeared in a book written by the Scottish philosopher __________ entitled _________________________________</a:t>
                      </a:r>
                      <a:endPar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algn="just"/>
                      <a:r>
                        <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rPr>
                        <a:t>__________________.</a:t>
                      </a:r>
                      <a:endParaRPr lang="en-US" altLang="zh-CN" sz="21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tc>
              </a:tr>
            </a:tbl>
          </a:graphicData>
        </a:graphic>
      </p:graphicFrame>
      <p:sp>
        <p:nvSpPr>
          <p:cNvPr id="15" name="TextBox 14"/>
          <p:cNvSpPr txBox="1"/>
          <p:nvPr/>
        </p:nvSpPr>
        <p:spPr>
          <a:xfrm>
            <a:off x="3563888" y="4797152"/>
            <a:ext cx="2880320" cy="415498"/>
          </a:xfrm>
          <a:prstGeom prst="rect">
            <a:avLst/>
          </a:prstGeom>
          <a:noFill/>
        </p:spPr>
        <p:txBody>
          <a:bodyPr wrap="square" rtlCol="0">
            <a:spAutoFit/>
          </a:bodyPr>
          <a:lstStyle/>
          <a:p>
            <a:pPr algn="just"/>
            <a:r>
              <a:rPr lang="en-US" altLang="zh-CN" sz="2100" i="1" dirty="0" smtClean="0">
                <a:solidFill>
                  <a:srgbClr val="C00000"/>
                </a:solidFill>
                <a:latin typeface="Arial" panose="020B0604020202020204" pitchFamily="34" charset="0"/>
                <a:cs typeface="Arial" panose="020B0604020202020204" pitchFamily="34" charset="0"/>
              </a:rPr>
              <a:t>the </a:t>
            </a:r>
            <a:r>
              <a:rPr lang="en-US" altLang="zh-CN" sz="2100" i="1" dirty="0">
                <a:solidFill>
                  <a:srgbClr val="C00000"/>
                </a:solidFill>
                <a:latin typeface="Arial" panose="020B0604020202020204" pitchFamily="34" charset="0"/>
                <a:cs typeface="Arial" panose="020B0604020202020204" pitchFamily="34" charset="0"/>
              </a:rPr>
              <a:t>Wealth of Nations</a:t>
            </a:r>
            <a:endParaRPr lang="zh-CN" altLang="zh-CN" sz="2100" kern="0" dirty="0">
              <a:solidFill>
                <a:srgbClr val="C00000"/>
              </a:solidFill>
              <a:latin typeface="Arial" panose="020B0604020202020204" pitchFamily="34" charset="0"/>
              <a:cs typeface="Arial" panose="020B06040202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2709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0933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36195" y="-27305"/>
            <a:ext cx="2878455" cy="1224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a:solidFill>
                  <a:schemeClr val="bg1"/>
                </a:solidFill>
                <a:latin typeface="Arial Black" panose="020B0A04020102020204" pitchFamily="34" charset="0"/>
              </a:rPr>
              <a:t>Objectives</a:t>
            </a:r>
            <a:endParaRPr lang="en-US" altLang="zh-CN" sz="3200" dirty="0">
              <a:solidFill>
                <a:schemeClr val="bg1"/>
              </a:solidFill>
              <a:latin typeface="Arial Black" panose="020B0A04020102020204" pitchFamily="34" charset="0"/>
            </a:endParaRPr>
          </a:p>
        </p:txBody>
      </p:sp>
      <p:sp>
        <p:nvSpPr>
          <p:cNvPr id="15" name="Rectangle 13"/>
          <p:cNvSpPr>
            <a:spLocks noChangeArrowheads="1"/>
          </p:cNvSpPr>
          <p:nvPr/>
        </p:nvSpPr>
        <p:spPr bwMode="auto">
          <a:xfrm>
            <a:off x="107315" y="1340485"/>
            <a:ext cx="8764270" cy="5197475"/>
          </a:xfrm>
          <a:prstGeom prst="rect">
            <a:avLst/>
          </a:prstGeom>
        </p:spPr>
        <p:style>
          <a:lnRef idx="2">
            <a:schemeClr val="accent1"/>
          </a:lnRef>
          <a:fillRef idx="1">
            <a:schemeClr val="lt1"/>
          </a:fillRef>
          <a:effectRef idx="0">
            <a:schemeClr val="accent1"/>
          </a:effectRef>
          <a:fontRef idx="minor">
            <a:schemeClr val="dk1"/>
          </a:fontRef>
        </p:style>
        <p:txBody>
          <a:bodyPr/>
          <a:lstStyle/>
          <a:p>
            <a:pPr marL="342900" indent="-342900">
              <a:lnSpc>
                <a:spcPct val="150000"/>
              </a:lnSpc>
              <a:spcBef>
                <a:spcPct val="20000"/>
              </a:spcBef>
              <a:buFontTx/>
              <a:buChar char="•"/>
            </a:pPr>
            <a:r>
              <a:rPr lang="zh-CN" altLang="zh-CN" sz="2800" b="1" dirty="0" smtClean="0">
                <a:solidFill>
                  <a:schemeClr val="accent6">
                    <a:lumMod val="50000"/>
                  </a:schemeClr>
                </a:solidFill>
                <a:latin typeface="Arial" panose="020B0604020202020204" pitchFamily="34" charset="0"/>
                <a:cs typeface="Arial" panose="020B0604020202020204" pitchFamily="34" charset="0"/>
              </a:rPr>
              <a:t>学术阅读</a:t>
            </a:r>
            <a:r>
              <a:rPr lang="en-US" altLang="zh-CN" sz="2800" b="1" dirty="0" smtClean="0">
                <a:solidFill>
                  <a:schemeClr val="accent6">
                    <a:lumMod val="50000"/>
                  </a:schemeClr>
                </a:solidFill>
                <a:latin typeface="Arial" panose="020B0604020202020204" pitchFamily="34" charset="0"/>
                <a:cs typeface="Arial" panose="020B0604020202020204" pitchFamily="34" charset="0"/>
              </a:rPr>
              <a:t>: Summarize the main ideas of a text and identify essential supporting points</a:t>
            </a:r>
            <a:endParaRPr lang="en-US" altLang="zh-CN" sz="2800" b="1" dirty="0" smtClean="0">
              <a:solidFill>
                <a:schemeClr val="accent6">
                  <a:lumMod val="50000"/>
                </a:schemeClr>
              </a:solidFill>
              <a:latin typeface="Arial" panose="020B0604020202020204" pitchFamily="34" charset="0"/>
              <a:cs typeface="Arial" panose="020B0604020202020204" pitchFamily="34" charset="0"/>
            </a:endParaRPr>
          </a:p>
          <a:p>
            <a:pPr marL="342900" indent="-342900">
              <a:lnSpc>
                <a:spcPct val="150000"/>
              </a:lnSpc>
              <a:spcBef>
                <a:spcPct val="20000"/>
              </a:spcBef>
              <a:buFontTx/>
              <a:buChar char="•"/>
            </a:pPr>
            <a:r>
              <a:rPr lang="zh-CN" altLang="en-US" sz="2800" b="1" dirty="0" smtClean="0">
                <a:solidFill>
                  <a:schemeClr val="accent6">
                    <a:lumMod val="50000"/>
                  </a:schemeClr>
                </a:solidFill>
                <a:latin typeface="Arial" panose="020B0604020202020204" pitchFamily="34" charset="0"/>
                <a:cs typeface="Arial" panose="020B0604020202020204" pitchFamily="34" charset="0"/>
              </a:rPr>
              <a:t>学术视听</a:t>
            </a:r>
            <a:r>
              <a:rPr lang="en-US" altLang="zh-CN" sz="2800" b="1" dirty="0" smtClean="0">
                <a:solidFill>
                  <a:schemeClr val="accent6">
                    <a:lumMod val="50000"/>
                  </a:schemeClr>
                </a:solidFill>
                <a:latin typeface="Arial" panose="020B0604020202020204" pitchFamily="34" charset="0"/>
                <a:cs typeface="Arial" panose="020B0604020202020204" pitchFamily="34" charset="0"/>
              </a:rPr>
              <a:t>: finding major points</a:t>
            </a:r>
            <a:endParaRPr lang="en-US" altLang="zh-CN" sz="2800" b="1" dirty="0">
              <a:solidFill>
                <a:schemeClr val="accent6">
                  <a:lumMod val="50000"/>
                </a:schemeClr>
              </a:solidFill>
              <a:latin typeface="Arial" panose="020B0604020202020204" pitchFamily="34" charset="0"/>
              <a:cs typeface="Arial" panose="020B0604020202020204" pitchFamily="34" charset="0"/>
              <a:hlinkClick r:id="" action="ppaction://noaction"/>
            </a:endParaRPr>
          </a:p>
          <a:p>
            <a:pPr marL="342900" indent="-342900">
              <a:lnSpc>
                <a:spcPct val="150000"/>
              </a:lnSpc>
              <a:spcBef>
                <a:spcPct val="20000"/>
              </a:spcBef>
              <a:buFontTx/>
              <a:buChar char="•"/>
            </a:pPr>
            <a:r>
              <a:rPr lang="zh-CN" altLang="en-US" sz="2800" b="1" dirty="0" smtClean="0">
                <a:solidFill>
                  <a:schemeClr val="accent6">
                    <a:lumMod val="50000"/>
                  </a:schemeClr>
                </a:solidFill>
                <a:latin typeface="Arial" panose="020B0604020202020204" pitchFamily="34" charset="0"/>
                <a:cs typeface="Arial" panose="020B0604020202020204" pitchFamily="34" charset="0"/>
              </a:rPr>
              <a:t>学术口语</a:t>
            </a:r>
            <a:r>
              <a:rPr lang="en-US" altLang="zh-CN" sz="2800" b="1" dirty="0" smtClean="0">
                <a:solidFill>
                  <a:schemeClr val="accent6">
                    <a:lumMod val="50000"/>
                  </a:schemeClr>
                </a:solidFill>
                <a:latin typeface="Arial" panose="020B0604020202020204" pitchFamily="34" charset="0"/>
                <a:cs typeface="Arial" panose="020B0604020202020204" pitchFamily="34" charset="0"/>
              </a:rPr>
              <a:t>: having clear objectives</a:t>
            </a:r>
            <a:endParaRPr lang="en-US" altLang="zh-CN" sz="2800" b="1" dirty="0" smtClean="0">
              <a:solidFill>
                <a:schemeClr val="accent6">
                  <a:lumMod val="50000"/>
                </a:schemeClr>
              </a:solidFill>
              <a:latin typeface="Arial" panose="020B0604020202020204" pitchFamily="34" charset="0"/>
              <a:cs typeface="Arial" panose="020B0604020202020204" pitchFamily="34" charset="0"/>
            </a:endParaRPr>
          </a:p>
          <a:p>
            <a:pPr marL="342900" indent="-342900">
              <a:lnSpc>
                <a:spcPct val="150000"/>
              </a:lnSpc>
              <a:spcBef>
                <a:spcPct val="20000"/>
              </a:spcBef>
              <a:buFontTx/>
              <a:buChar char="•"/>
            </a:pPr>
            <a:r>
              <a:rPr lang="zh-CN" altLang="en-US" sz="2800" b="1" dirty="0" smtClean="0">
                <a:solidFill>
                  <a:schemeClr val="accent6">
                    <a:lumMod val="50000"/>
                  </a:schemeClr>
                </a:solidFill>
                <a:latin typeface="Arial" panose="020B0604020202020204" pitchFamily="34" charset="0"/>
                <a:cs typeface="Arial" panose="020B0604020202020204" pitchFamily="34" charset="0"/>
              </a:rPr>
              <a:t>学术写作</a:t>
            </a:r>
            <a:r>
              <a:rPr lang="en-US" altLang="zh-CN" sz="2800" b="1" dirty="0" smtClean="0">
                <a:solidFill>
                  <a:schemeClr val="accent6">
                    <a:lumMod val="50000"/>
                  </a:schemeClr>
                </a:solidFill>
                <a:latin typeface="Arial" panose="020B0604020202020204" pitchFamily="34" charset="0"/>
                <a:cs typeface="Arial" panose="020B0604020202020204" pitchFamily="34" charset="0"/>
              </a:rPr>
              <a:t>: Macro structures: shaping an essay&amp; Writing an outine; Micro skills: Writing a good research question</a:t>
            </a:r>
            <a:endParaRPr lang="en-US" altLang="zh-CN" sz="2800" b="1" dirty="0" smtClean="0">
              <a:solidFill>
                <a:schemeClr val="accent6">
                  <a:lumMod val="50000"/>
                </a:schemeClr>
              </a:solidFill>
              <a:latin typeface="Arial" panose="020B0604020202020204" pitchFamily="34" charset="0"/>
              <a:cs typeface="Arial" panose="020B0604020202020204" pitchFamily="34" charset="0"/>
              <a:hlinkClick r:id="rId2" action="ppaction://hlinksldjum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a:t>
            </a:r>
            <a:r>
              <a:rPr lang="en-US" altLang="zh-CN" sz="2800" b="1" kern="0" dirty="0">
                <a:solidFill>
                  <a:srgbClr val="ED7D31">
                    <a:lumMod val="75000"/>
                  </a:srgbClr>
                </a:solidFill>
                <a:latin typeface="Arial" panose="020B0604020202020204"/>
                <a:ea typeface="宋体" panose="02010600030101010101" pitchFamily="2" charset="-122"/>
              </a:rPr>
              <a:t>2 / Points for </a:t>
            </a:r>
            <a:r>
              <a:rPr lang="en-US" altLang="zh-CN" sz="2800" b="1" kern="0" dirty="0" smtClean="0">
                <a:solidFill>
                  <a:srgbClr val="ED7D31">
                    <a:lumMod val="75000"/>
                  </a:srgbClr>
                </a:solidFill>
                <a:latin typeface="Arial" panose="020B0604020202020204"/>
                <a:ea typeface="宋体" panose="02010600030101010101" pitchFamily="2" charset="-122"/>
              </a:rPr>
              <a:t>discussion</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1043608" y="2060848"/>
            <a:ext cx="7723158" cy="430887"/>
          </a:xfrm>
          <a:prstGeom prst="rect">
            <a:avLst/>
          </a:prstGeom>
        </p:spPr>
        <p:txBody>
          <a:bodyPr wrap="square">
            <a:spAutoFit/>
          </a:bodyPr>
          <a:lstStyle/>
          <a:p>
            <a:r>
              <a:rPr lang="en-US" altLang="zh-CN" sz="2200" dirty="0">
                <a:latin typeface="Arial" panose="020B0604020202020204" pitchFamily="34" charset="0"/>
                <a:cs typeface="Arial" panose="020B0604020202020204" pitchFamily="34" charset="0"/>
              </a:rPr>
              <a:t>Work in groups of 4-5 and discuss the following </a:t>
            </a:r>
            <a:r>
              <a:rPr lang="en-US" altLang="zh-CN" sz="2200" dirty="0" smtClean="0">
                <a:latin typeface="Arial" panose="020B0604020202020204" pitchFamily="34" charset="0"/>
                <a:cs typeface="Arial" panose="020B0604020202020204" pitchFamily="34" charset="0"/>
              </a:rPr>
              <a:t>questions</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3" name="TextBox 2"/>
          <p:cNvSpPr txBox="1"/>
          <p:nvPr/>
        </p:nvSpPr>
        <p:spPr>
          <a:xfrm>
            <a:off x="539552" y="2636912"/>
            <a:ext cx="8208912" cy="3046988"/>
          </a:xfrm>
          <a:prstGeom prst="rect">
            <a:avLst/>
          </a:prstGeom>
          <a:noFill/>
        </p:spPr>
        <p:txBody>
          <a:bodyPr wrap="square" rtlCol="0">
            <a:spAutoFit/>
          </a:bodyPr>
          <a:lstStyle/>
          <a:p>
            <a:pPr algn="just"/>
            <a:r>
              <a:rPr lang="en-US" altLang="zh-CN" sz="2400" dirty="0">
                <a:latin typeface="Arial" panose="020B0604020202020204" pitchFamily="34" charset="0"/>
                <a:cs typeface="Arial" panose="020B0604020202020204" pitchFamily="34" charset="0"/>
              </a:rPr>
              <a:t>According to Adam Smith, “the invisible hand” leads innumerable people, each working </a:t>
            </a:r>
            <a:r>
              <a:rPr lang="en-US" altLang="zh-CN" sz="2400" dirty="0" smtClean="0">
                <a:latin typeface="Arial" panose="020B0604020202020204" pitchFamily="34" charset="0"/>
                <a:cs typeface="Arial" panose="020B0604020202020204" pitchFamily="34" charset="0"/>
              </a:rPr>
              <a:t>for his </a:t>
            </a:r>
            <a:r>
              <a:rPr lang="en-US" altLang="zh-CN" sz="2400" dirty="0">
                <a:latin typeface="Arial" panose="020B0604020202020204" pitchFamily="34" charset="0"/>
                <a:cs typeface="Arial" panose="020B0604020202020204" pitchFamily="34" charset="0"/>
              </a:rPr>
              <a:t>own gain, to promote ends that benefit many. However, some people think that the </a:t>
            </a:r>
            <a:r>
              <a:rPr lang="en-US" altLang="zh-CN" sz="2400" dirty="0" smtClean="0">
                <a:latin typeface="Arial" panose="020B0604020202020204" pitchFamily="34" charset="0"/>
                <a:cs typeface="Arial" panose="020B0604020202020204" pitchFamily="34" charset="0"/>
              </a:rPr>
              <a:t>free market </a:t>
            </a:r>
            <a:r>
              <a:rPr lang="en-US" altLang="zh-CN" sz="2400" dirty="0">
                <a:latin typeface="Arial" panose="020B0604020202020204" pitchFamily="34" charset="0"/>
                <a:cs typeface="Arial" panose="020B0604020202020204" pitchFamily="34" charset="0"/>
              </a:rPr>
              <a:t>only promotes selfishness and greed, where businesses try every means to work </a:t>
            </a:r>
            <a:r>
              <a:rPr lang="en-US" altLang="zh-CN" sz="2400" dirty="0" smtClean="0">
                <a:latin typeface="Arial" panose="020B0604020202020204" pitchFamily="34" charset="0"/>
                <a:cs typeface="Arial" panose="020B0604020202020204" pitchFamily="34" charset="0"/>
              </a:rPr>
              <a:t>for their </a:t>
            </a:r>
            <a:r>
              <a:rPr lang="en-US" altLang="zh-CN" sz="2400" dirty="0">
                <a:latin typeface="Arial" panose="020B0604020202020204" pitchFamily="34" charset="0"/>
                <a:cs typeface="Arial" panose="020B0604020202020204" pitchFamily="34" charset="0"/>
              </a:rPr>
              <a:t>own gain. What do you think? Can “the invisible hand” do anything to deter </a:t>
            </a:r>
            <a:r>
              <a:rPr lang="en-US" altLang="zh-CN" sz="2400" dirty="0" smtClean="0">
                <a:latin typeface="Arial" panose="020B0604020202020204" pitchFamily="34" charset="0"/>
                <a:cs typeface="Arial" panose="020B0604020202020204" pitchFamily="34" charset="0"/>
              </a:rPr>
              <a:t>business malpractices</a:t>
            </a:r>
            <a:r>
              <a:rPr lang="en-US" altLang="zh-CN" sz="2400" dirty="0">
                <a:latin typeface="Arial" panose="020B0604020202020204" pitchFamily="34" charset="0"/>
                <a:cs typeface="Arial" panose="020B0604020202020204" pitchFamily="34" charset="0"/>
              </a:rPr>
              <a:t>? Give your explanations.</a:t>
            </a:r>
            <a:endParaRPr lang="en-US" altLang="zh-CN" sz="2400" dirty="0">
              <a:latin typeface="Arial" panose="020B0604020202020204" pitchFamily="34" charset="0"/>
              <a:cs typeface="Arial" panose="020B0604020202020204" pitchFamily="34" charset="0"/>
            </a:endParaRPr>
          </a:p>
        </p:txBody>
      </p:sp>
      <p:pic>
        <p:nvPicPr>
          <p:cNvPr id="13"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a:t>
            </a:r>
            <a:r>
              <a:rPr lang="en-US" altLang="zh-CN" sz="2800" b="1" kern="0" dirty="0">
                <a:solidFill>
                  <a:srgbClr val="ED7D31">
                    <a:lumMod val="75000"/>
                  </a:srgbClr>
                </a:solidFill>
                <a:latin typeface="Arial" panose="020B0604020202020204"/>
                <a:ea typeface="宋体" panose="02010600030101010101" pitchFamily="2" charset="-122"/>
              </a:rPr>
              <a:t>2 / Points for </a:t>
            </a:r>
            <a:r>
              <a:rPr lang="en-US" altLang="zh-CN" sz="2800" b="1" kern="0" dirty="0" smtClean="0">
                <a:solidFill>
                  <a:srgbClr val="ED7D31">
                    <a:lumMod val="75000"/>
                  </a:srgbClr>
                </a:solidFill>
                <a:latin typeface="Arial" panose="020B0604020202020204"/>
                <a:ea typeface="宋体" panose="02010600030101010101" pitchFamily="2" charset="-122"/>
              </a:rPr>
              <a:t>discussion</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3" name="TextBox 2"/>
          <p:cNvSpPr txBox="1"/>
          <p:nvPr/>
        </p:nvSpPr>
        <p:spPr>
          <a:xfrm>
            <a:off x="698306" y="2472954"/>
            <a:ext cx="8208912" cy="2462213"/>
          </a:xfrm>
          <a:prstGeom prst="rect">
            <a:avLst/>
          </a:prstGeom>
          <a:noFill/>
        </p:spPr>
        <p:txBody>
          <a:bodyPr wrap="square" rtlCol="0">
            <a:spAutoFit/>
          </a:bodyPr>
          <a:lstStyle/>
          <a:p>
            <a:pPr algn="just"/>
            <a:r>
              <a:rPr lang="en-US" altLang="zh-CN" sz="2400" b="1" dirty="0">
                <a:solidFill>
                  <a:srgbClr val="C00000"/>
                </a:solidFill>
                <a:latin typeface="Arial" panose="020B0604020202020204" pitchFamily="34" charset="0"/>
                <a:cs typeface="Arial" panose="020B0604020202020204" pitchFamily="34" charset="0"/>
              </a:rPr>
              <a:t>Reference answers</a:t>
            </a:r>
            <a:endParaRPr lang="en-US" altLang="zh-CN" sz="2400" b="1" dirty="0">
              <a:solidFill>
                <a:srgbClr val="C00000"/>
              </a:solidFill>
              <a:latin typeface="Arial" panose="020B0604020202020204" pitchFamily="34" charset="0"/>
              <a:cs typeface="Arial" panose="020B0604020202020204" pitchFamily="34" charset="0"/>
            </a:endParaRPr>
          </a:p>
          <a:p>
            <a:endParaRPr lang="en-US" altLang="zh-CN" sz="1000" dirty="0" smtClean="0">
              <a:latin typeface="Arial" panose="020B0604020202020204" pitchFamily="34" charset="0"/>
              <a:cs typeface="Arial" panose="020B0604020202020204" pitchFamily="34" charset="0"/>
            </a:endParaRPr>
          </a:p>
          <a:p>
            <a:pPr algn="just"/>
            <a:r>
              <a:rPr lang="en-US" altLang="zh-CN" sz="2400" dirty="0" smtClean="0">
                <a:solidFill>
                  <a:srgbClr val="C00000"/>
                </a:solidFill>
                <a:latin typeface="Arial" panose="020B0604020202020204" pitchFamily="34" charset="0"/>
                <a:cs typeface="Arial" panose="020B0604020202020204" pitchFamily="34" charset="0"/>
              </a:rPr>
              <a:t>Market </a:t>
            </a:r>
            <a:r>
              <a:rPr lang="en-US" altLang="zh-CN" sz="2400" dirty="0">
                <a:solidFill>
                  <a:srgbClr val="C00000"/>
                </a:solidFill>
                <a:latin typeface="Arial" panose="020B0604020202020204" pitchFamily="34" charset="0"/>
                <a:cs typeface="Arial" panose="020B0604020202020204" pitchFamily="34" charset="0"/>
              </a:rPr>
              <a:t>has its own way of punishing business </a:t>
            </a:r>
            <a:r>
              <a:rPr lang="en-US" altLang="zh-CN" sz="2400" dirty="0" smtClean="0">
                <a:solidFill>
                  <a:srgbClr val="C00000"/>
                </a:solidFill>
                <a:latin typeface="Arial" panose="020B0604020202020204" pitchFamily="34" charset="0"/>
                <a:cs typeface="Arial" panose="020B0604020202020204" pitchFamily="34" charset="0"/>
              </a:rPr>
              <a:t>malpractices. </a:t>
            </a:r>
            <a:r>
              <a:rPr lang="en-US" altLang="zh-CN" sz="2400" dirty="0">
                <a:solidFill>
                  <a:srgbClr val="C00000"/>
                </a:solidFill>
                <a:latin typeface="Arial" panose="020B0604020202020204" pitchFamily="34" charset="0"/>
                <a:cs typeface="Arial" panose="020B0604020202020204" pitchFamily="34" charset="0"/>
              </a:rPr>
              <a:t>For example, if a fast food chain sells contaminated food, nation-wide demand for their food will go down, along with their profit. When a company sells defective products, they have to deal with liability costs.</a:t>
            </a:r>
            <a:endParaRPr lang="zh-CN" altLang="zh-CN" sz="2400" dirty="0">
              <a:solidFill>
                <a:srgbClr val="C00000"/>
              </a:solidFill>
              <a:latin typeface="Arial" panose="020B0604020202020204" pitchFamily="34" charset="0"/>
              <a:cs typeface="Arial" panose="020B0604020202020204" pitchFamily="34" charset="0"/>
            </a:endParaRPr>
          </a:p>
        </p:txBody>
      </p:sp>
      <p:pic>
        <p:nvPicPr>
          <p:cNvPr id="13"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Specialized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1043608" y="2060848"/>
            <a:ext cx="7723158" cy="830997"/>
          </a:xfrm>
          <a:prstGeom prst="rect">
            <a:avLst/>
          </a:prstGeom>
        </p:spPr>
        <p:txBody>
          <a:bodyPr wrap="square">
            <a:spAutoFit/>
          </a:bodyPr>
          <a:lstStyle/>
          <a:p>
            <a:r>
              <a:rPr lang="en-US" altLang="zh-CN" sz="2400" b="1" dirty="0" smtClean="0">
                <a:latin typeface="Arial" panose="020B0604020202020204" pitchFamily="34" charset="0"/>
                <a:cs typeface="Arial" panose="020B0604020202020204" pitchFamily="34" charset="0"/>
              </a:rPr>
              <a:t>1 </a:t>
            </a:r>
            <a:r>
              <a:rPr lang="en-US" altLang="zh-CN" sz="2400" dirty="0" smtClean="0">
                <a:latin typeface="Arial" panose="020B0604020202020204" pitchFamily="34" charset="0"/>
                <a:cs typeface="Arial" panose="020B0604020202020204" pitchFamily="34" charset="0"/>
              </a:rPr>
              <a:t>Translate </a:t>
            </a:r>
            <a:r>
              <a:rPr lang="en-US" altLang="zh-CN" sz="2400" dirty="0">
                <a:latin typeface="Arial" panose="020B0604020202020204" pitchFamily="34" charset="0"/>
                <a:cs typeface="Arial" panose="020B0604020202020204" pitchFamily="34" charset="0"/>
              </a:rPr>
              <a:t>the following expressions from English into Chinese. Pay attention to the </a:t>
            </a:r>
            <a:r>
              <a:rPr lang="en-US" altLang="zh-CN" sz="2400" dirty="0" smtClean="0">
                <a:latin typeface="Arial" panose="020B0604020202020204" pitchFamily="34" charset="0"/>
                <a:cs typeface="Arial" panose="020B0604020202020204" pitchFamily="34" charset="0"/>
              </a:rPr>
              <a:t>terms in </a:t>
            </a:r>
            <a:r>
              <a:rPr lang="en-US" altLang="zh-CN" sz="2400" dirty="0">
                <a:latin typeface="Arial" panose="020B0604020202020204" pitchFamily="34" charset="0"/>
                <a:cs typeface="Arial" panose="020B0604020202020204" pitchFamily="34" charset="0"/>
              </a:rPr>
              <a:t>bold.</a:t>
            </a:r>
            <a:endParaRPr lang="en-US" altLang="zh-CN" sz="2400" dirty="0">
              <a:latin typeface="Arial" panose="020B0604020202020204" pitchFamily="34" charset="0"/>
              <a:cs typeface="Arial" panose="020B0604020202020204" pitchFamily="34" charset="0"/>
            </a:endParaRPr>
          </a:p>
        </p:txBody>
      </p:sp>
      <p:sp>
        <p:nvSpPr>
          <p:cNvPr id="13" name="矩形 12"/>
          <p:cNvSpPr/>
          <p:nvPr/>
        </p:nvSpPr>
        <p:spPr>
          <a:xfrm>
            <a:off x="251520" y="3000213"/>
            <a:ext cx="8299222" cy="3637919"/>
          </a:xfrm>
          <a:prstGeom prst="rect">
            <a:avLst/>
          </a:prstGeom>
        </p:spPr>
        <p:txBody>
          <a:bodyPr wrap="square">
            <a:spAutoFit/>
          </a:bodyPr>
          <a:lstStyle/>
          <a:p>
            <a:pPr>
              <a:lnSpc>
                <a:spcPct val="120000"/>
              </a:lnSpc>
            </a:pPr>
            <a:r>
              <a:rPr lang="en-US" altLang="zh-CN" sz="2400" b="1" dirty="0">
                <a:latin typeface="Arial" panose="020B0604020202020204" pitchFamily="34" charset="0"/>
                <a:cs typeface="Arial" panose="020B0604020202020204" pitchFamily="34" charset="0"/>
              </a:rPr>
              <a:t>1 the invisible </a:t>
            </a:r>
            <a:r>
              <a:rPr lang="en-US" altLang="zh-CN" sz="2400" b="1" dirty="0" smtClean="0">
                <a:latin typeface="Arial" panose="020B0604020202020204" pitchFamily="34" charset="0"/>
                <a:cs typeface="Arial" panose="020B0604020202020204" pitchFamily="34" charset="0"/>
              </a:rPr>
              <a:t>hand 	    </a:t>
            </a:r>
            <a:r>
              <a:rPr lang="en-US" altLang="zh-CN" sz="2400" dirty="0" smtClean="0">
                <a:latin typeface="Arial" panose="020B0604020202020204" pitchFamily="34" charset="0"/>
                <a:cs typeface="Arial" panose="020B0604020202020204" pitchFamily="34" charset="0"/>
              </a:rPr>
              <a:t>_______________________</a:t>
            </a:r>
            <a:endParaRPr lang="en-US" altLang="zh-CN" sz="2400" b="1" dirty="0">
              <a:latin typeface="Arial" panose="020B0604020202020204" pitchFamily="34" charset="0"/>
              <a:cs typeface="Arial" panose="020B0604020202020204" pitchFamily="34" charset="0"/>
            </a:endParaRPr>
          </a:p>
          <a:p>
            <a:pPr>
              <a:lnSpc>
                <a:spcPct val="120000"/>
              </a:lnSpc>
            </a:pPr>
            <a:r>
              <a:rPr lang="en-US" altLang="zh-CN" sz="2400" b="1" dirty="0">
                <a:latin typeface="Arial" panose="020B0604020202020204" pitchFamily="34" charset="0"/>
                <a:cs typeface="Arial" panose="020B0604020202020204" pitchFamily="34" charset="0"/>
              </a:rPr>
              <a:t>2 public </a:t>
            </a:r>
            <a:r>
              <a:rPr lang="en-US" altLang="zh-CN" sz="2400" b="1" dirty="0" smtClean="0">
                <a:latin typeface="Arial" panose="020B0604020202020204" pitchFamily="34" charset="0"/>
                <a:cs typeface="Arial" panose="020B0604020202020204" pitchFamily="34" charset="0"/>
              </a:rPr>
              <a:t>interest		    </a:t>
            </a:r>
            <a:r>
              <a:rPr lang="en-US" altLang="zh-CN" sz="2400" dirty="0" smtClean="0">
                <a:latin typeface="Arial" panose="020B0604020202020204" pitchFamily="34" charset="0"/>
                <a:cs typeface="Arial" panose="020B0604020202020204" pitchFamily="34" charset="0"/>
              </a:rPr>
              <a:t>_______________________</a:t>
            </a:r>
            <a:endParaRPr lang="en-US" altLang="zh-CN" sz="2400" b="1" dirty="0">
              <a:latin typeface="Arial" panose="020B0604020202020204" pitchFamily="34" charset="0"/>
              <a:cs typeface="Arial" panose="020B0604020202020204" pitchFamily="34" charset="0"/>
            </a:endParaRPr>
          </a:p>
          <a:p>
            <a:pPr>
              <a:lnSpc>
                <a:spcPct val="120000"/>
              </a:lnSpc>
            </a:pPr>
            <a:r>
              <a:rPr lang="en-US" altLang="zh-CN" sz="2400" b="1" dirty="0">
                <a:latin typeface="Arial" panose="020B0604020202020204" pitchFamily="34" charset="0"/>
                <a:cs typeface="Arial" panose="020B0604020202020204" pitchFamily="34" charset="0"/>
              </a:rPr>
              <a:t>3 stock </a:t>
            </a:r>
            <a:r>
              <a:rPr lang="en-US" altLang="zh-CN" sz="2400" dirty="0">
                <a:latin typeface="Arial" panose="020B0604020202020204" pitchFamily="34" charset="0"/>
                <a:cs typeface="Arial" panose="020B0604020202020204" pitchFamily="34" charset="0"/>
              </a:rPr>
              <a:t>the </a:t>
            </a:r>
            <a:r>
              <a:rPr lang="en-US" altLang="zh-CN" sz="2400" dirty="0" smtClean="0">
                <a:latin typeface="Arial" panose="020B0604020202020204" pitchFamily="34" charset="0"/>
                <a:cs typeface="Arial" panose="020B0604020202020204" pitchFamily="34" charset="0"/>
              </a:rPr>
              <a:t>item		    _______________________</a:t>
            </a:r>
            <a:endParaRPr lang="en-US" altLang="zh-CN" sz="2400" dirty="0">
              <a:latin typeface="Arial" panose="020B0604020202020204" pitchFamily="34" charset="0"/>
              <a:cs typeface="Arial" panose="020B0604020202020204" pitchFamily="34" charset="0"/>
            </a:endParaRPr>
          </a:p>
          <a:p>
            <a:pPr>
              <a:lnSpc>
                <a:spcPct val="120000"/>
              </a:lnSpc>
            </a:pPr>
            <a:r>
              <a:rPr lang="en-US" altLang="zh-CN" sz="2400" b="1" dirty="0">
                <a:latin typeface="Arial" panose="020B0604020202020204" pitchFamily="34" charset="0"/>
                <a:cs typeface="Arial" panose="020B0604020202020204" pitchFamily="34" charset="0"/>
              </a:rPr>
              <a:t>4 </a:t>
            </a:r>
            <a:r>
              <a:rPr lang="en-US" altLang="zh-CN" sz="2400" dirty="0">
                <a:latin typeface="Arial" panose="020B0604020202020204" pitchFamily="34" charset="0"/>
                <a:cs typeface="Arial" panose="020B0604020202020204" pitchFamily="34" charset="0"/>
              </a:rPr>
              <a:t>make </a:t>
            </a:r>
            <a:r>
              <a:rPr lang="en-US" altLang="zh-CN" sz="2400" b="1" dirty="0" smtClean="0">
                <a:latin typeface="Arial" panose="020B0604020202020204" pitchFamily="34" charset="0"/>
                <a:cs typeface="Arial" panose="020B0604020202020204" pitchFamily="34" charset="0"/>
              </a:rPr>
              <a:t>purchases		    </a:t>
            </a:r>
            <a:r>
              <a:rPr lang="en-US" altLang="zh-CN" sz="2400" dirty="0" smtClean="0">
                <a:latin typeface="Arial" panose="020B0604020202020204" pitchFamily="34" charset="0"/>
                <a:cs typeface="Arial" panose="020B0604020202020204" pitchFamily="34" charset="0"/>
              </a:rPr>
              <a:t>_______________________</a:t>
            </a:r>
            <a:endParaRPr lang="en-US" altLang="zh-CN" sz="2400" b="1" dirty="0">
              <a:latin typeface="Arial" panose="020B0604020202020204" pitchFamily="34" charset="0"/>
              <a:cs typeface="Arial" panose="020B0604020202020204" pitchFamily="34" charset="0"/>
            </a:endParaRPr>
          </a:p>
          <a:p>
            <a:pPr>
              <a:lnSpc>
                <a:spcPct val="120000"/>
              </a:lnSpc>
            </a:pPr>
            <a:r>
              <a:rPr lang="en-US" altLang="zh-CN" sz="2400" b="1" dirty="0">
                <a:latin typeface="Arial" panose="020B0604020202020204" pitchFamily="34" charset="0"/>
                <a:cs typeface="Arial" panose="020B0604020202020204" pitchFamily="34" charset="0"/>
              </a:rPr>
              <a:t>5 priced </a:t>
            </a:r>
            <a:r>
              <a:rPr lang="en-US" altLang="zh-CN" sz="2400" dirty="0">
                <a:latin typeface="Arial" panose="020B0604020202020204" pitchFamily="34" charset="0"/>
                <a:cs typeface="Arial" panose="020B0604020202020204" pitchFamily="34" charset="0"/>
              </a:rPr>
              <a:t>too </a:t>
            </a:r>
            <a:r>
              <a:rPr lang="en-US" altLang="zh-CN" sz="2400" dirty="0" smtClean="0">
                <a:latin typeface="Arial" panose="020B0604020202020204" pitchFamily="34" charset="0"/>
                <a:cs typeface="Arial" panose="020B0604020202020204" pitchFamily="34" charset="0"/>
              </a:rPr>
              <a:t>high		    _______________________</a:t>
            </a:r>
            <a:endParaRPr lang="en-US" altLang="zh-CN" sz="2400" dirty="0">
              <a:latin typeface="Arial" panose="020B0604020202020204" pitchFamily="34" charset="0"/>
              <a:cs typeface="Arial" panose="020B0604020202020204" pitchFamily="34" charset="0"/>
            </a:endParaRPr>
          </a:p>
          <a:p>
            <a:pPr>
              <a:lnSpc>
                <a:spcPct val="120000"/>
              </a:lnSpc>
            </a:pPr>
            <a:r>
              <a:rPr lang="en-US" altLang="zh-CN" sz="2400" b="1" dirty="0">
                <a:latin typeface="Arial" panose="020B0604020202020204" pitchFamily="34" charset="0"/>
                <a:cs typeface="Arial" panose="020B0604020202020204" pitchFamily="34" charset="0"/>
              </a:rPr>
              <a:t>6 economic </a:t>
            </a:r>
            <a:r>
              <a:rPr lang="en-US" altLang="zh-CN" sz="2400" b="1" dirty="0" smtClean="0">
                <a:latin typeface="Arial" panose="020B0604020202020204" pitchFamily="34" charset="0"/>
                <a:cs typeface="Arial" panose="020B0604020202020204" pitchFamily="34" charset="0"/>
              </a:rPr>
              <a:t>downturns	    </a:t>
            </a:r>
            <a:r>
              <a:rPr lang="en-US" altLang="zh-CN" sz="2400" dirty="0" smtClean="0">
                <a:latin typeface="Arial" panose="020B0604020202020204" pitchFamily="34" charset="0"/>
                <a:cs typeface="Arial" panose="020B0604020202020204" pitchFamily="34" charset="0"/>
              </a:rPr>
              <a:t>_______________________</a:t>
            </a:r>
            <a:endParaRPr lang="en-US" altLang="zh-CN" sz="2400" b="1" dirty="0">
              <a:latin typeface="Arial" panose="020B0604020202020204" pitchFamily="34" charset="0"/>
              <a:cs typeface="Arial" panose="020B0604020202020204" pitchFamily="34" charset="0"/>
            </a:endParaRPr>
          </a:p>
          <a:p>
            <a:pPr>
              <a:lnSpc>
                <a:spcPct val="120000"/>
              </a:lnSpc>
            </a:pPr>
            <a:r>
              <a:rPr lang="en-US" altLang="zh-CN" sz="2400" b="1" dirty="0">
                <a:latin typeface="Arial" panose="020B0604020202020204" pitchFamily="34" charset="0"/>
                <a:cs typeface="Arial" panose="020B0604020202020204" pitchFamily="34" charset="0"/>
              </a:rPr>
              <a:t>7 </a:t>
            </a:r>
            <a:r>
              <a:rPr lang="en-US" altLang="zh-CN" sz="2400" dirty="0">
                <a:latin typeface="Arial" panose="020B0604020202020204" pitchFamily="34" charset="0"/>
                <a:cs typeface="Arial" panose="020B0604020202020204" pitchFamily="34" charset="0"/>
              </a:rPr>
              <a:t>the rise of </a:t>
            </a:r>
            <a:r>
              <a:rPr lang="en-US" altLang="zh-CN" sz="2400" b="1" dirty="0" smtClean="0">
                <a:latin typeface="Arial" panose="020B0604020202020204" pitchFamily="34" charset="0"/>
                <a:cs typeface="Arial" panose="020B0604020202020204" pitchFamily="34" charset="0"/>
              </a:rPr>
              <a:t>monopolies	    </a:t>
            </a:r>
            <a:r>
              <a:rPr lang="en-US" altLang="zh-CN" sz="2400" dirty="0" smtClean="0">
                <a:latin typeface="Arial" panose="020B0604020202020204" pitchFamily="34" charset="0"/>
                <a:cs typeface="Arial" panose="020B0604020202020204" pitchFamily="34" charset="0"/>
              </a:rPr>
              <a:t>_______________________</a:t>
            </a:r>
            <a:endParaRPr lang="en-US" altLang="zh-CN" sz="2400" b="1" dirty="0">
              <a:latin typeface="Arial" panose="020B0604020202020204" pitchFamily="34" charset="0"/>
              <a:cs typeface="Arial" panose="020B0604020202020204" pitchFamily="34" charset="0"/>
            </a:endParaRPr>
          </a:p>
          <a:p>
            <a:pPr>
              <a:lnSpc>
                <a:spcPct val="120000"/>
              </a:lnSpc>
            </a:pPr>
            <a:r>
              <a:rPr lang="en-US" altLang="zh-CN" sz="2400" b="1" dirty="0">
                <a:latin typeface="Arial" panose="020B0604020202020204" pitchFamily="34" charset="0"/>
                <a:cs typeface="Arial" panose="020B0604020202020204" pitchFamily="34" charset="0"/>
              </a:rPr>
              <a:t>8 </a:t>
            </a:r>
            <a:r>
              <a:rPr lang="en-US" altLang="zh-CN" sz="2400" dirty="0">
                <a:latin typeface="Arial" panose="020B0604020202020204" pitchFamily="34" charset="0"/>
                <a:cs typeface="Arial" panose="020B0604020202020204" pitchFamily="34" charset="0"/>
              </a:rPr>
              <a:t>look out for one’s own </a:t>
            </a:r>
            <a:r>
              <a:rPr lang="en-US" altLang="zh-CN" sz="2400" b="1" dirty="0" smtClean="0">
                <a:latin typeface="Arial" panose="020B0604020202020204" pitchFamily="34" charset="0"/>
                <a:cs typeface="Arial" panose="020B0604020202020204" pitchFamily="34" charset="0"/>
              </a:rPr>
              <a:t>gain </a:t>
            </a:r>
            <a:r>
              <a:rPr lang="en-US" altLang="zh-CN" sz="2400" dirty="0" smtClean="0">
                <a:latin typeface="Arial" panose="020B0604020202020204" pitchFamily="34" charset="0"/>
                <a:cs typeface="Arial" panose="020B0604020202020204" pitchFamily="34" charset="0"/>
              </a:rPr>
              <a:t>_______________________</a:t>
            </a:r>
            <a:endParaRPr lang="zh-CN" altLang="en-US" sz="2400" dirty="0">
              <a:latin typeface="Arial" panose="020B0604020202020204" pitchFamily="34" charset="0"/>
              <a:cs typeface="Arial" panose="020B0604020202020204" pitchFamily="34" charset="0"/>
            </a:endParaRPr>
          </a:p>
        </p:txBody>
      </p:sp>
      <p:sp>
        <p:nvSpPr>
          <p:cNvPr id="2" name="TextBox 1"/>
          <p:cNvSpPr txBox="1"/>
          <p:nvPr/>
        </p:nvSpPr>
        <p:spPr>
          <a:xfrm>
            <a:off x="5364088" y="2996952"/>
            <a:ext cx="1723549" cy="461665"/>
          </a:xfrm>
          <a:prstGeom prst="rect">
            <a:avLst/>
          </a:prstGeom>
          <a:noFill/>
        </p:spPr>
        <p:txBody>
          <a:bodyPr wrap="none" rtlCol="0">
            <a:spAutoFit/>
          </a:bodyPr>
          <a:lstStyle/>
          <a:p>
            <a:r>
              <a:rPr lang="zh-CN" altLang="en-US" sz="2400" dirty="0" smtClean="0">
                <a:solidFill>
                  <a:srgbClr val="C00000"/>
                </a:solidFill>
                <a:latin typeface="Arial" panose="020B0604020202020204" pitchFamily="34" charset="0"/>
                <a:cs typeface="Arial" panose="020B0604020202020204" pitchFamily="34" charset="0"/>
              </a:rPr>
              <a:t>看不见的手</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5508104" y="3458617"/>
            <a:ext cx="1415772" cy="461665"/>
          </a:xfrm>
          <a:prstGeom prst="rect">
            <a:avLst/>
          </a:prstGeom>
          <a:noFill/>
        </p:spPr>
        <p:txBody>
          <a:bodyPr wrap="none" rtlCol="0">
            <a:spAutoFit/>
          </a:bodyPr>
          <a:lstStyle/>
          <a:p>
            <a:r>
              <a:rPr lang="zh-CN" altLang="zh-CN" sz="2400" dirty="0" smtClean="0">
                <a:solidFill>
                  <a:srgbClr val="C00000"/>
                </a:solidFill>
              </a:rPr>
              <a:t>公</a:t>
            </a:r>
            <a:r>
              <a:rPr lang="zh-CN" altLang="en-US" sz="2400" dirty="0">
                <a:solidFill>
                  <a:srgbClr val="C00000"/>
                </a:solidFill>
              </a:rPr>
              <a:t>共</a:t>
            </a:r>
            <a:r>
              <a:rPr lang="zh-CN" altLang="zh-CN" sz="2400" dirty="0" smtClean="0">
                <a:solidFill>
                  <a:srgbClr val="C00000"/>
                </a:solidFill>
              </a:rPr>
              <a:t>利益</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5788005" y="3920282"/>
            <a:ext cx="800219" cy="461665"/>
          </a:xfrm>
          <a:prstGeom prst="rect">
            <a:avLst/>
          </a:prstGeom>
          <a:noFill/>
        </p:spPr>
        <p:txBody>
          <a:bodyPr wrap="none" rtlCol="0">
            <a:spAutoFit/>
          </a:bodyPr>
          <a:lstStyle/>
          <a:p>
            <a:r>
              <a:rPr lang="zh-CN" altLang="en-US" sz="2400" dirty="0" smtClean="0">
                <a:solidFill>
                  <a:srgbClr val="C00000"/>
                </a:solidFill>
                <a:latin typeface="Arial" panose="020B0604020202020204" pitchFamily="34" charset="0"/>
                <a:cs typeface="Arial" panose="020B0604020202020204" pitchFamily="34" charset="0"/>
              </a:rPr>
              <a:t>存货</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5834026" y="4357507"/>
            <a:ext cx="800219" cy="461665"/>
          </a:xfrm>
          <a:prstGeom prst="rect">
            <a:avLst/>
          </a:prstGeom>
          <a:noFill/>
        </p:spPr>
        <p:txBody>
          <a:bodyPr wrap="none" rtlCol="0">
            <a:spAutoFit/>
          </a:bodyPr>
          <a:lstStyle/>
          <a:p>
            <a:r>
              <a:rPr lang="zh-CN" altLang="zh-CN" sz="2400" dirty="0">
                <a:solidFill>
                  <a:srgbClr val="C00000"/>
                </a:solidFill>
              </a:rPr>
              <a:t>购买</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5" name="TextBox 14"/>
          <p:cNvSpPr txBox="1"/>
          <p:nvPr/>
        </p:nvSpPr>
        <p:spPr>
          <a:xfrm>
            <a:off x="5460404" y="4797152"/>
            <a:ext cx="1415772" cy="461665"/>
          </a:xfrm>
          <a:prstGeom prst="rect">
            <a:avLst/>
          </a:prstGeom>
          <a:noFill/>
        </p:spPr>
        <p:txBody>
          <a:bodyPr wrap="none" rtlCol="0">
            <a:spAutoFit/>
          </a:bodyPr>
          <a:lstStyle/>
          <a:p>
            <a:r>
              <a:rPr lang="zh-CN" altLang="zh-CN" sz="2400" dirty="0">
                <a:solidFill>
                  <a:srgbClr val="C00000"/>
                </a:solidFill>
              </a:rPr>
              <a:t>定价过高</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6" name="TextBox 15"/>
          <p:cNvSpPr txBox="1"/>
          <p:nvPr/>
        </p:nvSpPr>
        <p:spPr>
          <a:xfrm>
            <a:off x="5296723" y="5631631"/>
            <a:ext cx="1723549" cy="461665"/>
          </a:xfrm>
          <a:prstGeom prst="rect">
            <a:avLst/>
          </a:prstGeom>
          <a:noFill/>
        </p:spPr>
        <p:txBody>
          <a:bodyPr wrap="none" rtlCol="0">
            <a:spAutoFit/>
          </a:bodyPr>
          <a:lstStyle/>
          <a:p>
            <a:r>
              <a:rPr lang="zh-CN" altLang="zh-CN" sz="2400" dirty="0">
                <a:solidFill>
                  <a:srgbClr val="C00000"/>
                </a:solidFill>
              </a:rPr>
              <a:t>垄断</a:t>
            </a:r>
            <a:r>
              <a:rPr lang="zh-CN" altLang="zh-CN" sz="2400" dirty="0" smtClean="0">
                <a:solidFill>
                  <a:srgbClr val="C00000"/>
                </a:solidFill>
              </a:rPr>
              <a:t>的</a:t>
            </a:r>
            <a:r>
              <a:rPr lang="zh-CN" altLang="en-US" sz="2400" dirty="0" smtClean="0">
                <a:solidFill>
                  <a:srgbClr val="C00000"/>
                </a:solidFill>
              </a:rPr>
              <a:t>兴起</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7" name="TextBox 16"/>
          <p:cNvSpPr txBox="1"/>
          <p:nvPr/>
        </p:nvSpPr>
        <p:spPr>
          <a:xfrm>
            <a:off x="5460484" y="5229200"/>
            <a:ext cx="1415772" cy="461665"/>
          </a:xfrm>
          <a:prstGeom prst="rect">
            <a:avLst/>
          </a:prstGeom>
          <a:noFill/>
        </p:spPr>
        <p:txBody>
          <a:bodyPr wrap="none" rtlCol="0">
            <a:spAutoFit/>
          </a:bodyPr>
          <a:lstStyle/>
          <a:p>
            <a:r>
              <a:rPr lang="zh-CN" altLang="zh-CN" sz="2400" dirty="0">
                <a:solidFill>
                  <a:srgbClr val="C00000"/>
                </a:solidFill>
              </a:rPr>
              <a:t>经济衰退</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21" name="TextBox 20"/>
          <p:cNvSpPr txBox="1"/>
          <p:nvPr/>
        </p:nvSpPr>
        <p:spPr>
          <a:xfrm>
            <a:off x="5132963" y="6090741"/>
            <a:ext cx="2031325" cy="461665"/>
          </a:xfrm>
          <a:prstGeom prst="rect">
            <a:avLst/>
          </a:prstGeom>
          <a:noFill/>
        </p:spPr>
        <p:txBody>
          <a:bodyPr wrap="none" rtlCol="0">
            <a:spAutoFit/>
          </a:bodyPr>
          <a:lstStyle/>
          <a:p>
            <a:r>
              <a:rPr lang="zh-CN" altLang="en-US" sz="2400" dirty="0" smtClean="0">
                <a:solidFill>
                  <a:srgbClr val="C00000"/>
                </a:solidFill>
              </a:rPr>
              <a:t>关注</a:t>
            </a:r>
            <a:r>
              <a:rPr lang="zh-CN" altLang="zh-CN" sz="2400" dirty="0" smtClean="0">
                <a:solidFill>
                  <a:srgbClr val="C00000"/>
                </a:solidFill>
              </a:rPr>
              <a:t>自身利益</a:t>
            </a:r>
            <a:endParaRPr lang="zh-CN" altLang="en-US" sz="2400" dirty="0">
              <a:solidFill>
                <a:srgbClr val="C00000"/>
              </a:solidFill>
              <a:latin typeface="Arial" panose="020B0604020202020204" pitchFamily="34" charset="0"/>
              <a:cs typeface="Arial" panose="020B0604020202020204" pitchFamily="34" charset="0"/>
            </a:endParaRPr>
          </a:p>
        </p:txBody>
      </p:sp>
      <p:pic>
        <p:nvPicPr>
          <p:cNvPr id="2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4" grpId="0"/>
      <p:bldP spid="15" grpId="0"/>
      <p:bldP spid="16" grpId="0"/>
      <p:bldP spid="17"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Specialized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8154838" cy="1107996"/>
          </a:xfrm>
          <a:prstGeom prst="rect">
            <a:avLst/>
          </a:prstGeom>
        </p:spPr>
        <p:txBody>
          <a:bodyPr wrap="square">
            <a:spAutoFit/>
          </a:bodyPr>
          <a:lstStyle/>
          <a:p>
            <a:pPr algn="just"/>
            <a:r>
              <a:rPr lang="en-US" altLang="zh-CN" sz="2200" b="1" dirty="0" smtClean="0">
                <a:latin typeface="Arial" panose="020B0604020202020204" pitchFamily="34" charset="0"/>
                <a:cs typeface="Arial" panose="020B0604020202020204" pitchFamily="34" charset="0"/>
              </a:rPr>
              <a:t>2 </a:t>
            </a:r>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with the words and expressions </a:t>
            </a:r>
            <a:r>
              <a:rPr lang="en-US" altLang="zh-CN" sz="2200" dirty="0" smtClean="0">
                <a:latin typeface="Arial" panose="020B0604020202020204" pitchFamily="34" charset="0"/>
                <a:cs typeface="Arial" panose="020B0604020202020204" pitchFamily="34" charset="0"/>
              </a:rPr>
              <a:t>in bold from </a:t>
            </a:r>
            <a:r>
              <a:rPr lang="en-US" altLang="zh-CN" sz="2200" dirty="0">
                <a:latin typeface="Arial" panose="020B0604020202020204" pitchFamily="34" charset="0"/>
                <a:cs typeface="Arial" panose="020B0604020202020204" pitchFamily="34" charset="0"/>
              </a:rPr>
              <a:t>Exercise </a:t>
            </a:r>
            <a:r>
              <a:rPr lang="en-US" altLang="zh-CN" sz="2200" dirty="0" smtClean="0">
                <a:latin typeface="Arial" panose="020B0604020202020204" pitchFamily="34" charset="0"/>
                <a:cs typeface="Arial" panose="020B0604020202020204" pitchFamily="34" charset="0"/>
              </a:rPr>
              <a:t>1. Change </a:t>
            </a:r>
            <a:r>
              <a:rPr lang="en-US" altLang="zh-CN" sz="2200" dirty="0">
                <a:latin typeface="Arial" panose="020B0604020202020204" pitchFamily="34" charset="0"/>
                <a:cs typeface="Arial" panose="020B0604020202020204" pitchFamily="34" charset="0"/>
              </a:rPr>
              <a:t>the form where necessary.</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35496" y="3222262"/>
            <a:ext cx="8136163" cy="3447098"/>
          </a:xfrm>
          <a:prstGeom prst="rect">
            <a:avLst/>
          </a:prstGeom>
        </p:spPr>
        <p:txBody>
          <a:bodyPr wrap="square">
            <a:spAutoFit/>
          </a:bodyPr>
          <a:lstStyle/>
          <a:p>
            <a:pPr algn="just">
              <a:spcBef>
                <a:spcPts val="600"/>
              </a:spcBef>
            </a:pPr>
            <a:r>
              <a:rPr lang="en-US" altLang="zh-CN" sz="2200" b="1" dirty="0">
                <a:latin typeface="Arial" panose="020B0604020202020204" pitchFamily="34" charset="0"/>
                <a:cs typeface="Arial" panose="020B0604020202020204" pitchFamily="34" charset="0"/>
              </a:rPr>
              <a:t>1 </a:t>
            </a:r>
            <a:r>
              <a:rPr lang="en-US" altLang="zh-CN" sz="2200" dirty="0">
                <a:latin typeface="Arial" panose="020B0604020202020204" pitchFamily="34" charset="0"/>
                <a:cs typeface="Arial" panose="020B0604020202020204" pitchFamily="34" charset="0"/>
              </a:rPr>
              <a:t>Since oil futures are </a:t>
            </a:r>
            <a:r>
              <a:rPr lang="en-US" altLang="zh-CN" sz="2200" b="1" dirty="0" smtClean="0">
                <a:latin typeface="Arial" panose="020B0604020202020204" pitchFamily="34" charset="0"/>
                <a:cs typeface="Arial" panose="020B0604020202020204" pitchFamily="34" charset="0"/>
              </a:rPr>
              <a:t>_______________ </a:t>
            </a:r>
            <a:r>
              <a:rPr lang="en-US" altLang="zh-CN" sz="2200" dirty="0" smtClean="0">
                <a:latin typeface="Arial" panose="020B0604020202020204" pitchFamily="34" charset="0"/>
                <a:cs typeface="Arial" panose="020B0604020202020204" pitchFamily="34" charset="0"/>
              </a:rPr>
              <a:t>in dollars</a:t>
            </a:r>
            <a:r>
              <a:rPr lang="en-US" altLang="zh-CN" sz="2200" dirty="0">
                <a:latin typeface="Arial" panose="020B0604020202020204" pitchFamily="34" charset="0"/>
                <a:cs typeface="Arial" panose="020B0604020202020204" pitchFamily="34" charset="0"/>
              </a:rPr>
              <a:t>, crude prices tend to rise to offset the </a:t>
            </a:r>
            <a:r>
              <a:rPr lang="en-US" altLang="zh-CN" sz="2200" dirty="0" smtClean="0">
                <a:latin typeface="Arial" panose="020B0604020202020204" pitchFamily="34" charset="0"/>
                <a:cs typeface="Arial" panose="020B0604020202020204" pitchFamily="34" charset="0"/>
              </a:rPr>
              <a:t>weaker currency</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2 </a:t>
            </a:r>
            <a:r>
              <a:rPr lang="en-US" altLang="zh-CN" sz="2200" dirty="0">
                <a:latin typeface="Arial" panose="020B0604020202020204" pitchFamily="34" charset="0"/>
                <a:cs typeface="Arial" panose="020B0604020202020204" pitchFamily="34" charset="0"/>
              </a:rPr>
              <a:t>Some consumers </a:t>
            </a:r>
            <a:r>
              <a:rPr lang="en-US" altLang="zh-CN" sz="2200" b="1" dirty="0">
                <a:latin typeface="Arial" panose="020B0604020202020204" pitchFamily="34" charset="0"/>
                <a:cs typeface="Arial" panose="020B0604020202020204" pitchFamily="34" charset="0"/>
              </a:rPr>
              <a:t>_______________</a:t>
            </a:r>
            <a:r>
              <a:rPr lang="en-US" altLang="zh-CN" sz="2200" b="1"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the products </a:t>
            </a:r>
            <a:r>
              <a:rPr lang="en-US" altLang="zh-CN" sz="2200" dirty="0">
                <a:latin typeface="Arial" panose="020B0604020202020204" pitchFamily="34" charset="0"/>
                <a:cs typeface="Arial" panose="020B0604020202020204" pitchFamily="34" charset="0"/>
              </a:rPr>
              <a:t>not only for consumption but also for the fear</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dirty="0">
                <a:latin typeface="Arial" panose="020B0604020202020204" pitchFamily="34" charset="0"/>
                <a:cs typeface="Arial" panose="020B0604020202020204" pitchFamily="34" charset="0"/>
              </a:rPr>
              <a:t>of unavailability in the future.</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3 </a:t>
            </a:r>
            <a:r>
              <a:rPr lang="en-US" altLang="zh-CN" sz="2200" dirty="0">
                <a:latin typeface="Arial" panose="020B0604020202020204" pitchFamily="34" charset="0"/>
                <a:cs typeface="Arial" panose="020B0604020202020204" pitchFamily="34" charset="0"/>
              </a:rPr>
              <a:t>No companies should be allowed to harvest our personal information for their </a:t>
            </a:r>
            <a:r>
              <a:rPr lang="en-US" altLang="zh-CN" sz="2200" dirty="0" smtClean="0">
                <a:latin typeface="Arial" panose="020B0604020202020204" pitchFamily="34" charset="0"/>
                <a:cs typeface="Arial" panose="020B0604020202020204" pitchFamily="34" charset="0"/>
              </a:rPr>
              <a:t>own </a:t>
            </a:r>
            <a:r>
              <a:rPr lang="en-US" altLang="zh-CN" sz="2200" b="1" dirty="0">
                <a:latin typeface="Arial" panose="020B0604020202020204" pitchFamily="34" charset="0"/>
                <a:cs typeface="Arial" panose="020B0604020202020204" pitchFamily="34" charset="0"/>
              </a:rPr>
              <a:t>_______________</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4 </a:t>
            </a:r>
            <a:r>
              <a:rPr lang="en-US" altLang="zh-CN" sz="2200" dirty="0">
                <a:latin typeface="Arial" panose="020B0604020202020204" pitchFamily="34" charset="0"/>
                <a:cs typeface="Arial" panose="020B0604020202020204" pitchFamily="34" charset="0"/>
              </a:rPr>
              <a:t>For years Bell Telephone had a(n) </a:t>
            </a:r>
            <a:r>
              <a:rPr lang="en-US" altLang="zh-CN" sz="2200" b="1" dirty="0">
                <a:latin typeface="Arial" panose="020B0604020202020204" pitchFamily="34" charset="0"/>
                <a:cs typeface="Arial" panose="020B0604020202020204" pitchFamily="34" charset="0"/>
              </a:rPr>
              <a:t>_______________ </a:t>
            </a:r>
            <a:r>
              <a:rPr lang="en-US" altLang="zh-CN" sz="2200" dirty="0" smtClean="0">
                <a:latin typeface="Arial" panose="020B0604020202020204" pitchFamily="34" charset="0"/>
                <a:cs typeface="Arial" panose="020B0604020202020204" pitchFamily="34" charset="0"/>
              </a:rPr>
              <a:t>on </a:t>
            </a:r>
            <a:r>
              <a:rPr lang="en-US" altLang="zh-CN" sz="2200" dirty="0">
                <a:latin typeface="Arial" panose="020B0604020202020204" pitchFamily="34" charset="0"/>
                <a:cs typeface="Arial" panose="020B0604020202020204" pitchFamily="34" charset="0"/>
              </a:rPr>
              <a:t>telephone services in the US.</a:t>
            </a: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4049941" y="3214137"/>
            <a:ext cx="954107"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priced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3393976" y="3968123"/>
            <a:ext cx="843501"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stock</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3744344" y="5445224"/>
            <a:ext cx="718466"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gain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5642718" y="5847655"/>
            <a:ext cx="1409360"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monopoly</a:t>
            </a:r>
            <a:endParaRPr lang="zh-CN" altLang="en-US" sz="2200" dirty="0">
              <a:solidFill>
                <a:srgbClr val="C00000"/>
              </a:solidFill>
              <a:latin typeface="Arial" panose="020B0604020202020204" pitchFamily="34" charset="0"/>
              <a:cs typeface="Arial" panose="020B06040202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Specialized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456727" y="2505379"/>
            <a:ext cx="7872873" cy="4016484"/>
          </a:xfrm>
          <a:prstGeom prst="rect">
            <a:avLst/>
          </a:prstGeom>
        </p:spPr>
        <p:txBody>
          <a:bodyPr wrap="square">
            <a:spAutoFit/>
          </a:bodyPr>
          <a:lstStyle/>
          <a:p>
            <a:pPr algn="just">
              <a:spcBef>
                <a:spcPts val="600"/>
              </a:spcBef>
            </a:pPr>
            <a:r>
              <a:rPr lang="en-US" altLang="zh-CN" sz="2000" b="1" dirty="0">
                <a:latin typeface="Arial" panose="020B0604020202020204" pitchFamily="34" charset="0"/>
                <a:cs typeface="Arial" panose="020B0604020202020204" pitchFamily="34" charset="0"/>
              </a:rPr>
              <a:t>5 </a:t>
            </a:r>
            <a:r>
              <a:rPr lang="en-US" altLang="zh-CN" sz="2000" dirty="0">
                <a:latin typeface="Arial" panose="020B0604020202020204" pitchFamily="34" charset="0"/>
                <a:cs typeface="Arial" panose="020B0604020202020204" pitchFamily="34" charset="0"/>
              </a:rPr>
              <a:t>In </a:t>
            </a:r>
            <a:r>
              <a:rPr lang="en-US" altLang="zh-CN" sz="2000" i="1" dirty="0">
                <a:latin typeface="Arial" panose="020B0604020202020204" pitchFamily="34" charset="0"/>
                <a:cs typeface="Arial" panose="020B0604020202020204" pitchFamily="34" charset="0"/>
              </a:rPr>
              <a:t>The Wealth of Nations</a:t>
            </a:r>
            <a:r>
              <a:rPr lang="en-US" altLang="zh-CN" sz="2000" dirty="0">
                <a:latin typeface="Arial" panose="020B0604020202020204" pitchFamily="34" charset="0"/>
                <a:cs typeface="Arial" panose="020B0604020202020204" pitchFamily="34" charset="0"/>
              </a:rPr>
              <a:t>, Adam Smith showed that even though each individual </a:t>
            </a:r>
            <a:r>
              <a:rPr lang="en-US" altLang="zh-CN" sz="2000" dirty="0" smtClean="0">
                <a:latin typeface="Arial" panose="020B0604020202020204" pitchFamily="34" charset="0"/>
                <a:cs typeface="Arial" panose="020B0604020202020204" pitchFamily="34" charset="0"/>
              </a:rPr>
              <a:t>pursued his </a:t>
            </a:r>
            <a:r>
              <a:rPr lang="en-US" altLang="zh-CN" sz="2000" dirty="0">
                <a:latin typeface="Arial" panose="020B0604020202020204" pitchFamily="34" charset="0"/>
                <a:cs typeface="Arial" panose="020B0604020202020204" pitchFamily="34" charset="0"/>
              </a:rPr>
              <a:t>own self-interest, through </a:t>
            </a:r>
            <a:r>
              <a:rPr lang="en-US" altLang="zh-CN" sz="2000" b="1" dirty="0">
                <a:latin typeface="Arial" panose="020B0604020202020204" pitchFamily="34" charset="0"/>
                <a:cs typeface="Arial" panose="020B0604020202020204" pitchFamily="34" charset="0"/>
              </a:rPr>
              <a:t>_______________ </a:t>
            </a:r>
            <a:r>
              <a:rPr lang="en-US" altLang="zh-CN" sz="2000" dirty="0" smtClean="0">
                <a:latin typeface="Arial" panose="020B0604020202020204" pitchFamily="34" charset="0"/>
                <a:cs typeface="Arial" panose="020B0604020202020204" pitchFamily="34" charset="0"/>
              </a:rPr>
              <a:t>he </a:t>
            </a:r>
            <a:r>
              <a:rPr lang="en-US" altLang="zh-CN" sz="2000" dirty="0">
                <a:latin typeface="Arial" panose="020B0604020202020204" pitchFamily="34" charset="0"/>
                <a:cs typeface="Arial" panose="020B0604020202020204" pitchFamily="34" charset="0"/>
              </a:rPr>
              <a:t>was led “to promote an end which was </a:t>
            </a:r>
            <a:r>
              <a:rPr lang="en-US" altLang="zh-CN" sz="2000" dirty="0" smtClean="0">
                <a:latin typeface="Arial" panose="020B0604020202020204" pitchFamily="34" charset="0"/>
                <a:cs typeface="Arial" panose="020B0604020202020204" pitchFamily="34" charset="0"/>
              </a:rPr>
              <a:t>no part </a:t>
            </a:r>
            <a:r>
              <a:rPr lang="en-US" altLang="zh-CN" sz="2000" dirty="0">
                <a:latin typeface="Arial" panose="020B0604020202020204" pitchFamily="34" charset="0"/>
                <a:cs typeface="Arial" panose="020B0604020202020204" pitchFamily="34" charset="0"/>
              </a:rPr>
              <a:t>in his intentions.”</a:t>
            </a:r>
            <a:endParaRPr lang="en-US" altLang="zh-CN" sz="2000" dirty="0">
              <a:latin typeface="Arial" panose="020B0604020202020204" pitchFamily="34" charset="0"/>
              <a:cs typeface="Arial" panose="020B0604020202020204" pitchFamily="34" charset="0"/>
            </a:endParaRPr>
          </a:p>
          <a:p>
            <a:pPr algn="just">
              <a:spcBef>
                <a:spcPts val="600"/>
              </a:spcBef>
            </a:pPr>
            <a:r>
              <a:rPr lang="en-US" altLang="zh-CN" sz="2000" b="1" dirty="0">
                <a:latin typeface="Arial" panose="020B0604020202020204" pitchFamily="34" charset="0"/>
                <a:cs typeface="Arial" panose="020B0604020202020204" pitchFamily="34" charset="0"/>
              </a:rPr>
              <a:t>6 </a:t>
            </a:r>
            <a:r>
              <a:rPr lang="en-US" altLang="zh-CN" sz="2000" dirty="0">
                <a:latin typeface="Arial" panose="020B0604020202020204" pitchFamily="34" charset="0"/>
                <a:cs typeface="Arial" panose="020B0604020202020204" pitchFamily="34" charset="0"/>
              </a:rPr>
              <a:t>Instead of using your physical plastic card to make </a:t>
            </a:r>
            <a:r>
              <a:rPr lang="en-US" altLang="zh-CN" sz="2000" b="1" dirty="0">
                <a:latin typeface="Arial" panose="020B0604020202020204" pitchFamily="34" charset="0"/>
                <a:cs typeface="Arial" panose="020B0604020202020204" pitchFamily="34" charset="0"/>
              </a:rPr>
              <a:t>_______________</a:t>
            </a:r>
            <a:r>
              <a:rPr lang="en-US" altLang="zh-CN" sz="2000" dirty="0" smtClean="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 digital wallet </a:t>
            </a:r>
            <a:r>
              <a:rPr lang="en-US" altLang="zh-CN" sz="2000" dirty="0" smtClean="0">
                <a:latin typeface="Arial" panose="020B0604020202020204" pitchFamily="34" charset="0"/>
                <a:cs typeface="Arial" panose="020B0604020202020204" pitchFamily="34" charset="0"/>
              </a:rPr>
              <a:t>allows you </a:t>
            </a:r>
            <a:r>
              <a:rPr lang="en-US" altLang="zh-CN" sz="2000" dirty="0">
                <a:latin typeface="Arial" panose="020B0604020202020204" pitchFamily="34" charset="0"/>
                <a:cs typeface="Arial" panose="020B0604020202020204" pitchFamily="34" charset="0"/>
              </a:rPr>
              <a:t>to pay in stores, in apps, or online.</a:t>
            </a:r>
            <a:endParaRPr lang="en-US" altLang="zh-CN" sz="2000" dirty="0">
              <a:latin typeface="Arial" panose="020B0604020202020204" pitchFamily="34" charset="0"/>
              <a:cs typeface="Arial" panose="020B0604020202020204" pitchFamily="34" charset="0"/>
            </a:endParaRPr>
          </a:p>
          <a:p>
            <a:pPr algn="just">
              <a:spcBef>
                <a:spcPts val="600"/>
              </a:spcBef>
            </a:pPr>
            <a:r>
              <a:rPr lang="en-US" altLang="zh-CN" sz="2000" b="1" dirty="0">
                <a:latin typeface="Arial" panose="020B0604020202020204" pitchFamily="34" charset="0"/>
                <a:cs typeface="Arial" panose="020B0604020202020204" pitchFamily="34" charset="0"/>
              </a:rPr>
              <a:t>7 </a:t>
            </a:r>
            <a:r>
              <a:rPr lang="en-US" altLang="zh-CN" sz="2000" dirty="0">
                <a:latin typeface="Arial" panose="020B0604020202020204" pitchFamily="34" charset="0"/>
                <a:cs typeface="Arial" panose="020B0604020202020204" pitchFamily="34" charset="0"/>
              </a:rPr>
              <a:t>For low-income families, the </a:t>
            </a:r>
            <a:r>
              <a:rPr lang="en-US" altLang="zh-CN" sz="2000" b="1" dirty="0">
                <a:latin typeface="Arial" panose="020B0604020202020204" pitchFamily="34" charset="0"/>
                <a:cs typeface="Arial" panose="020B0604020202020204" pitchFamily="34" charset="0"/>
              </a:rPr>
              <a:t>_______________ </a:t>
            </a:r>
            <a:r>
              <a:rPr lang="en-US" altLang="zh-CN" sz="2000" dirty="0" smtClean="0">
                <a:latin typeface="Arial" panose="020B0604020202020204" pitchFamily="34" charset="0"/>
                <a:cs typeface="Arial" panose="020B0604020202020204" pitchFamily="34" charset="0"/>
              </a:rPr>
              <a:t>severely </a:t>
            </a:r>
            <a:r>
              <a:rPr lang="en-US" altLang="zh-CN" sz="2000" dirty="0">
                <a:latin typeface="Arial" panose="020B0604020202020204" pitchFamily="34" charset="0"/>
                <a:cs typeface="Arial" panose="020B0604020202020204" pitchFamily="34" charset="0"/>
              </a:rPr>
              <a:t>affects basic needs such as </a:t>
            </a:r>
            <a:r>
              <a:rPr lang="en-US" altLang="zh-CN" sz="2000" dirty="0" smtClean="0">
                <a:latin typeface="Arial" panose="020B0604020202020204" pitchFamily="34" charset="0"/>
                <a:cs typeface="Arial" panose="020B0604020202020204" pitchFamily="34" charset="0"/>
              </a:rPr>
              <a:t>food security</a:t>
            </a:r>
            <a:r>
              <a:rPr lang="en-US" altLang="zh-CN" sz="2000" dirty="0">
                <a:latin typeface="Arial" panose="020B0604020202020204" pitchFamily="34" charset="0"/>
                <a:cs typeface="Arial" panose="020B0604020202020204" pitchFamily="34" charset="0"/>
              </a:rPr>
              <a:t>, healthcare and shelter.</a:t>
            </a:r>
            <a:endParaRPr lang="en-US" altLang="zh-CN" sz="2000" dirty="0">
              <a:latin typeface="Arial" panose="020B0604020202020204" pitchFamily="34" charset="0"/>
              <a:cs typeface="Arial" panose="020B0604020202020204" pitchFamily="34" charset="0"/>
            </a:endParaRPr>
          </a:p>
          <a:p>
            <a:pPr algn="just">
              <a:spcBef>
                <a:spcPts val="600"/>
              </a:spcBef>
            </a:pPr>
            <a:r>
              <a:rPr lang="en-US" altLang="zh-CN" sz="2000" b="1" dirty="0">
                <a:latin typeface="Arial" panose="020B0604020202020204" pitchFamily="34" charset="0"/>
                <a:cs typeface="Arial" panose="020B0604020202020204" pitchFamily="34" charset="0"/>
              </a:rPr>
              <a:t>8 </a:t>
            </a:r>
            <a:r>
              <a:rPr lang="en-US" altLang="zh-CN" sz="2000" dirty="0">
                <a:latin typeface="Arial" panose="020B0604020202020204" pitchFamily="34" charset="0"/>
                <a:cs typeface="Arial" panose="020B0604020202020204" pitchFamily="34" charset="0"/>
              </a:rPr>
              <a:t>This organization aims to promote the </a:t>
            </a:r>
            <a:r>
              <a:rPr lang="en-US" altLang="zh-CN" sz="2000" b="1" dirty="0">
                <a:latin typeface="Arial" panose="020B0604020202020204" pitchFamily="34" charset="0"/>
                <a:cs typeface="Arial" panose="020B0604020202020204" pitchFamily="34" charset="0"/>
              </a:rPr>
              <a:t>_______________ </a:t>
            </a:r>
            <a:r>
              <a:rPr lang="en-US" altLang="zh-CN" sz="2000" dirty="0" smtClean="0">
                <a:latin typeface="Arial" panose="020B0604020202020204" pitchFamily="34" charset="0"/>
                <a:cs typeface="Arial" panose="020B0604020202020204" pitchFamily="34" charset="0"/>
              </a:rPr>
              <a:t>in </a:t>
            </a:r>
            <a:r>
              <a:rPr lang="en-US" altLang="zh-CN" sz="2000" dirty="0">
                <a:latin typeface="Arial" panose="020B0604020202020204" pitchFamily="34" charset="0"/>
                <a:cs typeface="Arial" panose="020B0604020202020204" pitchFamily="34" charset="0"/>
              </a:rPr>
              <a:t>sectors of great importance </a:t>
            </a:r>
            <a:r>
              <a:rPr lang="en-US" altLang="zh-CN" sz="2000" dirty="0" smtClean="0">
                <a:latin typeface="Arial" panose="020B0604020202020204" pitchFamily="34" charset="0"/>
                <a:cs typeface="Arial" panose="020B0604020202020204" pitchFamily="34" charset="0"/>
              </a:rPr>
              <a:t>to socioeconomic </a:t>
            </a:r>
            <a:r>
              <a:rPr lang="en-US" altLang="zh-CN" sz="2000" dirty="0">
                <a:latin typeface="Arial" panose="020B0604020202020204" pitchFamily="34" charset="0"/>
                <a:cs typeface="Arial" panose="020B0604020202020204" pitchFamily="34" charset="0"/>
              </a:rPr>
              <a:t>and technological development.</a:t>
            </a:r>
            <a:endParaRPr lang="en-US" altLang="zh-CN" sz="2000" dirty="0">
              <a:latin typeface="Arial" panose="020B0604020202020204" pitchFamily="34" charset="0"/>
              <a:cs typeface="Arial" panose="020B0604020202020204" pitchFamily="34" charset="0"/>
            </a:endParaRPr>
          </a:p>
        </p:txBody>
      </p:sp>
      <p:sp>
        <p:nvSpPr>
          <p:cNvPr id="2" name="TextBox 1"/>
          <p:cNvSpPr txBox="1"/>
          <p:nvPr/>
        </p:nvSpPr>
        <p:spPr>
          <a:xfrm>
            <a:off x="4067944" y="4797152"/>
            <a:ext cx="2408032"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economic downturn</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532211" y="3100898"/>
            <a:ext cx="2167581" cy="400110"/>
          </a:xfrm>
          <a:prstGeom prst="rect">
            <a:avLst/>
          </a:prstGeom>
          <a:noFill/>
        </p:spPr>
        <p:txBody>
          <a:bodyPr wrap="none" rtlCol="0">
            <a:spAutoFit/>
          </a:bodyPr>
          <a:lstStyle/>
          <a:p>
            <a:r>
              <a:rPr lang="en-US" altLang="zh-CN" sz="2000" dirty="0" smtClean="0">
                <a:solidFill>
                  <a:srgbClr val="C00000"/>
                </a:solidFill>
                <a:latin typeface="Arial" panose="020B0604020202020204" pitchFamily="34" charset="0"/>
                <a:cs typeface="Arial" panose="020B0604020202020204" pitchFamily="34" charset="0"/>
              </a:rPr>
              <a:t>the invisible </a:t>
            </a:r>
            <a:r>
              <a:rPr lang="en-US" altLang="zh-CN" sz="2000" dirty="0">
                <a:solidFill>
                  <a:srgbClr val="C00000"/>
                </a:solidFill>
                <a:latin typeface="Arial" panose="020B0604020202020204" pitchFamily="34" charset="0"/>
                <a:cs typeface="Arial" panose="020B0604020202020204" pitchFamily="34" charset="0"/>
              </a:rPr>
              <a:t>hand</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971600" y="4113511"/>
            <a:ext cx="1367682"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purchases</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5901514" y="5477162"/>
            <a:ext cx="1766830"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public interest</a:t>
            </a:r>
            <a:endParaRPr lang="zh-CN" altLang="en-US" sz="2000" dirty="0">
              <a:solidFill>
                <a:srgbClr val="C00000"/>
              </a:solidFill>
              <a:latin typeface="Arial" panose="020B0604020202020204" pitchFamily="34" charset="0"/>
              <a:cs typeface="Arial" panose="020B06040202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8082830" cy="769441"/>
          </a:xfrm>
          <a:prstGeom prst="rect">
            <a:avLst/>
          </a:prstGeom>
        </p:spPr>
        <p:txBody>
          <a:bodyPr wrap="square">
            <a:spAutoFit/>
          </a:bodyPr>
          <a:lstStyle/>
          <a:p>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with the words from the box. Change the form </a:t>
            </a:r>
            <a:r>
              <a:rPr lang="en-US" altLang="zh-CN" sz="2200" dirty="0" smtClean="0">
                <a:latin typeface="Arial" panose="020B0604020202020204" pitchFamily="34" charset="0"/>
                <a:cs typeface="Arial" panose="020B0604020202020204" pitchFamily="34" charset="0"/>
              </a:rPr>
              <a:t>where necessary</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316755" y="4077072"/>
            <a:ext cx="8143677" cy="2277547"/>
          </a:xfrm>
          <a:prstGeom prst="rect">
            <a:avLst/>
          </a:prstGeom>
        </p:spPr>
        <p:txBody>
          <a:bodyPr wrap="square">
            <a:spAutoFit/>
          </a:bodyPr>
          <a:lstStyle/>
          <a:p>
            <a:pPr algn="just">
              <a:spcBef>
                <a:spcPts val="600"/>
              </a:spcBef>
            </a:pPr>
            <a:r>
              <a:rPr lang="en-US" altLang="zh-CN" sz="2200" b="1" dirty="0">
                <a:latin typeface="Arial" panose="020B0604020202020204" pitchFamily="34" charset="0"/>
                <a:cs typeface="Arial" panose="020B0604020202020204" pitchFamily="34" charset="0"/>
              </a:rPr>
              <a:t>1</a:t>
            </a:r>
            <a:r>
              <a:rPr lang="en-US" altLang="zh-CN" sz="2200" dirty="0">
                <a:latin typeface="Arial" panose="020B0604020202020204" pitchFamily="34" charset="0"/>
                <a:cs typeface="Arial" panose="020B0604020202020204" pitchFamily="34" charset="0"/>
              </a:rPr>
              <a:t> Globalization is </a:t>
            </a:r>
            <a:r>
              <a:rPr lang="en-US" altLang="zh-CN" sz="2200" dirty="0" smtClean="0">
                <a:latin typeface="Arial" panose="020B0604020202020204" pitchFamily="34" charset="0"/>
                <a:cs typeface="Arial" panose="020B0604020202020204" pitchFamily="34" charset="0"/>
              </a:rPr>
              <a:t>___________ an </a:t>
            </a:r>
            <a:r>
              <a:rPr lang="en-US" altLang="zh-CN" sz="2200" dirty="0">
                <a:latin typeface="Arial" panose="020B0604020202020204" pitchFamily="34" charset="0"/>
                <a:cs typeface="Arial" panose="020B0604020202020204" pitchFamily="34" charset="0"/>
              </a:rPr>
              <a:t>economic process of interacting and integration that </a:t>
            </a:r>
            <a:r>
              <a:rPr lang="en-US" altLang="zh-CN" sz="2200" dirty="0" smtClean="0">
                <a:latin typeface="Arial" panose="020B0604020202020204" pitchFamily="34" charset="0"/>
                <a:cs typeface="Arial" panose="020B0604020202020204" pitchFamily="34" charset="0"/>
              </a:rPr>
              <a:t>is associated </a:t>
            </a:r>
            <a:r>
              <a:rPr lang="en-US" altLang="zh-CN" sz="2200" dirty="0">
                <a:latin typeface="Arial" panose="020B0604020202020204" pitchFamily="34" charset="0"/>
                <a:cs typeface="Arial" panose="020B0604020202020204" pitchFamily="34" charset="0"/>
              </a:rPr>
              <a:t>with social and cultural aspects.</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2</a:t>
            </a:r>
            <a:r>
              <a:rPr lang="en-US" altLang="zh-CN" sz="2200" dirty="0">
                <a:latin typeface="Arial" panose="020B0604020202020204" pitchFamily="34" charset="0"/>
                <a:cs typeface="Arial" panose="020B0604020202020204" pitchFamily="34" charset="0"/>
              </a:rPr>
              <a:t> By focusing on raising education standards, we raise the value of human capital, </a:t>
            </a:r>
            <a:r>
              <a:rPr lang="en-US" altLang="zh-CN" sz="2200" dirty="0" smtClean="0">
                <a:latin typeface="Arial" panose="020B0604020202020204" pitchFamily="34" charset="0"/>
                <a:cs typeface="Arial" panose="020B0604020202020204" pitchFamily="34" charset="0"/>
              </a:rPr>
              <a:t>thereby raising </a:t>
            </a:r>
            <a:r>
              <a:rPr lang="en-US" altLang="zh-CN" sz="2200" dirty="0">
                <a:latin typeface="Arial" panose="020B0604020202020204" pitchFamily="34" charset="0"/>
                <a:cs typeface="Arial" panose="020B0604020202020204" pitchFamily="34" charset="0"/>
              </a:rPr>
              <a:t>the performance of </a:t>
            </a:r>
            <a:r>
              <a:rPr lang="en-US" altLang="zh-CN" sz="2200" dirty="0" smtClean="0">
                <a:latin typeface="Arial" panose="020B0604020202020204" pitchFamily="34" charset="0"/>
                <a:cs typeface="Arial" panose="020B0604020202020204" pitchFamily="34" charset="0"/>
              </a:rPr>
              <a:t>the ___________ economy.</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3275856" y="4077072"/>
            <a:ext cx="125226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primarily</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755576" y="5805264"/>
            <a:ext cx="1016625"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overall</a:t>
            </a:r>
            <a:endParaRPr lang="zh-CN" altLang="en-US" sz="2200" dirty="0">
              <a:solidFill>
                <a:srgbClr val="C00000"/>
              </a:solidFill>
              <a:latin typeface="Arial" panose="020B0604020202020204" pitchFamily="34" charset="0"/>
              <a:cs typeface="Arial" panose="020B0604020202020204" pitchFamily="34" charset="0"/>
            </a:endParaRPr>
          </a:p>
        </p:txBody>
      </p:sp>
      <p:graphicFrame>
        <p:nvGraphicFramePr>
          <p:cNvPr id="3" name="表格 2"/>
          <p:cNvGraphicFramePr>
            <a:graphicFrameLocks noGrp="1"/>
          </p:cNvGraphicFramePr>
          <p:nvPr/>
        </p:nvGraphicFramePr>
        <p:xfrm>
          <a:off x="449538" y="2917493"/>
          <a:ext cx="8388867" cy="960665"/>
        </p:xfrm>
        <a:graphic>
          <a:graphicData uri="http://schemas.openxmlformats.org/drawingml/2006/table">
            <a:tbl>
              <a:tblPr firstRow="1" firstCol="1" bandRow="1">
                <a:tableStyleId>{E8B1032C-EA38-4F05-BA0D-38AFFFC7BED3}</a:tableStyleId>
              </a:tblPr>
              <a:tblGrid>
                <a:gridCol w="1677379"/>
                <a:gridCol w="1677379"/>
                <a:gridCol w="1677379"/>
                <a:gridCol w="1678365"/>
                <a:gridCol w="1678365"/>
              </a:tblGrid>
              <a:tr h="439499">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altLang="zh-CN" sz="2000" b="0" kern="0" dirty="0" smtClean="0">
                          <a:solidFill>
                            <a:schemeClr val="tx1"/>
                          </a:solidFill>
                          <a:effectLst/>
                          <a:latin typeface="Arial" panose="020B0604020202020204" pitchFamily="34" charset="0"/>
                          <a:ea typeface="+mn-ea"/>
                          <a:cs typeface="Arial" panose="020B0604020202020204" pitchFamily="34" charset="0"/>
                        </a:rPr>
                        <a:t>concept</a:t>
                      </a:r>
                      <a:endParaRPr lang="en-US" altLang="zh-CN" sz="2000" b="0" kern="0" dirty="0" smtClean="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50000"/>
                        </a:lnSpc>
                        <a:spcAft>
                          <a:spcPts val="0"/>
                        </a:spcAft>
                      </a:pPr>
                      <a:r>
                        <a:rPr lang="en-US" altLang="zh-CN" sz="2000" b="0" kern="0" dirty="0" smtClean="0">
                          <a:solidFill>
                            <a:schemeClr val="tx1"/>
                          </a:solidFill>
                          <a:effectLst/>
                          <a:latin typeface="Arial" panose="020B0604020202020204" pitchFamily="34" charset="0"/>
                          <a:ea typeface="+mn-ea"/>
                          <a:cs typeface="Arial" panose="020B0604020202020204" pitchFamily="34" charset="0"/>
                        </a:rPr>
                        <a:t>item</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50000"/>
                        </a:lnSpc>
                        <a:spcAft>
                          <a:spcPts val="0"/>
                        </a:spcAft>
                      </a:pPr>
                      <a:r>
                        <a:rPr lang="en-US" altLang="zh-CN" sz="2000" b="0" kern="0" dirty="0" smtClean="0">
                          <a:solidFill>
                            <a:schemeClr val="tx1"/>
                          </a:solidFill>
                          <a:effectLst/>
                          <a:latin typeface="Arial" panose="020B0604020202020204" pitchFamily="34" charset="0"/>
                          <a:ea typeface="+mn-ea"/>
                          <a:cs typeface="Arial" panose="020B0604020202020204" pitchFamily="34" charset="0"/>
                        </a:rPr>
                        <a:t>incline </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50000"/>
                        </a:lnSpc>
                        <a:spcAft>
                          <a:spcPts val="0"/>
                        </a:spcAft>
                      </a:pPr>
                      <a:r>
                        <a:rPr lang="en-US" altLang="zh-CN" sz="2000" b="0" kern="0" dirty="0" smtClean="0">
                          <a:solidFill>
                            <a:schemeClr val="tx1"/>
                          </a:solidFill>
                          <a:effectLst/>
                          <a:latin typeface="Arial" panose="020B0604020202020204" pitchFamily="34" charset="0"/>
                          <a:ea typeface="+mn-ea"/>
                          <a:cs typeface="Arial" panose="020B0604020202020204" pitchFamily="34" charset="0"/>
                        </a:rPr>
                        <a:t>instinctively </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altLang="zh-CN" sz="2000" b="0" kern="0" dirty="0" smtClean="0">
                          <a:solidFill>
                            <a:schemeClr val="tx1"/>
                          </a:solidFill>
                          <a:effectLst/>
                          <a:latin typeface="Arial" panose="020B0604020202020204" pitchFamily="34" charset="0"/>
                          <a:ea typeface="+mn-ea"/>
                          <a:cs typeface="Arial" panose="020B0604020202020204" pitchFamily="34" charset="0"/>
                        </a:rPr>
                        <a:t>invisible</a:t>
                      </a:r>
                      <a:endParaRPr lang="en-US" altLang="zh-CN" sz="2000" b="0" kern="0" dirty="0" smtClean="0">
                        <a:solidFill>
                          <a:schemeClr val="tx1"/>
                        </a:solidFill>
                        <a:effectLst/>
                        <a:latin typeface="Arial" panose="020B0604020202020204" pitchFamily="34" charset="0"/>
                        <a:ea typeface="+mn-ea"/>
                        <a:cs typeface="Arial" panose="020B0604020202020204" pitchFamily="34" charset="0"/>
                      </a:endParaRPr>
                    </a:p>
                  </a:txBody>
                  <a:tcPr marL="68580" marR="68580" marT="0" marB="0"/>
                </a:tc>
              </a:tr>
              <a:tr h="503465">
                <a:tc>
                  <a:txBody>
                    <a:bodyPr/>
                    <a:lstStyle/>
                    <a:p>
                      <a:pPr algn="ctr">
                        <a:lnSpc>
                          <a:spcPct val="150000"/>
                        </a:lnSpc>
                        <a:spcAft>
                          <a:spcPts val="0"/>
                        </a:spcAft>
                      </a:pPr>
                      <a:r>
                        <a:rPr lang="en-US" altLang="zh-CN" sz="2000" b="0" kern="0" dirty="0" smtClean="0">
                          <a:solidFill>
                            <a:schemeClr val="tx1"/>
                          </a:solidFill>
                          <a:effectLst/>
                          <a:latin typeface="Arial" panose="020B0604020202020204" pitchFamily="34" charset="0"/>
                          <a:ea typeface="+mn-ea"/>
                          <a:cs typeface="Arial" panose="020B0604020202020204" pitchFamily="34" charset="0"/>
                        </a:rPr>
                        <a:t>option</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50000"/>
                        </a:lnSpc>
                        <a:spcAft>
                          <a:spcPts val="0"/>
                        </a:spcAft>
                      </a:pPr>
                      <a:r>
                        <a:rPr lang="en-US" altLang="zh-CN" sz="2000" b="0" kern="0" dirty="0" smtClean="0">
                          <a:solidFill>
                            <a:schemeClr val="tx1"/>
                          </a:solidFill>
                          <a:effectLst/>
                          <a:latin typeface="Arial" panose="020B0604020202020204" pitchFamily="34" charset="0"/>
                          <a:ea typeface="+mn-ea"/>
                          <a:cs typeface="Arial" panose="020B0604020202020204" pitchFamily="34" charset="0"/>
                        </a:rPr>
                        <a:t>overall</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50000"/>
                        </a:lnSpc>
                        <a:spcAft>
                          <a:spcPts val="0"/>
                        </a:spcAft>
                      </a:pPr>
                      <a:r>
                        <a:rPr lang="en-US" altLang="zh-CN" sz="2000" b="0" kern="0" dirty="0" smtClean="0">
                          <a:solidFill>
                            <a:schemeClr val="tx1"/>
                          </a:solidFill>
                          <a:effectLst/>
                          <a:latin typeface="Arial" panose="020B0604020202020204" pitchFamily="34" charset="0"/>
                          <a:ea typeface="+mn-ea"/>
                          <a:cs typeface="Arial" panose="020B0604020202020204" pitchFamily="34" charset="0"/>
                        </a:rPr>
                        <a:t>primarily</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50000"/>
                        </a:lnSpc>
                        <a:spcAft>
                          <a:spcPts val="0"/>
                        </a:spcAft>
                      </a:pPr>
                      <a:r>
                        <a:rPr lang="en-US" altLang="zh-CN" sz="2000" b="0" kern="0" dirty="0" smtClean="0">
                          <a:solidFill>
                            <a:schemeClr val="tx1"/>
                          </a:solidFill>
                          <a:effectLst/>
                          <a:latin typeface="Arial" panose="020B0604020202020204" pitchFamily="34" charset="0"/>
                          <a:ea typeface="+mn-ea"/>
                          <a:cs typeface="Arial" panose="020B0604020202020204" pitchFamily="34" charset="0"/>
                        </a:rPr>
                        <a:t>promote</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50000"/>
                        </a:lnSpc>
                      </a:pPr>
                      <a:r>
                        <a:rPr lang="en-US" altLang="zh-CN" sz="2000" b="0" kern="0" dirty="0" smtClean="0">
                          <a:solidFill>
                            <a:schemeClr val="tx1"/>
                          </a:solidFill>
                          <a:effectLst/>
                          <a:latin typeface="Arial" panose="020B0604020202020204" pitchFamily="34" charset="0"/>
                          <a:ea typeface="+mn-ea"/>
                          <a:cs typeface="Arial" panose="020B0604020202020204" pitchFamily="34" charset="0"/>
                        </a:rPr>
                        <a:t>regulate</a:t>
                      </a:r>
                      <a:endParaRPr lang="en-US" altLang="zh-CN" sz="2000" b="0" kern="0" dirty="0" smtClean="0">
                        <a:solidFill>
                          <a:schemeClr val="tx1"/>
                        </a:solidFill>
                        <a:effectLst/>
                        <a:latin typeface="Arial" panose="020B0604020202020204" pitchFamily="34" charset="0"/>
                        <a:ea typeface="+mn-ea"/>
                        <a:cs typeface="Arial" panose="020B0604020202020204" pitchFamily="34" charset="0"/>
                      </a:endParaRPr>
                    </a:p>
                  </a:txBody>
                  <a:tcPr marL="68580" marR="68580" marT="0" marB="0"/>
                </a:tc>
              </a:tr>
            </a:tbl>
          </a:graphicData>
        </a:graphic>
      </p:graphicFrame>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矩形 12"/>
          <p:cNvSpPr/>
          <p:nvPr/>
        </p:nvSpPr>
        <p:spPr>
          <a:xfrm>
            <a:off x="683568" y="2204864"/>
            <a:ext cx="7580424" cy="4016484"/>
          </a:xfrm>
          <a:prstGeom prst="rect">
            <a:avLst/>
          </a:prstGeom>
        </p:spPr>
        <p:txBody>
          <a:bodyPr wrap="square">
            <a:spAutoFit/>
          </a:bodyPr>
          <a:lstStyle/>
          <a:p>
            <a:pPr algn="just">
              <a:spcBef>
                <a:spcPts val="600"/>
              </a:spcBef>
            </a:pPr>
            <a:r>
              <a:rPr lang="en-US" altLang="zh-CN" sz="2400" b="1" dirty="0" smtClean="0">
                <a:latin typeface="Arial" panose="020B0604020202020204" pitchFamily="34" charset="0"/>
                <a:cs typeface="Arial" panose="020B0604020202020204" pitchFamily="34" charset="0"/>
              </a:rPr>
              <a:t>3 </a:t>
            </a:r>
            <a:r>
              <a:rPr lang="en-US" altLang="zh-CN" sz="2400" dirty="0">
                <a:latin typeface="Arial" panose="020B0604020202020204" pitchFamily="34" charset="0"/>
                <a:cs typeface="Arial" panose="020B0604020202020204" pitchFamily="34" charset="0"/>
              </a:rPr>
              <a:t>Demand for the product is very strong and prices are </a:t>
            </a:r>
            <a:r>
              <a:rPr lang="en-US" altLang="zh-CN" sz="2400" dirty="0" smtClean="0">
                <a:latin typeface="Arial" panose="020B0604020202020204" pitchFamily="34" charset="0"/>
                <a:cs typeface="Arial" panose="020B0604020202020204" pitchFamily="34" charset="0"/>
              </a:rPr>
              <a:t>___________ to </a:t>
            </a:r>
            <a:r>
              <a:rPr lang="en-US" altLang="zh-CN" sz="2400" dirty="0">
                <a:latin typeface="Arial" panose="020B0604020202020204" pitchFamily="34" charset="0"/>
                <a:cs typeface="Arial" panose="020B0604020202020204" pitchFamily="34" charset="0"/>
              </a:rPr>
              <a:t>be high.</a:t>
            </a:r>
            <a:endParaRPr lang="en-US" altLang="zh-CN" sz="2400" dirty="0">
              <a:latin typeface="Arial" panose="020B0604020202020204" pitchFamily="34" charset="0"/>
              <a:cs typeface="Arial" panose="020B0604020202020204" pitchFamily="34" charset="0"/>
            </a:endParaRPr>
          </a:p>
          <a:p>
            <a:pPr algn="just">
              <a:spcBef>
                <a:spcPts val="600"/>
              </a:spcBef>
            </a:pPr>
            <a:r>
              <a:rPr lang="en-US" altLang="zh-CN" sz="2400" b="1" dirty="0">
                <a:latin typeface="Arial" panose="020B0604020202020204" pitchFamily="34" charset="0"/>
                <a:cs typeface="Arial" panose="020B0604020202020204" pitchFamily="34" charset="0"/>
              </a:rPr>
              <a:t>4 </a:t>
            </a:r>
            <a:r>
              <a:rPr lang="en-US" altLang="zh-CN" sz="2400" dirty="0">
                <a:latin typeface="Arial" panose="020B0604020202020204" pitchFamily="34" charset="0"/>
                <a:cs typeface="Arial" panose="020B0604020202020204" pitchFamily="34" charset="0"/>
              </a:rPr>
              <a:t>The company has established a number of behavioral guidelines to </a:t>
            </a:r>
            <a:r>
              <a:rPr lang="en-US" altLang="zh-CN" sz="2400" dirty="0" smtClean="0">
                <a:latin typeface="Arial" panose="020B0604020202020204" pitchFamily="34" charset="0"/>
                <a:cs typeface="Arial" panose="020B0604020202020204" pitchFamily="34" charset="0"/>
              </a:rPr>
              <a:t>___________ the activities </a:t>
            </a:r>
            <a:r>
              <a:rPr lang="en-US" altLang="zh-CN" sz="2400" dirty="0">
                <a:latin typeface="Arial" panose="020B0604020202020204" pitchFamily="34" charset="0"/>
                <a:cs typeface="Arial" panose="020B0604020202020204" pitchFamily="34" charset="0"/>
              </a:rPr>
              <a:t>of the company itself.</a:t>
            </a:r>
            <a:endParaRPr lang="en-US" altLang="zh-CN" sz="2400" dirty="0">
              <a:latin typeface="Arial" panose="020B0604020202020204" pitchFamily="34" charset="0"/>
              <a:cs typeface="Arial" panose="020B0604020202020204" pitchFamily="34" charset="0"/>
            </a:endParaRPr>
          </a:p>
          <a:p>
            <a:pPr algn="just">
              <a:spcBef>
                <a:spcPts val="600"/>
              </a:spcBef>
            </a:pPr>
            <a:r>
              <a:rPr lang="en-US" altLang="zh-CN" sz="2400" b="1" dirty="0">
                <a:latin typeface="Arial" panose="020B0604020202020204" pitchFamily="34" charset="0"/>
                <a:cs typeface="Arial" panose="020B0604020202020204" pitchFamily="34" charset="0"/>
              </a:rPr>
              <a:t>5 </a:t>
            </a:r>
            <a:r>
              <a:rPr lang="en-US" altLang="zh-CN" sz="2400" dirty="0">
                <a:latin typeface="Arial" panose="020B0604020202020204" pitchFamily="34" charset="0"/>
                <a:cs typeface="Arial" panose="020B0604020202020204" pitchFamily="34" charset="0"/>
              </a:rPr>
              <a:t>This website is the perfect place to shop online for cheap household </a:t>
            </a:r>
            <a:r>
              <a:rPr lang="en-US" altLang="zh-CN" sz="2400" dirty="0" smtClean="0">
                <a:latin typeface="Arial" panose="020B0604020202020204" pitchFamily="34" charset="0"/>
                <a:cs typeface="Arial" panose="020B0604020202020204" pitchFamily="34" charset="0"/>
              </a:rPr>
              <a:t>___________ and household </a:t>
            </a:r>
            <a:r>
              <a:rPr lang="en-US" altLang="zh-CN" sz="2400" dirty="0">
                <a:latin typeface="Arial" panose="020B0604020202020204" pitchFamily="34" charset="0"/>
                <a:cs typeface="Arial" panose="020B0604020202020204" pitchFamily="34" charset="0"/>
              </a:rPr>
              <a:t>gifts.</a:t>
            </a:r>
            <a:endParaRPr lang="en-US" altLang="zh-CN" sz="2400" dirty="0">
              <a:latin typeface="Arial" panose="020B0604020202020204" pitchFamily="34" charset="0"/>
              <a:cs typeface="Arial" panose="020B0604020202020204" pitchFamily="34" charset="0"/>
            </a:endParaRPr>
          </a:p>
          <a:p>
            <a:pPr algn="just">
              <a:spcBef>
                <a:spcPts val="600"/>
              </a:spcBef>
            </a:pPr>
            <a:r>
              <a:rPr lang="en-US" altLang="zh-CN" sz="2400" b="1" dirty="0">
                <a:latin typeface="Arial" panose="020B0604020202020204" pitchFamily="34" charset="0"/>
                <a:cs typeface="Arial" panose="020B0604020202020204" pitchFamily="34" charset="0"/>
              </a:rPr>
              <a:t>6 </a:t>
            </a:r>
            <a:r>
              <a:rPr lang="en-US" altLang="zh-CN" sz="2400" dirty="0">
                <a:latin typeface="Arial" panose="020B0604020202020204" pitchFamily="34" charset="0"/>
                <a:cs typeface="Arial" panose="020B0604020202020204" pitchFamily="34" charset="0"/>
              </a:rPr>
              <a:t>The company gives customers the </a:t>
            </a:r>
            <a:r>
              <a:rPr lang="en-US" altLang="zh-CN" sz="2400" dirty="0" smtClean="0">
                <a:latin typeface="Arial" panose="020B0604020202020204" pitchFamily="34" charset="0"/>
                <a:cs typeface="Arial" panose="020B0604020202020204" pitchFamily="34" charset="0"/>
              </a:rPr>
              <a:t>___________ to </a:t>
            </a:r>
            <a:r>
              <a:rPr lang="en-US" altLang="zh-CN" sz="2400" dirty="0">
                <a:latin typeface="Arial" panose="020B0604020202020204" pitchFamily="34" charset="0"/>
                <a:cs typeface="Arial" panose="020B0604020202020204" pitchFamily="34" charset="0"/>
              </a:rPr>
              <a:t>personalize their delivery orders </a:t>
            </a:r>
            <a:r>
              <a:rPr lang="en-US" altLang="zh-CN" sz="2400" dirty="0" smtClean="0">
                <a:latin typeface="Arial" panose="020B0604020202020204" pitchFamily="34" charset="0"/>
                <a:cs typeface="Arial" panose="020B0604020202020204" pitchFamily="34" charset="0"/>
              </a:rPr>
              <a:t>with a </a:t>
            </a:r>
            <a:r>
              <a:rPr lang="en-US" altLang="zh-CN" sz="2400" dirty="0">
                <a:latin typeface="Arial" panose="020B0604020202020204" pitchFamily="34" charset="0"/>
                <a:cs typeface="Arial" panose="020B0604020202020204" pitchFamily="34" charset="0"/>
              </a:rPr>
              <a:t>sweet note or some additional instructions</a:t>
            </a:r>
            <a:r>
              <a:rPr lang="en-US" altLang="zh-CN" sz="2400" dirty="0" smtClean="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
        <p:nvSpPr>
          <p:cNvPr id="2" name="TextBox 1"/>
          <p:cNvSpPr txBox="1"/>
          <p:nvPr/>
        </p:nvSpPr>
        <p:spPr>
          <a:xfrm>
            <a:off x="3707904" y="4581128"/>
            <a:ext cx="920445"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items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1115616" y="2564904"/>
            <a:ext cx="1231427"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inclined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499992" y="3356992"/>
            <a:ext cx="1298753"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regulate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5" name="TextBox 14"/>
          <p:cNvSpPr txBox="1"/>
          <p:nvPr/>
        </p:nvSpPr>
        <p:spPr>
          <a:xfrm>
            <a:off x="6372200" y="5013176"/>
            <a:ext cx="1024639"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option</a:t>
            </a:r>
            <a:endParaRPr lang="zh-CN" altLang="en-US" sz="2200" dirty="0">
              <a:solidFill>
                <a:srgbClr val="C00000"/>
              </a:solidFill>
              <a:latin typeface="Arial" panose="020B0604020202020204" pitchFamily="34" charset="0"/>
              <a:cs typeface="Arial" panose="020B06040202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矩形 12"/>
          <p:cNvSpPr/>
          <p:nvPr/>
        </p:nvSpPr>
        <p:spPr>
          <a:xfrm>
            <a:off x="611560" y="2436852"/>
            <a:ext cx="7637557" cy="4016484"/>
          </a:xfrm>
          <a:prstGeom prst="rect">
            <a:avLst/>
          </a:prstGeom>
        </p:spPr>
        <p:txBody>
          <a:bodyPr wrap="square">
            <a:spAutoFit/>
          </a:bodyPr>
          <a:lstStyle/>
          <a:p>
            <a:pPr algn="just">
              <a:spcBef>
                <a:spcPts val="600"/>
              </a:spcBef>
            </a:pPr>
            <a:r>
              <a:rPr lang="en-US" altLang="zh-CN" sz="2400" b="1" dirty="0">
                <a:latin typeface="Arial" panose="020B0604020202020204" pitchFamily="34" charset="0"/>
                <a:cs typeface="Arial" panose="020B0604020202020204" pitchFamily="34" charset="0"/>
              </a:rPr>
              <a:t>7 </a:t>
            </a:r>
            <a:r>
              <a:rPr lang="en-US" altLang="zh-CN" sz="2400" dirty="0">
                <a:latin typeface="Arial" panose="020B0604020202020204" pitchFamily="34" charset="0"/>
                <a:cs typeface="Arial" panose="020B0604020202020204" pitchFamily="34" charset="0"/>
              </a:rPr>
              <a:t>Several economic </a:t>
            </a:r>
            <a:r>
              <a:rPr lang="en-US" altLang="zh-CN" sz="2400" dirty="0" smtClean="0">
                <a:latin typeface="Arial" panose="020B0604020202020204" pitchFamily="34" charset="0"/>
                <a:cs typeface="Arial" panose="020B0604020202020204" pitchFamily="34" charset="0"/>
              </a:rPr>
              <a:t>___________ </a:t>
            </a:r>
            <a:r>
              <a:rPr lang="en-US" altLang="zh-CN" sz="2400" dirty="0">
                <a:latin typeface="Arial" panose="020B0604020202020204" pitchFamily="34" charset="0"/>
                <a:cs typeface="Arial" panose="020B0604020202020204" pitchFamily="34" charset="0"/>
              </a:rPr>
              <a:t>are defined precisely at the beginning of this research paper</a:t>
            </a:r>
            <a:r>
              <a:rPr lang="en-US" altLang="zh-CN" sz="2400" dirty="0" smtClean="0">
                <a:latin typeface="Arial" panose="020B0604020202020204" pitchFamily="34" charset="0"/>
                <a:cs typeface="Arial" panose="020B0604020202020204" pitchFamily="34" charset="0"/>
              </a:rPr>
              <a:t>.</a:t>
            </a:r>
            <a:endParaRPr lang="en-US" altLang="zh-CN" sz="2400" b="1" dirty="0" smtClean="0">
              <a:latin typeface="Arial" panose="020B0604020202020204" pitchFamily="34" charset="0"/>
              <a:cs typeface="Arial" panose="020B0604020202020204" pitchFamily="34" charset="0"/>
            </a:endParaRPr>
          </a:p>
          <a:p>
            <a:pPr algn="just">
              <a:spcBef>
                <a:spcPts val="600"/>
              </a:spcBef>
            </a:pPr>
            <a:r>
              <a:rPr lang="en-US" altLang="zh-CN" sz="2400" b="1" dirty="0" smtClean="0">
                <a:latin typeface="Arial" panose="020B0604020202020204" pitchFamily="34" charset="0"/>
                <a:cs typeface="Arial" panose="020B0604020202020204" pitchFamily="34" charset="0"/>
              </a:rPr>
              <a:t>8 </a:t>
            </a:r>
            <a:r>
              <a:rPr lang="en-US" altLang="zh-CN" sz="2400" dirty="0">
                <a:latin typeface="Arial" panose="020B0604020202020204" pitchFamily="34" charset="0"/>
                <a:cs typeface="Arial" panose="020B0604020202020204" pitchFamily="34" charset="0"/>
              </a:rPr>
              <a:t>He knew </a:t>
            </a:r>
            <a:r>
              <a:rPr lang="en-US" altLang="zh-CN" sz="2400" dirty="0" smtClean="0">
                <a:latin typeface="Arial" panose="020B0604020202020204" pitchFamily="34" charset="0"/>
                <a:cs typeface="Arial" panose="020B0604020202020204" pitchFamily="34" charset="0"/>
              </a:rPr>
              <a:t>___________ that </a:t>
            </a:r>
            <a:r>
              <a:rPr lang="en-US" altLang="zh-CN" sz="2400" dirty="0">
                <a:latin typeface="Arial" panose="020B0604020202020204" pitchFamily="34" charset="0"/>
                <a:cs typeface="Arial" panose="020B0604020202020204" pitchFamily="34" charset="0"/>
              </a:rPr>
              <a:t>there was something wrong with the current economic system.</a:t>
            </a:r>
            <a:endParaRPr lang="en-US" altLang="zh-CN" sz="2400" dirty="0">
              <a:latin typeface="Arial" panose="020B0604020202020204" pitchFamily="34" charset="0"/>
              <a:cs typeface="Arial" panose="020B0604020202020204" pitchFamily="34" charset="0"/>
            </a:endParaRPr>
          </a:p>
          <a:p>
            <a:pPr algn="just">
              <a:spcBef>
                <a:spcPts val="600"/>
              </a:spcBef>
            </a:pPr>
            <a:r>
              <a:rPr lang="en-US" altLang="zh-CN" sz="2400" b="1" dirty="0">
                <a:latin typeface="Arial" panose="020B0604020202020204" pitchFamily="34" charset="0"/>
                <a:cs typeface="Arial" panose="020B0604020202020204" pitchFamily="34" charset="0"/>
              </a:rPr>
              <a:t>9</a:t>
            </a:r>
            <a:r>
              <a:rPr lang="en-US" altLang="zh-CN" sz="2400" dirty="0">
                <a:latin typeface="Arial" panose="020B0604020202020204" pitchFamily="34" charset="0"/>
                <a:cs typeface="Arial" panose="020B0604020202020204" pitchFamily="34" charset="0"/>
              </a:rPr>
              <a:t> Many companies are using social media to </a:t>
            </a:r>
            <a:r>
              <a:rPr lang="en-US" altLang="zh-CN" sz="2400" dirty="0" smtClean="0">
                <a:latin typeface="Arial" panose="020B0604020202020204" pitchFamily="34" charset="0"/>
                <a:cs typeface="Arial" panose="020B0604020202020204" pitchFamily="34" charset="0"/>
              </a:rPr>
              <a:t>___________ their </a:t>
            </a:r>
            <a:r>
              <a:rPr lang="en-US" altLang="zh-CN" sz="2400" dirty="0">
                <a:latin typeface="Arial" panose="020B0604020202020204" pitchFamily="34" charset="0"/>
                <a:cs typeface="Arial" panose="020B0604020202020204" pitchFamily="34" charset="0"/>
              </a:rPr>
              <a:t>products.</a:t>
            </a:r>
            <a:endParaRPr lang="en-US" altLang="zh-CN" sz="2400" dirty="0">
              <a:latin typeface="Arial" panose="020B0604020202020204" pitchFamily="34" charset="0"/>
              <a:cs typeface="Arial" panose="020B0604020202020204" pitchFamily="34" charset="0"/>
            </a:endParaRPr>
          </a:p>
          <a:p>
            <a:pPr algn="just">
              <a:spcBef>
                <a:spcPts val="600"/>
              </a:spcBef>
            </a:pPr>
            <a:r>
              <a:rPr lang="en-US" altLang="zh-CN" sz="2400" b="1" dirty="0">
                <a:latin typeface="Arial" panose="020B0604020202020204" pitchFamily="34" charset="0"/>
                <a:cs typeface="Arial" panose="020B0604020202020204" pitchFamily="34" charset="0"/>
              </a:rPr>
              <a:t>10</a:t>
            </a: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“___________ </a:t>
            </a:r>
            <a:r>
              <a:rPr lang="en-US" altLang="zh-CN" sz="2400" dirty="0">
                <a:latin typeface="Arial" panose="020B0604020202020204" pitchFamily="34" charset="0"/>
                <a:cs typeface="Arial" panose="020B0604020202020204" pitchFamily="34" charset="0"/>
              </a:rPr>
              <a:t>earnings” is a phrase commonly used in the United Kingdom to mean earnings from services in contrast to physical goods or manufactured products that </a:t>
            </a:r>
            <a:r>
              <a:rPr lang="en-US" altLang="zh-CN" sz="2400" dirty="0" smtClean="0">
                <a:latin typeface="Arial" panose="020B0604020202020204" pitchFamily="34" charset="0"/>
                <a:cs typeface="Arial" panose="020B0604020202020204" pitchFamily="34" charset="0"/>
              </a:rPr>
              <a:t>are “visible</a:t>
            </a: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
        <p:nvSpPr>
          <p:cNvPr id="2" name="TextBox 1"/>
          <p:cNvSpPr txBox="1"/>
          <p:nvPr/>
        </p:nvSpPr>
        <p:spPr>
          <a:xfrm>
            <a:off x="971600" y="4407495"/>
            <a:ext cx="1314784"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promote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4398414" y="2426458"/>
            <a:ext cx="1417376"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concepts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2523550" y="3255367"/>
            <a:ext cx="1760418"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instinctively</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5" name="TextBox 14"/>
          <p:cNvSpPr txBox="1"/>
          <p:nvPr/>
        </p:nvSpPr>
        <p:spPr>
          <a:xfrm>
            <a:off x="1617063" y="4869160"/>
            <a:ext cx="1298753"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Invisible</a:t>
            </a:r>
            <a:endParaRPr lang="zh-CN" altLang="en-US" sz="2200" dirty="0">
              <a:solidFill>
                <a:srgbClr val="C00000"/>
              </a:solidFill>
              <a:latin typeface="Arial" panose="020B0604020202020204" pitchFamily="34" charset="0"/>
              <a:cs typeface="Arial" panose="020B06040202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3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971600" y="2060848"/>
            <a:ext cx="7956748" cy="769441"/>
          </a:xfrm>
          <a:prstGeom prst="rect">
            <a:avLst/>
          </a:prstGeom>
        </p:spPr>
        <p:txBody>
          <a:bodyPr wrap="square">
            <a:spAutoFit/>
          </a:bodyPr>
          <a:lstStyle/>
          <a:p>
            <a:pPr algn="just"/>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with the phrases from the box. Change the form </a:t>
            </a:r>
            <a:r>
              <a:rPr lang="en-US" altLang="zh-CN" sz="2200" dirty="0" smtClean="0">
                <a:latin typeface="Arial" panose="020B0604020202020204" pitchFamily="34" charset="0"/>
                <a:cs typeface="Arial" panose="020B0604020202020204" pitchFamily="34" charset="0"/>
              </a:rPr>
              <a:t>where necessary.</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395536" y="4446691"/>
            <a:ext cx="8266279" cy="1646605"/>
          </a:xfrm>
          <a:prstGeom prst="rect">
            <a:avLst/>
          </a:prstGeom>
        </p:spPr>
        <p:txBody>
          <a:bodyPr wrap="square">
            <a:spAutoFit/>
          </a:bodyPr>
          <a:lstStyle/>
          <a:p>
            <a:pPr algn="just">
              <a:spcBef>
                <a:spcPts val="600"/>
              </a:spcBef>
            </a:pPr>
            <a:r>
              <a:rPr lang="en-US" altLang="zh-CN" sz="2400" b="1" dirty="0">
                <a:latin typeface="Arial" panose="020B0604020202020204" pitchFamily="34" charset="0"/>
                <a:cs typeface="Arial" panose="020B0604020202020204" pitchFamily="34" charset="0"/>
              </a:rPr>
              <a:t>1 </a:t>
            </a:r>
            <a:r>
              <a:rPr lang="en-US" altLang="zh-CN" sz="2400" dirty="0" smtClean="0">
                <a:latin typeface="Arial" panose="020B0604020202020204" pitchFamily="34" charset="0"/>
                <a:cs typeface="Arial" panose="020B0604020202020204" pitchFamily="34" charset="0"/>
              </a:rPr>
              <a:t>The </a:t>
            </a:r>
            <a:r>
              <a:rPr lang="en-US" altLang="zh-CN" sz="2400" dirty="0">
                <a:latin typeface="Arial" panose="020B0604020202020204" pitchFamily="34" charset="0"/>
                <a:cs typeface="Arial" panose="020B0604020202020204" pitchFamily="34" charset="0"/>
              </a:rPr>
              <a:t>history of the company </a:t>
            </a:r>
            <a:r>
              <a:rPr lang="en-US" altLang="zh-CN" sz="2400" dirty="0" smtClean="0">
                <a:latin typeface="Arial" panose="020B0604020202020204" pitchFamily="34" charset="0"/>
                <a:cs typeface="Arial" panose="020B0604020202020204" pitchFamily="34" charset="0"/>
              </a:rPr>
              <a:t>_____________________. the </a:t>
            </a:r>
            <a:r>
              <a:rPr lang="en-US" altLang="zh-CN" sz="2400" dirty="0">
                <a:latin typeface="Arial" panose="020B0604020202020204" pitchFamily="34" charset="0"/>
                <a:cs typeface="Arial" panose="020B0604020202020204" pitchFamily="34" charset="0"/>
              </a:rPr>
              <a:t>19th century.</a:t>
            </a:r>
            <a:endParaRPr lang="en-US" altLang="zh-CN" sz="2400" dirty="0">
              <a:latin typeface="Arial" panose="020B0604020202020204" pitchFamily="34" charset="0"/>
              <a:cs typeface="Arial" panose="020B0604020202020204" pitchFamily="34" charset="0"/>
            </a:endParaRPr>
          </a:p>
          <a:p>
            <a:pPr algn="just">
              <a:spcBef>
                <a:spcPts val="600"/>
              </a:spcBef>
            </a:pPr>
            <a:r>
              <a:rPr lang="en-US" altLang="zh-CN" sz="2400" b="1" dirty="0">
                <a:latin typeface="Arial" panose="020B0604020202020204" pitchFamily="34" charset="0"/>
                <a:cs typeface="Arial" panose="020B0604020202020204" pitchFamily="34" charset="0"/>
              </a:rPr>
              <a:t>2</a:t>
            </a:r>
            <a:r>
              <a:rPr lang="en-US" altLang="zh-CN" sz="2400" dirty="0">
                <a:latin typeface="Arial" panose="020B0604020202020204" pitchFamily="34" charset="0"/>
                <a:cs typeface="Arial" panose="020B0604020202020204" pitchFamily="34" charset="0"/>
              </a:rPr>
              <a:t> Psychological egoism is the view that one is always motivated to act </a:t>
            </a:r>
            <a:r>
              <a:rPr lang="en-US" altLang="zh-CN" sz="2400" dirty="0" smtClean="0">
                <a:latin typeface="Arial" panose="020B0604020202020204" pitchFamily="34" charset="0"/>
                <a:cs typeface="Arial" panose="020B0604020202020204" pitchFamily="34" charset="0"/>
              </a:rPr>
              <a:t>_____________________.</a:t>
            </a:r>
            <a:endParaRPr lang="en-US" altLang="zh-CN" sz="2400" dirty="0">
              <a:latin typeface="Arial" panose="020B0604020202020204" pitchFamily="34" charset="0"/>
              <a:cs typeface="Arial" panose="020B0604020202020204" pitchFamily="34" charset="0"/>
            </a:endParaRPr>
          </a:p>
        </p:txBody>
      </p:sp>
      <p:sp>
        <p:nvSpPr>
          <p:cNvPr id="6" name="TextBox 5"/>
          <p:cNvSpPr txBox="1"/>
          <p:nvPr/>
        </p:nvSpPr>
        <p:spPr>
          <a:xfrm>
            <a:off x="5474920" y="4437112"/>
            <a:ext cx="2015295"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dates back to</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2778074" y="5631631"/>
            <a:ext cx="3522118"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in </a:t>
            </a:r>
            <a:r>
              <a:rPr lang="en-US" altLang="zh-CN" sz="2400" dirty="0" smtClean="0">
                <a:solidFill>
                  <a:srgbClr val="C00000"/>
                </a:solidFill>
                <a:latin typeface="Arial" panose="020B0604020202020204" pitchFamily="34" charset="0"/>
                <a:cs typeface="Arial" panose="020B0604020202020204" pitchFamily="34" charset="0"/>
              </a:rPr>
              <a:t>their </a:t>
            </a:r>
            <a:r>
              <a:rPr lang="en-US" altLang="zh-CN" sz="2400" dirty="0">
                <a:solidFill>
                  <a:srgbClr val="C00000"/>
                </a:solidFill>
                <a:latin typeface="Arial" panose="020B0604020202020204" pitchFamily="34" charset="0"/>
                <a:cs typeface="Arial" panose="020B0604020202020204" pitchFamily="34" charset="0"/>
              </a:rPr>
              <a:t>own best interest</a:t>
            </a:r>
            <a:endParaRPr lang="zh-CN" altLang="en-US" sz="2200" dirty="0">
              <a:solidFill>
                <a:srgbClr val="C00000"/>
              </a:solidFill>
              <a:latin typeface="Arial" panose="020B0604020202020204" pitchFamily="34" charset="0"/>
              <a:cs typeface="Arial" panose="020B0604020202020204" pitchFamily="34" charset="0"/>
            </a:endParaRPr>
          </a:p>
        </p:txBody>
      </p:sp>
      <p:graphicFrame>
        <p:nvGraphicFramePr>
          <p:cNvPr id="3" name="表格 2"/>
          <p:cNvGraphicFramePr>
            <a:graphicFrameLocks noGrp="1"/>
          </p:cNvGraphicFramePr>
          <p:nvPr/>
        </p:nvGraphicFramePr>
        <p:xfrm>
          <a:off x="467544" y="3051800"/>
          <a:ext cx="8316224" cy="1097280"/>
        </p:xfrm>
        <a:graphic>
          <a:graphicData uri="http://schemas.openxmlformats.org/drawingml/2006/table">
            <a:tbl>
              <a:tblPr firstRow="1" bandRow="1">
                <a:tableStyleId>{E8B1032C-EA38-4F05-BA0D-38AFFFC7BED3}</a:tableStyleId>
              </a:tblPr>
              <a:tblGrid>
                <a:gridCol w="2079056"/>
                <a:gridCol w="2079056"/>
                <a:gridCol w="2079056"/>
                <a:gridCol w="2079056"/>
              </a:tblGrid>
              <a:tr h="370840">
                <a:tc>
                  <a:txBody>
                    <a:bodyPr/>
                    <a:lstStyle/>
                    <a:p>
                      <a:pPr algn="ctr"/>
                      <a:r>
                        <a:rPr lang="en-US" altLang="zh-CN" sz="2000" b="0" i="0" u="none" strike="noStrike" kern="1200" baseline="0" dirty="0" smtClean="0">
                          <a:solidFill>
                            <a:schemeClr val="tx1"/>
                          </a:solidFill>
                          <a:latin typeface="Arial" panose="020B0604020202020204" pitchFamily="34" charset="0"/>
                          <a:ea typeface="+mn-ea"/>
                          <a:cs typeface="Arial" panose="020B0604020202020204" pitchFamily="34" charset="0"/>
                        </a:rPr>
                        <a:t>date back to</a:t>
                      </a:r>
                      <a:endParaRPr lang="en-US" altLang="zh-CN" sz="20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en-US" altLang="zh-CN" sz="2000" b="0" i="0" u="none" strike="noStrike" kern="1200" baseline="0" dirty="0" smtClean="0">
                          <a:solidFill>
                            <a:schemeClr val="tx1"/>
                          </a:solidFill>
                          <a:latin typeface="Arial" panose="020B0604020202020204" pitchFamily="34" charset="0"/>
                          <a:ea typeface="+mn-ea"/>
                          <a:cs typeface="Arial" panose="020B0604020202020204" pitchFamily="34" charset="0"/>
                        </a:rPr>
                        <a:t>have the best chance of </a:t>
                      </a:r>
                      <a:endParaRPr lang="zh-CN" altLang="en-US" sz="2000" b="0" dirty="0">
                        <a:latin typeface="Arial" panose="020B0604020202020204" pitchFamily="34" charset="0"/>
                        <a:cs typeface="Arial" panose="020B0604020202020204" pitchFamily="34" charset="0"/>
                      </a:endParaRPr>
                    </a:p>
                  </a:txBody>
                  <a:tcPr/>
                </a:tc>
                <a:tc>
                  <a:txBody>
                    <a:bodyPr/>
                    <a:lstStyle/>
                    <a:p>
                      <a:pPr algn="ctr"/>
                      <a:r>
                        <a:rPr lang="en-US" altLang="zh-CN" sz="2000" b="0" i="0" u="none" strike="noStrike" kern="1200" baseline="0" dirty="0" smtClean="0">
                          <a:solidFill>
                            <a:schemeClr val="tx1"/>
                          </a:solidFill>
                          <a:latin typeface="Arial" panose="020B0604020202020204" pitchFamily="34" charset="0"/>
                          <a:ea typeface="+mn-ea"/>
                          <a:cs typeface="Arial" panose="020B0604020202020204" pitchFamily="34" charset="0"/>
                        </a:rPr>
                        <a:t>in demand</a:t>
                      </a:r>
                      <a:endParaRPr lang="zh-CN" altLang="en-US" sz="2000" b="0" dirty="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0" i="0" u="none" strike="noStrike" kern="1200" baseline="0" dirty="0" smtClean="0">
                          <a:solidFill>
                            <a:schemeClr val="tx1"/>
                          </a:solidFill>
                          <a:latin typeface="Arial" panose="020B0604020202020204" pitchFamily="34" charset="0"/>
                          <a:ea typeface="+mn-ea"/>
                          <a:cs typeface="Arial" panose="020B0604020202020204" pitchFamily="34" charset="0"/>
                        </a:rPr>
                        <a:t>in one’s own best interest</a:t>
                      </a:r>
                      <a:endParaRPr lang="en-US" altLang="zh-CN" sz="20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algn="ctr"/>
                      <a:r>
                        <a:rPr lang="en-US" altLang="zh-CN" sz="2000" b="0" i="0" u="none" strike="noStrike" kern="1200" baseline="0" dirty="0" smtClean="0">
                          <a:solidFill>
                            <a:schemeClr val="tx1"/>
                          </a:solidFill>
                          <a:latin typeface="Arial" panose="020B0604020202020204" pitchFamily="34" charset="0"/>
                          <a:ea typeface="+mn-ea"/>
                          <a:cs typeface="Arial" panose="020B0604020202020204" pitchFamily="34" charset="0"/>
                        </a:rPr>
                        <a:t>leave alone</a:t>
                      </a:r>
                      <a:endParaRPr lang="zh-CN" altLang="en-US" sz="2000" b="0" dirty="0">
                        <a:latin typeface="Arial" panose="020B0604020202020204" pitchFamily="34" charset="0"/>
                        <a:cs typeface="Arial" panose="020B0604020202020204" pitchFamily="34" charset="0"/>
                      </a:endParaRPr>
                    </a:p>
                  </a:txBody>
                  <a:tcPr/>
                </a:tc>
                <a:tc>
                  <a:txBody>
                    <a:bodyPr/>
                    <a:lstStyle/>
                    <a:p>
                      <a:pPr algn="ctr"/>
                      <a:r>
                        <a:rPr lang="en-US" altLang="zh-CN" sz="2000" b="0" i="0" u="none" strike="noStrike" kern="1200" baseline="0" dirty="0" smtClean="0">
                          <a:solidFill>
                            <a:schemeClr val="tx1"/>
                          </a:solidFill>
                          <a:latin typeface="Arial" panose="020B0604020202020204" pitchFamily="34" charset="0"/>
                          <a:ea typeface="+mn-ea"/>
                          <a:cs typeface="Arial" panose="020B0604020202020204" pitchFamily="34" charset="0"/>
                        </a:rPr>
                        <a:t>look out for</a:t>
                      </a:r>
                      <a:endParaRPr lang="zh-CN" altLang="en-US" sz="2000" b="0" dirty="0">
                        <a:latin typeface="Arial" panose="020B0604020202020204" pitchFamily="34" charset="0"/>
                        <a:cs typeface="Arial" panose="020B0604020202020204" pitchFamily="34" charset="0"/>
                      </a:endParaRPr>
                    </a:p>
                  </a:txBody>
                  <a:tcPr/>
                </a:tc>
                <a:tc>
                  <a:txBody>
                    <a:bodyPr/>
                    <a:lstStyle/>
                    <a:p>
                      <a:pPr algn="ctr"/>
                      <a:r>
                        <a:rPr lang="en-US" altLang="zh-CN" sz="2000" b="0" i="0" u="none" strike="noStrike" kern="1200" baseline="0" dirty="0" smtClean="0">
                          <a:solidFill>
                            <a:schemeClr val="tx1"/>
                          </a:solidFill>
                          <a:latin typeface="Arial" panose="020B0604020202020204" pitchFamily="34" charset="0"/>
                          <a:ea typeface="+mn-ea"/>
                          <a:cs typeface="Arial" panose="020B0604020202020204" pitchFamily="34" charset="0"/>
                        </a:rPr>
                        <a:t>put faith in </a:t>
                      </a:r>
                      <a:endParaRPr lang="zh-CN" altLang="en-US" sz="2000" b="0" dirty="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0" i="0" u="none" strike="noStrike" kern="1200" baseline="0" dirty="0" smtClean="0">
                          <a:solidFill>
                            <a:schemeClr val="tx1"/>
                          </a:solidFill>
                          <a:latin typeface="Arial" panose="020B0604020202020204" pitchFamily="34" charset="0"/>
                          <a:ea typeface="+mn-ea"/>
                          <a:cs typeface="Arial" panose="020B0604020202020204" pitchFamily="34" charset="0"/>
                        </a:rPr>
                        <a:t>regardless of</a:t>
                      </a:r>
                      <a:endParaRPr lang="en-US" altLang="zh-CN" sz="20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tc>
              </a:tr>
            </a:tbl>
          </a:graphicData>
        </a:graphic>
      </p:graphicFrame>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3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611560" y="2348880"/>
            <a:ext cx="7855273" cy="4016484"/>
          </a:xfrm>
          <a:prstGeom prst="rect">
            <a:avLst/>
          </a:prstGeom>
        </p:spPr>
        <p:txBody>
          <a:bodyPr wrap="square">
            <a:spAutoFit/>
          </a:bodyPr>
          <a:lstStyle/>
          <a:p>
            <a:pPr algn="just">
              <a:spcBef>
                <a:spcPts val="600"/>
              </a:spcBef>
            </a:pPr>
            <a:r>
              <a:rPr lang="en-US" altLang="zh-CN" sz="2400" b="1" dirty="0">
                <a:latin typeface="Arial" panose="020B0604020202020204" pitchFamily="34" charset="0"/>
                <a:cs typeface="Arial" panose="020B0604020202020204" pitchFamily="34" charset="0"/>
              </a:rPr>
              <a:t>3 </a:t>
            </a:r>
            <a:r>
              <a:rPr lang="en-US" altLang="zh-CN" sz="2400" dirty="0">
                <a:latin typeface="Arial" panose="020B0604020202020204" pitchFamily="34" charset="0"/>
                <a:cs typeface="Arial" panose="020B0604020202020204" pitchFamily="34" charset="0"/>
              </a:rPr>
              <a:t>You need to make decisions with an eye to what your rivals will do, anticipating </a:t>
            </a:r>
            <a:r>
              <a:rPr lang="en-US" altLang="zh-CN" sz="2400" dirty="0" smtClean="0">
                <a:latin typeface="Arial" panose="020B0604020202020204" pitchFamily="34" charset="0"/>
                <a:cs typeface="Arial" panose="020B0604020202020204" pitchFamily="34" charset="0"/>
              </a:rPr>
              <a:t>their likely </a:t>
            </a:r>
            <a:r>
              <a:rPr lang="en-US" altLang="zh-CN" sz="2400" dirty="0">
                <a:latin typeface="Arial" panose="020B0604020202020204" pitchFamily="34" charset="0"/>
                <a:cs typeface="Arial" panose="020B0604020202020204" pitchFamily="34" charset="0"/>
              </a:rPr>
              <a:t>moves so that you can _____________________ </a:t>
            </a:r>
            <a:r>
              <a:rPr lang="en-US" altLang="zh-CN" sz="2400" dirty="0" smtClean="0">
                <a:latin typeface="Arial" panose="020B0604020202020204" pitchFamily="34" charset="0"/>
                <a:cs typeface="Arial" panose="020B0604020202020204" pitchFamily="34" charset="0"/>
              </a:rPr>
              <a:t>winning</a:t>
            </a: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algn="just">
              <a:spcBef>
                <a:spcPts val="600"/>
              </a:spcBef>
            </a:pPr>
            <a:r>
              <a:rPr lang="en-US" altLang="zh-CN" sz="2400" b="1" dirty="0">
                <a:latin typeface="Arial" panose="020B0604020202020204" pitchFamily="34" charset="0"/>
                <a:cs typeface="Arial" panose="020B0604020202020204" pitchFamily="34" charset="0"/>
              </a:rPr>
              <a:t>4 </a:t>
            </a:r>
            <a:r>
              <a:rPr lang="en-US" altLang="zh-CN" sz="2400" dirty="0">
                <a:latin typeface="Arial" panose="020B0604020202020204" pitchFamily="34" charset="0"/>
                <a:cs typeface="Arial" panose="020B0604020202020204" pitchFamily="34" charset="0"/>
              </a:rPr>
              <a:t>Here are the ten biggest consumer trends for start-ups to _____________________ </a:t>
            </a:r>
            <a:r>
              <a:rPr lang="en-US" altLang="zh-CN" sz="2400" dirty="0" smtClean="0">
                <a:latin typeface="Arial" panose="020B0604020202020204" pitchFamily="34" charset="0"/>
                <a:cs typeface="Arial" panose="020B0604020202020204" pitchFamily="34" charset="0"/>
              </a:rPr>
              <a:t>in </a:t>
            </a:r>
            <a:r>
              <a:rPr lang="en-US" altLang="zh-CN" sz="2400" dirty="0">
                <a:latin typeface="Arial" panose="020B0604020202020204" pitchFamily="34" charset="0"/>
                <a:cs typeface="Arial" panose="020B0604020202020204" pitchFamily="34" charset="0"/>
              </a:rPr>
              <a:t>the future.</a:t>
            </a:r>
            <a:endParaRPr lang="en-US" altLang="zh-CN" sz="2400" dirty="0">
              <a:latin typeface="Arial" panose="020B0604020202020204" pitchFamily="34" charset="0"/>
              <a:cs typeface="Arial" panose="020B0604020202020204" pitchFamily="34" charset="0"/>
            </a:endParaRPr>
          </a:p>
          <a:p>
            <a:pPr algn="just">
              <a:spcBef>
                <a:spcPts val="600"/>
              </a:spcBef>
            </a:pPr>
            <a:r>
              <a:rPr lang="en-US" altLang="zh-CN" sz="2400" b="1" dirty="0">
                <a:latin typeface="Arial" panose="020B0604020202020204" pitchFamily="34" charset="0"/>
                <a:cs typeface="Arial" panose="020B0604020202020204" pitchFamily="34" charset="0"/>
              </a:rPr>
              <a:t>5 </a:t>
            </a:r>
            <a:r>
              <a:rPr lang="en-US" altLang="zh-CN" sz="2400" dirty="0">
                <a:latin typeface="Arial" panose="020B0604020202020204" pitchFamily="34" charset="0"/>
                <a:cs typeface="Arial" panose="020B0604020202020204" pitchFamily="34" charset="0"/>
              </a:rPr>
              <a:t>At the moment young people with experience in marketing are very much _____________________.</a:t>
            </a:r>
            <a:endParaRPr lang="en-US" altLang="zh-CN" sz="2400" dirty="0">
              <a:latin typeface="Arial" panose="020B0604020202020204" pitchFamily="34" charset="0"/>
              <a:cs typeface="Arial" panose="020B0604020202020204" pitchFamily="34" charset="0"/>
            </a:endParaRPr>
          </a:p>
          <a:p>
            <a:pPr algn="just">
              <a:spcBef>
                <a:spcPts val="600"/>
              </a:spcBef>
            </a:pPr>
            <a:r>
              <a:rPr lang="en-US" altLang="zh-CN" sz="2400" b="1" dirty="0">
                <a:latin typeface="Arial" panose="020B0604020202020204" pitchFamily="34" charset="0"/>
                <a:cs typeface="Arial" panose="020B0604020202020204" pitchFamily="34" charset="0"/>
              </a:rPr>
              <a:t>6 </a:t>
            </a:r>
            <a:r>
              <a:rPr lang="en-US" altLang="zh-CN" sz="2400" dirty="0">
                <a:latin typeface="Arial" panose="020B0604020202020204" pitchFamily="34" charset="0"/>
                <a:cs typeface="Arial" panose="020B0604020202020204" pitchFamily="34" charset="0"/>
              </a:rPr>
              <a:t>The demand for cloud-based solutions and applications is increasing _____________________ </a:t>
            </a:r>
            <a:r>
              <a:rPr lang="en-US" altLang="zh-CN" sz="2400" dirty="0" smtClean="0">
                <a:latin typeface="Arial" panose="020B0604020202020204" pitchFamily="34" charset="0"/>
                <a:cs typeface="Arial" panose="020B0604020202020204" pitchFamily="34" charset="0"/>
              </a:rPr>
              <a:t>the recession</a:t>
            </a: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
        <p:nvSpPr>
          <p:cNvPr id="6" name="TextBox 5"/>
          <p:cNvSpPr txBox="1"/>
          <p:nvPr/>
        </p:nvSpPr>
        <p:spPr>
          <a:xfrm>
            <a:off x="1979712" y="3895457"/>
            <a:ext cx="1707519"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look out for</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5076056" y="4710334"/>
            <a:ext cx="1624163" cy="461665"/>
          </a:xfrm>
          <a:prstGeom prst="rect">
            <a:avLst/>
          </a:prstGeom>
          <a:noFill/>
        </p:spPr>
        <p:txBody>
          <a:bodyPr wrap="none" rtlCol="0">
            <a:spAutoFit/>
          </a:bodyPr>
          <a:lstStyle>
            <a:defPPr>
              <a:defRPr lang="zh-CN"/>
            </a:defPPr>
            <a:lvl1pPr>
              <a:defRPr sz="2400"/>
            </a:lvl1pPr>
          </a:lstStyle>
          <a:p>
            <a:r>
              <a:rPr lang="en-US" altLang="zh-CN" dirty="0">
                <a:solidFill>
                  <a:srgbClr val="C00000"/>
                </a:solidFill>
                <a:latin typeface="Arial" panose="020B0604020202020204" pitchFamily="34" charset="0"/>
                <a:cs typeface="Arial" panose="020B0604020202020204" pitchFamily="34" charset="0"/>
              </a:rPr>
              <a:t>in demand</a:t>
            </a:r>
            <a:endParaRPr lang="zh-CN" altLang="en-US"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5076056" y="5517232"/>
            <a:ext cx="1965603"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regardless of</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1313892" y="3111351"/>
            <a:ext cx="3453189"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have the best chance of</a:t>
            </a:r>
            <a:endParaRPr lang="zh-CN" altLang="en-US" sz="2400" dirty="0">
              <a:solidFill>
                <a:srgbClr val="C00000"/>
              </a:solidFill>
              <a:latin typeface="Arial" panose="020B0604020202020204" pitchFamily="34" charset="0"/>
              <a:cs typeface="Arial" panose="020B06040202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36512" y="-27384"/>
            <a:ext cx="2245793" cy="12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Contents</a:t>
            </a:r>
            <a:endParaRPr lang="en-US" altLang="zh-CN" sz="3200" dirty="0">
              <a:solidFill>
                <a:schemeClr val="bg1"/>
              </a:solidFill>
              <a:latin typeface="Arial Black" panose="020B0A04020102020204" pitchFamily="34" charset="0"/>
            </a:endParaRPr>
          </a:p>
        </p:txBody>
      </p:sp>
      <p:sp>
        <p:nvSpPr>
          <p:cNvPr id="15" name="Rectangle 13"/>
          <p:cNvSpPr>
            <a:spLocks noChangeArrowheads="1"/>
          </p:cNvSpPr>
          <p:nvPr/>
        </p:nvSpPr>
        <p:spPr bwMode="auto">
          <a:xfrm>
            <a:off x="2843809" y="1360049"/>
            <a:ext cx="4383360" cy="3725135"/>
          </a:xfrm>
          <a:prstGeom prst="rect">
            <a:avLst/>
          </a:prstGeom>
          <a:noFill/>
          <a:ln w="9525">
            <a:noFill/>
            <a:miter lim="800000"/>
          </a:ln>
          <a:effectLst/>
        </p:spPr>
        <p:txBody>
          <a:bodyPr/>
          <a:lstStyle/>
          <a:p>
            <a:pPr marL="342900" indent="-342900">
              <a:lnSpc>
                <a:spcPct val="150000"/>
              </a:lnSpc>
              <a:spcBef>
                <a:spcPct val="20000"/>
              </a:spcBef>
              <a:buFontTx/>
              <a:buChar char="•"/>
            </a:pPr>
            <a:r>
              <a:rPr lang="en-US" altLang="zh-CN" sz="3600" b="1" dirty="0" smtClean="0">
                <a:solidFill>
                  <a:schemeClr val="accent6">
                    <a:lumMod val="50000"/>
                  </a:schemeClr>
                </a:solidFill>
                <a:latin typeface="Arial" panose="020B0604020202020204" pitchFamily="34" charset="0"/>
                <a:cs typeface="Arial" panose="020B0604020202020204" pitchFamily="34" charset="0"/>
                <a:hlinkClick r:id="rId2" action="ppaction://hlinksldjump"/>
              </a:rPr>
              <a:t>Reading</a:t>
            </a:r>
            <a:endParaRPr lang="en-US" altLang="zh-CN" sz="3600" b="1" dirty="0" smtClean="0">
              <a:solidFill>
                <a:schemeClr val="accent6">
                  <a:lumMod val="50000"/>
                </a:schemeClr>
              </a:solidFill>
              <a:latin typeface="Arial" panose="020B0604020202020204" pitchFamily="34" charset="0"/>
              <a:cs typeface="Arial" panose="020B0604020202020204" pitchFamily="34" charset="0"/>
              <a:hlinkClick r:id="rId3" action="ppaction://hlinksldjump"/>
            </a:endParaRPr>
          </a:p>
          <a:p>
            <a:pPr marL="342900" indent="-342900">
              <a:lnSpc>
                <a:spcPct val="150000"/>
              </a:lnSpc>
              <a:spcBef>
                <a:spcPct val="20000"/>
              </a:spcBef>
              <a:buFontTx/>
              <a:buChar char="•"/>
            </a:pPr>
            <a:r>
              <a:rPr lang="en-US" altLang="zh-CN" sz="3600" b="1" dirty="0" smtClean="0">
                <a:solidFill>
                  <a:schemeClr val="accent6">
                    <a:lumMod val="50000"/>
                  </a:schemeClr>
                </a:solidFill>
                <a:latin typeface="Arial" panose="020B0604020202020204" pitchFamily="34" charset="0"/>
                <a:cs typeface="Arial" panose="020B0604020202020204" pitchFamily="34" charset="0"/>
                <a:hlinkClick r:id="rId4" action="ppaction://hlinksldjump"/>
              </a:rPr>
              <a:t>Viewing</a:t>
            </a:r>
            <a:endParaRPr lang="en-US" altLang="zh-CN" sz="3600" b="1" dirty="0">
              <a:solidFill>
                <a:schemeClr val="accent6">
                  <a:lumMod val="50000"/>
                </a:schemeClr>
              </a:solidFill>
              <a:latin typeface="Arial" panose="020B0604020202020204" pitchFamily="34" charset="0"/>
              <a:cs typeface="Arial" panose="020B0604020202020204" pitchFamily="34" charset="0"/>
              <a:hlinkClick r:id="" action="ppaction://noaction"/>
            </a:endParaRPr>
          </a:p>
          <a:p>
            <a:pPr marL="342900" indent="-342900">
              <a:lnSpc>
                <a:spcPct val="150000"/>
              </a:lnSpc>
              <a:spcBef>
                <a:spcPct val="20000"/>
              </a:spcBef>
              <a:buFontTx/>
              <a:buChar char="•"/>
            </a:pPr>
            <a:r>
              <a:rPr lang="en-US" altLang="zh-CN" sz="3600" b="1" dirty="0" smtClean="0">
                <a:solidFill>
                  <a:schemeClr val="accent6">
                    <a:lumMod val="50000"/>
                  </a:schemeClr>
                </a:solidFill>
                <a:latin typeface="Arial" panose="020B0604020202020204" pitchFamily="34" charset="0"/>
                <a:cs typeface="Arial" panose="020B0604020202020204" pitchFamily="34" charset="0"/>
                <a:hlinkClick r:id="rId5" action="ppaction://hlinksldjump"/>
              </a:rPr>
              <a:t>Speaking</a:t>
            </a:r>
            <a:endParaRPr lang="en-US" altLang="zh-CN" sz="3600" b="1" dirty="0" smtClean="0">
              <a:solidFill>
                <a:schemeClr val="accent6">
                  <a:lumMod val="50000"/>
                </a:schemeClr>
              </a:solidFill>
              <a:latin typeface="Arial" panose="020B0604020202020204" pitchFamily="34" charset="0"/>
              <a:cs typeface="Arial" panose="020B0604020202020204" pitchFamily="34" charset="0"/>
            </a:endParaRPr>
          </a:p>
          <a:p>
            <a:pPr marL="342900" indent="-342900">
              <a:lnSpc>
                <a:spcPct val="150000"/>
              </a:lnSpc>
              <a:spcBef>
                <a:spcPct val="20000"/>
              </a:spcBef>
              <a:buFontTx/>
              <a:buChar char="•"/>
            </a:pPr>
            <a:r>
              <a:rPr lang="en-US" altLang="zh-CN" sz="3600" b="1" dirty="0" smtClean="0">
                <a:solidFill>
                  <a:schemeClr val="accent6">
                    <a:lumMod val="50000"/>
                  </a:schemeClr>
                </a:solidFill>
                <a:latin typeface="Arial" panose="020B0604020202020204" pitchFamily="34" charset="0"/>
                <a:cs typeface="Arial" panose="020B0604020202020204" pitchFamily="34" charset="0"/>
                <a:hlinkClick r:id="rId6" action="ppaction://hlinksldjump"/>
              </a:rPr>
              <a:t>Writing</a:t>
            </a:r>
            <a:endParaRPr lang="en-US" altLang="zh-CN" sz="3600" b="1" dirty="0" smtClean="0">
              <a:solidFill>
                <a:schemeClr val="accent6">
                  <a:lumMod val="50000"/>
                </a:schemeClr>
              </a:solidFill>
              <a:latin typeface="Arial" panose="020B0604020202020204" pitchFamily="34" charset="0"/>
              <a:cs typeface="Arial" panose="020B0604020202020204" pitchFamily="34" charset="0"/>
              <a:hlinkClick r:id="rId7" action="ppaction://hlinksldjump"/>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3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604787" y="2564904"/>
            <a:ext cx="8143677" cy="2754600"/>
          </a:xfrm>
          <a:prstGeom prst="rect">
            <a:avLst/>
          </a:prstGeom>
        </p:spPr>
        <p:txBody>
          <a:bodyPr wrap="square">
            <a:spAutoFit/>
          </a:bodyPr>
          <a:lstStyle/>
          <a:p>
            <a:pPr algn="just">
              <a:spcBef>
                <a:spcPts val="600"/>
              </a:spcBef>
            </a:pPr>
            <a:r>
              <a:rPr lang="en-US" altLang="zh-CN" sz="2400" b="1" dirty="0" smtClean="0">
                <a:latin typeface="Arial" panose="020B0604020202020204" pitchFamily="34" charset="0"/>
                <a:cs typeface="Arial" panose="020B0604020202020204" pitchFamily="34" charset="0"/>
              </a:rPr>
              <a:t>7 </a:t>
            </a:r>
            <a:r>
              <a:rPr lang="en-US" altLang="zh-CN" sz="2400" dirty="0" smtClean="0">
                <a:latin typeface="Arial" panose="020B0604020202020204" pitchFamily="34" charset="0"/>
                <a:cs typeface="Arial" panose="020B0604020202020204" pitchFamily="34" charset="0"/>
              </a:rPr>
              <a:t> You </a:t>
            </a:r>
            <a:r>
              <a:rPr lang="en-US" altLang="zh-CN" sz="2400" dirty="0">
                <a:latin typeface="Arial" panose="020B0604020202020204" pitchFamily="34" charset="0"/>
                <a:cs typeface="Arial" panose="020B0604020202020204" pitchFamily="34" charset="0"/>
              </a:rPr>
              <a:t>are the leader of the company; your consumers _____________________ </a:t>
            </a:r>
            <a:r>
              <a:rPr lang="en-US" altLang="zh-CN" sz="2400" dirty="0" smtClean="0">
                <a:latin typeface="Arial" panose="020B0604020202020204" pitchFamily="34" charset="0"/>
                <a:cs typeface="Arial" panose="020B0604020202020204" pitchFamily="34" charset="0"/>
              </a:rPr>
              <a:t>you </a:t>
            </a:r>
            <a:r>
              <a:rPr lang="en-US" altLang="zh-CN" sz="2400" dirty="0">
                <a:latin typeface="Arial" panose="020B0604020202020204" pitchFamily="34" charset="0"/>
                <a:cs typeface="Arial" panose="020B0604020202020204" pitchFamily="34" charset="0"/>
              </a:rPr>
              <a:t>and your </a:t>
            </a:r>
            <a:r>
              <a:rPr lang="en-US" altLang="zh-CN" sz="2400" dirty="0" smtClean="0">
                <a:latin typeface="Arial" panose="020B0604020202020204" pitchFamily="34" charset="0"/>
                <a:cs typeface="Arial" panose="020B0604020202020204" pitchFamily="34" charset="0"/>
              </a:rPr>
              <a:t>decision-making</a:t>
            </a: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skills</a:t>
            </a: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algn="just">
              <a:spcBef>
                <a:spcPts val="600"/>
              </a:spcBef>
            </a:pPr>
            <a:r>
              <a:rPr lang="en-US" altLang="zh-CN" sz="2400" dirty="0">
                <a:latin typeface="Arial" panose="020B0604020202020204" pitchFamily="34" charset="0"/>
                <a:cs typeface="Arial" panose="020B0604020202020204" pitchFamily="34" charset="0"/>
              </a:rPr>
              <a:t>8 The idea that the best economic management almost always consists of setting up a </a:t>
            </a:r>
            <a:r>
              <a:rPr lang="en-US" altLang="zh-CN" sz="2400" dirty="0" smtClean="0">
                <a:latin typeface="Arial" panose="020B0604020202020204" pitchFamily="34" charset="0"/>
                <a:cs typeface="Arial" panose="020B0604020202020204" pitchFamily="34" charset="0"/>
              </a:rPr>
              <a:t>good framework </a:t>
            </a:r>
            <a:r>
              <a:rPr lang="en-US" altLang="zh-CN" sz="2400" dirty="0">
                <a:latin typeface="Arial" panose="020B0604020202020204" pitchFamily="34" charset="0"/>
                <a:cs typeface="Arial" panose="020B0604020202020204" pitchFamily="34" charset="0"/>
              </a:rPr>
              <a:t>and then _____________________ </a:t>
            </a:r>
            <a:r>
              <a:rPr lang="en-US" altLang="zh-CN" sz="2400" dirty="0" smtClean="0">
                <a:latin typeface="Arial" panose="020B0604020202020204" pitchFamily="34" charset="0"/>
                <a:cs typeface="Arial" panose="020B0604020202020204" pitchFamily="34" charset="0"/>
              </a:rPr>
              <a:t>it </a:t>
            </a:r>
            <a:r>
              <a:rPr lang="en-US" altLang="zh-CN" sz="2400" dirty="0">
                <a:latin typeface="Arial" panose="020B0604020202020204" pitchFamily="34" charset="0"/>
                <a:cs typeface="Arial" panose="020B0604020202020204" pitchFamily="34" charset="0"/>
              </a:rPr>
              <a:t>_____________________ </a:t>
            </a:r>
            <a:r>
              <a:rPr lang="en-US" altLang="zh-CN" sz="2400" dirty="0" smtClean="0">
                <a:latin typeface="Arial" panose="020B0604020202020204" pitchFamily="34" charset="0"/>
                <a:cs typeface="Arial" panose="020B0604020202020204" pitchFamily="34" charset="0"/>
              </a:rPr>
              <a:t>doesn’t </a:t>
            </a:r>
            <a:r>
              <a:rPr lang="en-US" altLang="zh-CN" sz="2400" dirty="0">
                <a:latin typeface="Arial" panose="020B0604020202020204" pitchFamily="34" charset="0"/>
                <a:cs typeface="Arial" panose="020B0604020202020204" pitchFamily="34" charset="0"/>
              </a:rPr>
              <a:t>make sense to businesspeople.</a:t>
            </a:r>
            <a:endParaRPr lang="en-US" altLang="zh-CN" sz="2400" dirty="0">
              <a:latin typeface="Arial" panose="020B0604020202020204" pitchFamily="34" charset="0"/>
              <a:cs typeface="Arial" panose="020B0604020202020204" pitchFamily="34" charset="0"/>
            </a:endParaRPr>
          </a:p>
        </p:txBody>
      </p:sp>
      <p:sp>
        <p:nvSpPr>
          <p:cNvPr id="6" name="TextBox 5"/>
          <p:cNvSpPr txBox="1"/>
          <p:nvPr/>
        </p:nvSpPr>
        <p:spPr>
          <a:xfrm>
            <a:off x="1825320" y="2924944"/>
            <a:ext cx="1604927"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put faith </a:t>
            </a:r>
            <a:r>
              <a:rPr lang="en-US" altLang="zh-CN" sz="2400" dirty="0" smtClean="0">
                <a:solidFill>
                  <a:srgbClr val="C00000"/>
                </a:solidFill>
                <a:latin typeface="Arial" panose="020B0604020202020204" pitchFamily="34" charset="0"/>
                <a:cs typeface="Arial" panose="020B0604020202020204" pitchFamily="34" charset="0"/>
              </a:rPr>
              <a:t>in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2046535" y="4491087"/>
            <a:ext cx="1162498" cy="461665"/>
          </a:xfrm>
          <a:prstGeom prst="rect">
            <a:avLst/>
          </a:prstGeom>
          <a:noFill/>
        </p:spPr>
        <p:txBody>
          <a:bodyPr wrap="none" rtlCol="0">
            <a:spAutoFit/>
          </a:bodyPr>
          <a:lstStyle/>
          <a:p>
            <a:r>
              <a:rPr lang="en-US" altLang="zh-CN" sz="2400" dirty="0" smtClean="0">
                <a:solidFill>
                  <a:srgbClr val="C00000"/>
                </a:solidFill>
                <a:latin typeface="Arial" panose="020B0604020202020204" pitchFamily="34" charset="0"/>
                <a:cs typeface="Arial" panose="020B0604020202020204" pitchFamily="34" charset="0"/>
              </a:rPr>
              <a:t>leaving</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6551454" y="4479503"/>
            <a:ext cx="939681" cy="461665"/>
          </a:xfrm>
          <a:prstGeom prst="rect">
            <a:avLst/>
          </a:prstGeom>
          <a:noFill/>
        </p:spPr>
        <p:txBody>
          <a:bodyPr wrap="none" rtlCol="0">
            <a:spAutoFit/>
          </a:bodyPr>
          <a:lstStyle/>
          <a:p>
            <a:r>
              <a:rPr lang="en-US" altLang="zh-CN" sz="2400" dirty="0" smtClean="0">
                <a:solidFill>
                  <a:srgbClr val="C00000"/>
                </a:solidFill>
                <a:latin typeface="Arial" panose="020B0604020202020204" pitchFamily="34" charset="0"/>
                <a:cs typeface="Arial" panose="020B0604020202020204" pitchFamily="34" charset="0"/>
              </a:rPr>
              <a:t>alone</a:t>
            </a:r>
            <a:endParaRPr lang="zh-CN" altLang="en-US" sz="2200" dirty="0">
              <a:solidFill>
                <a:srgbClr val="C00000"/>
              </a:solidFill>
              <a:latin typeface="Arial" panose="020B0604020202020204" pitchFamily="34" charset="0"/>
              <a:cs typeface="Arial" panose="020B06040202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4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Formal English</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1043608" y="2060848"/>
            <a:ext cx="7992244" cy="830997"/>
          </a:xfrm>
          <a:prstGeom prst="rect">
            <a:avLst/>
          </a:prstGeom>
        </p:spPr>
        <p:txBody>
          <a:bodyPr wrap="square">
            <a:spAutoFit/>
          </a:bodyPr>
          <a:lstStyle/>
          <a:p>
            <a:r>
              <a:rPr lang="en-US" altLang="zh-CN" sz="2400" dirty="0" smtClean="0">
                <a:latin typeface="Arial" panose="020B0604020202020204" pitchFamily="34" charset="0"/>
                <a:cs typeface="Arial" panose="020B0604020202020204" pitchFamily="34" charset="0"/>
              </a:rPr>
              <a:t>Replace </a:t>
            </a:r>
            <a:r>
              <a:rPr lang="en-US" altLang="zh-CN" sz="2400" dirty="0">
                <a:latin typeface="Arial" panose="020B0604020202020204" pitchFamily="34" charset="0"/>
                <a:cs typeface="Arial" panose="020B0604020202020204" pitchFamily="34" charset="0"/>
              </a:rPr>
              <a:t>the underlined words and expressions with more formal ones from Text A.</a:t>
            </a:r>
            <a:endParaRPr lang="en-US" altLang="zh-CN" sz="2400" dirty="0">
              <a:latin typeface="Arial" panose="020B0604020202020204" pitchFamily="34" charset="0"/>
              <a:cs typeface="Arial" panose="020B0604020202020204" pitchFamily="34" charset="0"/>
            </a:endParaRPr>
          </a:p>
        </p:txBody>
      </p:sp>
      <p:sp>
        <p:nvSpPr>
          <p:cNvPr id="13" name="矩形 12"/>
          <p:cNvSpPr/>
          <p:nvPr/>
        </p:nvSpPr>
        <p:spPr>
          <a:xfrm>
            <a:off x="179512" y="2996952"/>
            <a:ext cx="8078080" cy="3570208"/>
          </a:xfrm>
          <a:prstGeom prst="rect">
            <a:avLst/>
          </a:prstGeom>
        </p:spPr>
        <p:txBody>
          <a:bodyPr wrap="square">
            <a:spAutoFit/>
          </a:bodyPr>
          <a:lstStyle/>
          <a:p>
            <a:pPr algn="just">
              <a:spcBef>
                <a:spcPts val="600"/>
              </a:spcBef>
            </a:pPr>
            <a:r>
              <a:rPr lang="en-US" altLang="zh-CN" sz="2400" b="1" dirty="0" smtClean="0">
                <a:latin typeface="Arial" panose="020B0604020202020204" pitchFamily="34" charset="0"/>
                <a:cs typeface="Arial" panose="020B0604020202020204" pitchFamily="34" charset="0"/>
              </a:rPr>
              <a:t>____________</a:t>
            </a:r>
            <a:r>
              <a:rPr lang="en-US" altLang="zh-CN" sz="2400" dirty="0" smtClean="0">
                <a:latin typeface="Arial" panose="020B0604020202020204" pitchFamily="34" charset="0"/>
                <a:cs typeface="Arial" panose="020B0604020202020204" pitchFamily="34" charset="0"/>
              </a:rPr>
              <a:t> </a:t>
            </a:r>
            <a:r>
              <a:rPr lang="en-US" altLang="zh-CN" sz="2400" b="1" dirty="0" smtClean="0">
                <a:latin typeface="Arial" panose="020B0604020202020204" pitchFamily="34" charset="0"/>
                <a:cs typeface="Arial" panose="020B0604020202020204" pitchFamily="34" charset="0"/>
              </a:rPr>
              <a:t>1	</a:t>
            </a:r>
            <a:r>
              <a:rPr lang="en-US" altLang="zh-CN" sz="2400" dirty="0" smtClean="0">
                <a:latin typeface="Arial" panose="020B0604020202020204" pitchFamily="34" charset="0"/>
                <a:cs typeface="Arial" panose="020B0604020202020204" pitchFamily="34" charset="0"/>
              </a:rPr>
              <a:t>Customers </a:t>
            </a:r>
            <a:r>
              <a:rPr lang="en-US" altLang="zh-CN" sz="2400" dirty="0">
                <a:latin typeface="Arial" panose="020B0604020202020204" pitchFamily="34" charset="0"/>
                <a:cs typeface="Arial" panose="020B0604020202020204" pitchFamily="34" charset="0"/>
              </a:rPr>
              <a:t>are </a:t>
            </a:r>
            <a:r>
              <a:rPr lang="en-US" altLang="zh-CN" sz="2400" u="sng" dirty="0">
                <a:latin typeface="Arial" panose="020B0604020202020204" pitchFamily="34" charset="0"/>
                <a:cs typeface="Arial" panose="020B0604020202020204" pitchFamily="34" charset="0"/>
              </a:rPr>
              <a:t>also</a:t>
            </a:r>
            <a:r>
              <a:rPr lang="en-US" altLang="zh-CN" sz="2400" dirty="0">
                <a:latin typeface="Arial" panose="020B0604020202020204" pitchFamily="34" charset="0"/>
                <a:cs typeface="Arial" panose="020B0604020202020204" pitchFamily="34" charset="0"/>
              </a:rPr>
              <a:t> typically looking </a:t>
            </a:r>
            <a:r>
              <a:rPr lang="en-US" altLang="zh-CN" sz="2400" dirty="0" smtClean="0">
                <a:latin typeface="Arial" panose="020B0604020202020204" pitchFamily="34" charset="0"/>
                <a:cs typeface="Arial" panose="020B0604020202020204" pitchFamily="34" charset="0"/>
              </a:rPr>
              <a:t>			out for </a:t>
            </a:r>
            <a:r>
              <a:rPr lang="en-US" altLang="zh-CN" sz="2400" dirty="0">
                <a:latin typeface="Arial" panose="020B0604020202020204" pitchFamily="34" charset="0"/>
                <a:cs typeface="Arial" panose="020B0604020202020204" pitchFamily="34" charset="0"/>
              </a:rPr>
              <a:t>their self-interests.</a:t>
            </a:r>
            <a:endParaRPr lang="en-US" altLang="zh-CN" sz="2400" dirty="0">
              <a:latin typeface="Arial" panose="020B0604020202020204" pitchFamily="34" charset="0"/>
              <a:cs typeface="Arial" panose="020B0604020202020204" pitchFamily="34" charset="0"/>
            </a:endParaRPr>
          </a:p>
          <a:p>
            <a:pPr algn="just">
              <a:spcBef>
                <a:spcPts val="600"/>
              </a:spcBef>
            </a:pPr>
            <a:r>
              <a:rPr lang="en-US" altLang="zh-CN" sz="2400" b="1" dirty="0" smtClean="0">
                <a:latin typeface="Arial" panose="020B0604020202020204" pitchFamily="34" charset="0"/>
                <a:cs typeface="Arial" panose="020B0604020202020204" pitchFamily="34" charset="0"/>
              </a:rPr>
              <a:t>____________</a:t>
            </a:r>
            <a:r>
              <a:rPr lang="en-US" altLang="zh-CN" sz="2400" dirty="0" smtClean="0">
                <a:latin typeface="Arial" panose="020B0604020202020204" pitchFamily="34" charset="0"/>
                <a:cs typeface="Arial" panose="020B0604020202020204" pitchFamily="34" charset="0"/>
              </a:rPr>
              <a:t> </a:t>
            </a:r>
            <a:r>
              <a:rPr lang="en-US" altLang="zh-CN" sz="2400" b="1" dirty="0" smtClean="0">
                <a:latin typeface="Arial" panose="020B0604020202020204" pitchFamily="34" charset="0"/>
                <a:cs typeface="Arial" panose="020B0604020202020204" pitchFamily="34" charset="0"/>
              </a:rPr>
              <a:t>2	</a:t>
            </a:r>
            <a:r>
              <a:rPr lang="en-US" altLang="zh-CN" sz="2400" dirty="0" smtClean="0">
                <a:latin typeface="Arial" panose="020B0604020202020204" pitchFamily="34" charset="0"/>
                <a:cs typeface="Arial" panose="020B0604020202020204" pitchFamily="34" charset="0"/>
              </a:rPr>
              <a:t>They </a:t>
            </a:r>
            <a:r>
              <a:rPr lang="en-US" altLang="zh-CN" sz="2400" dirty="0">
                <a:latin typeface="Arial" panose="020B0604020202020204" pitchFamily="34" charset="0"/>
                <a:cs typeface="Arial" panose="020B0604020202020204" pitchFamily="34" charset="0"/>
              </a:rPr>
              <a:t>will </a:t>
            </a:r>
            <a:r>
              <a:rPr lang="en-US" altLang="zh-CN" sz="2400" u="sng" dirty="0">
                <a:latin typeface="Arial" panose="020B0604020202020204" pitchFamily="34" charset="0"/>
                <a:cs typeface="Arial" panose="020B0604020202020204" pitchFamily="34" charset="0"/>
              </a:rPr>
              <a:t>buy</a:t>
            </a:r>
            <a:r>
              <a:rPr lang="en-US" altLang="zh-CN" sz="2400" dirty="0">
                <a:latin typeface="Arial" panose="020B0604020202020204" pitchFamily="34" charset="0"/>
                <a:cs typeface="Arial" panose="020B0604020202020204" pitchFamily="34" charset="0"/>
              </a:rPr>
              <a:t> from a shop owner who </a:t>
            </a:r>
            <a:r>
              <a:rPr lang="en-US" altLang="zh-CN" sz="2400" dirty="0" smtClean="0">
                <a:latin typeface="Arial" panose="020B0604020202020204" pitchFamily="34" charset="0"/>
                <a:cs typeface="Arial" panose="020B0604020202020204" pitchFamily="34" charset="0"/>
              </a:rPr>
              <a:t>			stocks </a:t>
            </a:r>
            <a:r>
              <a:rPr lang="en-US" altLang="zh-CN" sz="2400" dirty="0">
                <a:latin typeface="Arial" panose="020B0604020202020204" pitchFamily="34" charset="0"/>
                <a:cs typeface="Arial" panose="020B0604020202020204" pitchFamily="34" charset="0"/>
              </a:rPr>
              <a:t>the items they like and </a:t>
            </a:r>
            <a:r>
              <a:rPr lang="en-US" altLang="zh-CN" sz="2400" dirty="0" smtClean="0">
                <a:latin typeface="Arial" panose="020B0604020202020204" pitchFamily="34" charset="0"/>
                <a:cs typeface="Arial" panose="020B0604020202020204" pitchFamily="34" charset="0"/>
              </a:rPr>
              <a:t>offers 			them </a:t>
            </a:r>
            <a:r>
              <a:rPr lang="en-US" altLang="zh-CN" sz="2400" dirty="0">
                <a:latin typeface="Arial" panose="020B0604020202020204" pitchFamily="34" charset="0"/>
                <a:cs typeface="Arial" panose="020B0604020202020204" pitchFamily="34" charset="0"/>
              </a:rPr>
              <a:t>at reasonable prices.</a:t>
            </a:r>
            <a:endParaRPr lang="en-US" altLang="zh-CN" sz="2400" dirty="0">
              <a:latin typeface="Arial" panose="020B0604020202020204" pitchFamily="34" charset="0"/>
              <a:cs typeface="Arial" panose="020B0604020202020204" pitchFamily="34" charset="0"/>
            </a:endParaRPr>
          </a:p>
          <a:p>
            <a:pPr algn="just">
              <a:spcBef>
                <a:spcPts val="600"/>
              </a:spcBef>
            </a:pPr>
            <a:r>
              <a:rPr lang="en-US" altLang="zh-CN" sz="2400" b="1" dirty="0" smtClean="0">
                <a:latin typeface="Arial" panose="020B0604020202020204" pitchFamily="34" charset="0"/>
                <a:cs typeface="Arial" panose="020B0604020202020204" pitchFamily="34" charset="0"/>
              </a:rPr>
              <a:t>____________</a:t>
            </a:r>
            <a:r>
              <a:rPr lang="en-US" altLang="zh-CN" sz="2400" dirty="0" smtClean="0">
                <a:latin typeface="Arial" panose="020B0604020202020204" pitchFamily="34" charset="0"/>
                <a:cs typeface="Arial" panose="020B0604020202020204" pitchFamily="34" charset="0"/>
              </a:rPr>
              <a:t> </a:t>
            </a:r>
            <a:r>
              <a:rPr lang="en-US" altLang="zh-CN" sz="2400" b="1" dirty="0" smtClean="0">
                <a:latin typeface="Arial" panose="020B0604020202020204" pitchFamily="34" charset="0"/>
                <a:cs typeface="Arial" panose="020B0604020202020204" pitchFamily="34" charset="0"/>
              </a:rPr>
              <a:t>3	</a:t>
            </a:r>
            <a:r>
              <a:rPr lang="en-US" altLang="zh-CN" sz="2400" u="sng" dirty="0" smtClean="0">
                <a:latin typeface="Arial" panose="020B0604020202020204" pitchFamily="34" charset="0"/>
                <a:cs typeface="Arial" panose="020B0604020202020204" pitchFamily="34" charset="0"/>
              </a:rPr>
              <a:t>On </a:t>
            </a:r>
            <a:r>
              <a:rPr lang="en-US" altLang="zh-CN" sz="2400" u="sng" dirty="0">
                <a:latin typeface="Arial" panose="020B0604020202020204" pitchFamily="34" charset="0"/>
                <a:cs typeface="Arial" panose="020B0604020202020204" pitchFamily="34" charset="0"/>
              </a:rPr>
              <a:t>the other hand</a:t>
            </a:r>
            <a:r>
              <a:rPr lang="en-US" altLang="zh-CN" sz="2400" dirty="0">
                <a:latin typeface="Arial" panose="020B0604020202020204" pitchFamily="34" charset="0"/>
                <a:cs typeface="Arial" panose="020B0604020202020204" pitchFamily="34" charset="0"/>
              </a:rPr>
              <a:t>, buyers are free to </a:t>
            </a:r>
            <a:r>
              <a:rPr lang="en-US" altLang="zh-CN" sz="2400" dirty="0" smtClean="0">
                <a:latin typeface="Arial" panose="020B0604020202020204" pitchFamily="34" charset="0"/>
                <a:cs typeface="Arial" panose="020B0604020202020204" pitchFamily="34" charset="0"/>
              </a:rPr>
              <a:t>			bypass </a:t>
            </a:r>
            <a:r>
              <a:rPr lang="en-US" altLang="zh-CN" sz="2400" dirty="0">
                <a:latin typeface="Arial" panose="020B0604020202020204" pitchFamily="34" charset="0"/>
                <a:cs typeface="Arial" panose="020B0604020202020204" pitchFamily="34" charset="0"/>
              </a:rPr>
              <a:t>sellers who offer items </a:t>
            </a:r>
            <a:r>
              <a:rPr lang="en-US" altLang="zh-CN" sz="2400" dirty="0" smtClean="0">
                <a:latin typeface="Arial" panose="020B0604020202020204" pitchFamily="34" charset="0"/>
                <a:cs typeface="Arial" panose="020B0604020202020204" pitchFamily="34" charset="0"/>
              </a:rPr>
              <a:t>in</a:t>
            </a: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				which they </a:t>
            </a:r>
            <a:r>
              <a:rPr lang="en-US" altLang="zh-CN" sz="2400" dirty="0">
                <a:latin typeface="Arial" panose="020B0604020202020204" pitchFamily="34" charset="0"/>
                <a:cs typeface="Arial" panose="020B0604020202020204" pitchFamily="34" charset="0"/>
              </a:rPr>
              <a:t>have no interest or that </a:t>
            </a:r>
            <a:r>
              <a:rPr lang="en-US" altLang="zh-CN" sz="2400" dirty="0" smtClean="0">
                <a:latin typeface="Arial" panose="020B0604020202020204" pitchFamily="34" charset="0"/>
                <a:cs typeface="Arial" panose="020B0604020202020204" pitchFamily="34" charset="0"/>
              </a:rPr>
              <a:t>			they </a:t>
            </a:r>
            <a:r>
              <a:rPr lang="en-US" altLang="zh-CN" sz="2400" dirty="0">
                <a:latin typeface="Arial" panose="020B0604020202020204" pitchFamily="34" charset="0"/>
                <a:cs typeface="Arial" panose="020B0604020202020204" pitchFamily="34" charset="0"/>
              </a:rPr>
              <a:t>feel </a:t>
            </a:r>
            <a:r>
              <a:rPr lang="en-US" altLang="zh-CN" sz="2400" dirty="0" smtClean="0">
                <a:latin typeface="Arial" panose="020B0604020202020204" pitchFamily="34" charset="0"/>
                <a:cs typeface="Arial" panose="020B0604020202020204" pitchFamily="34" charset="0"/>
              </a:rPr>
              <a:t>are </a:t>
            </a:r>
            <a:r>
              <a:rPr lang="en-US" altLang="zh-CN" sz="2400" dirty="0">
                <a:latin typeface="Arial" panose="020B0604020202020204" pitchFamily="34" charset="0"/>
                <a:cs typeface="Arial" panose="020B0604020202020204" pitchFamily="34" charset="0"/>
              </a:rPr>
              <a:t>priced too high.</a:t>
            </a:r>
            <a:endParaRPr lang="en-US" altLang="zh-CN" sz="2400" dirty="0">
              <a:latin typeface="Arial" panose="020B0604020202020204" pitchFamily="34" charset="0"/>
              <a:cs typeface="Arial" panose="020B0604020202020204" pitchFamily="34" charset="0"/>
            </a:endParaRPr>
          </a:p>
        </p:txBody>
      </p:sp>
      <p:sp>
        <p:nvSpPr>
          <p:cNvPr id="6" name="TextBox 5"/>
          <p:cNvSpPr txBox="1"/>
          <p:nvPr/>
        </p:nvSpPr>
        <p:spPr>
          <a:xfrm>
            <a:off x="689809" y="2996952"/>
            <a:ext cx="1265090"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likewise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605319" y="3803849"/>
            <a:ext cx="1452642"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purchase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539552" y="4955977"/>
            <a:ext cx="1726755"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Conversely</a:t>
            </a:r>
            <a:endParaRPr lang="zh-CN" altLang="en-US" sz="2200" dirty="0">
              <a:solidFill>
                <a:srgbClr val="C00000"/>
              </a:solidFill>
              <a:latin typeface="Arial" panose="020B0604020202020204" pitchFamily="34" charset="0"/>
              <a:cs typeface="Arial" panose="020B06040202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4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Formal English</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539552" y="2204864"/>
            <a:ext cx="8195358" cy="3448957"/>
          </a:xfrm>
          <a:prstGeom prst="rect">
            <a:avLst/>
          </a:prstGeom>
        </p:spPr>
        <p:txBody>
          <a:bodyPr wrap="square">
            <a:spAutoFit/>
          </a:bodyPr>
          <a:lstStyle/>
          <a:p>
            <a:pPr algn="just">
              <a:lnSpc>
                <a:spcPct val="110000"/>
              </a:lnSpc>
            </a:pPr>
            <a:r>
              <a:rPr lang="en-US" altLang="zh-CN" sz="2400" b="1" dirty="0" smtClean="0">
                <a:latin typeface="Arial" panose="020B0604020202020204" pitchFamily="34" charset="0"/>
                <a:cs typeface="Arial" panose="020B0604020202020204" pitchFamily="34" charset="0"/>
              </a:rPr>
              <a:t>		</a:t>
            </a:r>
            <a:r>
              <a:rPr lang="en-US" altLang="zh-CN" sz="2200" b="1" dirty="0" smtClean="0">
                <a:latin typeface="Arial" panose="020B0604020202020204" pitchFamily="34" charset="0"/>
                <a:cs typeface="Arial" panose="020B0604020202020204" pitchFamily="34" charset="0"/>
              </a:rPr>
              <a:t>4</a:t>
            </a:r>
            <a:r>
              <a:rPr lang="en-US" altLang="zh-CN" sz="2200" b="1"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Those </a:t>
            </a:r>
            <a:r>
              <a:rPr lang="en-US" altLang="zh-CN" sz="2200" dirty="0">
                <a:latin typeface="Arial" panose="020B0604020202020204" pitchFamily="34" charset="0"/>
                <a:cs typeface="Arial" panose="020B0604020202020204" pitchFamily="34" charset="0"/>
              </a:rPr>
              <a:t>less inclined to put faith </a:t>
            </a:r>
            <a:r>
              <a:rPr lang="en-US" altLang="zh-CN" sz="2200" dirty="0" smtClean="0">
                <a:latin typeface="Arial" panose="020B0604020202020204" pitchFamily="34" charset="0"/>
                <a:cs typeface="Arial" panose="020B0604020202020204" pitchFamily="34" charset="0"/>
              </a:rPr>
              <a:t>in Smith’s 			invisible </a:t>
            </a:r>
            <a:r>
              <a:rPr lang="en-US" altLang="zh-CN" sz="2200" dirty="0">
                <a:latin typeface="Arial" panose="020B0604020202020204" pitchFamily="34" charset="0"/>
                <a:cs typeface="Arial" panose="020B0604020202020204" pitchFamily="34" charset="0"/>
              </a:rPr>
              <a:t>hand economic </a:t>
            </a:r>
            <a:r>
              <a:rPr lang="en-US" altLang="zh-CN" sz="2200" dirty="0" smtClean="0">
                <a:latin typeface="Arial" panose="020B0604020202020204" pitchFamily="34" charset="0"/>
                <a:cs typeface="Arial" panose="020B0604020202020204" pitchFamily="34" charset="0"/>
              </a:rPr>
              <a:t>model tend </a:t>
            </a:r>
            <a:r>
              <a:rPr lang="en-US" altLang="zh-CN" sz="2200" dirty="0">
                <a:latin typeface="Arial" panose="020B0604020202020204" pitchFamily="34" charset="0"/>
                <a:cs typeface="Arial" panose="020B0604020202020204" pitchFamily="34" charset="0"/>
              </a:rPr>
              <a:t>to </a:t>
            </a:r>
            <a:r>
              <a:rPr lang="en-US" altLang="zh-CN" sz="2200" dirty="0" smtClean="0">
                <a:latin typeface="Arial" panose="020B0604020202020204" pitchFamily="34" charset="0"/>
                <a:cs typeface="Arial" panose="020B0604020202020204" pitchFamily="34" charset="0"/>
              </a:rPr>
              <a:t>			believe </a:t>
            </a:r>
            <a:r>
              <a:rPr lang="en-US" altLang="zh-CN" sz="2200" dirty="0">
                <a:latin typeface="Arial" panose="020B0604020202020204" pitchFamily="34" charset="0"/>
                <a:cs typeface="Arial" panose="020B0604020202020204" pitchFamily="34" charset="0"/>
              </a:rPr>
              <a:t>that government action </a:t>
            </a:r>
            <a:r>
              <a:rPr lang="en-US" altLang="zh-CN" sz="2200" dirty="0" smtClean="0">
                <a:latin typeface="Arial" panose="020B0604020202020204" pitchFamily="34" charset="0"/>
                <a:cs typeface="Arial" panose="020B0604020202020204" pitchFamily="34" charset="0"/>
              </a:rPr>
              <a:t>can </a:t>
            </a:r>
            <a:r>
              <a:rPr lang="en-US" altLang="zh-CN" sz="2200" u="sng" dirty="0">
                <a:latin typeface="Arial" panose="020B0604020202020204" pitchFamily="34" charset="0"/>
                <a:cs typeface="Arial" panose="020B0604020202020204" pitchFamily="34" charset="0"/>
              </a:rPr>
              <a:t>make</a:t>
            </a:r>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			national </a:t>
            </a:r>
            <a:r>
              <a:rPr lang="en-US" altLang="zh-CN" sz="2200" dirty="0">
                <a:latin typeface="Arial" panose="020B0604020202020204" pitchFamily="34" charset="0"/>
                <a:cs typeface="Arial" panose="020B0604020202020204" pitchFamily="34" charset="0"/>
              </a:rPr>
              <a:t>and local </a:t>
            </a:r>
            <a:r>
              <a:rPr lang="en-US" altLang="zh-CN" sz="2200" dirty="0" smtClean="0">
                <a:latin typeface="Arial" panose="020B0604020202020204" pitchFamily="34" charset="0"/>
                <a:cs typeface="Arial" panose="020B0604020202020204" pitchFamily="34" charset="0"/>
              </a:rPr>
              <a:t>economic struggles 			such </a:t>
            </a:r>
            <a:r>
              <a:rPr lang="en-US" altLang="zh-CN" sz="2200" dirty="0">
                <a:latin typeface="Arial" panose="020B0604020202020204" pitchFamily="34" charset="0"/>
                <a:cs typeface="Arial" panose="020B0604020202020204" pitchFamily="34" charset="0"/>
              </a:rPr>
              <a:t>as recessions </a:t>
            </a:r>
            <a:r>
              <a:rPr lang="en-US" altLang="zh-CN" sz="2200" u="sng" dirty="0">
                <a:latin typeface="Arial" panose="020B0604020202020204" pitchFamily="34" charset="0"/>
                <a:cs typeface="Arial" panose="020B0604020202020204" pitchFamily="34" charset="0"/>
              </a:rPr>
              <a:t>less </a:t>
            </a:r>
            <a:r>
              <a:rPr lang="en-US" altLang="zh-CN" sz="2200" u="sng" dirty="0" smtClean="0">
                <a:latin typeface="Arial" panose="020B0604020202020204" pitchFamily="34" charset="0"/>
                <a:cs typeface="Arial" panose="020B0604020202020204" pitchFamily="34" charset="0"/>
              </a:rPr>
              <a:t>serious</a:t>
            </a:r>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and even </a:t>
            </a:r>
            <a:r>
              <a:rPr lang="en-US" altLang="zh-CN" sz="2200" dirty="0" smtClean="0">
                <a:latin typeface="Arial" panose="020B0604020202020204" pitchFamily="34" charset="0"/>
                <a:cs typeface="Arial" panose="020B0604020202020204" pitchFamily="34" charset="0"/>
              </a:rPr>
              <a:t>			prevent </a:t>
            </a:r>
            <a:r>
              <a:rPr lang="en-US" altLang="zh-CN" sz="2200" dirty="0">
                <a:latin typeface="Arial" panose="020B0604020202020204" pitchFamily="34" charset="0"/>
                <a:cs typeface="Arial" panose="020B0604020202020204" pitchFamily="34" charset="0"/>
              </a:rPr>
              <a:t>them.</a:t>
            </a:r>
            <a:endParaRPr lang="en-US" altLang="zh-CN" sz="2200" dirty="0">
              <a:latin typeface="Arial" panose="020B0604020202020204" pitchFamily="34" charset="0"/>
              <a:cs typeface="Arial" panose="020B0604020202020204" pitchFamily="34" charset="0"/>
            </a:endParaRPr>
          </a:p>
          <a:p>
            <a:pPr algn="just">
              <a:lnSpc>
                <a:spcPct val="110000"/>
              </a:lnSpc>
            </a:pPr>
            <a:r>
              <a:rPr lang="en-US" altLang="zh-CN" sz="2200" b="1" dirty="0" smtClean="0">
                <a:latin typeface="Arial" panose="020B0604020202020204" pitchFamily="34" charset="0"/>
                <a:cs typeface="Arial" panose="020B0604020202020204" pitchFamily="34" charset="0"/>
              </a:rPr>
              <a:t>		5	</a:t>
            </a:r>
            <a:r>
              <a:rPr lang="en-US" altLang="zh-CN" sz="2200" dirty="0" smtClean="0">
                <a:latin typeface="Arial" panose="020B0604020202020204" pitchFamily="34" charset="0"/>
                <a:cs typeface="Arial" panose="020B0604020202020204" pitchFamily="34" charset="0"/>
              </a:rPr>
              <a:t>If </a:t>
            </a:r>
            <a:r>
              <a:rPr lang="en-US" altLang="zh-CN" sz="2200" dirty="0">
                <a:latin typeface="Arial" panose="020B0604020202020204" pitchFamily="34" charset="0"/>
                <a:cs typeface="Arial" panose="020B0604020202020204" pitchFamily="34" charset="0"/>
              </a:rPr>
              <a:t>a company that </a:t>
            </a:r>
            <a:r>
              <a:rPr lang="en-US" altLang="zh-CN" sz="2200" u="sng" dirty="0">
                <a:latin typeface="Arial" panose="020B0604020202020204" pitchFamily="34" charset="0"/>
                <a:cs typeface="Arial" panose="020B0604020202020204" pitchFamily="34" charset="0"/>
              </a:rPr>
              <a:t>tried</a:t>
            </a:r>
            <a:r>
              <a:rPr lang="en-US" altLang="zh-CN" sz="2200" dirty="0">
                <a:latin typeface="Arial" panose="020B0604020202020204" pitchFamily="34" charset="0"/>
                <a:cs typeface="Arial" panose="020B0604020202020204" pitchFamily="34" charset="0"/>
              </a:rPr>
              <a:t> to dominate an </a:t>
            </a:r>
            <a:r>
              <a:rPr lang="en-US" altLang="zh-CN" sz="2200" dirty="0" smtClean="0">
                <a:latin typeface="Arial" panose="020B0604020202020204" pitchFamily="34" charset="0"/>
                <a:cs typeface="Arial" panose="020B0604020202020204" pitchFamily="34" charset="0"/>
              </a:rPr>
              <a:t>			industry </a:t>
            </a:r>
            <a:r>
              <a:rPr lang="en-US" altLang="zh-CN" sz="2200" dirty="0">
                <a:latin typeface="Arial" panose="020B0604020202020204" pitchFamily="34" charset="0"/>
                <a:cs typeface="Arial" panose="020B0604020202020204" pitchFamily="34" charset="0"/>
              </a:rPr>
              <a:t>continued to offer </a:t>
            </a:r>
            <a:r>
              <a:rPr lang="en-US" altLang="zh-CN" sz="2200" dirty="0" smtClean="0">
                <a:latin typeface="Arial" panose="020B0604020202020204" pitchFamily="34" charset="0"/>
                <a:cs typeface="Arial" panose="020B0604020202020204" pitchFamily="34" charset="0"/>
              </a:rPr>
              <a:t>inferior </a:t>
            </a:r>
            <a:r>
              <a:rPr lang="en-US" altLang="zh-CN" sz="2200" u="sng" dirty="0" smtClean="0">
                <a:latin typeface="Arial" panose="020B0604020202020204" pitchFamily="34" charset="0"/>
                <a:cs typeface="Arial" panose="020B0604020202020204" pitchFamily="34" charset="0"/>
              </a:rPr>
              <a:t>goods</a:t>
            </a:r>
            <a:r>
              <a:rPr lang="en-US" altLang="zh-CN" sz="2200" dirty="0" smtClean="0">
                <a:latin typeface="Arial" panose="020B0604020202020204" pitchFamily="34" charset="0"/>
                <a:cs typeface="Arial" panose="020B0604020202020204" pitchFamily="34" charset="0"/>
              </a:rPr>
              <a:t> 			at </a:t>
            </a:r>
            <a:r>
              <a:rPr lang="en-US" altLang="zh-CN" sz="2200" u="sng" dirty="0">
                <a:latin typeface="Arial" panose="020B0604020202020204" pitchFamily="34" charset="0"/>
                <a:cs typeface="Arial" panose="020B0604020202020204" pitchFamily="34" charset="0"/>
              </a:rPr>
              <a:t>very high</a:t>
            </a:r>
            <a:r>
              <a:rPr lang="en-US" altLang="zh-CN" sz="2200" dirty="0">
                <a:latin typeface="Arial" panose="020B0604020202020204" pitchFamily="34" charset="0"/>
                <a:cs typeface="Arial" panose="020B0604020202020204" pitchFamily="34" charset="0"/>
              </a:rPr>
              <a:t> prices, the public </a:t>
            </a:r>
            <a:r>
              <a:rPr lang="en-US" altLang="zh-CN" sz="2200" dirty="0" smtClean="0">
                <a:latin typeface="Arial" panose="020B0604020202020204" pitchFamily="34" charset="0"/>
                <a:cs typeface="Arial" panose="020B0604020202020204" pitchFamily="34" charset="0"/>
              </a:rPr>
              <a:t>would </a:t>
            </a:r>
            <a:r>
              <a:rPr lang="en-US" altLang="zh-CN" sz="2200" dirty="0">
                <a:latin typeface="Arial" panose="020B0604020202020204" pitchFamily="34" charset="0"/>
                <a:cs typeface="Arial" panose="020B0604020202020204" pitchFamily="34" charset="0"/>
              </a:rPr>
              <a:t>rebel.</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682148" y="2924944"/>
            <a:ext cx="1173719"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mitigate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770666" y="4438273"/>
            <a:ext cx="1032655"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sought</a:t>
            </a:r>
            <a:endParaRPr lang="zh-CN" altLang="en-US" sz="2200" dirty="0">
              <a:solidFill>
                <a:srgbClr val="C00000"/>
              </a:solidFill>
              <a:latin typeface="Arial" panose="020B0604020202020204" pitchFamily="34" charset="0"/>
              <a:cs typeface="Arial" panose="020B0604020202020204" pitchFamily="34" charset="0"/>
            </a:endParaRPr>
          </a:p>
        </p:txBody>
      </p:sp>
      <p:pic>
        <p:nvPicPr>
          <p:cNvPr id="15"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cxnSp>
        <p:nvCxnSpPr>
          <p:cNvPr id="3" name="直接连接符 2"/>
          <p:cNvCxnSpPr/>
          <p:nvPr/>
        </p:nvCxnSpPr>
        <p:spPr>
          <a:xfrm>
            <a:off x="290478" y="3310930"/>
            <a:ext cx="20699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78904" y="4797152"/>
            <a:ext cx="20699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78904" y="5157192"/>
            <a:ext cx="20699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78904" y="5518979"/>
            <a:ext cx="20699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4418" y="4798313"/>
            <a:ext cx="1802096"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merchandise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1" name="TextBox 20"/>
          <p:cNvSpPr txBox="1"/>
          <p:nvPr/>
        </p:nvSpPr>
        <p:spPr>
          <a:xfrm>
            <a:off x="611560" y="5157192"/>
            <a:ext cx="1425390"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exorbitant</a:t>
            </a:r>
            <a:endParaRPr lang="zh-CN" altLang="en-US" sz="2200" dirty="0">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0"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
          <p:cNvSpPr>
            <a:spLocks noChangeArrowheads="1"/>
          </p:cNvSpPr>
          <p:nvPr/>
        </p:nvSpPr>
        <p:spPr bwMode="auto">
          <a:xfrm>
            <a:off x="2214596" y="457391"/>
            <a:ext cx="6929404" cy="1138773"/>
          </a:xfrm>
          <a:prstGeom prst="rect">
            <a:avLst/>
          </a:prstGeom>
          <a:noFill/>
          <a:ln w="9525">
            <a:noFill/>
            <a:miter lim="800000"/>
          </a:ln>
        </p:spPr>
        <p:txBody>
          <a:bodyPr wrap="square">
            <a:spAutoFit/>
          </a:bodyPr>
          <a:lstStyle/>
          <a:p>
            <a:r>
              <a:rPr lang="en-US" altLang="zh-CN" sz="3400" b="1" dirty="0" smtClean="0">
                <a:solidFill>
                  <a:schemeClr val="accent6">
                    <a:lumMod val="50000"/>
                  </a:schemeClr>
                </a:solidFill>
                <a:latin typeface="Arial" panose="020B0604020202020204" pitchFamily="34" charset="0"/>
                <a:cs typeface="Arial" panose="020B0604020202020204" pitchFamily="34" charset="0"/>
              </a:rPr>
              <a:t>Governments Can Sometimes Improve Market Outcomes</a:t>
            </a:r>
            <a:endParaRPr lang="en-US" altLang="zh-CN" sz="3400" b="1" dirty="0">
              <a:solidFill>
                <a:schemeClr val="accent6">
                  <a:lumMod val="50000"/>
                </a:schemeClr>
              </a:solidFill>
              <a:latin typeface="Arial" panose="020B0604020202020204" pitchFamily="34" charset="0"/>
              <a:cs typeface="Arial" panose="020B0604020202020204" pitchFamily="34" charset="0"/>
            </a:endParaRP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p:cNvSpPr txBox="1">
            <a:spLocks noChangeArrowheads="1"/>
          </p:cNvSpPr>
          <p:nvPr/>
        </p:nvSpPr>
        <p:spPr bwMode="auto">
          <a:xfrm>
            <a:off x="2151428" y="2143893"/>
            <a:ext cx="5565271" cy="25545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4" action="ppaction://hlinksldjump"/>
              </a:rPr>
              <a:t>Lead-in task</a:t>
            </a:r>
            <a:endParaRPr lang="en-US" altLang="zh-CN" sz="3200" b="1" dirty="0" smtClean="0">
              <a:cs typeface="Arial" panose="020B0604020202020204" pitchFamily="34" charset="0"/>
              <a:hlinkClick r:id="rId5" action="ppaction://hlinksldjump"/>
            </a:endParaRPr>
          </a:p>
          <a:p>
            <a:pPr eaLnBrk="1" hangingPunct="1">
              <a:buClr>
                <a:srgbClr val="1F7391"/>
              </a:buClr>
              <a:defRPr/>
            </a:pPr>
            <a:endParaRPr lang="en-US" altLang="zh-CN" sz="3200" b="1" dirty="0" smtClean="0">
              <a:cs typeface="Arial" panose="020B0604020202020204" pitchFamily="34" charset="0"/>
              <a:hlinkClick r:id="rId5" action="ppaction://hlinksldjump"/>
            </a:endParaRPr>
          </a:p>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5" action="ppaction://hlinksldjump"/>
              </a:rPr>
              <a:t>While reading</a:t>
            </a:r>
            <a:endParaRPr lang="en-US" altLang="zh-CN" sz="3200" b="1" dirty="0" smtClean="0">
              <a:cs typeface="Arial" panose="020B0604020202020204" pitchFamily="34" charset="0"/>
            </a:endParaRPr>
          </a:p>
          <a:p>
            <a:pPr eaLnBrk="1" hangingPunct="1">
              <a:buClr>
                <a:srgbClr val="1F7391"/>
              </a:buClr>
              <a:defRPr/>
            </a:pPr>
            <a:r>
              <a:rPr lang="en-US" altLang="zh-CN" sz="3200" b="1" dirty="0" smtClean="0">
                <a:cs typeface="Arial" panose="020B0604020202020204" pitchFamily="34" charset="0"/>
              </a:rPr>
              <a:t> </a:t>
            </a:r>
            <a:endParaRPr lang="en-US" altLang="zh-CN" sz="3200" b="1" dirty="0">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6" action="ppaction://hlinksldjump"/>
              </a:rPr>
              <a:t>After reading tasks</a:t>
            </a:r>
            <a:endParaRPr lang="en-US" altLang="zh-CN" sz="3200" b="1" dirty="0" smtClean="0">
              <a:cs typeface="Arial" panose="020B0604020202020204" pitchFamily="34" charset="0"/>
            </a:endParaRPr>
          </a:p>
        </p:txBody>
      </p:sp>
      <p:sp>
        <p:nvSpPr>
          <p:cNvPr id="13" name="Rectangle 7"/>
          <p:cNvSpPr>
            <a:spLocks noChangeArrowheads="1"/>
          </p:cNvSpPr>
          <p:nvPr/>
        </p:nvSpPr>
        <p:spPr bwMode="auto">
          <a:xfrm>
            <a:off x="35496"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000" dirty="0" smtClean="0">
                <a:solidFill>
                  <a:schemeClr val="accent6">
                    <a:lumMod val="40000"/>
                    <a:lumOff val="60000"/>
                  </a:schemeClr>
                </a:solidFill>
                <a:latin typeface="Arial Black" panose="020B0A04020102020204" pitchFamily="34" charset="0"/>
              </a:rPr>
              <a:t>Reading</a:t>
            </a:r>
            <a:endParaRPr lang="en-US" altLang="zh-CN" sz="3000" dirty="0" smtClean="0">
              <a:solidFill>
                <a:schemeClr val="accent6">
                  <a:lumMod val="40000"/>
                  <a:lumOff val="60000"/>
                </a:schemeClr>
              </a:solidFill>
              <a:latin typeface="Arial Black" panose="020B0A04020102020204" pitchFamily="34" charset="0"/>
            </a:endParaRPr>
          </a:p>
          <a:p>
            <a:r>
              <a:rPr lang="en-US" altLang="zh-CN" sz="3000" dirty="0" smtClean="0">
                <a:solidFill>
                  <a:schemeClr val="bg1"/>
                </a:solidFill>
                <a:latin typeface="Arial Black" panose="020B0A04020102020204" pitchFamily="34" charset="0"/>
              </a:rPr>
              <a:t>Text B</a:t>
            </a:r>
            <a:endParaRPr lang="en-US" altLang="zh-CN" sz="30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Content Placeholder 2"/>
          <p:cNvSpPr>
            <a:spLocks noGrp="1"/>
          </p:cNvSpPr>
          <p:nvPr>
            <p:ph idx="1"/>
          </p:nvPr>
        </p:nvSpPr>
        <p:spPr>
          <a:xfrm>
            <a:off x="899219" y="2242583"/>
            <a:ext cx="7849245" cy="1363345"/>
          </a:xfrm>
        </p:spPr>
        <p:txBody>
          <a:bodyPr>
            <a:noAutofit/>
          </a:bodyPr>
          <a:lstStyle/>
          <a:p>
            <a:pPr marL="0" indent="0" algn="just">
              <a:buNone/>
            </a:pPr>
            <a:r>
              <a:rPr lang="en-US" altLang="zh-CN" sz="2600" dirty="0" smtClean="0">
                <a:latin typeface="Arial" panose="020B0604020202020204" pitchFamily="34" charset="0"/>
                <a:cs typeface="Arial" panose="020B0604020202020204" pitchFamily="34" charset="0"/>
              </a:rPr>
              <a:t>Text </a:t>
            </a:r>
            <a:r>
              <a:rPr lang="en-US" altLang="zh-CN" sz="2600" dirty="0">
                <a:latin typeface="Arial" panose="020B0604020202020204" pitchFamily="34" charset="0"/>
                <a:cs typeface="Arial" panose="020B0604020202020204" pitchFamily="34" charset="0"/>
              </a:rPr>
              <a:t>A introduces the unseen forces that move the free-market economy, while Text </a:t>
            </a:r>
            <a:r>
              <a:rPr lang="en-US" altLang="zh-CN" sz="2600" dirty="0" smtClean="0">
                <a:latin typeface="Arial" panose="020B0604020202020204" pitchFamily="34" charset="0"/>
                <a:cs typeface="Arial" panose="020B0604020202020204" pitchFamily="34" charset="0"/>
              </a:rPr>
              <a:t>B examines </a:t>
            </a:r>
            <a:r>
              <a:rPr lang="en-US" altLang="zh-CN" sz="2600" dirty="0">
                <a:latin typeface="Arial" panose="020B0604020202020204" pitchFamily="34" charset="0"/>
                <a:cs typeface="Arial" panose="020B0604020202020204" pitchFamily="34" charset="0"/>
              </a:rPr>
              <a:t>the role of government in the market.</a:t>
            </a:r>
            <a:endParaRPr lang="en-US" altLang="zh-CN" sz="2600" dirty="0">
              <a:latin typeface="Arial" panose="020B0604020202020204" pitchFamily="34" charset="0"/>
              <a:cs typeface="Arial" panose="020B0604020202020204" pitchFamily="34" charset="0"/>
            </a:endParaRPr>
          </a:p>
        </p:txBody>
      </p:sp>
      <p:sp>
        <p:nvSpPr>
          <p:cNvPr id="12" name="矩形 11"/>
          <p:cNvSpPr/>
          <p:nvPr/>
        </p:nvSpPr>
        <p:spPr>
          <a:xfrm>
            <a:off x="3995936" y="765521"/>
            <a:ext cx="1826141"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t>
            </a:r>
            <a:r>
              <a:rPr lang="en-US" altLang="zh-CN" sz="3600" b="1" dirty="0" err="1" smtClean="0">
                <a:solidFill>
                  <a:srgbClr val="C00000"/>
                </a:solidFill>
                <a:latin typeface="Arial" panose="020B0604020202020204" pitchFamily="34" charset="0"/>
                <a:cs typeface="Arial" panose="020B0604020202020204" pitchFamily="34" charset="0"/>
              </a:rPr>
              <a:t>ead</a:t>
            </a:r>
            <a:r>
              <a:rPr lang="en-US" altLang="zh-CN" sz="3600" b="1" dirty="0" smtClean="0">
                <a:solidFill>
                  <a:srgbClr val="C00000"/>
                </a:solidFill>
                <a:latin typeface="Arial" panose="020B0604020202020204" pitchFamily="34" charset="0"/>
                <a:cs typeface="Arial" panose="020B0604020202020204" pitchFamily="34" charset="0"/>
              </a:rPr>
              <a:t>-in</a:t>
            </a:r>
            <a:endParaRPr lang="en-AU" altLang="zh-CN" sz="3600" b="1" dirty="0">
              <a:solidFill>
                <a:srgbClr val="C00000"/>
              </a:solidFill>
              <a:latin typeface="Arial" panose="020B0604020202020204" pitchFamily="34" charset="0"/>
              <a:cs typeface="Arial" panose="020B0604020202020204" pitchFamily="34" charset="0"/>
            </a:endParaRPr>
          </a:p>
        </p:txBody>
      </p:sp>
      <p:pic>
        <p:nvPicPr>
          <p:cNvPr id="8"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Lead-in</a:t>
            </a:r>
            <a:endParaRPr lang="en-US" altLang="zh-CN" sz="2800" dirty="0" smtClean="0">
              <a:solidFill>
                <a:schemeClr val="bg1"/>
              </a:solidFill>
              <a:latin typeface="Arial Black" panose="020B0A04020102020204" pitchFamily="34" charset="0"/>
            </a:endParaRPr>
          </a:p>
          <a:p>
            <a:r>
              <a:rPr lang="en-US" altLang="zh-CN" sz="2800" dirty="0" smtClean="0">
                <a:solidFill>
                  <a:schemeClr val="bg1"/>
                </a:solidFill>
                <a:latin typeface="Arial Black" panose="020B0A04020102020204" pitchFamily="34" charset="0"/>
              </a:rPr>
              <a:t>task</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ntent Placeholder 2"/>
          <p:cNvSpPr txBox="1"/>
          <p:nvPr/>
        </p:nvSpPr>
        <p:spPr bwMode="auto">
          <a:xfrm>
            <a:off x="1259632" y="1931082"/>
            <a:ext cx="7578774" cy="3802174"/>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3600"/>
              </a:lnSpc>
            </a:pPr>
            <a:r>
              <a:rPr lang="en-AU" altLang="zh-CN" b="1" kern="0" dirty="0" smtClean="0">
                <a:solidFill>
                  <a:schemeClr val="accent2">
                    <a:lumMod val="75000"/>
                  </a:schemeClr>
                </a:solidFill>
                <a:latin typeface="Arial" panose="020B0604020202020204" pitchFamily="34" charset="0"/>
                <a:cs typeface="Arial" panose="020B0604020202020204" pitchFamily="34" charset="0"/>
              </a:rPr>
              <a:t>The focused issue</a:t>
            </a:r>
            <a:endParaRPr lang="en-AU" altLang="zh-CN" b="1" kern="0" dirty="0" smtClean="0">
              <a:solidFill>
                <a:schemeClr val="accent2">
                  <a:lumMod val="75000"/>
                </a:schemeClr>
              </a:solidFill>
              <a:latin typeface="Arial" panose="020B0604020202020204" pitchFamily="34" charset="0"/>
              <a:cs typeface="Arial" panose="020B0604020202020204" pitchFamily="34" charset="0"/>
            </a:endParaRPr>
          </a:p>
          <a:p>
            <a:pPr lvl="1">
              <a:lnSpc>
                <a:spcPts val="3600"/>
              </a:lnSpc>
            </a:pPr>
            <a:r>
              <a:rPr lang="en-AU" altLang="zh-CN" sz="3200" kern="0" dirty="0">
                <a:solidFill>
                  <a:schemeClr val="accent6">
                    <a:lumMod val="75000"/>
                  </a:schemeClr>
                </a:solidFill>
                <a:latin typeface="Arial" panose="020B0604020202020204" pitchFamily="34" charset="0"/>
                <a:cs typeface="Arial" panose="020B0604020202020204" pitchFamily="34" charset="0"/>
              </a:rPr>
              <a:t> </a:t>
            </a:r>
            <a:r>
              <a:rPr lang="en-AU" altLang="zh-CN" sz="3200" kern="0" dirty="0" smtClean="0">
                <a:solidFill>
                  <a:schemeClr val="accent6">
                    <a:lumMod val="75000"/>
                  </a:schemeClr>
                </a:solidFill>
                <a:latin typeface="Arial" panose="020B0604020202020204" pitchFamily="34" charset="0"/>
                <a:cs typeface="Arial" panose="020B0604020202020204" pitchFamily="34" charset="0"/>
              </a:rPr>
              <a:t>the role of government in the market</a:t>
            </a:r>
            <a:endParaRPr lang="en-AU" altLang="zh-CN" sz="3200" kern="0" dirty="0" smtClean="0">
              <a:solidFill>
                <a:schemeClr val="accent6">
                  <a:lumMod val="75000"/>
                </a:schemeClr>
              </a:solidFill>
              <a:latin typeface="Arial" panose="020B0604020202020204" pitchFamily="34" charset="0"/>
              <a:cs typeface="Arial" panose="020B0604020202020204" pitchFamily="34" charset="0"/>
            </a:endParaRPr>
          </a:p>
          <a:p>
            <a:pPr marL="457200" lvl="1" indent="0">
              <a:lnSpc>
                <a:spcPts val="3600"/>
              </a:lnSpc>
              <a:buNone/>
            </a:pPr>
            <a:endParaRPr lang="en-AU" altLang="zh-CN" sz="3200" kern="0" dirty="0" smtClean="0">
              <a:solidFill>
                <a:schemeClr val="accent6">
                  <a:lumMod val="75000"/>
                </a:schemeClr>
              </a:solidFill>
              <a:latin typeface="Arial" panose="020B0604020202020204" pitchFamily="34" charset="0"/>
              <a:cs typeface="Arial" panose="020B0604020202020204" pitchFamily="34" charset="0"/>
            </a:endParaRPr>
          </a:p>
          <a:p>
            <a:pPr>
              <a:lnSpc>
                <a:spcPts val="3600"/>
              </a:lnSpc>
            </a:pPr>
            <a:r>
              <a:rPr lang="en-AU" altLang="zh-CN" b="1" kern="0" dirty="0" smtClean="0">
                <a:solidFill>
                  <a:schemeClr val="accent2">
                    <a:lumMod val="75000"/>
                  </a:schemeClr>
                </a:solidFill>
                <a:latin typeface="Arial" panose="020B0604020202020204" pitchFamily="34" charset="0"/>
                <a:cs typeface="Arial" panose="020B0604020202020204" pitchFamily="34" charset="0"/>
              </a:rPr>
              <a:t>Reading task</a:t>
            </a:r>
            <a:endParaRPr lang="en-AU" altLang="zh-CN" b="1" kern="0" dirty="0" smtClean="0">
              <a:solidFill>
                <a:schemeClr val="accent2">
                  <a:lumMod val="75000"/>
                </a:schemeClr>
              </a:solidFill>
              <a:latin typeface="Arial" panose="020B0604020202020204" pitchFamily="34" charset="0"/>
              <a:cs typeface="Arial" panose="020B0604020202020204" pitchFamily="34" charset="0"/>
            </a:endParaRPr>
          </a:p>
          <a:p>
            <a:pPr marL="812800" lvl="1" indent="-355600" algn="just">
              <a:lnSpc>
                <a:spcPts val="3600"/>
              </a:lnSpc>
            </a:pPr>
            <a:r>
              <a:rPr lang="en-AU" altLang="zh-CN" sz="3200" kern="0" dirty="0" smtClean="0">
                <a:solidFill>
                  <a:schemeClr val="accent6">
                    <a:lumMod val="75000"/>
                  </a:schemeClr>
                </a:solidFill>
                <a:latin typeface="Arial" panose="020B0604020202020204" pitchFamily="34" charset="0"/>
                <a:cs typeface="Arial" panose="020B0604020202020204" pitchFamily="34" charset="0"/>
              </a:rPr>
              <a:t>What are the effects of governments on market outcomes?</a:t>
            </a:r>
            <a:endParaRPr lang="zh-CN" altLang="zh-CN" sz="3200" kern="0" dirty="0" smtClean="0">
              <a:solidFill>
                <a:srgbClr val="00B0F0"/>
              </a:solidFill>
              <a:latin typeface="Arial" panose="020B0604020202020204" pitchFamily="34" charset="0"/>
              <a:cs typeface="Arial" panose="020B0604020202020204" pitchFamily="34" charset="0"/>
            </a:endParaRPr>
          </a:p>
          <a:p>
            <a:pPr lvl="1">
              <a:lnSpc>
                <a:spcPts val="3600"/>
              </a:lnSpc>
            </a:pPr>
            <a:endParaRPr lang="zh-CN" altLang="en-US" sz="3000" kern="0" dirty="0">
              <a:solidFill>
                <a:schemeClr val="accent6">
                  <a:lumMod val="75000"/>
                </a:schemeClr>
              </a:solidFill>
            </a:endParaRPr>
          </a:p>
        </p:txBody>
      </p:sp>
      <p:pic>
        <p:nvPicPr>
          <p:cNvPr id="8"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87624" y="1628800"/>
            <a:ext cx="7200800" cy="523220"/>
          </a:xfrm>
          <a:prstGeom prst="rect">
            <a:avLst/>
          </a:prstGeom>
        </p:spPr>
        <p:txBody>
          <a:bodyPr wrap="square">
            <a:spAutoFit/>
          </a:bodyPr>
          <a:lstStyle/>
          <a:p>
            <a:pPr lvl="0"/>
            <a:r>
              <a:rPr lang="en-US" altLang="zh-CN" sz="2800" b="1" dirty="0" smtClean="0">
                <a:solidFill>
                  <a:srgbClr val="C00000"/>
                </a:solidFill>
                <a:latin typeface="Arial" panose="020B0604020202020204" pitchFamily="34" charset="0"/>
                <a:cs typeface="Arial" panose="020B0604020202020204" pitchFamily="34" charset="0"/>
              </a:rPr>
              <a:t>1. </a:t>
            </a:r>
            <a:r>
              <a:rPr lang="en-US" altLang="zh-CN" sz="2800" b="1" dirty="0" err="1" smtClean="0">
                <a:solidFill>
                  <a:srgbClr val="C00000"/>
                </a:solidFill>
                <a:latin typeface="Arial" panose="020B0604020202020204" pitchFamily="34" charset="0"/>
                <a:cs typeface="Arial" panose="020B0604020202020204" pitchFamily="34" charset="0"/>
              </a:rPr>
              <a:t>Mankiw</a:t>
            </a:r>
            <a:r>
              <a:rPr lang="en-US" altLang="zh-CN" sz="2800" b="1" dirty="0">
                <a:solidFill>
                  <a:srgbClr val="C00000"/>
                </a:solidFill>
                <a:latin typeface="Arial" panose="020B0604020202020204" pitchFamily="34" charset="0"/>
                <a:cs typeface="Arial" panose="020B0604020202020204" pitchFamily="34" charset="0"/>
              </a:rPr>
              <a:t>, N. Gregory</a:t>
            </a:r>
            <a:endParaRPr lang="en-US" altLang="zh-CN" sz="2800" b="1" dirty="0">
              <a:solidFill>
                <a:srgbClr val="C00000"/>
              </a:solidFill>
              <a:latin typeface="Arial" panose="020B0604020202020204" pitchFamily="34" charset="0"/>
              <a:cs typeface="Arial" panose="020B0604020202020204" pitchFamily="34" charset="0"/>
            </a:endParaRPr>
          </a:p>
        </p:txBody>
      </p:sp>
      <p:sp>
        <p:nvSpPr>
          <p:cNvPr id="11" name="矩形 10"/>
          <p:cNvSpPr/>
          <p:nvPr/>
        </p:nvSpPr>
        <p:spPr>
          <a:xfrm>
            <a:off x="683195" y="2348880"/>
            <a:ext cx="7921253" cy="3785652"/>
          </a:xfrm>
          <a:prstGeom prst="rect">
            <a:avLst/>
          </a:prstGeom>
        </p:spPr>
        <p:txBody>
          <a:bodyPr wrap="square">
            <a:spAutoFit/>
          </a:bodyPr>
          <a:lstStyle/>
          <a:p>
            <a:pPr algn="just"/>
            <a:r>
              <a:rPr lang="en-US" altLang="zh-CN" sz="2400" dirty="0" err="1" smtClean="0">
                <a:latin typeface="Arial" panose="020B0604020202020204" pitchFamily="34" charset="0"/>
                <a:cs typeface="Arial" panose="020B0604020202020204" pitchFamily="34" charset="0"/>
              </a:rPr>
              <a:t>Mankiw</a:t>
            </a:r>
            <a:r>
              <a:rPr lang="en-US" altLang="zh-CN" sz="2400" dirty="0" smtClean="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 an American macroeconomist who is currently the Robert M. </a:t>
            </a:r>
            <a:r>
              <a:rPr lang="en-US" altLang="zh-CN" sz="2400" dirty="0" err="1">
                <a:latin typeface="Arial" panose="020B0604020202020204" pitchFamily="34" charset="0"/>
                <a:cs typeface="Arial" panose="020B0604020202020204" pitchFamily="34" charset="0"/>
              </a:rPr>
              <a:t>Beren</a:t>
            </a:r>
            <a:r>
              <a:rPr lang="en-US" altLang="zh-CN" sz="2400" dirty="0">
                <a:latin typeface="Arial" panose="020B0604020202020204" pitchFamily="34" charset="0"/>
                <a:cs typeface="Arial" panose="020B0604020202020204" pitchFamily="34" charset="0"/>
              </a:rPr>
              <a:t> Professor of Economics at Harvard University. As a student, he studied economics at Princeton University and MIT. As a teacher, he has taught macroeconomics, microeconomics, statistics, and principles of economics. He is best known in academia for his work on New Keynesian economics. His research includes work on price adjustment, consumer behavior, financial markets, monetary and fiscal policy, and economic growth.</a:t>
            </a:r>
            <a:endParaRPr lang="zh-CN" altLang="zh-CN" sz="2400" dirty="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87624" y="1628800"/>
            <a:ext cx="7200800" cy="523220"/>
          </a:xfrm>
          <a:prstGeom prst="rect">
            <a:avLst/>
          </a:prstGeom>
        </p:spPr>
        <p:txBody>
          <a:bodyPr wrap="square">
            <a:spAutoFit/>
          </a:bodyPr>
          <a:lstStyle/>
          <a:p>
            <a:pPr lvl="0"/>
            <a:r>
              <a:rPr lang="en-US" altLang="zh-CN" sz="2800" b="1" dirty="0" smtClean="0">
                <a:solidFill>
                  <a:srgbClr val="C00000"/>
                </a:solidFill>
                <a:latin typeface="Arial" panose="020B0604020202020204" pitchFamily="34" charset="0"/>
                <a:cs typeface="Arial" panose="020B0604020202020204" pitchFamily="34" charset="0"/>
              </a:rPr>
              <a:t>2. economic </a:t>
            </a:r>
            <a:r>
              <a:rPr lang="en-US" altLang="zh-CN" sz="2800" b="1" dirty="0">
                <a:solidFill>
                  <a:srgbClr val="C00000"/>
                </a:solidFill>
                <a:latin typeface="Arial" panose="020B0604020202020204" pitchFamily="34" charset="0"/>
                <a:cs typeface="Arial" panose="020B0604020202020204" pitchFamily="34" charset="0"/>
              </a:rPr>
              <a:t>well-being</a:t>
            </a:r>
            <a:endParaRPr lang="en-US" altLang="zh-CN" sz="2800" b="1" dirty="0">
              <a:solidFill>
                <a:srgbClr val="C00000"/>
              </a:solidFill>
              <a:latin typeface="Arial" panose="020B0604020202020204" pitchFamily="34" charset="0"/>
              <a:cs typeface="Arial" panose="020B0604020202020204" pitchFamily="34" charset="0"/>
            </a:endParaRPr>
          </a:p>
        </p:txBody>
      </p:sp>
      <p:sp>
        <p:nvSpPr>
          <p:cNvPr id="11" name="矩形 10"/>
          <p:cNvSpPr/>
          <p:nvPr/>
        </p:nvSpPr>
        <p:spPr>
          <a:xfrm>
            <a:off x="689947" y="2276872"/>
            <a:ext cx="7698477" cy="4154984"/>
          </a:xfrm>
          <a:prstGeom prst="rect">
            <a:avLst/>
          </a:prstGeom>
        </p:spPr>
        <p:txBody>
          <a:bodyPr wrap="square">
            <a:spAutoFit/>
          </a:bodyPr>
          <a:lstStyle/>
          <a:p>
            <a:pPr algn="just"/>
            <a:r>
              <a:rPr lang="en-US" altLang="zh-CN" sz="2200" dirty="0" smtClean="0">
                <a:latin typeface="Arial" panose="020B0604020202020204" pitchFamily="34" charset="0"/>
                <a:cs typeface="Arial" panose="020B0604020202020204" pitchFamily="34" charset="0"/>
              </a:rPr>
              <a:t>Economic </a:t>
            </a:r>
            <a:r>
              <a:rPr lang="en-US" altLang="zh-CN" sz="2200" dirty="0">
                <a:latin typeface="Arial" panose="020B0604020202020204" pitchFamily="34" charset="0"/>
                <a:cs typeface="Arial" panose="020B0604020202020204" pitchFamily="34" charset="0"/>
              </a:rPr>
              <a:t>well-being is a person’s or family’s standard of living based primarily on how well they are doing financially. It has present and future financial security. Present financial security includes the ability of individuals, families, and communities to consistently meet their basic needs, have control over their day-to-day finances, make economic choices and feel a sense of security, satisfaction, and personal fulfillment with one’s personal finances and employment pursuits. Future financial security includes the ability to absorb financial shocks, meet financial goals, build financial assets, and maintain adequate income throughout the life-span.</a:t>
            </a:r>
            <a:endParaRPr lang="zh-CN" altLang="zh-CN" sz="2200" dirty="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87624" y="1628800"/>
            <a:ext cx="7200800" cy="523220"/>
          </a:xfrm>
          <a:prstGeom prst="rect">
            <a:avLst/>
          </a:prstGeom>
        </p:spPr>
        <p:txBody>
          <a:bodyPr wrap="square">
            <a:spAutoFit/>
          </a:bodyPr>
          <a:lstStyle/>
          <a:p>
            <a:pPr lvl="0"/>
            <a:r>
              <a:rPr lang="en-US" altLang="zh-CN" sz="2800" b="1" dirty="0">
                <a:solidFill>
                  <a:srgbClr val="C00000"/>
                </a:solidFill>
                <a:latin typeface="Arial" panose="020B0604020202020204" pitchFamily="34" charset="0"/>
                <a:cs typeface="Arial" panose="020B0604020202020204" pitchFamily="34" charset="0"/>
              </a:rPr>
              <a:t>3</a:t>
            </a:r>
            <a:r>
              <a:rPr lang="en-US" altLang="zh-CN" sz="2800" b="1" dirty="0" smtClean="0">
                <a:solidFill>
                  <a:srgbClr val="C00000"/>
                </a:solidFill>
                <a:latin typeface="Arial" panose="020B0604020202020204" pitchFamily="34" charset="0"/>
                <a:cs typeface="Arial" panose="020B0604020202020204" pitchFamily="34" charset="0"/>
              </a:rPr>
              <a:t>. market </a:t>
            </a:r>
            <a:r>
              <a:rPr lang="en-US" altLang="zh-CN" sz="2800" b="1" dirty="0">
                <a:solidFill>
                  <a:srgbClr val="C00000"/>
                </a:solidFill>
                <a:latin typeface="Arial" panose="020B0604020202020204" pitchFamily="34" charset="0"/>
                <a:cs typeface="Arial" panose="020B0604020202020204" pitchFamily="34" charset="0"/>
              </a:rPr>
              <a:t>failure</a:t>
            </a:r>
            <a:endParaRPr lang="zh-CN" altLang="zh-CN" sz="2800" b="1" dirty="0">
              <a:solidFill>
                <a:srgbClr val="C00000"/>
              </a:solidFill>
              <a:latin typeface="Arial" panose="020B0604020202020204" pitchFamily="34" charset="0"/>
              <a:cs typeface="Arial" panose="020B0604020202020204" pitchFamily="34" charset="0"/>
            </a:endParaRPr>
          </a:p>
        </p:txBody>
      </p:sp>
      <p:sp>
        <p:nvSpPr>
          <p:cNvPr id="11" name="矩形 10"/>
          <p:cNvSpPr/>
          <p:nvPr/>
        </p:nvSpPr>
        <p:spPr>
          <a:xfrm>
            <a:off x="611560" y="2492896"/>
            <a:ext cx="8064896" cy="3046988"/>
          </a:xfrm>
          <a:prstGeom prst="rect">
            <a:avLst/>
          </a:prstGeom>
        </p:spPr>
        <p:txBody>
          <a:bodyPr wrap="square">
            <a:spAutoFit/>
          </a:bodyPr>
          <a:lstStyle/>
          <a:p>
            <a:pPr algn="just"/>
            <a:r>
              <a:rPr lang="en-US" altLang="zh-CN" sz="2400" dirty="0" smtClean="0">
                <a:latin typeface="Arial" panose="020B0604020202020204" pitchFamily="34" charset="0"/>
                <a:cs typeface="Arial" panose="020B0604020202020204" pitchFamily="34" charset="0"/>
              </a:rPr>
              <a:t>The market </a:t>
            </a:r>
            <a:r>
              <a:rPr lang="en-US" altLang="zh-CN" sz="2400" dirty="0">
                <a:latin typeface="Arial" panose="020B0604020202020204" pitchFamily="34" charset="0"/>
                <a:cs typeface="Arial" panose="020B0604020202020204" pitchFamily="34" charset="0"/>
              </a:rPr>
              <a:t>failure refers to the inefficient distribution of goods and services in the free market. Market failures happen when individuals’ pursuit of pure self-interest leads to results that are not efficient. Under some conditions, government intervention may be indicated in order to improve social welfare. The main types of market failure include asymmetric information, concentrated market power, public goods and externalities.</a:t>
            </a:r>
            <a:endParaRPr lang="zh-CN" altLang="zh-CN" sz="2400" dirty="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87624" y="1628800"/>
            <a:ext cx="7200800" cy="523220"/>
          </a:xfrm>
          <a:prstGeom prst="rect">
            <a:avLst/>
          </a:prstGeom>
        </p:spPr>
        <p:txBody>
          <a:bodyPr wrap="square">
            <a:spAutoFit/>
          </a:bodyPr>
          <a:lstStyle/>
          <a:p>
            <a:pPr lvl="0" algn="just"/>
            <a:r>
              <a:rPr lang="en-US" altLang="zh-CN" sz="2800" b="1" dirty="0" smtClean="0">
                <a:solidFill>
                  <a:srgbClr val="C00000"/>
                </a:solidFill>
                <a:latin typeface="Arial" panose="020B0604020202020204" pitchFamily="34" charset="0"/>
                <a:cs typeface="Arial" panose="020B0604020202020204" pitchFamily="34" charset="0"/>
              </a:rPr>
              <a:t>4. externality</a:t>
            </a:r>
            <a:endParaRPr lang="en-US" altLang="zh-CN" sz="2800" b="1" dirty="0">
              <a:solidFill>
                <a:srgbClr val="C00000"/>
              </a:solidFill>
              <a:latin typeface="Arial" panose="020B0604020202020204" pitchFamily="34" charset="0"/>
              <a:cs typeface="Arial" panose="020B0604020202020204" pitchFamily="34" charset="0"/>
            </a:endParaRPr>
          </a:p>
        </p:txBody>
      </p:sp>
      <p:sp>
        <p:nvSpPr>
          <p:cNvPr id="11" name="矩形 10"/>
          <p:cNvSpPr/>
          <p:nvPr/>
        </p:nvSpPr>
        <p:spPr>
          <a:xfrm>
            <a:off x="659543" y="2276872"/>
            <a:ext cx="7728882" cy="3908762"/>
          </a:xfrm>
          <a:prstGeom prst="rect">
            <a:avLst/>
          </a:prstGeom>
        </p:spPr>
        <p:txBody>
          <a:bodyPr wrap="square">
            <a:spAutoFit/>
          </a:bodyPr>
          <a:lstStyle/>
          <a:p>
            <a:pPr algn="just"/>
            <a:r>
              <a:rPr lang="en-US" altLang="zh-CN" sz="2200" dirty="0">
                <a:latin typeface="Arial" panose="020B0604020202020204" pitchFamily="34" charset="0"/>
                <a:cs typeface="Arial" panose="020B0604020202020204" pitchFamily="34" charset="0"/>
              </a:rPr>
              <a:t>Externality refers to the costs incurred or the benefits received by a third party, who does not have control over the generation of the costs or benefits. In other words, externalities occur when the effect of production or consumption of goods and services imposes costs or benefits on others which are not reflected in the prices charged for them. They can either be positive or negative. A demonstration of the negative externality is the production of excess goods. An example of a positive externality is the influence of a well-educated workforce on a firm’s productivity.</a:t>
            </a:r>
            <a:endParaRPr lang="zh-CN" altLang="zh-CN" sz="2200" dirty="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203848" y="1988840"/>
            <a:ext cx="4572000" cy="1661993"/>
          </a:xfrm>
          <a:prstGeom prst="rect">
            <a:avLst/>
          </a:prstGeom>
        </p:spPr>
        <p:txBody>
          <a:bodyPr>
            <a:spAutoFit/>
          </a:bodyPr>
          <a:lstStyle/>
          <a:p>
            <a:pPr marL="457200" indent="-457200">
              <a:buClr>
                <a:srgbClr val="1F7391"/>
              </a:buClr>
              <a:buFont typeface="Arial" panose="020B0604020202020204" pitchFamily="34" charset="0"/>
              <a:buChar char="•"/>
              <a:defRPr/>
            </a:pPr>
            <a:r>
              <a:rPr lang="en-US" altLang="zh-CN" sz="3400" b="1" dirty="0" smtClean="0">
                <a:latin typeface="Arial" panose="020B0604020202020204" pitchFamily="34" charset="0"/>
                <a:cs typeface="Arial" panose="020B0604020202020204" pitchFamily="34" charset="0"/>
                <a:hlinkClick r:id="rId2" action="ppaction://hlinksldjump"/>
              </a:rPr>
              <a:t>Text A</a:t>
            </a:r>
            <a:endParaRPr lang="en-US" altLang="zh-CN" sz="3400" b="1" dirty="0" smtClean="0">
              <a:latin typeface="Arial" panose="020B0604020202020204" pitchFamily="34" charset="0"/>
              <a:cs typeface="Arial" panose="020B0604020202020204" pitchFamily="34" charset="0"/>
            </a:endParaRPr>
          </a:p>
          <a:p>
            <a:pPr marL="457200" indent="-457200">
              <a:buClr>
                <a:srgbClr val="1F7391"/>
              </a:buClr>
              <a:defRPr/>
            </a:pPr>
            <a:endParaRPr lang="en-US" altLang="zh-CN" sz="3400" b="1" dirty="0">
              <a:latin typeface="Arial" panose="020B0604020202020204" pitchFamily="34" charset="0"/>
              <a:cs typeface="Arial" panose="020B0604020202020204" pitchFamily="34" charset="0"/>
            </a:endParaRPr>
          </a:p>
          <a:p>
            <a:pPr marL="457200" indent="-457200">
              <a:buClr>
                <a:srgbClr val="1F7391"/>
              </a:buClr>
              <a:buFont typeface="Arial" panose="020B0604020202020204" pitchFamily="34" charset="0"/>
              <a:buChar char="•"/>
              <a:defRPr/>
            </a:pPr>
            <a:r>
              <a:rPr lang="en-US" altLang="zh-CN" sz="3400" b="1" dirty="0" smtClean="0">
                <a:latin typeface="Arial" panose="020B0604020202020204" pitchFamily="34" charset="0"/>
                <a:cs typeface="Arial" panose="020B0604020202020204" pitchFamily="34" charset="0"/>
                <a:hlinkClick r:id="rId3" action="ppaction://hlinksldjump"/>
              </a:rPr>
              <a:t>Text B</a:t>
            </a:r>
            <a:endParaRPr lang="en-US" altLang="zh-CN" sz="3400" b="1"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35496" y="-99392"/>
            <a:ext cx="2245793"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Reading</a:t>
            </a:r>
            <a:endParaRPr lang="en-US" altLang="zh-CN" sz="3200" dirty="0">
              <a:solidFill>
                <a:schemeClr val="bg1"/>
              </a:solidFill>
              <a:latin typeface="Arial Black" panose="020B0A04020102020204" pitchFamily="34" charset="0"/>
            </a:endParaRPr>
          </a:p>
        </p:txBody>
      </p:sp>
      <p:pic>
        <p:nvPicPr>
          <p:cNvPr id="10" name="Picture 9" descr="home">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440897" y="1484784"/>
            <a:ext cx="7397509" cy="1200329"/>
          </a:xfrm>
          <a:prstGeom prst="rect">
            <a:avLst/>
          </a:prstGeom>
        </p:spPr>
        <p:txBody>
          <a:bodyPr wrap="square">
            <a:spAutoFit/>
          </a:bodyPr>
          <a:lstStyle/>
          <a:p>
            <a:pPr lvl="0" algn="just"/>
            <a:r>
              <a:rPr lang="en-US" altLang="zh-CN" sz="2400" b="1" dirty="0">
                <a:solidFill>
                  <a:srgbClr val="C00000"/>
                </a:solidFill>
                <a:latin typeface="Arial" panose="020B0604020202020204" pitchFamily="34" charset="0"/>
                <a:cs typeface="Arial" panose="020B0604020202020204" pitchFamily="34" charset="0"/>
              </a:rPr>
              <a:t>Yet</a:t>
            </a:r>
            <a:r>
              <a:rPr lang="en-US" altLang="zh-CN" sz="2400" b="1" dirty="0">
                <a:latin typeface="Arial" panose="020B0604020202020204" pitchFamily="34" charset="0"/>
                <a:cs typeface="Arial" panose="020B0604020202020204" pitchFamily="34" charset="0"/>
              </a:rPr>
              <a:t> there is another reason we need government: The invisible hand is powerful, but it is not omnipotent. (Para. 3</a:t>
            </a:r>
            <a:r>
              <a:rPr lang="en-US" altLang="zh-CN" sz="2400" b="1" dirty="0" smtClean="0">
                <a:latin typeface="Arial" panose="020B0604020202020204" pitchFamily="34" charset="0"/>
                <a:cs typeface="Arial" panose="020B0604020202020204" pitchFamily="34" charset="0"/>
              </a:rPr>
              <a:t>)</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179512" y="2779316"/>
            <a:ext cx="8520197" cy="3170099"/>
          </a:xfrm>
          <a:prstGeom prst="rect">
            <a:avLst/>
          </a:prstGeom>
        </p:spPr>
        <p:txBody>
          <a:bodyPr wrap="square">
            <a:spAutoFit/>
          </a:bodyPr>
          <a:lstStyle/>
          <a:p>
            <a:pPr marL="342900" indent="-342900" algn="just">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The word </a:t>
            </a:r>
            <a:r>
              <a:rPr lang="en-US" altLang="zh-CN" sz="2000" dirty="0">
                <a:latin typeface="Arial" panose="020B0604020202020204" pitchFamily="34" charset="0"/>
                <a:cs typeface="Arial" panose="020B0604020202020204" pitchFamily="34" charset="0"/>
              </a:rPr>
              <a:t>“</a:t>
            </a:r>
            <a:r>
              <a:rPr lang="en-US" altLang="zh-CN" sz="2000" dirty="0">
                <a:solidFill>
                  <a:srgbClr val="C00000"/>
                </a:solidFill>
                <a:latin typeface="Arial" panose="020B0604020202020204" pitchFamily="34" charset="0"/>
                <a:cs typeface="Arial" panose="020B0604020202020204" pitchFamily="34" charset="0"/>
              </a:rPr>
              <a:t>yet</a:t>
            </a:r>
            <a:r>
              <a:rPr lang="en-US" altLang="zh-CN" sz="2000" dirty="0">
                <a:latin typeface="Arial" panose="020B0604020202020204" pitchFamily="34" charset="0"/>
                <a:cs typeface="Arial" panose="020B0604020202020204" pitchFamily="34" charset="0"/>
              </a:rPr>
              <a:t>” is used to signal a contrast. A contrast illustrates how they are different.</a:t>
            </a:r>
            <a:endParaRPr lang="zh-CN" altLang="zh-CN" sz="2000" dirty="0">
              <a:latin typeface="Arial" panose="020B0604020202020204" pitchFamily="34" charset="0"/>
              <a:cs typeface="Arial" panose="020B0604020202020204" pitchFamily="34" charset="0"/>
            </a:endParaRPr>
          </a:p>
          <a:p>
            <a:pPr algn="just"/>
            <a:r>
              <a:rPr lang="en-US" altLang="zh-CN" sz="2000" i="1" dirty="0">
                <a:latin typeface="Arial" panose="020B0604020202020204" pitchFamily="34" charset="0"/>
                <a:cs typeface="Arial" panose="020B0604020202020204" pitchFamily="34" charset="0"/>
              </a:rPr>
              <a:t>e.g.	He has a good job, and </a:t>
            </a:r>
            <a:r>
              <a:rPr lang="en-US" altLang="zh-CN" sz="2000" i="1" dirty="0">
                <a:solidFill>
                  <a:srgbClr val="C00000"/>
                </a:solidFill>
                <a:latin typeface="Arial" panose="020B0604020202020204" pitchFamily="34" charset="0"/>
                <a:cs typeface="Arial" panose="020B0604020202020204" pitchFamily="34" charset="0"/>
              </a:rPr>
              <a:t>yet </a:t>
            </a:r>
            <a:r>
              <a:rPr lang="en-US" altLang="zh-CN" sz="2000" i="1" dirty="0">
                <a:latin typeface="Arial" panose="020B0604020202020204" pitchFamily="34" charset="0"/>
                <a:cs typeface="Arial" panose="020B0604020202020204" pitchFamily="34" charset="0"/>
              </a:rPr>
              <a:t>he never seems to have any money.</a:t>
            </a:r>
            <a:endParaRPr lang="zh-CN" altLang="zh-CN" sz="2000" dirty="0">
              <a:latin typeface="Arial" panose="020B0604020202020204" pitchFamily="34" charset="0"/>
              <a:cs typeface="Arial" panose="020B0604020202020204" pitchFamily="34" charset="0"/>
            </a:endParaRPr>
          </a:p>
          <a:p>
            <a:pPr algn="just"/>
            <a:r>
              <a:rPr lang="en-US" altLang="zh-CN" sz="2000" i="1" dirty="0">
                <a:latin typeface="Arial" panose="020B0604020202020204" pitchFamily="34" charset="0"/>
                <a:cs typeface="Arial" panose="020B0604020202020204" pitchFamily="34" charset="0"/>
              </a:rPr>
              <a:t>	Great progress has been made, </a:t>
            </a:r>
            <a:r>
              <a:rPr lang="en-US" altLang="zh-CN" sz="2000" i="1" dirty="0">
                <a:solidFill>
                  <a:srgbClr val="C00000"/>
                </a:solidFill>
                <a:latin typeface="Arial" panose="020B0604020202020204" pitchFamily="34" charset="0"/>
                <a:cs typeface="Arial" panose="020B0604020202020204" pitchFamily="34" charset="0"/>
              </a:rPr>
              <a:t>yet </a:t>
            </a:r>
            <a:r>
              <a:rPr lang="en-US" altLang="zh-CN" sz="2000" i="1" dirty="0">
                <a:latin typeface="Arial" panose="020B0604020202020204" pitchFamily="34" charset="0"/>
                <a:cs typeface="Arial" panose="020B0604020202020204" pitchFamily="34" charset="0"/>
              </a:rPr>
              <a:t>much still remains to be done.</a:t>
            </a:r>
            <a:endParaRPr lang="zh-CN" altLang="zh-CN" sz="2000" dirty="0">
              <a:latin typeface="Arial" panose="020B0604020202020204" pitchFamily="34" charset="0"/>
              <a:cs typeface="Arial" panose="020B0604020202020204" pitchFamily="34" charset="0"/>
            </a:endParaRPr>
          </a:p>
          <a:p>
            <a:pPr algn="just"/>
            <a:r>
              <a:rPr lang="en-US" altLang="zh-CN" sz="2000" dirty="0" smtClean="0">
                <a:latin typeface="Arial" panose="020B0604020202020204" pitchFamily="34" charset="0"/>
                <a:cs typeface="Arial" panose="020B0604020202020204" pitchFamily="34" charset="0"/>
              </a:rPr>
              <a:t>Some other </a:t>
            </a:r>
            <a:r>
              <a:rPr lang="en-US" altLang="zh-CN" sz="2000" dirty="0">
                <a:latin typeface="Arial" panose="020B0604020202020204" pitchFamily="34" charset="0"/>
                <a:cs typeface="Arial" panose="020B0604020202020204" pitchFamily="34" charset="0"/>
              </a:rPr>
              <a:t>words and expressions are often used to signal the contrast of two or more people, places, things, ideas, etc. Here are some examples of these </a:t>
            </a:r>
            <a:r>
              <a:rPr lang="en-US" altLang="zh-CN" sz="2000" dirty="0" smtClean="0">
                <a:latin typeface="Arial" panose="020B0604020202020204" pitchFamily="34" charset="0"/>
                <a:cs typeface="Arial" panose="020B0604020202020204" pitchFamily="34" charset="0"/>
              </a:rPr>
              <a:t>signposts:</a:t>
            </a:r>
            <a:endParaRPr lang="zh-CN" altLang="zh-CN" sz="2000" dirty="0">
              <a:latin typeface="Arial" panose="020B0604020202020204" pitchFamily="34" charset="0"/>
              <a:cs typeface="Arial" panose="020B0604020202020204" pitchFamily="34" charset="0"/>
            </a:endParaRPr>
          </a:p>
          <a:p>
            <a:pPr algn="just"/>
            <a:r>
              <a:rPr lang="en-US" altLang="zh-CN" sz="2000" i="1" dirty="0">
                <a:solidFill>
                  <a:srgbClr val="C00000"/>
                </a:solidFill>
                <a:latin typeface="Arial" panose="020B0604020202020204" pitchFamily="34" charset="0"/>
                <a:cs typeface="Arial" panose="020B0604020202020204" pitchFamily="34" charset="0"/>
              </a:rPr>
              <a:t>on the other hand, in/by contrast, however, while, whereas, although, nevertheless, different from, unlike, instead (of), conversely, rather than, as opposed to, some … while others …</a:t>
            </a:r>
            <a:endParaRPr lang="zh-CN" altLang="zh-CN" sz="2000" dirty="0">
              <a:solidFill>
                <a:srgbClr val="C00000"/>
              </a:solidFill>
              <a:latin typeface="Arial" panose="020B0604020202020204" pitchFamily="34" charset="0"/>
              <a:cs typeface="Arial" panose="020B0604020202020204" pitchFamily="34" charset="0"/>
            </a:endParaRPr>
          </a:p>
        </p:txBody>
      </p:sp>
      <p:pic>
        <p:nvPicPr>
          <p:cNvPr id="13"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15616" y="1736259"/>
            <a:ext cx="7524514" cy="1200329"/>
          </a:xfrm>
          <a:prstGeom prst="rect">
            <a:avLst/>
          </a:prstGeom>
        </p:spPr>
        <p:txBody>
          <a:bodyPr wrap="square">
            <a:spAutoFit/>
          </a:bodyPr>
          <a:lstStyle/>
          <a:p>
            <a:pPr lvl="0" algn="just"/>
            <a:r>
              <a:rPr lang="en-US" altLang="zh-CN" sz="2400" b="1" dirty="0" smtClean="0">
                <a:latin typeface="Arial" panose="020B0604020202020204" pitchFamily="34" charset="0"/>
                <a:cs typeface="Arial" panose="020B0604020202020204" pitchFamily="34" charset="0"/>
              </a:rPr>
              <a:t>Although </a:t>
            </a:r>
            <a:r>
              <a:rPr lang="en-US" altLang="zh-CN" sz="2400" b="1" dirty="0">
                <a:latin typeface="Arial" panose="020B0604020202020204" pitchFamily="34" charset="0"/>
                <a:cs typeface="Arial" panose="020B0604020202020204" pitchFamily="34" charset="0"/>
              </a:rPr>
              <a:t>the invisible hand usually leads markets to allocate resources to maximize the size of the economic pie, this is </a:t>
            </a:r>
            <a:r>
              <a:rPr lang="en-US" altLang="zh-CN" sz="2400" b="1" dirty="0">
                <a:solidFill>
                  <a:srgbClr val="C00000"/>
                </a:solidFill>
                <a:latin typeface="Arial" panose="020B0604020202020204" pitchFamily="34" charset="0"/>
                <a:cs typeface="Arial" panose="020B0604020202020204" pitchFamily="34" charset="0"/>
              </a:rPr>
              <a:t>not always the </a:t>
            </a:r>
            <a:r>
              <a:rPr lang="en-US" altLang="zh-CN" sz="2400" b="1" dirty="0" smtClean="0">
                <a:solidFill>
                  <a:srgbClr val="C00000"/>
                </a:solidFill>
                <a:latin typeface="Arial" panose="020B0604020202020204" pitchFamily="34" charset="0"/>
                <a:cs typeface="Arial" panose="020B0604020202020204" pitchFamily="34" charset="0"/>
              </a:rPr>
              <a:t>case</a:t>
            </a:r>
            <a:r>
              <a:rPr lang="en-US" altLang="zh-CN" sz="2400" b="1" dirty="0" smtClean="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(Para. 4)</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251520" y="3108444"/>
            <a:ext cx="8658894" cy="3139321"/>
          </a:xfrm>
          <a:prstGeom prst="rect">
            <a:avLst/>
          </a:prstGeom>
        </p:spPr>
        <p:txBody>
          <a:bodyPr wrap="square">
            <a:spAutoFit/>
          </a:bodyPr>
          <a:lstStyle/>
          <a:p>
            <a:pPr marL="342900" indent="-342900" algn="just">
              <a:buFont typeface="Arial" panose="020B0604020202020204" pitchFamily="34" charset="0"/>
              <a:buChar char="•"/>
            </a:pPr>
            <a:r>
              <a:rPr lang="en-US" altLang="zh-CN" sz="2400" dirty="0">
                <a:solidFill>
                  <a:srgbClr val="C00000"/>
                </a:solidFill>
                <a:latin typeface="Arial" panose="020B0604020202020204" pitchFamily="34" charset="0"/>
                <a:cs typeface="Arial" panose="020B0604020202020204" pitchFamily="34" charset="0"/>
              </a:rPr>
              <a:t>not always the </a:t>
            </a:r>
            <a:r>
              <a:rPr lang="en-US" altLang="zh-CN" sz="2400" dirty="0" smtClean="0">
                <a:solidFill>
                  <a:srgbClr val="C00000"/>
                </a:solidFill>
                <a:latin typeface="Arial" panose="020B0604020202020204" pitchFamily="34" charset="0"/>
                <a:cs typeface="Arial" panose="020B0604020202020204" pitchFamily="34" charset="0"/>
              </a:rPr>
              <a:t>case</a:t>
            </a:r>
            <a:r>
              <a:rPr lang="en-US" altLang="zh-CN" sz="2400" dirty="0" smtClean="0">
                <a:latin typeface="Arial" panose="020B0604020202020204" pitchFamily="34" charset="0"/>
                <a:cs typeface="Arial" panose="020B0604020202020204" pitchFamily="34" charset="0"/>
              </a:rPr>
              <a:t>: </a:t>
            </a:r>
            <a:r>
              <a:rPr lang="zh-CN" altLang="zh-CN" sz="2400" dirty="0" smtClean="0"/>
              <a:t>并非</a:t>
            </a:r>
            <a:r>
              <a:rPr lang="zh-CN" altLang="zh-CN" sz="2400" dirty="0"/>
              <a:t>总是如此</a:t>
            </a:r>
            <a:endParaRPr lang="en-US" altLang="zh-CN" sz="2400" dirty="0" smtClean="0">
              <a:solidFill>
                <a:schemeClr val="accent6">
                  <a:lumMod val="50000"/>
                </a:schemeClr>
              </a:solidFill>
              <a:latin typeface="Arial" panose="020B0604020202020204" pitchFamily="34" charset="0"/>
              <a:cs typeface="Arial" panose="020B0604020202020204" pitchFamily="34" charset="0"/>
            </a:endParaRPr>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e.g.	This is </a:t>
            </a:r>
            <a:r>
              <a:rPr lang="en-US" altLang="zh-CN" sz="2400" i="1" dirty="0">
                <a:solidFill>
                  <a:srgbClr val="C00000"/>
                </a:solidFill>
                <a:latin typeface="Arial" panose="020B0604020202020204" pitchFamily="34" charset="0"/>
                <a:cs typeface="Arial" panose="020B0604020202020204" pitchFamily="34" charset="0"/>
              </a:rPr>
              <a:t>not always the case </a:t>
            </a:r>
            <a:r>
              <a:rPr lang="en-US" altLang="zh-CN" sz="2400" i="1" dirty="0">
                <a:latin typeface="Arial" panose="020B0604020202020204" pitchFamily="34" charset="0"/>
                <a:cs typeface="Arial" panose="020B0604020202020204" pitchFamily="34" charset="0"/>
              </a:rPr>
              <a:t>as illustrated by the </a:t>
            </a:r>
            <a:r>
              <a:rPr lang="en-US" altLang="zh-CN" sz="2400" i="1" dirty="0" smtClean="0">
                <a:latin typeface="Arial" panose="020B0604020202020204" pitchFamily="34" charset="0"/>
                <a:cs typeface="Arial" panose="020B0604020202020204" pitchFamily="34" charset="0"/>
              </a:rPr>
              <a:t>	following example</a:t>
            </a:r>
            <a:r>
              <a:rPr lang="en-US" altLang="zh-CN" sz="2400" i="1" dirty="0">
                <a:latin typeface="Arial" panose="020B0604020202020204" pitchFamily="34" charset="0"/>
                <a:cs typeface="Arial" panose="020B0604020202020204" pitchFamily="34" charset="0"/>
              </a:rPr>
              <a:t>. </a:t>
            </a:r>
            <a:endParaRPr lang="en-US" altLang="zh-CN" sz="2400" i="1" dirty="0" smtClean="0">
              <a:latin typeface="Arial" panose="020B0604020202020204" pitchFamily="34" charset="0"/>
              <a:cs typeface="Arial" panose="020B0604020202020204" pitchFamily="34" charset="0"/>
            </a:endParaRPr>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smtClean="0">
                <a:latin typeface="Arial" panose="020B0604020202020204" pitchFamily="34" charset="0"/>
                <a:cs typeface="Arial" panose="020B0604020202020204" pitchFamily="34" charset="0"/>
              </a:rPr>
              <a:t>	While </a:t>
            </a:r>
            <a:r>
              <a:rPr lang="en-US" altLang="zh-CN" sz="2400" i="1" dirty="0">
                <a:latin typeface="Arial" panose="020B0604020202020204" pitchFamily="34" charset="0"/>
                <a:cs typeface="Arial" panose="020B0604020202020204" pitchFamily="34" charset="0"/>
              </a:rPr>
              <a:t>these colors might come out as very natural </a:t>
            </a:r>
            <a:r>
              <a:rPr lang="en-US" altLang="zh-CN" sz="2400" i="1" dirty="0" smtClean="0">
                <a:latin typeface="Arial" panose="020B0604020202020204" pitchFamily="34" charset="0"/>
                <a:cs typeface="Arial" panose="020B0604020202020204" pitchFamily="34" charset="0"/>
              </a:rPr>
              <a:t>	to us</a:t>
            </a:r>
            <a:r>
              <a:rPr lang="en-US" altLang="zh-CN" sz="2400" i="1" dirty="0">
                <a:latin typeface="Arial" panose="020B0604020202020204" pitchFamily="34" charset="0"/>
                <a:cs typeface="Arial" panose="020B0604020202020204" pitchFamily="34" charset="0"/>
              </a:rPr>
              <a:t>, it </a:t>
            </a:r>
            <a:r>
              <a:rPr lang="en-US" altLang="zh-CN" sz="2400" i="1" dirty="0" smtClean="0">
                <a:solidFill>
                  <a:srgbClr val="C00000"/>
                </a:solidFill>
                <a:latin typeface="Arial" panose="020B0604020202020204" pitchFamily="34" charset="0"/>
                <a:cs typeface="Arial" panose="020B0604020202020204" pitchFamily="34" charset="0"/>
              </a:rPr>
              <a:t>wasn't</a:t>
            </a:r>
            <a:r>
              <a:rPr lang="en-US" altLang="zh-CN" sz="2400" i="1" dirty="0" smtClean="0">
                <a:solidFill>
                  <a:schemeClr val="accent6">
                    <a:lumMod val="50000"/>
                  </a:schemeClr>
                </a:solidFill>
                <a:latin typeface="Arial" panose="020B0604020202020204" pitchFamily="34" charset="0"/>
                <a:cs typeface="Arial" panose="020B0604020202020204" pitchFamily="34" charset="0"/>
              </a:rPr>
              <a:t> </a:t>
            </a:r>
            <a:r>
              <a:rPr lang="en-US" altLang="zh-CN" sz="2400" i="1" dirty="0" smtClean="0">
                <a:solidFill>
                  <a:srgbClr val="C00000"/>
                </a:solidFill>
                <a:latin typeface="Arial" panose="020B0604020202020204" pitchFamily="34" charset="0"/>
                <a:cs typeface="Arial" panose="020B0604020202020204" pitchFamily="34" charset="0"/>
              </a:rPr>
              <a:t>always the case </a:t>
            </a:r>
            <a:r>
              <a:rPr lang="en-US" altLang="zh-CN" sz="2400" i="1" dirty="0" smtClean="0">
                <a:latin typeface="Arial" panose="020B0604020202020204" pitchFamily="34" charset="0"/>
                <a:cs typeface="Arial" panose="020B0604020202020204" pitchFamily="34" charset="0"/>
              </a:rPr>
              <a:t>at </a:t>
            </a:r>
            <a:r>
              <a:rPr lang="en-US" altLang="zh-CN" sz="2400" i="1" dirty="0">
                <a:latin typeface="Arial" panose="020B0604020202020204" pitchFamily="34" charset="0"/>
                <a:cs typeface="Arial" panose="020B0604020202020204" pitchFamily="34" charset="0"/>
              </a:rPr>
              <a:t>another time or in </a:t>
            </a:r>
            <a:r>
              <a:rPr lang="en-US" altLang="zh-CN" sz="2400" i="1" dirty="0" smtClean="0">
                <a:latin typeface="Arial" panose="020B0604020202020204" pitchFamily="34" charset="0"/>
                <a:cs typeface="Arial" panose="020B0604020202020204" pitchFamily="34" charset="0"/>
              </a:rPr>
              <a:t>	other </a:t>
            </a:r>
            <a:r>
              <a:rPr lang="en-US" altLang="zh-CN" sz="2400" i="1" dirty="0">
                <a:latin typeface="Arial" panose="020B0604020202020204" pitchFamily="34" charset="0"/>
                <a:cs typeface="Arial" panose="020B0604020202020204" pitchFamily="34" charset="0"/>
              </a:rPr>
              <a:t>cultures</a:t>
            </a:r>
            <a:r>
              <a:rPr lang="en-US" altLang="zh-CN" sz="2400" i="1" dirty="0" smtClean="0">
                <a:latin typeface="Arial" panose="020B0604020202020204" pitchFamily="34" charset="0"/>
                <a:cs typeface="Arial" panose="020B0604020202020204" pitchFamily="34" charset="0"/>
              </a:rPr>
              <a:t>.</a:t>
            </a:r>
            <a:endParaRPr lang="en-US" altLang="zh-CN" sz="2400" i="1" dirty="0" smtClean="0">
              <a:latin typeface="Arial" panose="020B0604020202020204" pitchFamily="34" charset="0"/>
              <a:cs typeface="Arial" panose="020B0604020202020204" pitchFamily="34" charset="0"/>
            </a:endParaRPr>
          </a:p>
          <a:p>
            <a:pPr algn="just"/>
            <a:endParaRPr lang="en-US" altLang="zh-CN" sz="1000" i="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always the case: </a:t>
            </a:r>
            <a:r>
              <a:rPr lang="zh-CN" altLang="zh-CN" sz="2400" dirty="0" smtClean="0">
                <a:latin typeface="Arial" panose="020B0604020202020204" pitchFamily="34" charset="0"/>
                <a:cs typeface="Arial" panose="020B0604020202020204" pitchFamily="34" charset="0"/>
              </a:rPr>
              <a:t>常常如此</a:t>
            </a:r>
            <a:r>
              <a:rPr lang="zh-CN" altLang="en-US" sz="2400" dirty="0">
                <a:latin typeface="Arial" panose="020B0604020202020204" pitchFamily="34" charset="0"/>
                <a:cs typeface="Arial" panose="020B0604020202020204" pitchFamily="34" charset="0"/>
              </a:rPr>
              <a:t>；</a:t>
            </a:r>
            <a:r>
              <a:rPr lang="zh-CN" altLang="zh-CN" sz="2400" dirty="0" smtClean="0">
                <a:latin typeface="Arial" panose="020B0604020202020204" pitchFamily="34" charset="0"/>
                <a:cs typeface="Arial" panose="020B0604020202020204" pitchFamily="34" charset="0"/>
              </a:rPr>
              <a:t>习以为常</a:t>
            </a:r>
            <a:endParaRPr lang="en-US" altLang="zh-CN" sz="2400" dirty="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3" name="矩形 2"/>
          <p:cNvSpPr/>
          <p:nvPr/>
        </p:nvSpPr>
        <p:spPr>
          <a:xfrm>
            <a:off x="670384" y="2924944"/>
            <a:ext cx="8006072" cy="2616101"/>
          </a:xfrm>
          <a:prstGeom prst="rect">
            <a:avLst/>
          </a:prstGeom>
        </p:spPr>
        <p:txBody>
          <a:bodyPr wrap="square">
            <a:spAutoFit/>
          </a:bodyPr>
          <a:lstStyle/>
          <a:p>
            <a:pPr marL="342900" indent="-342900" algn="just">
              <a:buFont typeface="Arial" panose="020B0604020202020204" pitchFamily="34" charset="0"/>
              <a:buChar char="•"/>
            </a:pPr>
            <a:r>
              <a:rPr lang="en-US" altLang="zh-CN" sz="2400" dirty="0" smtClean="0">
                <a:solidFill>
                  <a:srgbClr val="C00000"/>
                </a:solidFill>
                <a:latin typeface="Arial" panose="020B0604020202020204" pitchFamily="34" charset="0"/>
                <a:cs typeface="Arial" panose="020B0604020202020204" pitchFamily="34" charset="0"/>
              </a:rPr>
              <a:t>as </a:t>
            </a:r>
            <a:r>
              <a:rPr lang="en-US" altLang="zh-CN" sz="2400" dirty="0">
                <a:solidFill>
                  <a:srgbClr val="C00000"/>
                </a:solidFill>
                <a:latin typeface="Arial" panose="020B0604020202020204" pitchFamily="34" charset="0"/>
                <a:cs typeface="Arial" panose="020B0604020202020204" pitchFamily="34" charset="0"/>
              </a:rPr>
              <a:t>we will </a:t>
            </a:r>
            <a:r>
              <a:rPr lang="en-US" altLang="zh-CN" sz="2400" dirty="0" smtClean="0">
                <a:solidFill>
                  <a:srgbClr val="C00000"/>
                </a:solidFill>
                <a:latin typeface="Arial" panose="020B0604020202020204" pitchFamily="34" charset="0"/>
                <a:cs typeface="Arial" panose="020B0604020202020204" pitchFamily="34" charset="0"/>
              </a:rPr>
              <a:t>see</a:t>
            </a:r>
            <a:r>
              <a:rPr lang="en-US" altLang="zh-CN" sz="2400" dirty="0" smtClean="0">
                <a:latin typeface="Arial" panose="020B0604020202020204" pitchFamily="34" charset="0"/>
                <a:cs typeface="Arial" panose="020B0604020202020204" pitchFamily="34" charset="0"/>
              </a:rPr>
              <a:t>: </a:t>
            </a:r>
            <a:r>
              <a:rPr lang="zh-CN" altLang="zh-CN" sz="2400" dirty="0" smtClean="0"/>
              <a:t>正如</a:t>
            </a:r>
            <a:r>
              <a:rPr lang="zh-CN" altLang="zh-CN" sz="2400" dirty="0"/>
              <a:t>我们所见</a:t>
            </a:r>
            <a:endParaRPr lang="en-US" altLang="zh-CN" sz="2400" dirty="0" smtClean="0">
              <a:latin typeface="Arial" panose="020B0604020202020204" pitchFamily="34" charset="0"/>
              <a:cs typeface="Arial" panose="020B0604020202020204" pitchFamily="34" charset="0"/>
            </a:endParaRPr>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e.g.	</a:t>
            </a:r>
            <a:r>
              <a:rPr lang="en-US" altLang="zh-CN" sz="2400" i="1" dirty="0">
                <a:solidFill>
                  <a:srgbClr val="C00000"/>
                </a:solidFill>
                <a:latin typeface="Arial" panose="020B0604020202020204" pitchFamily="34" charset="0"/>
                <a:cs typeface="Arial" panose="020B0604020202020204" pitchFamily="34" charset="0"/>
              </a:rPr>
              <a:t>As we will see</a:t>
            </a:r>
            <a:r>
              <a:rPr lang="en-US" altLang="zh-CN" sz="2400" i="1" dirty="0">
                <a:latin typeface="Arial" panose="020B0604020202020204" pitchFamily="34" charset="0"/>
                <a:cs typeface="Arial" panose="020B0604020202020204" pitchFamily="34" charset="0"/>
              </a:rPr>
              <a:t>, some woods are naturally suited to </a:t>
            </a:r>
            <a:r>
              <a:rPr lang="en-US" altLang="zh-CN" sz="2400" i="1" dirty="0" smtClean="0">
                <a:latin typeface="Arial" panose="020B0604020202020204" pitchFamily="34" charset="0"/>
                <a:cs typeface="Arial" panose="020B0604020202020204" pitchFamily="34" charset="0"/>
              </a:rPr>
              <a:t>	model </a:t>
            </a:r>
            <a:r>
              <a:rPr lang="en-US" altLang="zh-CN" sz="2400" i="1" dirty="0">
                <a:latin typeface="Arial" panose="020B0604020202020204" pitchFamily="34" charset="0"/>
                <a:cs typeface="Arial" panose="020B0604020202020204" pitchFamily="34" charset="0"/>
              </a:rPr>
              <a:t>ship building, while others are not</a:t>
            </a:r>
            <a:r>
              <a:rPr lang="en-US" altLang="zh-CN" sz="2400" i="1" dirty="0" smtClean="0">
                <a:latin typeface="Arial" panose="020B0604020202020204" pitchFamily="34" charset="0"/>
                <a:cs typeface="Arial" panose="020B0604020202020204" pitchFamily="34" charset="0"/>
              </a:rPr>
              <a:t>.</a:t>
            </a:r>
            <a:endParaRPr lang="en-US" altLang="zh-CN" sz="2400" i="1" dirty="0" smtClean="0">
              <a:latin typeface="Arial" panose="020B0604020202020204" pitchFamily="34" charset="0"/>
              <a:cs typeface="Arial" panose="020B0604020202020204" pitchFamily="34" charset="0"/>
            </a:endParaRPr>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smtClean="0">
                <a:latin typeface="Arial" panose="020B0604020202020204" pitchFamily="34" charset="0"/>
                <a:cs typeface="Arial" panose="020B0604020202020204" pitchFamily="34" charset="0"/>
              </a:rPr>
              <a:t>	</a:t>
            </a:r>
            <a:r>
              <a:rPr lang="en-US" altLang="zh-CN" sz="2400" i="1" dirty="0" smtClean="0">
                <a:solidFill>
                  <a:srgbClr val="C00000"/>
                </a:solidFill>
                <a:latin typeface="Arial" panose="020B0604020202020204" pitchFamily="34" charset="0"/>
                <a:cs typeface="Arial" panose="020B0604020202020204" pitchFamily="34" charset="0"/>
              </a:rPr>
              <a:t>As we will see</a:t>
            </a:r>
            <a:r>
              <a:rPr lang="en-US" altLang="zh-CN" sz="2400" i="1" dirty="0" smtClean="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the Clean Air Act contains specific </a:t>
            </a:r>
            <a:r>
              <a:rPr lang="en-US" altLang="zh-CN" sz="2400" i="1" dirty="0" smtClean="0">
                <a:latin typeface="Arial" panose="020B0604020202020204" pitchFamily="34" charset="0"/>
                <a:cs typeface="Arial" panose="020B0604020202020204" pitchFamily="34" charset="0"/>
              </a:rPr>
              <a:t>	provisions relating </a:t>
            </a:r>
            <a:r>
              <a:rPr lang="en-US" altLang="zh-CN" sz="2400" i="1" dirty="0">
                <a:latin typeface="Arial" panose="020B0604020202020204" pitchFamily="34" charset="0"/>
                <a:cs typeface="Arial" panose="020B0604020202020204" pitchFamily="34" charset="0"/>
              </a:rPr>
              <a:t>to the protection of parks and </a:t>
            </a:r>
            <a:r>
              <a:rPr lang="en-US" altLang="zh-CN" sz="2400" i="1" dirty="0" smtClean="0">
                <a:latin typeface="Arial" panose="020B0604020202020204" pitchFamily="34" charset="0"/>
                <a:cs typeface="Arial" panose="020B0604020202020204" pitchFamily="34" charset="0"/>
              </a:rPr>
              <a:t>	wilderness </a:t>
            </a:r>
            <a:r>
              <a:rPr lang="en-US" altLang="zh-CN" sz="2400" i="1" dirty="0">
                <a:latin typeface="Arial" panose="020B0604020202020204" pitchFamily="34" charset="0"/>
                <a:cs typeface="Arial" panose="020B0604020202020204" pitchFamily="34" charset="0"/>
              </a:rPr>
              <a:t>areas.</a:t>
            </a:r>
            <a:endParaRPr lang="zh-CN" altLang="zh-CN" sz="2400" dirty="0">
              <a:latin typeface="Arial" panose="020B0604020202020204" pitchFamily="34" charset="0"/>
              <a:cs typeface="Arial" panose="020B0604020202020204" pitchFamily="34" charset="0"/>
            </a:endParaRPr>
          </a:p>
        </p:txBody>
      </p:sp>
      <p:sp>
        <p:nvSpPr>
          <p:cNvPr id="12" name="矩形 11"/>
          <p:cNvSpPr/>
          <p:nvPr/>
        </p:nvSpPr>
        <p:spPr>
          <a:xfrm>
            <a:off x="1440897" y="1484784"/>
            <a:ext cx="7397509" cy="1200329"/>
          </a:xfrm>
          <a:prstGeom prst="rect">
            <a:avLst/>
          </a:prstGeom>
        </p:spPr>
        <p:txBody>
          <a:bodyPr wrap="square">
            <a:spAutoFit/>
          </a:bodyPr>
          <a:lstStyle/>
          <a:p>
            <a:pPr lvl="0" algn="just"/>
            <a:r>
              <a:rPr lang="en-US" altLang="zh-CN" sz="2400" b="1" dirty="0" smtClean="0">
                <a:solidFill>
                  <a:srgbClr val="C00000"/>
                </a:solidFill>
                <a:latin typeface="Arial" panose="020B0604020202020204" pitchFamily="34" charset="0"/>
                <a:cs typeface="Arial" panose="020B0604020202020204" pitchFamily="34" charset="0"/>
              </a:rPr>
              <a:t>As </a:t>
            </a:r>
            <a:r>
              <a:rPr lang="en-US" altLang="zh-CN" sz="2400" b="1" dirty="0">
                <a:solidFill>
                  <a:srgbClr val="C00000"/>
                </a:solidFill>
                <a:latin typeface="Arial" panose="020B0604020202020204" pitchFamily="34" charset="0"/>
                <a:cs typeface="Arial" panose="020B0604020202020204" pitchFamily="34" charset="0"/>
              </a:rPr>
              <a:t>we will </a:t>
            </a:r>
            <a:r>
              <a:rPr lang="en-US" altLang="zh-CN" sz="2400" b="1" dirty="0" smtClean="0">
                <a:solidFill>
                  <a:srgbClr val="C00000"/>
                </a:solidFill>
                <a:latin typeface="Arial" panose="020B0604020202020204" pitchFamily="34" charset="0"/>
                <a:cs typeface="Arial" panose="020B0604020202020204" pitchFamily="34" charset="0"/>
              </a:rPr>
              <a:t>see</a:t>
            </a:r>
            <a:r>
              <a:rPr lang="en-US" altLang="zh-CN" sz="2400" b="1" dirty="0" smtClean="0"/>
              <a:t> </a:t>
            </a:r>
            <a:r>
              <a:rPr lang="en-US" altLang="zh-CN" sz="2400" b="1" dirty="0" smtClean="0">
                <a:latin typeface="Arial" panose="020B0604020202020204" pitchFamily="34" charset="0"/>
                <a:cs typeface="Arial" panose="020B0604020202020204" pitchFamily="34" charset="0"/>
              </a:rPr>
              <a:t>is </a:t>
            </a:r>
            <a:r>
              <a:rPr lang="en-US" altLang="zh-CN" sz="2400" b="1" dirty="0">
                <a:latin typeface="Arial" panose="020B0604020202020204" pitchFamily="34" charset="0"/>
                <a:cs typeface="Arial" panose="020B0604020202020204" pitchFamily="34" charset="0"/>
              </a:rPr>
              <a:t>an externality, which is the impact of one person’s actions on the wellbeing of a bystander. (Para. 4)</a:t>
            </a:r>
            <a:endParaRPr lang="zh-CN" altLang="zh-CN" sz="2400" b="1" dirty="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313892" y="1526012"/>
            <a:ext cx="7524514" cy="1938992"/>
          </a:xfrm>
          <a:prstGeom prst="rect">
            <a:avLst/>
          </a:prstGeom>
        </p:spPr>
        <p:txBody>
          <a:bodyPr wrap="square">
            <a:spAutoFit/>
          </a:bodyPr>
          <a:lstStyle/>
          <a:p>
            <a:pPr lvl="0" algn="just"/>
            <a:r>
              <a:rPr lang="en-US" altLang="zh-CN" sz="2400" b="1" dirty="0" smtClean="0">
                <a:latin typeface="Arial" panose="020B0604020202020204" pitchFamily="34" charset="0"/>
                <a:cs typeface="Arial" panose="020B0604020202020204" pitchFamily="34" charset="0"/>
              </a:rPr>
              <a:t>For </a:t>
            </a:r>
            <a:r>
              <a:rPr lang="en-US" altLang="zh-CN" sz="2400" b="1" dirty="0">
                <a:latin typeface="Arial" panose="020B0604020202020204" pitchFamily="34" charset="0"/>
                <a:cs typeface="Arial" panose="020B0604020202020204" pitchFamily="34" charset="0"/>
              </a:rPr>
              <a:t>example, if everyone in town needs water but there is only one well, the owner of the well is not </a:t>
            </a:r>
            <a:r>
              <a:rPr lang="en-US" altLang="zh-CN" sz="2400" b="1" dirty="0">
                <a:solidFill>
                  <a:srgbClr val="C00000"/>
                </a:solidFill>
                <a:latin typeface="Arial" panose="020B0604020202020204" pitchFamily="34" charset="0"/>
                <a:cs typeface="Arial" panose="020B0604020202020204" pitchFamily="34" charset="0"/>
              </a:rPr>
              <a:t>subject </a:t>
            </a:r>
            <a:r>
              <a:rPr lang="en-US" altLang="zh-CN" sz="2400" b="1" dirty="0" smtClean="0">
                <a:solidFill>
                  <a:srgbClr val="C00000"/>
                </a:solidFill>
                <a:latin typeface="Arial" panose="020B0604020202020204" pitchFamily="34" charset="0"/>
                <a:cs typeface="Arial" panose="020B0604020202020204" pitchFamily="34" charset="0"/>
              </a:rPr>
              <a:t>to </a:t>
            </a:r>
            <a:r>
              <a:rPr lang="en-US" altLang="zh-CN" sz="2400" b="1" dirty="0" smtClean="0">
                <a:latin typeface="Arial" panose="020B0604020202020204" pitchFamily="34" charset="0"/>
                <a:cs typeface="Arial" panose="020B0604020202020204" pitchFamily="34" charset="0"/>
              </a:rPr>
              <a:t>the </a:t>
            </a:r>
            <a:r>
              <a:rPr lang="en-US" altLang="zh-CN" sz="2400" b="1" dirty="0">
                <a:latin typeface="Arial" panose="020B0604020202020204" pitchFamily="34" charset="0"/>
                <a:cs typeface="Arial" panose="020B0604020202020204" pitchFamily="34" charset="0"/>
              </a:rPr>
              <a:t>rigorous competition with which the invisible hand normally keeps self-interest in check;… (Para. 4)</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251520" y="3645024"/>
            <a:ext cx="7776864" cy="3170099"/>
          </a:xfrm>
          <a:prstGeom prst="rect">
            <a:avLst/>
          </a:prstGeom>
        </p:spPr>
        <p:txBody>
          <a:bodyPr wrap="square">
            <a:spAutoFit/>
          </a:bodyPr>
          <a:lstStyle/>
          <a:p>
            <a:pPr algn="just"/>
            <a:r>
              <a:rPr lang="en-US" altLang="zh-CN" sz="2200" dirty="0">
                <a:latin typeface="Arial" panose="020B0604020202020204" pitchFamily="34" charset="0"/>
                <a:cs typeface="Arial" panose="020B0604020202020204" pitchFamily="34" charset="0"/>
              </a:rPr>
              <a:t>In the text, the phrase “</a:t>
            </a:r>
            <a:r>
              <a:rPr lang="en-US" altLang="zh-CN" sz="2200" dirty="0">
                <a:solidFill>
                  <a:srgbClr val="C00000"/>
                </a:solidFill>
                <a:latin typeface="Arial" panose="020B0604020202020204" pitchFamily="34" charset="0"/>
                <a:cs typeface="Arial" panose="020B0604020202020204" pitchFamily="34" charset="0"/>
              </a:rPr>
              <a:t>subject to</a:t>
            </a:r>
            <a:r>
              <a:rPr lang="en-US" altLang="zh-CN" sz="2200" dirty="0">
                <a:latin typeface="Arial" panose="020B0604020202020204" pitchFamily="34" charset="0"/>
                <a:cs typeface="Arial" panose="020B0604020202020204" pitchFamily="34" charset="0"/>
              </a:rPr>
              <a:t>” refers to “being affected by or possibly affected by (something</a:t>
            </a:r>
            <a:r>
              <a:rPr lang="en-US" altLang="zh-CN" sz="2200" dirty="0" smtClean="0">
                <a:latin typeface="Arial" panose="020B0604020202020204" pitchFamily="34" charset="0"/>
                <a:cs typeface="Arial" panose="020B0604020202020204" pitchFamily="34" charset="0"/>
              </a:rPr>
              <a:t>)”</a:t>
            </a:r>
            <a:r>
              <a:rPr lang="zh-CN" altLang="zh-CN" sz="2200" dirty="0" smtClean="0"/>
              <a:t>（</a:t>
            </a:r>
            <a:r>
              <a:rPr lang="zh-CN" altLang="zh-CN" sz="2200" dirty="0"/>
              <a:t>受</a:t>
            </a:r>
            <a:r>
              <a:rPr lang="en-US" altLang="zh-CN" sz="2200" dirty="0" smtClean="0"/>
              <a:t>……</a:t>
            </a:r>
            <a:r>
              <a:rPr lang="zh-CN" altLang="en-US" sz="2200" dirty="0" smtClean="0"/>
              <a:t>的</a:t>
            </a:r>
            <a:r>
              <a:rPr lang="zh-CN" altLang="zh-CN" sz="2200" dirty="0" smtClean="0"/>
              <a:t>影响</a:t>
            </a:r>
            <a:r>
              <a:rPr lang="zh-CN" altLang="zh-CN" sz="2200" dirty="0"/>
              <a:t>）</a:t>
            </a:r>
            <a:r>
              <a:rPr lang="en-US" altLang="zh-CN" sz="2200" dirty="0" smtClean="0">
                <a:latin typeface="Arial" panose="020B0604020202020204" pitchFamily="34" charset="0"/>
                <a:cs typeface="Arial" panose="020B0604020202020204" pitchFamily="34" charset="0"/>
              </a:rPr>
              <a:t>.</a:t>
            </a:r>
            <a:endParaRPr lang="zh-CN" altLang="zh-CN" sz="2200" dirty="0">
              <a:latin typeface="Arial" panose="020B0604020202020204" pitchFamily="34" charset="0"/>
              <a:cs typeface="Arial" panose="020B0604020202020204" pitchFamily="34" charset="0"/>
            </a:endParaRPr>
          </a:p>
          <a:p>
            <a:pPr algn="just"/>
            <a:r>
              <a:rPr lang="en-US" altLang="zh-CN" sz="2200" i="1" dirty="0">
                <a:latin typeface="Arial" panose="020B0604020202020204" pitchFamily="34" charset="0"/>
                <a:cs typeface="Arial" panose="020B0604020202020204" pitchFamily="34" charset="0"/>
              </a:rPr>
              <a:t>e.g</a:t>
            </a:r>
            <a:r>
              <a:rPr lang="en-US" altLang="zh-CN" sz="2200" i="1" dirty="0" smtClean="0">
                <a:latin typeface="Arial" panose="020B0604020202020204" pitchFamily="34" charset="0"/>
                <a:cs typeface="Arial" panose="020B0604020202020204" pitchFamily="34" charset="0"/>
              </a:rPr>
              <a:t>.	The </a:t>
            </a:r>
            <a:r>
              <a:rPr lang="en-US" altLang="zh-CN" sz="2200" i="1" dirty="0">
                <a:latin typeface="Arial" panose="020B0604020202020204" pitchFamily="34" charset="0"/>
                <a:cs typeface="Arial" panose="020B0604020202020204" pitchFamily="34" charset="0"/>
              </a:rPr>
              <a:t>schedule is tentative and </a:t>
            </a:r>
            <a:r>
              <a:rPr lang="en-US" altLang="zh-CN" sz="2200" i="1" dirty="0">
                <a:solidFill>
                  <a:srgbClr val="C00000"/>
                </a:solidFill>
                <a:latin typeface="Arial" panose="020B0604020202020204" pitchFamily="34" charset="0"/>
                <a:cs typeface="Arial" panose="020B0604020202020204" pitchFamily="34" charset="0"/>
              </a:rPr>
              <a:t>subject to </a:t>
            </a:r>
            <a:r>
              <a:rPr lang="en-US" altLang="zh-CN" sz="2200" i="1" dirty="0">
                <a:latin typeface="Arial" panose="020B0604020202020204" pitchFamily="34" charset="0"/>
                <a:cs typeface="Arial" panose="020B0604020202020204" pitchFamily="34" charset="0"/>
              </a:rPr>
              <a:t>change.</a:t>
            </a:r>
            <a:endParaRPr lang="zh-CN" altLang="zh-CN" sz="22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Other meanings of the phrase are shown below:</a:t>
            </a:r>
            <a:endParaRPr lang="zh-CN" altLang="zh-CN" sz="2200" dirty="0">
              <a:latin typeface="Arial" panose="020B0604020202020204" pitchFamily="34" charset="0"/>
              <a:cs typeface="Arial" panose="020B0604020202020204" pitchFamily="34" charset="0"/>
            </a:endParaRPr>
          </a:p>
          <a:p>
            <a:pPr algn="just"/>
            <a:r>
              <a:rPr lang="en-US" altLang="zh-CN" sz="2200" dirty="0" smtClean="0">
                <a:latin typeface="Arial" panose="020B0604020202020204" pitchFamily="34" charset="0"/>
                <a:cs typeface="Arial" panose="020B0604020202020204" pitchFamily="34" charset="0"/>
              </a:rPr>
              <a:t>i) likely </a:t>
            </a:r>
            <a:r>
              <a:rPr lang="en-US" altLang="zh-CN" sz="2200" dirty="0">
                <a:latin typeface="Arial" panose="020B0604020202020204" pitchFamily="34" charset="0"/>
                <a:cs typeface="Arial" panose="020B0604020202020204" pitchFamily="34" charset="0"/>
              </a:rPr>
              <a:t>to do, have, or suffer from (something) </a:t>
            </a:r>
            <a:r>
              <a:rPr lang="zh-CN" altLang="zh-CN" sz="2200" dirty="0">
                <a:latin typeface="Arial" panose="020B0604020202020204" pitchFamily="34" charset="0"/>
                <a:cs typeface="Arial" panose="020B0604020202020204" pitchFamily="34" charset="0"/>
              </a:rPr>
              <a:t>容易遭受</a:t>
            </a:r>
            <a:endParaRPr lang="zh-CN" altLang="zh-CN" sz="2200" dirty="0">
              <a:latin typeface="Arial" panose="020B0604020202020204" pitchFamily="34" charset="0"/>
              <a:cs typeface="Arial" panose="020B0604020202020204" pitchFamily="34" charset="0"/>
            </a:endParaRPr>
          </a:p>
          <a:p>
            <a:pPr algn="just"/>
            <a:r>
              <a:rPr lang="en-US" altLang="zh-CN" sz="2200" i="1" dirty="0">
                <a:latin typeface="Arial" panose="020B0604020202020204" pitchFamily="34" charset="0"/>
                <a:cs typeface="Arial" panose="020B0604020202020204" pitchFamily="34" charset="0"/>
              </a:rPr>
              <a:t>e.g.	My cousin is </a:t>
            </a:r>
            <a:r>
              <a:rPr lang="en-US" altLang="zh-CN" sz="2200" i="1" dirty="0">
                <a:solidFill>
                  <a:srgbClr val="C00000"/>
                </a:solidFill>
                <a:latin typeface="Arial" panose="020B0604020202020204" pitchFamily="34" charset="0"/>
                <a:cs typeface="Arial" panose="020B0604020202020204" pitchFamily="34" charset="0"/>
              </a:rPr>
              <a:t>subject to </a:t>
            </a:r>
            <a:r>
              <a:rPr lang="en-US" altLang="zh-CN" sz="2200" i="1" dirty="0">
                <a:latin typeface="Arial" panose="020B0604020202020204" pitchFamily="34" charset="0"/>
                <a:cs typeface="Arial" panose="020B0604020202020204" pitchFamily="34" charset="0"/>
              </a:rPr>
              <a:t>panic attacks.</a:t>
            </a:r>
            <a:endParaRPr lang="zh-CN" altLang="zh-CN" sz="2200" dirty="0">
              <a:latin typeface="Arial" panose="020B0604020202020204" pitchFamily="34" charset="0"/>
              <a:cs typeface="Arial" panose="020B0604020202020204" pitchFamily="34" charset="0"/>
            </a:endParaRPr>
          </a:p>
          <a:p>
            <a:pPr algn="just"/>
            <a:r>
              <a:rPr lang="en-US" altLang="zh-CN" sz="2200" dirty="0" smtClean="0">
                <a:latin typeface="Arial" panose="020B0604020202020204" pitchFamily="34" charset="0"/>
                <a:cs typeface="Arial" panose="020B0604020202020204" pitchFamily="34" charset="0"/>
              </a:rPr>
              <a:t>ii) dependent </a:t>
            </a:r>
            <a:r>
              <a:rPr lang="en-US" altLang="zh-CN" sz="2200" dirty="0">
                <a:latin typeface="Arial" panose="020B0604020202020204" pitchFamily="34" charset="0"/>
                <a:cs typeface="Arial" panose="020B0604020202020204" pitchFamily="34" charset="0"/>
              </a:rPr>
              <a:t>on something else to happen or be true </a:t>
            </a:r>
            <a:r>
              <a:rPr lang="zh-CN" altLang="zh-CN" sz="2200" dirty="0">
                <a:latin typeface="Arial" panose="020B0604020202020204" pitchFamily="34" charset="0"/>
                <a:cs typeface="Arial" panose="020B0604020202020204" pitchFamily="34" charset="0"/>
              </a:rPr>
              <a:t>取决于</a:t>
            </a:r>
            <a:endParaRPr lang="zh-CN" altLang="zh-CN" sz="2200" dirty="0">
              <a:latin typeface="Arial" panose="020B0604020202020204" pitchFamily="34" charset="0"/>
              <a:cs typeface="Arial" panose="020B0604020202020204" pitchFamily="34" charset="0"/>
            </a:endParaRPr>
          </a:p>
          <a:p>
            <a:pPr algn="just"/>
            <a:r>
              <a:rPr lang="en-US" altLang="zh-CN" sz="2200" i="1" dirty="0">
                <a:latin typeface="Arial" panose="020B0604020202020204" pitchFamily="34" charset="0"/>
                <a:cs typeface="Arial" panose="020B0604020202020204" pitchFamily="34" charset="0"/>
              </a:rPr>
              <a:t>e.g.	The sale of the property is </a:t>
            </a:r>
            <a:r>
              <a:rPr lang="en-US" altLang="zh-CN" sz="2200" i="1" dirty="0">
                <a:solidFill>
                  <a:srgbClr val="C00000"/>
                </a:solidFill>
                <a:latin typeface="Arial" panose="020B0604020202020204" pitchFamily="34" charset="0"/>
                <a:cs typeface="Arial" panose="020B0604020202020204" pitchFamily="34" charset="0"/>
              </a:rPr>
              <a:t>subject to </a:t>
            </a:r>
            <a:r>
              <a:rPr lang="en-US" altLang="zh-CN" sz="2200" i="1" dirty="0">
                <a:latin typeface="Arial" panose="020B0604020202020204" pitchFamily="34" charset="0"/>
                <a:cs typeface="Arial" panose="020B0604020202020204" pitchFamily="34" charset="0"/>
              </a:rPr>
              <a:t>approval by the </a:t>
            </a:r>
            <a:r>
              <a:rPr lang="en-US" altLang="zh-CN" sz="2200" i="1" dirty="0" smtClean="0">
                <a:latin typeface="Arial" panose="020B0604020202020204" pitchFamily="34" charset="0"/>
                <a:cs typeface="Arial" panose="020B0604020202020204" pitchFamily="34" charset="0"/>
              </a:rPr>
              <a:t>	city council</a:t>
            </a:r>
            <a:r>
              <a:rPr lang="en-US" altLang="zh-CN" sz="2200" i="1" dirty="0">
                <a:latin typeface="Arial" panose="020B0604020202020204" pitchFamily="34" charset="0"/>
                <a:cs typeface="Arial" panose="020B0604020202020204" pitchFamily="34" charset="0"/>
              </a:rPr>
              <a:t>.</a:t>
            </a:r>
            <a:endParaRPr lang="zh-CN" altLang="zh-CN" sz="2200" dirty="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15616" y="1736259"/>
            <a:ext cx="7524514" cy="830997"/>
          </a:xfrm>
          <a:prstGeom prst="rect">
            <a:avLst/>
          </a:prstGeom>
        </p:spPr>
        <p:txBody>
          <a:bodyPr wrap="square">
            <a:spAutoFit/>
          </a:bodyPr>
          <a:lstStyle/>
          <a:p>
            <a:pPr lvl="0" algn="just"/>
            <a:r>
              <a:rPr lang="en-US" altLang="zh-CN" sz="2400" b="1" dirty="0" smtClean="0">
                <a:latin typeface="Arial" panose="020B0604020202020204" pitchFamily="34" charset="0"/>
                <a:cs typeface="Arial" panose="020B0604020202020204" pitchFamily="34" charset="0"/>
              </a:rPr>
              <a:t>Public </a:t>
            </a:r>
            <a:r>
              <a:rPr lang="en-US" altLang="zh-CN" sz="2400" b="1" dirty="0">
                <a:latin typeface="Arial" panose="020B0604020202020204" pitchFamily="34" charset="0"/>
                <a:cs typeface="Arial" panose="020B0604020202020204" pitchFamily="34" charset="0"/>
              </a:rPr>
              <a:t>policy is made not by angels but by a political process that is </a:t>
            </a:r>
            <a:r>
              <a:rPr lang="en-US" altLang="zh-CN" sz="2400" b="1" dirty="0">
                <a:solidFill>
                  <a:srgbClr val="C00000"/>
                </a:solidFill>
                <a:latin typeface="Arial" panose="020B0604020202020204" pitchFamily="34" charset="0"/>
                <a:cs typeface="Arial" panose="020B0604020202020204" pitchFamily="34" charset="0"/>
              </a:rPr>
              <a:t>far from </a:t>
            </a:r>
            <a:r>
              <a:rPr lang="en-US" altLang="zh-CN" sz="2400" b="1" dirty="0" smtClean="0">
                <a:solidFill>
                  <a:srgbClr val="C00000"/>
                </a:solidFill>
                <a:latin typeface="Arial" panose="020B0604020202020204" pitchFamily="34" charset="0"/>
                <a:cs typeface="Arial" panose="020B0604020202020204" pitchFamily="34" charset="0"/>
              </a:rPr>
              <a:t>perfect</a:t>
            </a:r>
            <a:r>
              <a:rPr lang="en-US" altLang="zh-CN" sz="2400" b="1" dirty="0" smtClean="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(Para. 6)</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431862" y="2852936"/>
            <a:ext cx="8100951" cy="2246769"/>
          </a:xfrm>
          <a:prstGeom prst="rect">
            <a:avLst/>
          </a:prstGeom>
        </p:spPr>
        <p:txBody>
          <a:bodyPr wrap="square">
            <a:spAutoFit/>
          </a:bodyPr>
          <a:lstStyle/>
          <a:p>
            <a:pPr marL="342900" indent="-342900" algn="just">
              <a:buFont typeface="Arial" panose="020B0604020202020204" pitchFamily="34" charset="0"/>
              <a:buChar char="•"/>
            </a:pPr>
            <a:r>
              <a:rPr lang="en-US" altLang="zh-CN" sz="2400" dirty="0" smtClean="0">
                <a:solidFill>
                  <a:srgbClr val="C00000"/>
                </a:solidFill>
                <a:latin typeface="Arial" panose="020B0604020202020204" pitchFamily="34" charset="0"/>
                <a:cs typeface="Arial" panose="020B0604020202020204" pitchFamily="34" charset="0"/>
              </a:rPr>
              <a:t>far </a:t>
            </a:r>
            <a:r>
              <a:rPr lang="en-US" altLang="zh-CN" sz="2400" dirty="0">
                <a:solidFill>
                  <a:srgbClr val="C00000"/>
                </a:solidFill>
                <a:latin typeface="Arial" panose="020B0604020202020204" pitchFamily="34" charset="0"/>
                <a:cs typeface="Arial" panose="020B0604020202020204" pitchFamily="34" charset="0"/>
              </a:rPr>
              <a:t>from </a:t>
            </a:r>
            <a:r>
              <a:rPr lang="en-US" altLang="zh-CN" sz="2400" dirty="0" smtClean="0">
                <a:solidFill>
                  <a:srgbClr val="C00000"/>
                </a:solidFill>
                <a:latin typeface="Arial" panose="020B0604020202020204" pitchFamily="34" charset="0"/>
                <a:cs typeface="Arial" panose="020B0604020202020204" pitchFamily="34" charset="0"/>
              </a:rPr>
              <a:t>perfect</a:t>
            </a:r>
            <a:r>
              <a:rPr lang="en-US" altLang="zh-CN" sz="2400" dirty="0" smtClean="0">
                <a:latin typeface="Arial" panose="020B0604020202020204" pitchFamily="34" charset="0"/>
                <a:cs typeface="Arial" panose="020B0604020202020204" pitchFamily="34" charset="0"/>
              </a:rPr>
              <a:t>: </a:t>
            </a:r>
            <a:r>
              <a:rPr lang="zh-CN" altLang="en-US" sz="2400" dirty="0"/>
              <a:t>远非</a:t>
            </a:r>
            <a:r>
              <a:rPr lang="zh-CN" altLang="zh-CN" sz="2400" dirty="0" smtClean="0"/>
              <a:t>完美</a:t>
            </a:r>
            <a:r>
              <a:rPr lang="zh-CN" altLang="en-US" sz="2400" dirty="0" smtClean="0"/>
              <a:t>的</a:t>
            </a:r>
            <a:r>
              <a:rPr lang="zh-CN" altLang="zh-CN" sz="2400" dirty="0" smtClean="0"/>
              <a:t>；</a:t>
            </a:r>
            <a:r>
              <a:rPr lang="zh-CN" altLang="zh-CN" sz="2400" dirty="0"/>
              <a:t>还很不</a:t>
            </a:r>
            <a:r>
              <a:rPr lang="zh-CN" altLang="zh-CN" sz="2400" dirty="0" smtClean="0"/>
              <a:t>完善</a:t>
            </a:r>
            <a:r>
              <a:rPr lang="zh-CN" altLang="en-US" sz="2400" dirty="0" smtClean="0"/>
              <a:t>的</a:t>
            </a:r>
            <a:endParaRPr lang="en-US" altLang="zh-CN" sz="2400" dirty="0" smtClean="0">
              <a:latin typeface="Arial" panose="020B0604020202020204" pitchFamily="34" charset="0"/>
              <a:cs typeface="Arial" panose="020B0604020202020204" pitchFamily="34" charset="0"/>
            </a:endParaRPr>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e.g.	While the industry has made advancements, </a:t>
            </a:r>
            <a:r>
              <a:rPr lang="en-US" altLang="zh-CN" sz="2400" i="1" dirty="0" smtClean="0">
                <a:latin typeface="Arial" panose="020B0604020202020204" pitchFamily="34" charset="0"/>
                <a:cs typeface="Arial" panose="020B0604020202020204" pitchFamily="34" charset="0"/>
              </a:rPr>
              <a:t>it’s </a:t>
            </a:r>
            <a:r>
              <a:rPr lang="en-US" altLang="zh-CN" sz="2400" i="1" dirty="0">
                <a:latin typeface="Arial" panose="020B0604020202020204" pitchFamily="34" charset="0"/>
                <a:cs typeface="Arial" panose="020B0604020202020204" pitchFamily="34" charset="0"/>
              </a:rPr>
              <a:t>still </a:t>
            </a:r>
            <a:r>
              <a:rPr lang="en-US" altLang="zh-CN" sz="2400" i="1" dirty="0" smtClean="0">
                <a:latin typeface="Arial" panose="020B0604020202020204" pitchFamily="34" charset="0"/>
                <a:cs typeface="Arial" panose="020B0604020202020204" pitchFamily="34" charset="0"/>
              </a:rPr>
              <a:t>	</a:t>
            </a:r>
            <a:r>
              <a:rPr lang="en-US" altLang="zh-CN" sz="2400" i="1" dirty="0" smtClean="0">
                <a:solidFill>
                  <a:srgbClr val="C00000"/>
                </a:solidFill>
                <a:latin typeface="Arial" panose="020B0604020202020204" pitchFamily="34" charset="0"/>
                <a:cs typeface="Arial" panose="020B0604020202020204" pitchFamily="34" charset="0"/>
              </a:rPr>
              <a:t>far </a:t>
            </a:r>
            <a:r>
              <a:rPr lang="en-US" altLang="zh-CN" sz="2400" i="1" dirty="0">
                <a:solidFill>
                  <a:srgbClr val="C00000"/>
                </a:solidFill>
                <a:latin typeface="Arial" panose="020B0604020202020204" pitchFamily="34" charset="0"/>
                <a:cs typeface="Arial" panose="020B0604020202020204" pitchFamily="34" charset="0"/>
              </a:rPr>
              <a:t>from perfect</a:t>
            </a:r>
            <a:r>
              <a:rPr lang="en-US" altLang="zh-CN" sz="2400" i="1" dirty="0" smtClean="0">
                <a:latin typeface="Arial" panose="020B0604020202020204" pitchFamily="34" charset="0"/>
                <a:cs typeface="Arial" panose="020B0604020202020204" pitchFamily="34" charset="0"/>
              </a:rPr>
              <a:t>.</a:t>
            </a:r>
            <a:endParaRPr lang="en-US" altLang="zh-CN" sz="2400" i="1" dirty="0">
              <a:latin typeface="Arial" panose="020B0604020202020204" pitchFamily="34" charset="0"/>
              <a:cs typeface="Arial" panose="020B0604020202020204" pitchFamily="34" charset="0"/>
            </a:endParaRPr>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smtClean="0">
                <a:latin typeface="Arial" panose="020B0604020202020204" pitchFamily="34" charset="0"/>
                <a:cs typeface="Arial" panose="020B0604020202020204" pitchFamily="34" charset="0"/>
              </a:rPr>
              <a:t>	The </a:t>
            </a:r>
            <a:r>
              <a:rPr lang="en-US" altLang="zh-CN" sz="2400" i="1" dirty="0">
                <a:latin typeface="Arial" panose="020B0604020202020204" pitchFamily="34" charset="0"/>
                <a:cs typeface="Arial" panose="020B0604020202020204" pitchFamily="34" charset="0"/>
              </a:rPr>
              <a:t>laws and regulations concerning the </a:t>
            </a:r>
            <a:r>
              <a:rPr lang="en-US" altLang="zh-CN" sz="2400" i="1" dirty="0" smtClean="0">
                <a:latin typeface="Arial" panose="020B0604020202020204" pitchFamily="34" charset="0"/>
                <a:cs typeface="Arial" panose="020B0604020202020204" pitchFamily="34" charset="0"/>
              </a:rPr>
              <a:t>	environmental </a:t>
            </a:r>
            <a:r>
              <a:rPr lang="en-US" altLang="zh-CN" sz="2400" i="1" dirty="0">
                <a:latin typeface="Arial" panose="020B0604020202020204" pitchFamily="34" charset="0"/>
                <a:cs typeface="Arial" panose="020B0604020202020204" pitchFamily="34" charset="0"/>
              </a:rPr>
              <a:t>protection are still </a:t>
            </a:r>
            <a:r>
              <a:rPr lang="en-US" altLang="zh-CN" sz="2400" i="1" dirty="0">
                <a:solidFill>
                  <a:srgbClr val="C00000"/>
                </a:solidFill>
                <a:latin typeface="Arial" panose="020B0604020202020204" pitchFamily="34" charset="0"/>
                <a:cs typeface="Arial" panose="020B0604020202020204" pitchFamily="34" charset="0"/>
              </a:rPr>
              <a:t>far from perfect</a:t>
            </a:r>
            <a:r>
              <a:rPr lang="en-US" altLang="zh-CN" sz="2400" i="1" dirty="0">
                <a:latin typeface="Arial" panose="020B0604020202020204" pitchFamily="34" charset="0"/>
                <a:cs typeface="Arial" panose="020B0604020202020204" pitchFamily="34" charset="0"/>
              </a:rPr>
              <a:t>.</a:t>
            </a:r>
            <a:endParaRPr lang="zh-CN" altLang="zh-CN" sz="2400" dirty="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3" name="矩形 2"/>
          <p:cNvSpPr/>
          <p:nvPr/>
        </p:nvSpPr>
        <p:spPr>
          <a:xfrm>
            <a:off x="1043608" y="1916832"/>
            <a:ext cx="6769125" cy="430887"/>
          </a:xfrm>
          <a:prstGeom prst="rect">
            <a:avLst/>
          </a:prstGeom>
        </p:spPr>
        <p:txBody>
          <a:bodyPr wrap="square">
            <a:spAutoFit/>
          </a:bodyPr>
          <a:lstStyle/>
          <a:p>
            <a:r>
              <a:rPr lang="en-US" altLang="zh-CN" sz="2200" dirty="0" smtClean="0">
                <a:latin typeface="Arial" panose="020B0604020202020204" pitchFamily="34" charset="0"/>
                <a:cs typeface="Arial" panose="020B0604020202020204" pitchFamily="34" charset="0"/>
              </a:rPr>
              <a:t>Read </a:t>
            </a:r>
            <a:r>
              <a:rPr lang="en-US" altLang="zh-CN" sz="2200" dirty="0">
                <a:latin typeface="Arial" panose="020B0604020202020204" pitchFamily="34" charset="0"/>
                <a:cs typeface="Arial" panose="020B0604020202020204" pitchFamily="34" charset="0"/>
              </a:rPr>
              <a:t>the text and complete the following diagram.</a:t>
            </a:r>
            <a:endParaRPr lang="en-US" altLang="zh-CN" sz="2200" dirty="0">
              <a:latin typeface="Arial" panose="020B0604020202020204" pitchFamily="34" charset="0"/>
              <a:cs typeface="Arial" panose="020B0604020202020204" pitchFamily="34" charset="0"/>
            </a:endParaRPr>
          </a:p>
        </p:txBody>
      </p:sp>
      <p:sp>
        <p:nvSpPr>
          <p:cNvPr id="11" name="矩形 19"/>
          <p:cNvSpPr/>
          <p:nvPr/>
        </p:nvSpPr>
        <p:spPr>
          <a:xfrm>
            <a:off x="1475656" y="1340768"/>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a:t>
            </a:r>
            <a:r>
              <a:rPr lang="en-US" altLang="zh-CN" sz="2800" b="1" kern="0" dirty="0" smtClean="0">
                <a:solidFill>
                  <a:srgbClr val="ED7D31">
                    <a:lumMod val="75000"/>
                  </a:srgbClr>
                </a:solidFill>
                <a:latin typeface="Arial" panose="020B0604020202020204"/>
                <a:ea typeface="宋体" panose="02010600030101010101" pitchFamily="2" charset="-122"/>
              </a:rPr>
              <a:t>/ Overview</a:t>
            </a:r>
            <a:endParaRPr lang="en-US" altLang="zh-CN" sz="2800" b="1" kern="0" dirty="0">
              <a:solidFill>
                <a:srgbClr val="C00000"/>
              </a:solidFill>
              <a:latin typeface="Arial" panose="020B0604020202020204"/>
              <a:ea typeface="宋体" panose="02010600030101010101" pitchFamily="2" charset="-122"/>
            </a:endParaRPr>
          </a:p>
        </p:txBody>
      </p:sp>
      <p:sp>
        <p:nvSpPr>
          <p:cNvPr id="6" name="TextBox 5"/>
          <p:cNvSpPr txBox="1"/>
          <p:nvPr/>
        </p:nvSpPr>
        <p:spPr>
          <a:xfrm>
            <a:off x="539552" y="2492896"/>
            <a:ext cx="8520281" cy="430887"/>
          </a:xfrm>
          <a:prstGeom prst="rect">
            <a:avLst/>
          </a:prstGeom>
          <a:noFill/>
        </p:spPr>
        <p:txBody>
          <a:bodyPr wrap="none" rtlCol="0">
            <a:spAutoFit/>
          </a:bodyPr>
          <a:lstStyle/>
          <a:p>
            <a:r>
              <a:rPr lang="en-US" altLang="zh-CN" sz="2200" b="1" dirty="0">
                <a:latin typeface="Arial" panose="020B0604020202020204" pitchFamily="34" charset="0"/>
                <a:cs typeface="Arial" panose="020B0604020202020204" pitchFamily="34" charset="0"/>
              </a:rPr>
              <a:t>Why can governments sometimes improve market outcomes</a:t>
            </a:r>
            <a:r>
              <a:rPr lang="en-US" altLang="zh-CN" sz="2200" b="1" dirty="0" smtClean="0">
                <a:latin typeface="Arial" panose="020B0604020202020204" pitchFamily="34" charset="0"/>
                <a:cs typeface="Arial" panose="020B0604020202020204" pitchFamily="34" charset="0"/>
              </a:rPr>
              <a:t>?</a:t>
            </a:r>
            <a:endParaRPr lang="en-US" altLang="zh-CN" sz="2200" b="1" dirty="0">
              <a:latin typeface="Arial" panose="020B0604020202020204" pitchFamily="34" charset="0"/>
              <a:cs typeface="Arial" panose="020B0604020202020204" pitchFamily="34" charset="0"/>
            </a:endParaRPr>
          </a:p>
        </p:txBody>
      </p:sp>
      <p:sp>
        <p:nvSpPr>
          <p:cNvPr id="19" name="圆角矩形 18"/>
          <p:cNvSpPr/>
          <p:nvPr/>
        </p:nvSpPr>
        <p:spPr>
          <a:xfrm>
            <a:off x="522276" y="4221088"/>
            <a:ext cx="7811787" cy="864096"/>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CN" sz="2000" dirty="0" smtClean="0">
              <a:solidFill>
                <a:schemeClr val="tx1"/>
              </a:solidFill>
              <a:latin typeface="Arial" panose="020B0604020202020204" pitchFamily="34" charset="0"/>
              <a:cs typeface="Arial" panose="020B0604020202020204" pitchFamily="34" charset="0"/>
            </a:endParaRPr>
          </a:p>
          <a:p>
            <a:pPr algn="just"/>
            <a:r>
              <a:rPr lang="en-US" altLang="zh-CN" sz="2000" dirty="0" smtClean="0">
                <a:solidFill>
                  <a:schemeClr val="tx1"/>
                </a:solidFill>
                <a:latin typeface="Arial" panose="020B0604020202020204" pitchFamily="34" charset="0"/>
                <a:cs typeface="Arial" panose="020B0604020202020204" pitchFamily="34" charset="0"/>
              </a:rPr>
              <a:t>2</a:t>
            </a:r>
            <a:r>
              <a:rPr lang="en-US" altLang="zh-CN" sz="2000" dirty="0">
                <a:solidFill>
                  <a:schemeClr val="tx1"/>
                </a:solidFill>
                <a:latin typeface="Arial" panose="020B0604020202020204" pitchFamily="34" charset="0"/>
                <a:cs typeface="Arial" panose="020B0604020202020204" pitchFamily="34" charset="0"/>
              </a:rPr>
              <a:t>. Well-designed public policies can enhance economic ______________</a:t>
            </a:r>
            <a:r>
              <a:rPr lang="en-US" altLang="zh-CN" sz="2000" dirty="0" smtClean="0">
                <a:solidFill>
                  <a:schemeClr val="tx1"/>
                </a:solidFill>
                <a:latin typeface="Arial" panose="020B0604020202020204" pitchFamily="34" charset="0"/>
                <a:cs typeface="Arial" panose="020B0604020202020204" pitchFamily="34" charset="0"/>
              </a:rPr>
              <a:t>.</a:t>
            </a:r>
            <a:endParaRPr lang="en-US" altLang="zh-CN" sz="2000" dirty="0">
              <a:solidFill>
                <a:schemeClr val="tx1"/>
              </a:solidFill>
              <a:latin typeface="Arial" panose="020B0604020202020204" pitchFamily="34" charset="0"/>
              <a:cs typeface="Arial" panose="020B0604020202020204" pitchFamily="34" charset="0"/>
            </a:endParaRPr>
          </a:p>
          <a:p>
            <a:pPr algn="just"/>
            <a:endParaRPr lang="en-US" altLang="zh-CN" sz="2000" dirty="0">
              <a:solidFill>
                <a:schemeClr val="tx1"/>
              </a:solidFill>
              <a:latin typeface="Arial" panose="020B0604020202020204" pitchFamily="34" charset="0"/>
              <a:cs typeface="Arial" panose="020B0604020202020204" pitchFamily="34" charset="0"/>
            </a:endParaRPr>
          </a:p>
        </p:txBody>
      </p:sp>
      <p:sp>
        <p:nvSpPr>
          <p:cNvPr id="20" name="圆角矩形 19"/>
          <p:cNvSpPr/>
          <p:nvPr/>
        </p:nvSpPr>
        <p:spPr>
          <a:xfrm>
            <a:off x="251520" y="5323519"/>
            <a:ext cx="7811787" cy="864096"/>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Arial" panose="020B0604020202020204" pitchFamily="34" charset="0"/>
                <a:cs typeface="Arial" panose="020B0604020202020204" pitchFamily="34" charset="0"/>
              </a:rPr>
              <a:t>3. Public policies can promote more </a:t>
            </a:r>
            <a:r>
              <a:rPr lang="en-US" altLang="zh-CN" sz="2000" dirty="0" smtClean="0">
                <a:solidFill>
                  <a:schemeClr val="tx1"/>
                </a:solidFill>
                <a:latin typeface="Arial" panose="020B0604020202020204" pitchFamily="34" charset="0"/>
                <a:cs typeface="Arial" panose="020B0604020202020204" pitchFamily="34" charset="0"/>
              </a:rPr>
              <a:t>______________ of </a:t>
            </a:r>
            <a:r>
              <a:rPr lang="en-US" altLang="zh-CN" sz="2000" dirty="0">
                <a:solidFill>
                  <a:schemeClr val="tx1"/>
                </a:solidFill>
                <a:latin typeface="Arial" panose="020B0604020202020204" pitchFamily="34" charset="0"/>
                <a:cs typeface="Arial" panose="020B0604020202020204" pitchFamily="34" charset="0"/>
              </a:rPr>
              <a:t>economic well-being.</a:t>
            </a:r>
            <a:endParaRPr lang="en-US" altLang="zh-CN" sz="2000" dirty="0">
              <a:solidFill>
                <a:schemeClr val="tx1"/>
              </a:solidFill>
              <a:latin typeface="Arial" panose="020B0604020202020204" pitchFamily="34" charset="0"/>
              <a:cs typeface="Arial" panose="020B0604020202020204" pitchFamily="34" charset="0"/>
            </a:endParaRPr>
          </a:p>
        </p:txBody>
      </p:sp>
      <p:sp>
        <p:nvSpPr>
          <p:cNvPr id="21" name="圆角矩形 20"/>
          <p:cNvSpPr/>
          <p:nvPr/>
        </p:nvSpPr>
        <p:spPr>
          <a:xfrm>
            <a:off x="792661" y="3140968"/>
            <a:ext cx="7811787" cy="864096"/>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solidFill>
                  <a:schemeClr val="tx1"/>
                </a:solidFill>
                <a:latin typeface="Arial" panose="020B0604020202020204" pitchFamily="34" charset="0"/>
                <a:cs typeface="Arial" panose="020B0604020202020204" pitchFamily="34" charset="0"/>
              </a:rPr>
              <a:t>1. The government can enforce the </a:t>
            </a:r>
            <a:r>
              <a:rPr lang="en-US" altLang="zh-CN" sz="2000" dirty="0" smtClean="0">
                <a:solidFill>
                  <a:schemeClr val="tx1"/>
                </a:solidFill>
                <a:latin typeface="Arial" panose="020B0604020202020204" pitchFamily="34" charset="0"/>
                <a:cs typeface="Arial" panose="020B0604020202020204" pitchFamily="34" charset="0"/>
              </a:rPr>
              <a:t>______________ and </a:t>
            </a:r>
            <a:r>
              <a:rPr lang="en-US" altLang="zh-CN" sz="2000" dirty="0">
                <a:solidFill>
                  <a:schemeClr val="tx1"/>
                </a:solidFill>
                <a:latin typeface="Arial" panose="020B0604020202020204" pitchFamily="34" charset="0"/>
                <a:cs typeface="Arial" panose="020B0604020202020204" pitchFamily="34" charset="0"/>
              </a:rPr>
              <a:t>maintains </a:t>
            </a:r>
            <a:r>
              <a:rPr lang="en-US" altLang="zh-CN" sz="2000" dirty="0" smtClean="0">
                <a:solidFill>
                  <a:schemeClr val="tx1"/>
                </a:solidFill>
                <a:latin typeface="Arial" panose="020B0604020202020204" pitchFamily="34" charset="0"/>
                <a:cs typeface="Arial" panose="020B0604020202020204" pitchFamily="34" charset="0"/>
              </a:rPr>
              <a:t>the</a:t>
            </a:r>
            <a:r>
              <a:rPr lang="en-US" altLang="zh-CN" sz="2000" dirty="0">
                <a:solidFill>
                  <a:schemeClr val="tx1"/>
                </a:solidFill>
                <a:latin typeface="Arial" panose="020B0604020202020204" pitchFamily="34" charset="0"/>
                <a:cs typeface="Arial" panose="020B0604020202020204" pitchFamily="34" charset="0"/>
              </a:rPr>
              <a:t> ______________</a:t>
            </a:r>
            <a:r>
              <a:rPr lang="en-US" altLang="zh-CN" sz="2000" dirty="0" smtClean="0">
                <a:solidFill>
                  <a:schemeClr val="tx1"/>
                </a:solidFill>
                <a:latin typeface="Arial" panose="020B0604020202020204" pitchFamily="34" charset="0"/>
                <a:cs typeface="Arial" panose="020B0604020202020204" pitchFamily="34" charset="0"/>
              </a:rPr>
              <a:t> that </a:t>
            </a:r>
            <a:r>
              <a:rPr lang="en-US" altLang="zh-CN" sz="2000" dirty="0">
                <a:solidFill>
                  <a:schemeClr val="tx1"/>
                </a:solidFill>
                <a:latin typeface="Arial" panose="020B0604020202020204" pitchFamily="34" charset="0"/>
                <a:cs typeface="Arial" panose="020B0604020202020204" pitchFamily="34" charset="0"/>
              </a:rPr>
              <a:t>are key to a market economy.</a:t>
            </a:r>
            <a:endParaRPr lang="en-US" altLang="zh-CN" sz="2000" dirty="0">
              <a:solidFill>
                <a:schemeClr val="tx1"/>
              </a:solidFill>
              <a:latin typeface="Arial" panose="020B0604020202020204" pitchFamily="34" charset="0"/>
              <a:cs typeface="Arial" panose="020B0604020202020204" pitchFamily="34" charset="0"/>
            </a:endParaRPr>
          </a:p>
        </p:txBody>
      </p:sp>
      <p:sp>
        <p:nvSpPr>
          <p:cNvPr id="2" name="TextBox 1"/>
          <p:cNvSpPr txBox="1"/>
          <p:nvPr/>
        </p:nvSpPr>
        <p:spPr>
          <a:xfrm>
            <a:off x="6406532" y="3212976"/>
            <a:ext cx="740908"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rules</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2843808" y="3532946"/>
            <a:ext cx="1396536" cy="400110"/>
          </a:xfrm>
          <a:prstGeom prst="rect">
            <a:avLst/>
          </a:prstGeom>
          <a:noFill/>
        </p:spPr>
        <p:txBody>
          <a:bodyPr wrap="none" rtlCol="0">
            <a:spAutoFit/>
          </a:bodyPr>
          <a:lstStyle/>
          <a:p>
            <a:r>
              <a:rPr lang="en-US" altLang="zh-CN" sz="2000" dirty="0" smtClean="0">
                <a:solidFill>
                  <a:srgbClr val="C00000"/>
                </a:solidFill>
                <a:latin typeface="Arial" panose="020B0604020202020204" pitchFamily="34" charset="0"/>
                <a:cs typeface="Arial" panose="020B0604020202020204" pitchFamily="34" charset="0"/>
              </a:rPr>
              <a:t>institutions</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15" name="TextBox 14"/>
          <p:cNvSpPr txBox="1"/>
          <p:nvPr/>
        </p:nvSpPr>
        <p:spPr>
          <a:xfrm>
            <a:off x="1043608" y="4613066"/>
            <a:ext cx="1249253"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efficiency</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16" name="TextBox 15"/>
          <p:cNvSpPr txBox="1"/>
          <p:nvPr/>
        </p:nvSpPr>
        <p:spPr>
          <a:xfrm>
            <a:off x="4427984" y="5391171"/>
            <a:ext cx="2124299"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equal distribution</a:t>
            </a:r>
            <a:endParaRPr lang="zh-CN" altLang="en-US" sz="2000" dirty="0">
              <a:solidFill>
                <a:srgbClr val="C00000"/>
              </a:solidFill>
              <a:latin typeface="Arial" panose="020B0604020202020204" pitchFamily="34" charset="0"/>
              <a:cs typeface="Arial" panose="020B0604020202020204" pitchFamily="34" charset="0"/>
            </a:endParaRPr>
          </a:p>
        </p:txBody>
      </p:sp>
      <p:pic>
        <p:nvPicPr>
          <p:cNvPr id="18"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419872" y="641778"/>
            <a:ext cx="295465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Researching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矩形 12"/>
          <p:cNvSpPr/>
          <p:nvPr/>
        </p:nvSpPr>
        <p:spPr>
          <a:xfrm>
            <a:off x="1024444" y="1988840"/>
            <a:ext cx="7788026" cy="4308872"/>
          </a:xfrm>
          <a:prstGeom prst="rect">
            <a:avLst/>
          </a:prstGeom>
        </p:spPr>
        <p:txBody>
          <a:bodyPr wrap="square">
            <a:spAutoFit/>
          </a:bodyPr>
          <a:lstStyle/>
          <a:p>
            <a:pPr algn="just"/>
            <a:r>
              <a:rPr lang="en-US" altLang="zh-CN" sz="2400" b="1" dirty="0">
                <a:latin typeface="Arial" panose="020B0604020202020204" pitchFamily="34" charset="0"/>
                <a:cs typeface="Arial" panose="020B0604020202020204" pitchFamily="34" charset="0"/>
              </a:rPr>
              <a:t>Task </a:t>
            </a:r>
            <a:r>
              <a:rPr lang="en-US" altLang="zh-CN" sz="2400" dirty="0" smtClean="0">
                <a:latin typeface="Arial" panose="020B0604020202020204" pitchFamily="34" charset="0"/>
                <a:cs typeface="Arial" panose="020B0604020202020204" pitchFamily="34" charset="0"/>
              </a:rPr>
              <a:t>According </a:t>
            </a:r>
            <a:r>
              <a:rPr lang="en-US" altLang="zh-CN" sz="2400" dirty="0">
                <a:latin typeface="Arial" panose="020B0604020202020204" pitchFamily="34" charset="0"/>
                <a:cs typeface="Arial" panose="020B0604020202020204" pitchFamily="34" charset="0"/>
              </a:rPr>
              <a:t>to Text B, government plays an essential role in the market. Work in </a:t>
            </a:r>
            <a:r>
              <a:rPr lang="en-US" altLang="zh-CN" sz="2400" dirty="0" smtClean="0">
                <a:latin typeface="Arial" panose="020B0604020202020204" pitchFamily="34" charset="0"/>
                <a:cs typeface="Arial" panose="020B0604020202020204" pitchFamily="34" charset="0"/>
              </a:rPr>
              <a:t>groups of </a:t>
            </a:r>
            <a:r>
              <a:rPr lang="en-US" altLang="zh-CN" sz="2400" dirty="0">
                <a:latin typeface="Arial" panose="020B0604020202020204" pitchFamily="34" charset="0"/>
                <a:cs typeface="Arial" panose="020B0604020202020204" pitchFamily="34" charset="0"/>
              </a:rPr>
              <a:t>4-5 and find some real-world examples to support this view. The following guidelines </a:t>
            </a:r>
            <a:r>
              <a:rPr lang="en-US" altLang="zh-CN" sz="2400" dirty="0" smtClean="0">
                <a:latin typeface="Arial" panose="020B0604020202020204" pitchFamily="34" charset="0"/>
                <a:cs typeface="Arial" panose="020B0604020202020204" pitchFamily="34" charset="0"/>
              </a:rPr>
              <a:t>may be </a:t>
            </a:r>
            <a:r>
              <a:rPr lang="en-US" altLang="zh-CN" sz="2400" dirty="0">
                <a:latin typeface="Arial" panose="020B0604020202020204" pitchFamily="34" charset="0"/>
                <a:cs typeface="Arial" panose="020B0604020202020204" pitchFamily="34" charset="0"/>
              </a:rPr>
              <a:t>helpful for your research.</a:t>
            </a:r>
            <a:endParaRPr lang="en-US" altLang="zh-CN" sz="2400" dirty="0">
              <a:latin typeface="Arial" panose="020B0604020202020204" pitchFamily="34" charset="0"/>
              <a:cs typeface="Arial" panose="020B0604020202020204" pitchFamily="34" charset="0"/>
            </a:endParaRPr>
          </a:p>
          <a:p>
            <a:pPr algn="just"/>
            <a:endParaRPr lang="en-US" altLang="zh-CN" sz="1000" dirty="0" smtClean="0">
              <a:latin typeface="Arial" panose="020B0604020202020204" pitchFamily="34" charset="0"/>
              <a:cs typeface="Arial" panose="020B0604020202020204" pitchFamily="34" charset="0"/>
            </a:endParaRPr>
          </a:p>
          <a:p>
            <a:pPr algn="just"/>
            <a:r>
              <a:rPr lang="en-US" altLang="zh-CN" sz="2400" dirty="0" smtClean="0">
                <a:solidFill>
                  <a:srgbClr val="C00000"/>
                </a:solidFill>
                <a:latin typeface="Arial" panose="020B0604020202020204" pitchFamily="34" charset="0"/>
                <a:cs typeface="Arial" panose="020B0604020202020204" pitchFamily="34" charset="0"/>
              </a:rPr>
              <a:t>The </a:t>
            </a:r>
            <a:r>
              <a:rPr lang="en-US" altLang="zh-CN" sz="2400" dirty="0">
                <a:solidFill>
                  <a:srgbClr val="C00000"/>
                </a:solidFill>
                <a:latin typeface="Arial" panose="020B0604020202020204" pitchFamily="34" charset="0"/>
                <a:cs typeface="Arial" panose="020B0604020202020204" pitchFamily="34" charset="0"/>
              </a:rPr>
              <a:t>government …</a:t>
            </a:r>
            <a:endParaRPr lang="en-US" altLang="zh-CN" sz="2400" dirty="0">
              <a:solidFill>
                <a:srgbClr val="C00000"/>
              </a:solidFill>
              <a:latin typeface="Arial" panose="020B0604020202020204" pitchFamily="34" charset="0"/>
              <a:cs typeface="Arial" panose="020B0604020202020204" pitchFamily="34" charset="0"/>
            </a:endParaRPr>
          </a:p>
          <a:p>
            <a:pPr algn="just"/>
            <a:r>
              <a:rPr lang="en-US" altLang="zh-CN" sz="2400" b="1" dirty="0">
                <a:solidFill>
                  <a:srgbClr val="C00000"/>
                </a:solidFill>
                <a:latin typeface="Arial" panose="020B0604020202020204" pitchFamily="34" charset="0"/>
                <a:cs typeface="Arial" panose="020B0604020202020204" pitchFamily="34" charset="0"/>
              </a:rPr>
              <a:t>1 </a:t>
            </a:r>
            <a:r>
              <a:rPr lang="en-US" altLang="zh-CN" sz="2400" dirty="0">
                <a:solidFill>
                  <a:srgbClr val="C00000"/>
                </a:solidFill>
                <a:latin typeface="Arial" panose="020B0604020202020204" pitchFamily="34" charset="0"/>
                <a:cs typeface="Arial" panose="020B0604020202020204" pitchFamily="34" charset="0"/>
              </a:rPr>
              <a:t>enforces regulations that are key to a market economy.</a:t>
            </a:r>
            <a:endParaRPr lang="en-US" altLang="zh-CN" sz="2400" dirty="0">
              <a:solidFill>
                <a:srgbClr val="C00000"/>
              </a:solidFill>
              <a:latin typeface="Arial" panose="020B0604020202020204" pitchFamily="34" charset="0"/>
              <a:cs typeface="Arial" panose="020B0604020202020204" pitchFamily="34" charset="0"/>
            </a:endParaRPr>
          </a:p>
          <a:p>
            <a:pPr algn="just"/>
            <a:r>
              <a:rPr lang="en-US" altLang="zh-CN" sz="2400" b="1" dirty="0">
                <a:solidFill>
                  <a:srgbClr val="C00000"/>
                </a:solidFill>
                <a:latin typeface="Arial" panose="020B0604020202020204" pitchFamily="34" charset="0"/>
                <a:cs typeface="Arial" panose="020B0604020202020204" pitchFamily="34" charset="0"/>
              </a:rPr>
              <a:t>2 </a:t>
            </a:r>
            <a:r>
              <a:rPr lang="en-US" altLang="zh-CN" sz="2400" dirty="0">
                <a:solidFill>
                  <a:srgbClr val="C00000"/>
                </a:solidFill>
                <a:latin typeface="Arial" panose="020B0604020202020204" pitchFamily="34" charset="0"/>
                <a:cs typeface="Arial" panose="020B0604020202020204" pitchFamily="34" charset="0"/>
              </a:rPr>
              <a:t>discourages negative externalities.</a:t>
            </a:r>
            <a:endParaRPr lang="en-US" altLang="zh-CN" sz="2400" dirty="0">
              <a:solidFill>
                <a:srgbClr val="C00000"/>
              </a:solidFill>
              <a:latin typeface="Arial" panose="020B0604020202020204" pitchFamily="34" charset="0"/>
              <a:cs typeface="Arial" panose="020B0604020202020204" pitchFamily="34" charset="0"/>
            </a:endParaRPr>
          </a:p>
          <a:p>
            <a:pPr algn="just"/>
            <a:r>
              <a:rPr lang="en-US" altLang="zh-CN" sz="2400" b="1" dirty="0">
                <a:solidFill>
                  <a:srgbClr val="C00000"/>
                </a:solidFill>
                <a:latin typeface="Arial" panose="020B0604020202020204" pitchFamily="34" charset="0"/>
                <a:cs typeface="Arial" panose="020B0604020202020204" pitchFamily="34" charset="0"/>
              </a:rPr>
              <a:t>3 </a:t>
            </a:r>
            <a:r>
              <a:rPr lang="en-US" altLang="zh-CN" sz="2400" dirty="0">
                <a:solidFill>
                  <a:srgbClr val="C00000"/>
                </a:solidFill>
                <a:latin typeface="Arial" panose="020B0604020202020204" pitchFamily="34" charset="0"/>
                <a:cs typeface="Arial" panose="020B0604020202020204" pitchFamily="34" charset="0"/>
              </a:rPr>
              <a:t>prevents monopoly practice.</a:t>
            </a:r>
            <a:endParaRPr lang="en-US" altLang="zh-CN" sz="2400" dirty="0">
              <a:solidFill>
                <a:srgbClr val="C00000"/>
              </a:solidFill>
              <a:latin typeface="Arial" panose="020B0604020202020204" pitchFamily="34" charset="0"/>
              <a:cs typeface="Arial" panose="020B0604020202020204" pitchFamily="34" charset="0"/>
            </a:endParaRPr>
          </a:p>
          <a:p>
            <a:pPr algn="just"/>
            <a:r>
              <a:rPr lang="en-US" altLang="zh-CN" sz="2400" b="1" dirty="0">
                <a:solidFill>
                  <a:srgbClr val="C00000"/>
                </a:solidFill>
                <a:latin typeface="Arial" panose="020B0604020202020204" pitchFamily="34" charset="0"/>
                <a:cs typeface="Arial" panose="020B0604020202020204" pitchFamily="34" charset="0"/>
              </a:rPr>
              <a:t>4 </a:t>
            </a:r>
            <a:r>
              <a:rPr lang="en-US" altLang="zh-CN" sz="2400" dirty="0">
                <a:solidFill>
                  <a:srgbClr val="C00000"/>
                </a:solidFill>
                <a:latin typeface="Arial" panose="020B0604020202020204" pitchFamily="34" charset="0"/>
                <a:cs typeface="Arial" panose="020B0604020202020204" pitchFamily="34" charset="0"/>
              </a:rPr>
              <a:t>solves disparities in economic well-being</a:t>
            </a:r>
            <a:r>
              <a:rPr lang="en-US" altLang="zh-CN" sz="2400" dirty="0" smtClean="0">
                <a:solidFill>
                  <a:srgbClr val="C00000"/>
                </a:solidFill>
                <a:latin typeface="Arial" panose="020B0604020202020204" pitchFamily="34" charset="0"/>
                <a:cs typeface="Arial" panose="020B0604020202020204" pitchFamily="34" charset="0"/>
              </a:rPr>
              <a:t>.</a:t>
            </a:r>
            <a:endParaRPr lang="en-US" altLang="zh-CN" sz="2400" dirty="0" smtClean="0">
              <a:solidFill>
                <a:srgbClr val="C00000"/>
              </a:solidFill>
              <a:latin typeface="Arial" panose="020B0604020202020204" pitchFamily="34" charset="0"/>
              <a:cs typeface="Arial" panose="020B0604020202020204" pitchFamily="34" charset="0"/>
            </a:endParaRPr>
          </a:p>
          <a:p>
            <a:pPr algn="just"/>
            <a:endParaRPr lang="en-US" altLang="zh-CN" sz="2400" dirty="0">
              <a:solidFill>
                <a:srgbClr val="C00000"/>
              </a:solidFill>
              <a:latin typeface="Arial" panose="020B0604020202020204" pitchFamily="34" charset="0"/>
              <a:cs typeface="Arial" panose="020B0604020202020204" pitchFamily="34" charset="0"/>
            </a:endParaRPr>
          </a:p>
          <a:p>
            <a:pPr algn="just"/>
            <a:r>
              <a:rPr lang="en-US" altLang="zh-CN" sz="2400" dirty="0">
                <a:latin typeface="Arial" panose="020B0604020202020204" pitchFamily="34" charset="0"/>
                <a:cs typeface="Arial" panose="020B0604020202020204" pitchFamily="34" charset="0"/>
              </a:rPr>
              <a:t>Report your examples to the class.</a:t>
            </a:r>
            <a:endParaRPr lang="en-US" altLang="zh-CN" sz="2400" dirty="0">
              <a:latin typeface="Arial" panose="020B0604020202020204" pitchFamily="34" charset="0"/>
              <a:cs typeface="Arial" panose="020B06040202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8082830" cy="769441"/>
          </a:xfrm>
          <a:prstGeom prst="rect">
            <a:avLst/>
          </a:prstGeom>
        </p:spPr>
        <p:txBody>
          <a:bodyPr wrap="square">
            <a:spAutoFit/>
          </a:bodyPr>
          <a:lstStyle/>
          <a:p>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with the words from the box. Change the form </a:t>
            </a:r>
            <a:r>
              <a:rPr lang="en-US" altLang="zh-CN" sz="2200" dirty="0" smtClean="0">
                <a:latin typeface="Arial" panose="020B0604020202020204" pitchFamily="34" charset="0"/>
                <a:cs typeface="Arial" panose="020B0604020202020204" pitchFamily="34" charset="0"/>
              </a:rPr>
              <a:t>where necessary</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467544" y="4293096"/>
            <a:ext cx="7992887" cy="1938992"/>
          </a:xfrm>
          <a:prstGeom prst="rect">
            <a:avLst/>
          </a:prstGeom>
        </p:spPr>
        <p:txBody>
          <a:bodyPr wrap="square">
            <a:spAutoFit/>
          </a:bodyPr>
          <a:lstStyle/>
          <a:p>
            <a:pPr algn="just">
              <a:spcBef>
                <a:spcPts val="1200"/>
              </a:spcBef>
            </a:pPr>
            <a:r>
              <a:rPr lang="en-US" altLang="zh-CN" sz="2200" b="1" dirty="0">
                <a:latin typeface="Arial" panose="020B0604020202020204" pitchFamily="34" charset="0"/>
                <a:cs typeface="Arial" panose="020B0604020202020204" pitchFamily="34" charset="0"/>
              </a:rPr>
              <a:t>1 </a:t>
            </a:r>
            <a:r>
              <a:rPr lang="en-US" altLang="zh-CN" sz="2200" dirty="0">
                <a:latin typeface="Arial" panose="020B0604020202020204" pitchFamily="34" charset="0"/>
                <a:cs typeface="Arial" panose="020B0604020202020204" pitchFamily="34" charset="0"/>
              </a:rPr>
              <a:t>The ______________ </a:t>
            </a:r>
            <a:r>
              <a:rPr lang="en-US" altLang="zh-CN" sz="2200" dirty="0" smtClean="0">
                <a:latin typeface="Arial" panose="020B0604020202020204" pitchFamily="34" charset="0"/>
                <a:cs typeface="Arial" panose="020B0604020202020204" pitchFamily="34" charset="0"/>
              </a:rPr>
              <a:t>you </a:t>
            </a:r>
            <a:r>
              <a:rPr lang="en-US" altLang="zh-CN" sz="2200" dirty="0">
                <a:latin typeface="Arial" panose="020B0604020202020204" pitchFamily="34" charset="0"/>
                <a:cs typeface="Arial" panose="020B0604020202020204" pitchFamily="34" charset="0"/>
              </a:rPr>
              <a:t>need to start a business can be broken into five broad </a:t>
            </a:r>
            <a:r>
              <a:rPr lang="en-US" altLang="zh-CN" sz="2200" dirty="0" smtClean="0">
                <a:latin typeface="Arial" panose="020B0604020202020204" pitchFamily="34" charset="0"/>
                <a:cs typeface="Arial" panose="020B0604020202020204" pitchFamily="34" charset="0"/>
              </a:rPr>
              <a:t>categories: financial</a:t>
            </a:r>
            <a:r>
              <a:rPr lang="en-US" altLang="zh-CN" sz="2200" dirty="0">
                <a:latin typeface="Arial" panose="020B0604020202020204" pitchFamily="34" charset="0"/>
                <a:cs typeface="Arial" panose="020B0604020202020204" pitchFamily="34" charset="0"/>
              </a:rPr>
              <a:t>, human, educational, emotional, and physical.</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a:latin typeface="Arial" panose="020B0604020202020204" pitchFamily="34" charset="0"/>
                <a:cs typeface="Arial" panose="020B0604020202020204" pitchFamily="34" charset="0"/>
              </a:rPr>
              <a:t>2 </a:t>
            </a:r>
            <a:r>
              <a:rPr lang="en-US" altLang="zh-CN" sz="2200" dirty="0">
                <a:latin typeface="Arial" panose="020B0604020202020204" pitchFamily="34" charset="0"/>
                <a:cs typeface="Arial" panose="020B0604020202020204" pitchFamily="34" charset="0"/>
              </a:rPr>
              <a:t>The ______________ </a:t>
            </a:r>
            <a:r>
              <a:rPr lang="en-US" altLang="zh-CN" sz="2200" dirty="0" smtClean="0">
                <a:latin typeface="Arial" panose="020B0604020202020204" pitchFamily="34" charset="0"/>
                <a:cs typeface="Arial" panose="020B0604020202020204" pitchFamily="34" charset="0"/>
              </a:rPr>
              <a:t>of </a:t>
            </a:r>
            <a:r>
              <a:rPr lang="en-US" altLang="zh-CN" sz="2200" dirty="0">
                <a:latin typeface="Arial" panose="020B0604020202020204" pitchFamily="34" charset="0"/>
                <a:cs typeface="Arial" panose="020B0604020202020204" pitchFamily="34" charset="0"/>
              </a:rPr>
              <a:t>this economics textbook and the breadth of the research covered </a:t>
            </a:r>
            <a:r>
              <a:rPr lang="en-US" altLang="zh-CN" sz="2200" dirty="0" smtClean="0">
                <a:latin typeface="Arial" panose="020B0604020202020204" pitchFamily="34" charset="0"/>
                <a:cs typeface="Arial" panose="020B0604020202020204" pitchFamily="34" charset="0"/>
              </a:rPr>
              <a:t>in it </a:t>
            </a:r>
            <a:r>
              <a:rPr lang="en-US" altLang="zh-CN" sz="2200" dirty="0">
                <a:latin typeface="Arial" panose="020B0604020202020204" pitchFamily="34" charset="0"/>
                <a:cs typeface="Arial" panose="020B0604020202020204" pitchFamily="34" charset="0"/>
              </a:rPr>
              <a:t>are amazing</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1850466" y="4294257"/>
            <a:ext cx="1425390"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resources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2094122" y="5445224"/>
            <a:ext cx="938077"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scope</a:t>
            </a:r>
            <a:endParaRPr lang="zh-CN" altLang="en-US" sz="2200" dirty="0">
              <a:solidFill>
                <a:srgbClr val="C00000"/>
              </a:solidFill>
              <a:latin typeface="Arial" panose="020B0604020202020204" pitchFamily="34" charset="0"/>
              <a:cs typeface="Arial" panose="020B0604020202020204" pitchFamily="34" charset="0"/>
            </a:endParaRPr>
          </a:p>
        </p:txBody>
      </p:sp>
      <p:graphicFrame>
        <p:nvGraphicFramePr>
          <p:cNvPr id="2" name="表格 1"/>
          <p:cNvGraphicFramePr>
            <a:graphicFrameLocks noGrp="1"/>
          </p:cNvGraphicFramePr>
          <p:nvPr/>
        </p:nvGraphicFramePr>
        <p:xfrm>
          <a:off x="810367" y="2924944"/>
          <a:ext cx="7777235" cy="1093765"/>
        </p:xfrm>
        <a:graphic>
          <a:graphicData uri="http://schemas.openxmlformats.org/drawingml/2006/table">
            <a:tbl>
              <a:tblPr firstRow="1" firstCol="1" bandRow="1">
                <a:tableStyleId>{E8B1032C-EA38-4F05-BA0D-38AFFFC7BED3}</a:tableStyleId>
              </a:tblPr>
              <a:tblGrid>
                <a:gridCol w="1555063"/>
                <a:gridCol w="1555063"/>
                <a:gridCol w="1555063"/>
                <a:gridCol w="1556023"/>
                <a:gridCol w="1556023"/>
              </a:tblGrid>
              <a:tr h="537155">
                <a:tc>
                  <a:txBody>
                    <a:bodyPr/>
                    <a:lstStyle/>
                    <a:p>
                      <a:pPr algn="ctr">
                        <a:lnSpc>
                          <a:spcPct val="150000"/>
                        </a:lnSpc>
                      </a:pPr>
                      <a:r>
                        <a:rPr lang="en-US" altLang="zh-CN" sz="2000" b="0" kern="100" dirty="0" smtClean="0">
                          <a:solidFill>
                            <a:schemeClr val="tx1"/>
                          </a:solidFill>
                          <a:effectLst/>
                          <a:latin typeface="Arial" panose="020B0604020202020204" pitchFamily="34" charset="0"/>
                          <a:ea typeface="+mn-ea"/>
                          <a:cs typeface="Arial" panose="020B0604020202020204" pitchFamily="34" charset="0"/>
                        </a:rPr>
                        <a:t>allocate</a:t>
                      </a:r>
                      <a:endParaRPr lang="en-US" altLang="zh-CN" sz="2000" b="0" kern="100" dirty="0" smtClean="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50000"/>
                        </a:lnSpc>
                        <a:spcAft>
                          <a:spcPts val="0"/>
                        </a:spcAft>
                      </a:pPr>
                      <a:r>
                        <a:rPr lang="en-US" altLang="zh-CN" sz="2000" b="0" kern="100" dirty="0" smtClean="0">
                          <a:solidFill>
                            <a:schemeClr val="tx1"/>
                          </a:solidFill>
                          <a:effectLst/>
                          <a:latin typeface="Arial" panose="020B0604020202020204" pitchFamily="34" charset="0"/>
                          <a:ea typeface="+mn-ea"/>
                          <a:cs typeface="Arial" panose="020B0604020202020204" pitchFamily="34" charset="0"/>
                        </a:rPr>
                        <a:t>assure</a:t>
                      </a:r>
                      <a:endParaRPr lang="zh-CN" sz="2000" b="0" kern="10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50000"/>
                        </a:lnSpc>
                        <a:spcAft>
                          <a:spcPts val="0"/>
                        </a:spcAft>
                      </a:pPr>
                      <a:r>
                        <a:rPr lang="en-US" altLang="zh-CN" sz="2000" b="0" kern="100" dirty="0" smtClean="0">
                          <a:solidFill>
                            <a:schemeClr val="tx1"/>
                          </a:solidFill>
                          <a:effectLst/>
                          <a:latin typeface="Arial" panose="020B0604020202020204" pitchFamily="34" charset="0"/>
                          <a:ea typeface="+mn-ea"/>
                          <a:cs typeface="Arial" panose="020B0604020202020204" pitchFamily="34" charset="0"/>
                        </a:rPr>
                        <a:t>enforce </a:t>
                      </a:r>
                      <a:endParaRPr lang="zh-CN" sz="2000" b="0" kern="10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50000"/>
                        </a:lnSpc>
                        <a:spcAft>
                          <a:spcPts val="0"/>
                        </a:spcAft>
                      </a:pPr>
                      <a:r>
                        <a:rPr lang="en-US" altLang="zh-CN" sz="2000" b="0" kern="100" dirty="0" smtClean="0">
                          <a:solidFill>
                            <a:schemeClr val="tx1"/>
                          </a:solidFill>
                          <a:effectLst/>
                          <a:latin typeface="Arial" panose="020B0604020202020204" pitchFamily="34" charset="0"/>
                          <a:ea typeface="+mn-ea"/>
                          <a:cs typeface="Arial" panose="020B0604020202020204" pitchFamily="34" charset="0"/>
                        </a:rPr>
                        <a:t>externality </a:t>
                      </a:r>
                      <a:endParaRPr lang="zh-CN" sz="2000" b="0" kern="10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altLang="zh-CN" sz="2000" b="0" kern="100" dirty="0" smtClean="0">
                          <a:solidFill>
                            <a:schemeClr val="tx1"/>
                          </a:solidFill>
                          <a:effectLst/>
                          <a:latin typeface="Arial" panose="020B0604020202020204" pitchFamily="34" charset="0"/>
                          <a:ea typeface="+mn-ea"/>
                          <a:cs typeface="Arial" panose="020B0604020202020204" pitchFamily="34" charset="0"/>
                        </a:rPr>
                        <a:t>maintain</a:t>
                      </a:r>
                      <a:endParaRPr lang="en-US" altLang="zh-CN" sz="2000" b="0" kern="100" dirty="0" smtClean="0">
                        <a:solidFill>
                          <a:schemeClr val="tx1"/>
                        </a:solidFill>
                        <a:effectLst/>
                        <a:latin typeface="Arial" panose="020B0604020202020204" pitchFamily="34" charset="0"/>
                        <a:ea typeface="+mn-ea"/>
                        <a:cs typeface="Arial" panose="020B0604020202020204" pitchFamily="34" charset="0"/>
                      </a:endParaRPr>
                    </a:p>
                  </a:txBody>
                  <a:tcPr marL="68580" marR="68580" marT="0" marB="0"/>
                </a:tc>
              </a:tr>
              <a:tr h="556610">
                <a:tc>
                  <a:txBody>
                    <a:bodyPr/>
                    <a:lstStyle/>
                    <a:p>
                      <a:pPr algn="ctr">
                        <a:lnSpc>
                          <a:spcPct val="150000"/>
                        </a:lnSpc>
                        <a:spcAft>
                          <a:spcPts val="0"/>
                        </a:spcAft>
                      </a:pPr>
                      <a:r>
                        <a:rPr lang="en-US" altLang="zh-CN" sz="2000" b="0" kern="100" dirty="0" smtClean="0">
                          <a:solidFill>
                            <a:schemeClr val="tx1"/>
                          </a:solidFill>
                          <a:effectLst/>
                          <a:latin typeface="Arial" panose="020B0604020202020204" pitchFamily="34" charset="0"/>
                          <a:ea typeface="+mn-ea"/>
                          <a:cs typeface="Arial" panose="020B0604020202020204" pitchFamily="34" charset="0"/>
                        </a:rPr>
                        <a:t>maximize</a:t>
                      </a:r>
                      <a:endParaRPr lang="zh-CN" sz="2000" b="0" kern="100" dirty="0">
                        <a:effectLst/>
                        <a:latin typeface="Arial" panose="020B0604020202020204" pitchFamily="34" charset="0"/>
                        <a:ea typeface="等线"/>
                        <a:cs typeface="Arial" panose="020B0604020202020204" pitchFamily="34" charset="0"/>
                      </a:endParaRPr>
                    </a:p>
                  </a:txBody>
                  <a:tcPr marL="68580" marR="68580" marT="0" marB="0"/>
                </a:tc>
                <a:tc>
                  <a:txBody>
                    <a:bodyPr/>
                    <a:lstStyle/>
                    <a:p>
                      <a:pPr algn="ctr">
                        <a:lnSpc>
                          <a:spcPct val="150000"/>
                        </a:lnSpc>
                        <a:spcAft>
                          <a:spcPts val="0"/>
                        </a:spcAft>
                      </a:pPr>
                      <a:r>
                        <a:rPr lang="en-US" altLang="zh-CN" sz="2000" b="0" kern="100" dirty="0" smtClean="0">
                          <a:solidFill>
                            <a:schemeClr val="tx1"/>
                          </a:solidFill>
                          <a:effectLst/>
                          <a:latin typeface="Arial" panose="020B0604020202020204" pitchFamily="34" charset="0"/>
                          <a:ea typeface="+mn-ea"/>
                          <a:cs typeface="Arial" panose="020B0604020202020204" pitchFamily="34" charset="0"/>
                        </a:rPr>
                        <a:t>nonetheless</a:t>
                      </a:r>
                      <a:endParaRPr lang="zh-CN" sz="2000" b="0" kern="100" dirty="0">
                        <a:effectLst/>
                        <a:latin typeface="Arial" panose="020B0604020202020204" pitchFamily="34" charset="0"/>
                        <a:ea typeface="等线"/>
                        <a:cs typeface="Arial" panose="020B0604020202020204" pitchFamily="34" charset="0"/>
                      </a:endParaRPr>
                    </a:p>
                  </a:txBody>
                  <a:tcPr marL="68580" marR="68580" marT="0" marB="0"/>
                </a:tc>
                <a:tc>
                  <a:txBody>
                    <a:bodyPr/>
                    <a:lstStyle/>
                    <a:p>
                      <a:pPr algn="ctr">
                        <a:lnSpc>
                          <a:spcPct val="150000"/>
                        </a:lnSpc>
                        <a:spcAft>
                          <a:spcPts val="0"/>
                        </a:spcAft>
                      </a:pPr>
                      <a:r>
                        <a:rPr lang="en-US" altLang="zh-CN" sz="2000" b="0" kern="100" dirty="0" smtClean="0">
                          <a:solidFill>
                            <a:schemeClr val="tx1"/>
                          </a:solidFill>
                          <a:effectLst/>
                          <a:latin typeface="Arial" panose="020B0604020202020204" pitchFamily="34" charset="0"/>
                          <a:ea typeface="+mn-ea"/>
                          <a:cs typeface="Arial" panose="020B0604020202020204" pitchFamily="34" charset="0"/>
                        </a:rPr>
                        <a:t>outcome</a:t>
                      </a:r>
                      <a:endParaRPr lang="zh-CN" sz="2000" b="0" kern="100" dirty="0">
                        <a:effectLst/>
                        <a:latin typeface="Arial" panose="020B0604020202020204" pitchFamily="34" charset="0"/>
                        <a:ea typeface="等线"/>
                        <a:cs typeface="Arial" panose="020B0604020202020204" pitchFamily="34" charset="0"/>
                      </a:endParaRPr>
                    </a:p>
                  </a:txBody>
                  <a:tcPr marL="68580" marR="68580" marT="0" marB="0"/>
                </a:tc>
                <a:tc>
                  <a:txBody>
                    <a:bodyPr/>
                    <a:lstStyle/>
                    <a:p>
                      <a:pPr algn="ctr">
                        <a:lnSpc>
                          <a:spcPct val="150000"/>
                        </a:lnSpc>
                        <a:spcAft>
                          <a:spcPts val="0"/>
                        </a:spcAft>
                      </a:pPr>
                      <a:r>
                        <a:rPr lang="en-US" altLang="zh-CN" sz="2000" b="0" kern="100" dirty="0" smtClean="0">
                          <a:solidFill>
                            <a:schemeClr val="tx1"/>
                          </a:solidFill>
                          <a:effectLst/>
                          <a:latin typeface="Arial" panose="020B0604020202020204" pitchFamily="34" charset="0"/>
                          <a:ea typeface="+mn-ea"/>
                          <a:cs typeface="Arial" panose="020B0604020202020204" pitchFamily="34" charset="0"/>
                        </a:rPr>
                        <a:t>resource </a:t>
                      </a:r>
                      <a:endParaRPr lang="zh-CN" sz="2000" b="0" kern="100" dirty="0">
                        <a:effectLst/>
                        <a:latin typeface="Arial" panose="020B0604020202020204" pitchFamily="34" charset="0"/>
                        <a:ea typeface="等线"/>
                        <a:cs typeface="Arial" panose="020B0604020202020204" pitchFamily="34"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altLang="zh-CN" sz="2000" b="0" kern="100" dirty="0" smtClean="0">
                          <a:solidFill>
                            <a:schemeClr val="tx1"/>
                          </a:solidFill>
                          <a:effectLst/>
                          <a:latin typeface="Arial" panose="020B0604020202020204" pitchFamily="34" charset="0"/>
                          <a:ea typeface="+mn-ea"/>
                          <a:cs typeface="Arial" panose="020B0604020202020204" pitchFamily="34" charset="0"/>
                        </a:rPr>
                        <a:t>scope</a:t>
                      </a:r>
                      <a:endParaRPr lang="en-US" altLang="zh-CN" sz="2000" b="0" kern="100" dirty="0" smtClean="0">
                        <a:solidFill>
                          <a:schemeClr val="tx1"/>
                        </a:solidFill>
                        <a:effectLst/>
                        <a:latin typeface="Arial" panose="020B0604020202020204" pitchFamily="34" charset="0"/>
                        <a:ea typeface="+mn-ea"/>
                        <a:cs typeface="Arial" panose="020B0604020202020204" pitchFamily="34" charset="0"/>
                      </a:endParaRPr>
                    </a:p>
                  </a:txBody>
                  <a:tcPr marL="68580" marR="68580" marT="0" marB="0"/>
                </a:tc>
              </a:tr>
            </a:tbl>
          </a:graphicData>
        </a:graphic>
      </p:graphicFrame>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539552" y="2420888"/>
            <a:ext cx="8138973" cy="3708708"/>
          </a:xfrm>
          <a:prstGeom prst="rect">
            <a:avLst/>
          </a:prstGeom>
        </p:spPr>
        <p:txBody>
          <a:bodyPr wrap="square">
            <a:spAutoFit/>
          </a:bodyPr>
          <a:lstStyle/>
          <a:p>
            <a:pPr algn="just">
              <a:spcBef>
                <a:spcPts val="600"/>
              </a:spcBef>
            </a:pPr>
            <a:r>
              <a:rPr lang="en-US" altLang="zh-CN" sz="2200" b="1" dirty="0" smtClean="0">
                <a:latin typeface="Arial" panose="020B0604020202020204" pitchFamily="34" charset="0"/>
                <a:cs typeface="Arial" panose="020B0604020202020204" pitchFamily="34" charset="0"/>
              </a:rPr>
              <a:t>3</a:t>
            </a:r>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Many retailers were strictly ______________ </a:t>
            </a:r>
            <a:r>
              <a:rPr lang="en-US" altLang="zh-CN" sz="2200" dirty="0" smtClean="0">
                <a:latin typeface="Arial" panose="020B0604020202020204" pitchFamily="34" charset="0"/>
                <a:cs typeface="Arial" panose="020B0604020202020204" pitchFamily="34" charset="0"/>
              </a:rPr>
              <a:t>the </a:t>
            </a:r>
            <a:r>
              <a:rPr lang="en-US" altLang="zh-CN" sz="2200" dirty="0">
                <a:latin typeface="Arial" panose="020B0604020202020204" pitchFamily="34" charset="0"/>
                <a:cs typeface="Arial" panose="020B0604020202020204" pitchFamily="34" charset="0"/>
              </a:rPr>
              <a:t>rules requiring customers to wear </a:t>
            </a:r>
            <a:r>
              <a:rPr lang="en-US" altLang="zh-CN" sz="2200" dirty="0" smtClean="0">
                <a:latin typeface="Arial" panose="020B0604020202020204" pitchFamily="34" charset="0"/>
                <a:cs typeface="Arial" panose="020B0604020202020204" pitchFamily="34" charset="0"/>
              </a:rPr>
              <a:t>face masks </a:t>
            </a:r>
            <a:r>
              <a:rPr lang="en-US" altLang="zh-CN" sz="2200" dirty="0">
                <a:latin typeface="Arial" panose="020B0604020202020204" pitchFamily="34" charset="0"/>
                <a:cs typeface="Arial" panose="020B0604020202020204" pitchFamily="34" charset="0"/>
              </a:rPr>
              <a:t>when shopping during the outbreak of COVID-19.</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4</a:t>
            </a:r>
            <a:r>
              <a:rPr lang="en-US" altLang="zh-CN" sz="2200" dirty="0">
                <a:latin typeface="Arial" panose="020B0604020202020204" pitchFamily="34" charset="0"/>
                <a:cs typeface="Arial" panose="020B0604020202020204" pitchFamily="34" charset="0"/>
              </a:rPr>
              <a:t> Social networks are a great point of contact to establish and ______________ </a:t>
            </a:r>
            <a:r>
              <a:rPr lang="en-US" altLang="zh-CN" sz="2200" dirty="0" smtClean="0">
                <a:latin typeface="Arial" panose="020B0604020202020204" pitchFamily="34" charset="0"/>
                <a:cs typeface="Arial" panose="020B0604020202020204" pitchFamily="34" charset="0"/>
              </a:rPr>
              <a:t>a good relationship </a:t>
            </a:r>
            <a:r>
              <a:rPr lang="en-US" altLang="zh-CN" sz="2200" dirty="0">
                <a:latin typeface="Arial" panose="020B0604020202020204" pitchFamily="34" charset="0"/>
                <a:cs typeface="Arial" panose="020B0604020202020204" pitchFamily="34" charset="0"/>
              </a:rPr>
              <a:t>with customers.</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5</a:t>
            </a:r>
            <a:r>
              <a:rPr lang="en-US" altLang="zh-CN" sz="2200" dirty="0">
                <a:latin typeface="Arial" panose="020B0604020202020204" pitchFamily="34" charset="0"/>
                <a:cs typeface="Arial" panose="020B0604020202020204" pitchFamily="34" charset="0"/>
              </a:rPr>
              <a:t> Once the desired business ______________ </a:t>
            </a:r>
            <a:r>
              <a:rPr lang="en-US" altLang="zh-CN" sz="2200" dirty="0" smtClean="0">
                <a:latin typeface="Arial" panose="020B0604020202020204" pitchFamily="34" charset="0"/>
                <a:cs typeface="Arial" panose="020B0604020202020204" pitchFamily="34" charset="0"/>
              </a:rPr>
              <a:t>are </a:t>
            </a:r>
            <a:r>
              <a:rPr lang="en-US" altLang="zh-CN" sz="2200" dirty="0">
                <a:latin typeface="Arial" panose="020B0604020202020204" pitchFamily="34" charset="0"/>
                <a:cs typeface="Arial" panose="020B0604020202020204" pitchFamily="34" charset="0"/>
              </a:rPr>
              <a:t>clearly stated, you need to define </a:t>
            </a:r>
            <a:r>
              <a:rPr lang="en-US" altLang="zh-CN" sz="2200" dirty="0" smtClean="0">
                <a:latin typeface="Arial" panose="020B0604020202020204" pitchFamily="34" charset="0"/>
                <a:cs typeface="Arial" panose="020B0604020202020204" pitchFamily="34" charset="0"/>
              </a:rPr>
              <a:t>the measures </a:t>
            </a:r>
            <a:r>
              <a:rPr lang="en-US" altLang="zh-CN" sz="2200" dirty="0">
                <a:latin typeface="Arial" panose="020B0604020202020204" pitchFamily="34" charset="0"/>
                <a:cs typeface="Arial" panose="020B0604020202020204" pitchFamily="34" charset="0"/>
              </a:rPr>
              <a:t>of success that will track your progress toward those goals</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6</a:t>
            </a:r>
            <a:r>
              <a:rPr lang="en-US" altLang="zh-CN" sz="2200" dirty="0">
                <a:latin typeface="Arial" panose="020B0604020202020204" pitchFamily="34" charset="0"/>
                <a:cs typeface="Arial" panose="020B0604020202020204" pitchFamily="34" charset="0"/>
              </a:rPr>
              <a:t> It has been ______________ that all the products sold by the company are safe and pose no health risk</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5436096" y="2428579"/>
            <a:ext cx="1346844"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enforcing</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1055451" y="3831854"/>
            <a:ext cx="125226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maintain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5178864" y="4257449"/>
            <a:ext cx="1409360"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outcomes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TextBox 11"/>
          <p:cNvSpPr txBox="1"/>
          <p:nvPr/>
        </p:nvSpPr>
        <p:spPr>
          <a:xfrm>
            <a:off x="2843808" y="5339308"/>
            <a:ext cx="118974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assured</a:t>
            </a:r>
            <a:endParaRPr lang="zh-CN" altLang="en-US" sz="2200" dirty="0">
              <a:solidFill>
                <a:srgbClr val="C00000"/>
              </a:solidFill>
              <a:latin typeface="Arial" panose="020B0604020202020204" pitchFamily="34" charset="0"/>
              <a:cs typeface="Arial" panose="020B06040202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3"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755576" y="2276872"/>
            <a:ext cx="7705229" cy="3954929"/>
          </a:xfrm>
          <a:prstGeom prst="rect">
            <a:avLst/>
          </a:prstGeom>
        </p:spPr>
        <p:txBody>
          <a:bodyPr wrap="square">
            <a:spAutoFit/>
          </a:bodyPr>
          <a:lstStyle/>
          <a:p>
            <a:pPr algn="just">
              <a:spcBef>
                <a:spcPts val="1200"/>
              </a:spcBef>
            </a:pPr>
            <a:r>
              <a:rPr lang="en-US" altLang="zh-CN" sz="2100" b="1" dirty="0" smtClean="0">
                <a:latin typeface="Arial" panose="020B0604020202020204" pitchFamily="34" charset="0"/>
                <a:cs typeface="Arial" panose="020B0604020202020204" pitchFamily="34" charset="0"/>
              </a:rPr>
              <a:t>7</a:t>
            </a:r>
            <a:r>
              <a:rPr lang="en-US" altLang="zh-CN" sz="2100" dirty="0" smtClean="0">
                <a:latin typeface="Arial" panose="020B0604020202020204" pitchFamily="34" charset="0"/>
                <a:cs typeface="Arial" panose="020B0604020202020204" pitchFamily="34" charset="0"/>
              </a:rPr>
              <a:t> </a:t>
            </a:r>
            <a:r>
              <a:rPr lang="en-US" altLang="zh-CN" sz="2100" dirty="0">
                <a:latin typeface="Arial" panose="020B0604020202020204" pitchFamily="34" charset="0"/>
                <a:cs typeface="Arial" panose="020B0604020202020204" pitchFamily="34" charset="0"/>
              </a:rPr>
              <a:t>The government would ______________ </a:t>
            </a:r>
            <a:r>
              <a:rPr lang="en-US" altLang="zh-CN" sz="2100" dirty="0" smtClean="0">
                <a:latin typeface="Arial" panose="020B0604020202020204" pitchFamily="34" charset="0"/>
                <a:cs typeface="Arial" panose="020B0604020202020204" pitchFamily="34" charset="0"/>
              </a:rPr>
              <a:t>more </a:t>
            </a:r>
            <a:r>
              <a:rPr lang="en-US" altLang="zh-CN" sz="2100" dirty="0">
                <a:latin typeface="Arial" panose="020B0604020202020204" pitchFamily="34" charset="0"/>
                <a:cs typeface="Arial" panose="020B0604020202020204" pitchFamily="34" charset="0"/>
              </a:rPr>
              <a:t>funds for strengthening the healthcare </a:t>
            </a:r>
            <a:r>
              <a:rPr lang="en-US" altLang="zh-CN" sz="2100" dirty="0" smtClean="0">
                <a:latin typeface="Arial" panose="020B0604020202020204" pitchFamily="34" charset="0"/>
                <a:cs typeface="Arial" panose="020B0604020202020204" pitchFamily="34" charset="0"/>
              </a:rPr>
              <a:t>system in </a:t>
            </a:r>
            <a:r>
              <a:rPr lang="en-US" altLang="zh-CN" sz="2100" dirty="0">
                <a:latin typeface="Arial" panose="020B0604020202020204" pitchFamily="34" charset="0"/>
                <a:cs typeface="Arial" panose="020B0604020202020204" pitchFamily="34" charset="0"/>
              </a:rPr>
              <a:t>the country as a healthy population was the biggest asset of any nation.</a:t>
            </a:r>
            <a:endParaRPr lang="en-US" altLang="zh-CN" sz="2100" dirty="0">
              <a:latin typeface="Arial" panose="020B0604020202020204" pitchFamily="34" charset="0"/>
              <a:cs typeface="Arial" panose="020B0604020202020204" pitchFamily="34" charset="0"/>
            </a:endParaRPr>
          </a:p>
          <a:p>
            <a:pPr algn="just">
              <a:spcBef>
                <a:spcPts val="1200"/>
              </a:spcBef>
            </a:pPr>
            <a:r>
              <a:rPr lang="en-US" altLang="zh-CN" sz="2100" b="1" dirty="0">
                <a:latin typeface="Arial" panose="020B0604020202020204" pitchFamily="34" charset="0"/>
                <a:cs typeface="Arial" panose="020B0604020202020204" pitchFamily="34" charset="0"/>
              </a:rPr>
              <a:t>8</a:t>
            </a:r>
            <a:r>
              <a:rPr lang="en-US" altLang="zh-CN" sz="2100" dirty="0">
                <a:latin typeface="Arial" panose="020B0604020202020204" pitchFamily="34" charset="0"/>
                <a:cs typeface="Arial" panose="020B0604020202020204" pitchFamily="34" charset="0"/>
              </a:rPr>
              <a:t> One proper way to ______________ </a:t>
            </a:r>
            <a:r>
              <a:rPr lang="en-US" altLang="zh-CN" sz="2100" dirty="0" smtClean="0">
                <a:latin typeface="Arial" panose="020B0604020202020204" pitchFamily="34" charset="0"/>
                <a:cs typeface="Arial" panose="020B0604020202020204" pitchFamily="34" charset="0"/>
              </a:rPr>
              <a:t>profits </a:t>
            </a:r>
            <a:r>
              <a:rPr lang="en-US" altLang="zh-CN" sz="2100" dirty="0">
                <a:latin typeface="Arial" panose="020B0604020202020204" pitchFamily="34" charset="0"/>
                <a:cs typeface="Arial" panose="020B0604020202020204" pitchFamily="34" charset="0"/>
              </a:rPr>
              <a:t>for your business is to make sure that </a:t>
            </a:r>
            <a:r>
              <a:rPr lang="en-US" altLang="zh-CN" sz="2100" dirty="0" smtClean="0">
                <a:latin typeface="Arial" panose="020B0604020202020204" pitchFamily="34" charset="0"/>
                <a:cs typeface="Arial" panose="020B0604020202020204" pitchFamily="34" charset="0"/>
              </a:rPr>
              <a:t>your customers </a:t>
            </a:r>
            <a:r>
              <a:rPr lang="en-US" altLang="zh-CN" sz="2100" dirty="0">
                <a:latin typeface="Arial" panose="020B0604020202020204" pitchFamily="34" charset="0"/>
                <a:cs typeface="Arial" panose="020B0604020202020204" pitchFamily="34" charset="0"/>
              </a:rPr>
              <a:t>are happy and satisfied.</a:t>
            </a:r>
            <a:endParaRPr lang="en-US" altLang="zh-CN" sz="2100" dirty="0">
              <a:latin typeface="Arial" panose="020B0604020202020204" pitchFamily="34" charset="0"/>
              <a:cs typeface="Arial" panose="020B0604020202020204" pitchFamily="34" charset="0"/>
            </a:endParaRPr>
          </a:p>
          <a:p>
            <a:pPr algn="just">
              <a:spcBef>
                <a:spcPts val="1200"/>
              </a:spcBef>
            </a:pPr>
            <a:r>
              <a:rPr lang="en-US" altLang="zh-CN" sz="2100" b="1" dirty="0">
                <a:latin typeface="Arial" panose="020B0604020202020204" pitchFamily="34" charset="0"/>
                <a:cs typeface="Arial" panose="020B0604020202020204" pitchFamily="34" charset="0"/>
              </a:rPr>
              <a:t>9</a:t>
            </a:r>
            <a:r>
              <a:rPr lang="en-US" altLang="zh-CN" sz="2100" dirty="0">
                <a:latin typeface="Arial" panose="020B0604020202020204" pitchFamily="34" charset="0"/>
                <a:cs typeface="Arial" panose="020B0604020202020204" pitchFamily="34" charset="0"/>
              </a:rPr>
              <a:t> Exposure to lead smoke may cause poisoning that affects the central nervous </a:t>
            </a:r>
            <a:r>
              <a:rPr lang="en-US" altLang="zh-CN" sz="2100" dirty="0" smtClean="0">
                <a:latin typeface="Arial" panose="020B0604020202020204" pitchFamily="34" charset="0"/>
                <a:cs typeface="Arial" panose="020B0604020202020204" pitchFamily="34" charset="0"/>
              </a:rPr>
              <a:t>system, especially </a:t>
            </a:r>
            <a:r>
              <a:rPr lang="en-US" altLang="zh-CN" sz="2100" dirty="0">
                <a:latin typeface="Arial" panose="020B0604020202020204" pitchFamily="34" charset="0"/>
                <a:cs typeface="Arial" panose="020B0604020202020204" pitchFamily="34" charset="0"/>
              </a:rPr>
              <a:t>in children, and this smoke is a </a:t>
            </a:r>
            <a:r>
              <a:rPr lang="en-US" altLang="zh-CN" sz="2100" dirty="0" smtClean="0">
                <a:latin typeface="Arial" panose="020B0604020202020204" pitchFamily="34" charset="0"/>
                <a:cs typeface="Arial" panose="020B0604020202020204" pitchFamily="34" charset="0"/>
              </a:rPr>
              <a:t>negative ______________.</a:t>
            </a:r>
            <a:endParaRPr lang="en-US" altLang="zh-CN" sz="2100" dirty="0" smtClean="0">
              <a:latin typeface="Arial" panose="020B0604020202020204" pitchFamily="34" charset="0"/>
              <a:cs typeface="Arial" panose="020B0604020202020204" pitchFamily="34" charset="0"/>
            </a:endParaRPr>
          </a:p>
          <a:p>
            <a:pPr algn="just"/>
            <a:r>
              <a:rPr lang="en-US" altLang="zh-CN" sz="2100" dirty="0" smtClean="0">
                <a:latin typeface="Arial" panose="020B0604020202020204" pitchFamily="34" charset="0"/>
                <a:cs typeface="Arial" panose="020B0604020202020204" pitchFamily="34" charset="0"/>
              </a:rPr>
              <a:t>10 The consumers’ complaints are not very serious. </a:t>
            </a:r>
            <a:r>
              <a:rPr lang="en-US" altLang="zh-CN" sz="2100" dirty="0">
                <a:latin typeface="Arial" panose="020B0604020202020204" pitchFamily="34" charset="0"/>
                <a:cs typeface="Arial" panose="020B0604020202020204" pitchFamily="34" charset="0"/>
              </a:rPr>
              <a:t>______________</a:t>
            </a:r>
            <a:r>
              <a:rPr lang="en-US" altLang="zh-CN" sz="2100" dirty="0" smtClean="0">
                <a:latin typeface="Arial" panose="020B0604020202020204" pitchFamily="34" charset="0"/>
                <a:cs typeface="Arial" panose="020B0604020202020204" pitchFamily="34" charset="0"/>
              </a:rPr>
              <a:t>, we should deal with them as early as possible.</a:t>
            </a:r>
            <a:endParaRPr lang="en-US" altLang="zh-CN" sz="2100" dirty="0">
              <a:latin typeface="Arial" panose="020B0604020202020204" pitchFamily="34" charset="0"/>
              <a:cs typeface="Arial" panose="020B0604020202020204" pitchFamily="34" charset="0"/>
            </a:endParaRPr>
          </a:p>
        </p:txBody>
      </p:sp>
      <p:sp>
        <p:nvSpPr>
          <p:cNvPr id="6" name="TextBox 5"/>
          <p:cNvSpPr txBox="1"/>
          <p:nvPr/>
        </p:nvSpPr>
        <p:spPr>
          <a:xfrm>
            <a:off x="4695661" y="2276872"/>
            <a:ext cx="115768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allocate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3707904" y="3358153"/>
            <a:ext cx="1377300"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maximize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2740082" y="4798313"/>
            <a:ext cx="1471878"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externality</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1050380" y="5458314"/>
            <a:ext cx="175400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Nonetheless</a:t>
            </a:r>
            <a:endParaRPr lang="zh-CN" altLang="en-US" sz="2200" dirty="0">
              <a:solidFill>
                <a:srgbClr val="C00000"/>
              </a:solidFill>
              <a:latin typeface="Arial" panose="020B0604020202020204" pitchFamily="34" charset="0"/>
              <a:cs typeface="Arial" panose="020B06040202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
          <p:cNvSpPr>
            <a:spLocks noChangeArrowheads="1"/>
          </p:cNvSpPr>
          <p:nvPr/>
        </p:nvSpPr>
        <p:spPr bwMode="auto">
          <a:xfrm>
            <a:off x="2214596" y="457391"/>
            <a:ext cx="6389852" cy="615553"/>
          </a:xfrm>
          <a:prstGeom prst="rect">
            <a:avLst/>
          </a:prstGeom>
          <a:noFill/>
          <a:ln w="9525">
            <a:noFill/>
            <a:miter lim="800000"/>
          </a:ln>
        </p:spPr>
        <p:txBody>
          <a:bodyPr wrap="square">
            <a:spAutoFit/>
          </a:bodyPr>
          <a:lstStyle/>
          <a:p>
            <a:r>
              <a:rPr lang="en-US" altLang="zh-CN" sz="3400" b="1" dirty="0" smtClean="0">
                <a:solidFill>
                  <a:schemeClr val="accent6">
                    <a:lumMod val="50000"/>
                  </a:schemeClr>
                </a:solidFill>
                <a:latin typeface="Arial" panose="020B0604020202020204" pitchFamily="34" charset="0"/>
                <a:cs typeface="Arial" panose="020B0604020202020204" pitchFamily="34" charset="0"/>
              </a:rPr>
              <a:t>The </a:t>
            </a:r>
            <a:r>
              <a:rPr lang="en-US" altLang="zh-CN" sz="3400" b="1" dirty="0">
                <a:solidFill>
                  <a:schemeClr val="accent6">
                    <a:lumMod val="50000"/>
                  </a:schemeClr>
                </a:solidFill>
                <a:latin typeface="Arial" panose="020B0604020202020204" pitchFamily="34" charset="0"/>
                <a:cs typeface="Arial" panose="020B0604020202020204" pitchFamily="34" charset="0"/>
              </a:rPr>
              <a:t>Invisible Hand</a:t>
            </a:r>
            <a:endParaRPr lang="en-US" altLang="zh-CN" sz="3400" b="1" dirty="0">
              <a:solidFill>
                <a:schemeClr val="accent6">
                  <a:lumMod val="50000"/>
                </a:schemeClr>
              </a:solidFill>
              <a:latin typeface="Arial" panose="020B0604020202020204" pitchFamily="34" charset="0"/>
              <a:cs typeface="Arial" panose="020B0604020202020204" pitchFamily="34" charset="0"/>
            </a:endParaRP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6"/>
          <p:cNvSpPr txBox="1">
            <a:spLocks noChangeArrowheads="1"/>
          </p:cNvSpPr>
          <p:nvPr/>
        </p:nvSpPr>
        <p:spPr bwMode="auto">
          <a:xfrm>
            <a:off x="2195736" y="2314615"/>
            <a:ext cx="5565271" cy="25545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4" action="ppaction://hlinksldjump"/>
              </a:rPr>
              <a:t>Lead-in task</a:t>
            </a:r>
            <a:endParaRPr lang="en-US" altLang="zh-CN" sz="3200" b="1" dirty="0" smtClean="0">
              <a:cs typeface="Arial" panose="020B0604020202020204" pitchFamily="34" charset="0"/>
            </a:endParaRPr>
          </a:p>
          <a:p>
            <a:pPr marL="457200" indent="-457200" eaLnBrk="1" hangingPunct="1">
              <a:buClr>
                <a:srgbClr val="1F7391"/>
              </a:buClr>
              <a:defRPr/>
            </a:pPr>
            <a:endParaRPr lang="en-US" altLang="zh-CN" sz="3200" b="1" dirty="0">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5" action="ppaction://hlinksldjump"/>
              </a:rPr>
              <a:t>While reading</a:t>
            </a:r>
            <a:endParaRPr lang="en-US" altLang="zh-CN" sz="3200" b="1" dirty="0" smtClean="0">
              <a:cs typeface="Arial" panose="020B0604020202020204" pitchFamily="34" charset="0"/>
            </a:endParaRPr>
          </a:p>
          <a:p>
            <a:pPr eaLnBrk="1" hangingPunct="1">
              <a:buClr>
                <a:srgbClr val="1F7391"/>
              </a:buClr>
              <a:defRPr/>
            </a:pPr>
            <a:r>
              <a:rPr lang="en-US" altLang="zh-CN" sz="3200" b="1" dirty="0" smtClean="0">
                <a:cs typeface="Arial" panose="020B0604020202020204" pitchFamily="34" charset="0"/>
              </a:rPr>
              <a:t> </a:t>
            </a:r>
            <a:endParaRPr lang="en-US" altLang="zh-CN" sz="3200" b="1" dirty="0">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6" action="ppaction://hlinksldjump"/>
              </a:rPr>
              <a:t>After reading tasks</a:t>
            </a:r>
            <a:endParaRPr lang="en-US" altLang="zh-CN" sz="3200" b="1" dirty="0" smtClean="0">
              <a:cs typeface="Arial" panose="020B0604020202020204" pitchFamily="34" charset="0"/>
            </a:endParaRPr>
          </a:p>
        </p:txBody>
      </p:sp>
      <p:sp>
        <p:nvSpPr>
          <p:cNvPr id="13" name="Rectangle 7"/>
          <p:cNvSpPr>
            <a:spLocks noChangeArrowheads="1"/>
          </p:cNvSpPr>
          <p:nvPr/>
        </p:nvSpPr>
        <p:spPr bwMode="auto">
          <a:xfrm>
            <a:off x="35496"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000" dirty="0" smtClean="0">
                <a:solidFill>
                  <a:schemeClr val="accent6">
                    <a:lumMod val="40000"/>
                    <a:lumOff val="60000"/>
                  </a:schemeClr>
                </a:solidFill>
                <a:latin typeface="Arial Black" panose="020B0A04020102020204" pitchFamily="34" charset="0"/>
              </a:rPr>
              <a:t>Reading</a:t>
            </a:r>
            <a:endParaRPr lang="en-US" altLang="zh-CN" sz="3000" dirty="0" smtClean="0">
              <a:solidFill>
                <a:schemeClr val="accent6">
                  <a:lumMod val="40000"/>
                  <a:lumOff val="60000"/>
                </a:schemeClr>
              </a:solidFill>
              <a:latin typeface="Arial Black" panose="020B0A04020102020204" pitchFamily="34" charset="0"/>
            </a:endParaRPr>
          </a:p>
          <a:p>
            <a:r>
              <a:rPr lang="en-US" altLang="zh-CN" sz="3000" dirty="0" smtClean="0">
                <a:solidFill>
                  <a:schemeClr val="bg1"/>
                </a:solidFill>
                <a:latin typeface="Arial Black" panose="020B0A04020102020204" pitchFamily="34" charset="0"/>
              </a:rPr>
              <a:t>Text A</a:t>
            </a:r>
            <a:endParaRPr lang="en-US" altLang="zh-CN" sz="30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7956748" cy="1107996"/>
          </a:xfrm>
          <a:prstGeom prst="rect">
            <a:avLst/>
          </a:prstGeom>
        </p:spPr>
        <p:txBody>
          <a:bodyPr wrap="square">
            <a:spAutoFit/>
          </a:bodyPr>
          <a:lstStyle/>
          <a:p>
            <a:pPr algn="just"/>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by translating the Chinese in brackets into English, </a:t>
            </a:r>
            <a:r>
              <a:rPr lang="en-US" altLang="zh-CN" sz="2200" dirty="0" smtClean="0">
                <a:latin typeface="Arial" panose="020B0604020202020204" pitchFamily="34" charset="0"/>
                <a:cs typeface="Arial" panose="020B0604020202020204" pitchFamily="34" charset="0"/>
              </a:rPr>
              <a:t>using the </a:t>
            </a:r>
            <a:r>
              <a:rPr lang="en-US" altLang="zh-CN" sz="2200" dirty="0">
                <a:latin typeface="Arial" panose="020B0604020202020204" pitchFamily="34" charset="0"/>
                <a:cs typeface="Arial" panose="020B0604020202020204" pitchFamily="34" charset="0"/>
              </a:rPr>
              <a:t>given words in proper forms and collocations</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908719" y="3380507"/>
            <a:ext cx="7191673" cy="3154710"/>
          </a:xfrm>
          <a:prstGeom prst="rect">
            <a:avLst/>
          </a:prstGeom>
        </p:spPr>
        <p:txBody>
          <a:bodyPr wrap="square">
            <a:spAutoFit/>
          </a:bodyPr>
          <a:lstStyle/>
          <a:p>
            <a:pPr algn="just">
              <a:spcBef>
                <a:spcPts val="600"/>
              </a:spcBef>
            </a:pPr>
            <a:r>
              <a:rPr lang="en-US" altLang="zh-CN" sz="2100" b="1" dirty="0" smtClean="0">
                <a:latin typeface="Arial" panose="020B0604020202020204" pitchFamily="34" charset="0"/>
                <a:cs typeface="Arial" panose="020B0604020202020204" pitchFamily="34" charset="0"/>
              </a:rPr>
              <a:t>1</a:t>
            </a:r>
            <a:r>
              <a:rPr lang="en-US" altLang="zh-CN" sz="2100" dirty="0">
                <a:latin typeface="Arial" panose="020B0604020202020204" pitchFamily="34" charset="0"/>
                <a:cs typeface="Arial" panose="020B0604020202020204" pitchFamily="34" charset="0"/>
              </a:rPr>
              <a:t> </a:t>
            </a:r>
            <a:r>
              <a:rPr lang="en-US" altLang="zh-CN" sz="2100" dirty="0" smtClean="0">
                <a:latin typeface="Arial" panose="020B0604020202020204" pitchFamily="34" charset="0"/>
                <a:cs typeface="Arial" panose="020B0604020202020204" pitchFamily="34" charset="0"/>
              </a:rPr>
              <a:t>Whether </a:t>
            </a:r>
            <a:r>
              <a:rPr lang="en-US" altLang="zh-CN" sz="2100" dirty="0">
                <a:latin typeface="Arial" panose="020B0604020202020204" pitchFamily="34" charset="0"/>
                <a:cs typeface="Arial" panose="020B0604020202020204" pitchFamily="34" charset="0"/>
              </a:rPr>
              <a:t>online or brick-and-mortar, retailers </a:t>
            </a:r>
            <a:r>
              <a:rPr lang="en-US" altLang="zh-CN" sz="2100" dirty="0" smtClean="0">
                <a:latin typeface="Arial" panose="020B0604020202020204" pitchFamily="34" charset="0"/>
                <a:cs typeface="Arial" panose="020B0604020202020204" pitchFamily="34" charset="0"/>
              </a:rPr>
              <a:t>___________________ (</a:t>
            </a:r>
            <a:r>
              <a:rPr lang="zh-CN" altLang="en-US" sz="2100" dirty="0">
                <a:latin typeface="Arial" panose="020B0604020202020204" pitchFamily="34" charset="0"/>
                <a:cs typeface="Arial" panose="020B0604020202020204" pitchFamily="34" charset="0"/>
              </a:rPr>
              <a:t>期望</a:t>
            </a:r>
            <a:r>
              <a:rPr lang="en-US" altLang="zh-CN" sz="2100" dirty="0">
                <a:latin typeface="Arial" panose="020B0604020202020204" pitchFamily="34" charset="0"/>
                <a:cs typeface="Arial" panose="020B0604020202020204" pitchFamily="34" charset="0"/>
              </a:rPr>
              <a:t>; count) </a:t>
            </a:r>
            <a:r>
              <a:rPr lang="en-US" altLang="zh-CN" sz="2100" dirty="0" smtClean="0">
                <a:latin typeface="Arial" panose="020B0604020202020204" pitchFamily="34" charset="0"/>
                <a:cs typeface="Arial" panose="020B0604020202020204" pitchFamily="34" charset="0"/>
              </a:rPr>
              <a:t>the year-end </a:t>
            </a:r>
            <a:r>
              <a:rPr lang="en-US" altLang="zh-CN" sz="2100" dirty="0">
                <a:latin typeface="Arial" panose="020B0604020202020204" pitchFamily="34" charset="0"/>
                <a:cs typeface="Arial" panose="020B0604020202020204" pitchFamily="34" charset="0"/>
              </a:rPr>
              <a:t>consumer boom.</a:t>
            </a:r>
            <a:endParaRPr lang="en-US" altLang="zh-CN" sz="2100" dirty="0">
              <a:latin typeface="Arial" panose="020B0604020202020204" pitchFamily="34" charset="0"/>
              <a:cs typeface="Arial" panose="020B0604020202020204" pitchFamily="34" charset="0"/>
            </a:endParaRPr>
          </a:p>
          <a:p>
            <a:pPr algn="just">
              <a:spcBef>
                <a:spcPts val="600"/>
              </a:spcBef>
            </a:pPr>
            <a:r>
              <a:rPr lang="en-US" altLang="zh-CN" sz="2100" b="1" dirty="0" smtClean="0">
                <a:latin typeface="Arial" panose="020B0604020202020204" pitchFamily="34" charset="0"/>
                <a:cs typeface="Arial" panose="020B0604020202020204" pitchFamily="34" charset="0"/>
              </a:rPr>
              <a:t>2</a:t>
            </a:r>
            <a:r>
              <a:rPr lang="en-US" altLang="zh-CN" sz="2100" dirty="0" smtClean="0">
                <a:latin typeface="Arial" panose="020B0604020202020204" pitchFamily="34" charset="0"/>
                <a:cs typeface="Arial" panose="020B0604020202020204" pitchFamily="34" charset="0"/>
              </a:rPr>
              <a:t> </a:t>
            </a:r>
            <a:r>
              <a:rPr lang="en-US" altLang="zh-CN" sz="2100" dirty="0">
                <a:latin typeface="Arial" panose="020B0604020202020204" pitchFamily="34" charset="0"/>
                <a:cs typeface="Arial" panose="020B0604020202020204" pitchFamily="34" charset="0"/>
              </a:rPr>
              <a:t>Market failure exists whenever a free market</a:t>
            </a:r>
            <a:r>
              <a:rPr lang="en-US" altLang="zh-CN" sz="2100" dirty="0" smtClean="0">
                <a:latin typeface="Arial" panose="020B0604020202020204" pitchFamily="34" charset="0"/>
                <a:cs typeface="Arial" panose="020B0604020202020204" pitchFamily="34" charset="0"/>
              </a:rPr>
              <a:t>, ___________________ (</a:t>
            </a:r>
            <a:r>
              <a:rPr lang="zh-CN" altLang="en-US" sz="2100" dirty="0">
                <a:latin typeface="Arial" panose="020B0604020202020204" pitchFamily="34" charset="0"/>
                <a:cs typeface="Arial" panose="020B0604020202020204" pitchFamily="34" charset="0"/>
              </a:rPr>
              <a:t>让</a:t>
            </a:r>
            <a:r>
              <a:rPr lang="en-US" altLang="zh-CN" sz="2100" dirty="0">
                <a:latin typeface="Arial" panose="020B0604020202020204" pitchFamily="34" charset="0"/>
                <a:cs typeface="Arial" panose="020B0604020202020204" pitchFamily="34" charset="0"/>
              </a:rPr>
              <a:t>……</a:t>
            </a:r>
            <a:r>
              <a:rPr lang="zh-CN" altLang="en-US" sz="2100" dirty="0">
                <a:latin typeface="Arial" panose="020B0604020202020204" pitchFamily="34" charset="0"/>
                <a:cs typeface="Arial" panose="020B0604020202020204" pitchFamily="34" charset="0"/>
              </a:rPr>
              <a:t>自行发展</a:t>
            </a:r>
            <a:r>
              <a:rPr lang="en-US" altLang="zh-CN" sz="2100" dirty="0" smtClean="0">
                <a:latin typeface="Arial" panose="020B0604020202020204" pitchFamily="34" charset="0"/>
                <a:cs typeface="Arial" panose="020B0604020202020204" pitchFamily="34" charset="0"/>
              </a:rPr>
              <a:t>; devices</a:t>
            </a:r>
            <a:r>
              <a:rPr lang="en-US" altLang="zh-CN" sz="2100" dirty="0">
                <a:latin typeface="Arial" panose="020B0604020202020204" pitchFamily="34" charset="0"/>
                <a:cs typeface="Arial" panose="020B0604020202020204" pitchFamily="34" charset="0"/>
              </a:rPr>
              <a:t>), fails to deliver economic efficiency.</a:t>
            </a:r>
            <a:endParaRPr lang="en-US" altLang="zh-CN" sz="2100" dirty="0">
              <a:latin typeface="Arial" panose="020B0604020202020204" pitchFamily="34" charset="0"/>
              <a:cs typeface="Arial" panose="020B0604020202020204" pitchFamily="34" charset="0"/>
            </a:endParaRPr>
          </a:p>
          <a:p>
            <a:pPr algn="just">
              <a:spcBef>
                <a:spcPts val="600"/>
              </a:spcBef>
            </a:pPr>
            <a:r>
              <a:rPr lang="en-US" altLang="zh-CN" sz="2100" b="1" dirty="0" smtClean="0">
                <a:latin typeface="Arial" panose="020B0604020202020204" pitchFamily="34" charset="0"/>
                <a:cs typeface="Arial" panose="020B0604020202020204" pitchFamily="34" charset="0"/>
              </a:rPr>
              <a:t>3</a:t>
            </a:r>
            <a:r>
              <a:rPr lang="en-US" altLang="zh-CN" sz="2100" dirty="0" smtClean="0">
                <a:latin typeface="Arial" panose="020B0604020202020204" pitchFamily="34" charset="0"/>
                <a:cs typeface="Arial" panose="020B0604020202020204" pitchFamily="34" charset="0"/>
              </a:rPr>
              <a:t> </a:t>
            </a:r>
            <a:r>
              <a:rPr lang="en-US" altLang="zh-CN" sz="2100" dirty="0">
                <a:latin typeface="Arial" panose="020B0604020202020204" pitchFamily="34" charset="0"/>
                <a:cs typeface="Arial" panose="020B0604020202020204" pitchFamily="34" charset="0"/>
              </a:rPr>
              <a:t>Besides price, need and service, there are many other factors that </a:t>
            </a:r>
            <a:r>
              <a:rPr lang="en-US" altLang="zh-CN" sz="2100" dirty="0" smtClean="0">
                <a:latin typeface="Arial" panose="020B0604020202020204" pitchFamily="34" charset="0"/>
                <a:cs typeface="Arial" panose="020B0604020202020204" pitchFamily="34" charset="0"/>
              </a:rPr>
              <a:t>consumers </a:t>
            </a:r>
            <a:r>
              <a:rPr lang="en-US" altLang="zh-CN" sz="2100" dirty="0">
                <a:latin typeface="Arial" panose="020B0604020202020204" pitchFamily="34" charset="0"/>
                <a:cs typeface="Arial" panose="020B0604020202020204" pitchFamily="34" charset="0"/>
              </a:rPr>
              <a:t>___________________ </a:t>
            </a:r>
            <a:r>
              <a:rPr lang="en-US" altLang="zh-CN" sz="2100" dirty="0" smtClean="0">
                <a:latin typeface="Arial" panose="020B0604020202020204" pitchFamily="34" charset="0"/>
                <a:cs typeface="Arial" panose="020B0604020202020204" pitchFamily="34" charset="0"/>
              </a:rPr>
              <a:t>(</a:t>
            </a:r>
            <a:r>
              <a:rPr lang="zh-CN" altLang="en-US" sz="2100" dirty="0">
                <a:latin typeface="Arial" panose="020B0604020202020204" pitchFamily="34" charset="0"/>
                <a:cs typeface="Arial" panose="020B0604020202020204" pitchFamily="34" charset="0"/>
              </a:rPr>
              <a:t>考虑到</a:t>
            </a:r>
            <a:r>
              <a:rPr lang="en-US" altLang="zh-CN" sz="2100" dirty="0">
                <a:latin typeface="Arial" panose="020B0604020202020204" pitchFamily="34" charset="0"/>
                <a:cs typeface="Arial" panose="020B0604020202020204" pitchFamily="34" charset="0"/>
              </a:rPr>
              <a:t>; consideration).</a:t>
            </a:r>
            <a:endParaRPr lang="en-US" altLang="zh-CN" sz="2100" dirty="0">
              <a:latin typeface="Arial" panose="020B0604020202020204" pitchFamily="34" charset="0"/>
              <a:cs typeface="Arial" panose="020B0604020202020204" pitchFamily="34" charset="0"/>
            </a:endParaRPr>
          </a:p>
        </p:txBody>
      </p:sp>
      <p:sp>
        <p:nvSpPr>
          <p:cNvPr id="6" name="TextBox 5"/>
          <p:cNvSpPr txBox="1"/>
          <p:nvPr/>
        </p:nvSpPr>
        <p:spPr>
          <a:xfrm>
            <a:off x="1763688" y="3717032"/>
            <a:ext cx="1215397"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count on</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1050380" y="4733418"/>
            <a:ext cx="2741456"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left to its own devices</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3995936" y="5749806"/>
            <a:ext cx="2872902"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take into consideration</a:t>
            </a:r>
            <a:endParaRPr lang="zh-CN" altLang="en-US" sz="2100" dirty="0">
              <a:solidFill>
                <a:srgbClr val="C00000"/>
              </a:solidFill>
              <a:latin typeface="Arial" panose="020B0604020202020204" pitchFamily="34" charset="0"/>
              <a:cs typeface="Arial" panose="020B0604020202020204" pitchFamily="34" charset="0"/>
            </a:endParaRPr>
          </a:p>
        </p:txBody>
      </p:sp>
      <p:pic>
        <p:nvPicPr>
          <p:cNvPr id="15"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825562" y="2204864"/>
            <a:ext cx="7418846" cy="4278094"/>
          </a:xfrm>
          <a:prstGeom prst="rect">
            <a:avLst/>
          </a:prstGeom>
        </p:spPr>
        <p:txBody>
          <a:bodyPr wrap="square">
            <a:spAutoFit/>
          </a:bodyPr>
          <a:lstStyle/>
          <a:p>
            <a:pPr algn="just">
              <a:spcBef>
                <a:spcPts val="600"/>
              </a:spcBef>
            </a:pPr>
            <a:r>
              <a:rPr lang="en-US" altLang="zh-CN" sz="2100" b="1" dirty="0" smtClean="0">
                <a:latin typeface="Arial" panose="020B0604020202020204" pitchFamily="34" charset="0"/>
                <a:cs typeface="Arial" panose="020B0604020202020204" pitchFamily="34" charset="0"/>
              </a:rPr>
              <a:t>4 </a:t>
            </a:r>
            <a:r>
              <a:rPr lang="en-US" altLang="zh-CN" sz="2100" dirty="0">
                <a:latin typeface="Arial" panose="020B0604020202020204" pitchFamily="34" charset="0"/>
                <a:cs typeface="Arial" panose="020B0604020202020204" pitchFamily="34" charset="0"/>
              </a:rPr>
              <a:t>Investing in the bond market ___________________ (</a:t>
            </a:r>
            <a:r>
              <a:rPr lang="zh-CN" altLang="en-US" sz="2100" dirty="0">
                <a:latin typeface="Arial" panose="020B0604020202020204" pitchFamily="34" charset="0"/>
                <a:cs typeface="Arial" panose="020B0604020202020204" pitchFamily="34" charset="0"/>
              </a:rPr>
              <a:t>可能受</a:t>
            </a:r>
            <a:r>
              <a:rPr lang="en-US" altLang="zh-CN" sz="2100" dirty="0">
                <a:latin typeface="Arial" panose="020B0604020202020204" pitchFamily="34" charset="0"/>
                <a:cs typeface="Arial" panose="020B0604020202020204" pitchFamily="34" charset="0"/>
              </a:rPr>
              <a:t>……</a:t>
            </a:r>
            <a:r>
              <a:rPr lang="zh-CN" altLang="en-US" sz="2100" dirty="0">
                <a:latin typeface="Arial" panose="020B0604020202020204" pitchFamily="34" charset="0"/>
                <a:cs typeface="Arial" panose="020B0604020202020204" pitchFamily="34" charset="0"/>
              </a:rPr>
              <a:t>的影响</a:t>
            </a:r>
            <a:r>
              <a:rPr lang="en-US" altLang="zh-CN" sz="2100" dirty="0">
                <a:latin typeface="Arial" panose="020B0604020202020204" pitchFamily="34" charset="0"/>
                <a:cs typeface="Arial" panose="020B0604020202020204" pitchFamily="34" charset="0"/>
              </a:rPr>
              <a:t>; subject) </a:t>
            </a:r>
            <a:r>
              <a:rPr lang="en-US" altLang="zh-CN" sz="2100" dirty="0" smtClean="0">
                <a:latin typeface="Arial" panose="020B0604020202020204" pitchFamily="34" charset="0"/>
                <a:cs typeface="Arial" panose="020B0604020202020204" pitchFamily="34" charset="0"/>
              </a:rPr>
              <a:t>certain risks</a:t>
            </a:r>
            <a:r>
              <a:rPr lang="en-US" altLang="zh-CN" sz="2100" dirty="0">
                <a:latin typeface="Arial" panose="020B0604020202020204" pitchFamily="34" charset="0"/>
                <a:cs typeface="Arial" panose="020B0604020202020204" pitchFamily="34" charset="0"/>
              </a:rPr>
              <a:t>, including market, interest rate, issuer, credit and inflation risk</a:t>
            </a:r>
            <a:r>
              <a:rPr lang="en-US" altLang="zh-CN" sz="2100" dirty="0" smtClean="0">
                <a:latin typeface="Arial" panose="020B0604020202020204" pitchFamily="34" charset="0"/>
                <a:cs typeface="Arial" panose="020B0604020202020204" pitchFamily="34" charset="0"/>
              </a:rPr>
              <a:t>.</a:t>
            </a:r>
            <a:endParaRPr lang="en-US" altLang="zh-CN" sz="2100" dirty="0">
              <a:latin typeface="Arial" panose="020B0604020202020204" pitchFamily="34" charset="0"/>
              <a:cs typeface="Arial" panose="020B0604020202020204" pitchFamily="34" charset="0"/>
            </a:endParaRPr>
          </a:p>
          <a:p>
            <a:pPr algn="just">
              <a:spcBef>
                <a:spcPts val="600"/>
              </a:spcBef>
            </a:pPr>
            <a:r>
              <a:rPr lang="en-US" altLang="zh-CN" sz="2100" b="1" dirty="0">
                <a:latin typeface="Arial" panose="020B0604020202020204" pitchFamily="34" charset="0"/>
                <a:cs typeface="Arial" panose="020B0604020202020204" pitchFamily="34" charset="0"/>
              </a:rPr>
              <a:t>5 </a:t>
            </a:r>
            <a:r>
              <a:rPr lang="en-US" altLang="zh-CN" sz="2100" dirty="0">
                <a:latin typeface="Arial" panose="020B0604020202020204" pitchFamily="34" charset="0"/>
                <a:cs typeface="Arial" panose="020B0604020202020204" pitchFamily="34" charset="0"/>
              </a:rPr>
              <a:t>The government had to impose a stock limit and an export </a:t>
            </a:r>
            <a:r>
              <a:rPr lang="en-US" altLang="zh-CN" sz="2100" dirty="0" smtClean="0">
                <a:latin typeface="Arial" panose="020B0604020202020204" pitchFamily="34" charset="0"/>
                <a:cs typeface="Arial" panose="020B0604020202020204" pitchFamily="34" charset="0"/>
              </a:rPr>
              <a:t>ban _________ to prices _________ (</a:t>
            </a:r>
            <a:r>
              <a:rPr lang="zh-CN" altLang="en-US" sz="2100" dirty="0">
                <a:latin typeface="Arial" panose="020B0604020202020204" pitchFamily="34" charset="0"/>
                <a:cs typeface="Arial" panose="020B0604020202020204" pitchFamily="34" charset="0"/>
              </a:rPr>
              <a:t>控制</a:t>
            </a:r>
            <a:r>
              <a:rPr lang="en-US" altLang="zh-CN" sz="2100" dirty="0">
                <a:latin typeface="Arial" panose="020B0604020202020204" pitchFamily="34" charset="0"/>
                <a:cs typeface="Arial" panose="020B0604020202020204" pitchFamily="34" charset="0"/>
              </a:rPr>
              <a:t>; check</a:t>
            </a:r>
            <a:r>
              <a:rPr lang="en-US" altLang="zh-CN" sz="2100" dirty="0" smtClean="0">
                <a:latin typeface="Arial" panose="020B0604020202020204" pitchFamily="34" charset="0"/>
                <a:cs typeface="Arial" panose="020B0604020202020204" pitchFamily="34" charset="0"/>
              </a:rPr>
              <a:t>).</a:t>
            </a:r>
            <a:endParaRPr lang="en-US" altLang="zh-CN" sz="2100" dirty="0" smtClean="0">
              <a:latin typeface="Arial" panose="020B0604020202020204" pitchFamily="34" charset="0"/>
              <a:cs typeface="Arial" panose="020B0604020202020204" pitchFamily="34" charset="0"/>
            </a:endParaRPr>
          </a:p>
          <a:p>
            <a:pPr algn="just">
              <a:spcBef>
                <a:spcPts val="600"/>
              </a:spcBef>
            </a:pPr>
            <a:r>
              <a:rPr lang="en-US" altLang="zh-CN" sz="2100" b="1" dirty="0">
                <a:latin typeface="Arial" panose="020B0604020202020204" pitchFamily="34" charset="0"/>
                <a:cs typeface="Arial" panose="020B0604020202020204" pitchFamily="34" charset="0"/>
              </a:rPr>
              <a:t>6 </a:t>
            </a:r>
            <a:r>
              <a:rPr lang="en-US" altLang="zh-CN" sz="2100" dirty="0">
                <a:latin typeface="Arial" panose="020B0604020202020204" pitchFamily="34" charset="0"/>
                <a:cs typeface="Arial" panose="020B0604020202020204" pitchFamily="34" charset="0"/>
              </a:rPr>
              <a:t>This business expansion proposal sounds very well, but it will not </a:t>
            </a:r>
            <a:r>
              <a:rPr lang="en-US" altLang="zh-CN" sz="2100" dirty="0" smtClean="0">
                <a:latin typeface="Arial" panose="020B0604020202020204" pitchFamily="34" charset="0"/>
                <a:cs typeface="Arial" panose="020B0604020202020204" pitchFamily="34" charset="0"/>
              </a:rPr>
              <a:t>work ___________________ (</a:t>
            </a:r>
            <a:r>
              <a:rPr lang="zh-CN" altLang="en-US" sz="2100" dirty="0">
                <a:latin typeface="Arial" panose="020B0604020202020204" pitchFamily="34" charset="0"/>
                <a:cs typeface="Arial" panose="020B0604020202020204" pitchFamily="34" charset="0"/>
              </a:rPr>
              <a:t>在实践中</a:t>
            </a:r>
            <a:r>
              <a:rPr lang="en-US" altLang="zh-CN" sz="2100" dirty="0">
                <a:latin typeface="Arial" panose="020B0604020202020204" pitchFamily="34" charset="0"/>
                <a:cs typeface="Arial" panose="020B0604020202020204" pitchFamily="34" charset="0"/>
              </a:rPr>
              <a:t>; practice).</a:t>
            </a:r>
            <a:endParaRPr lang="en-US" altLang="zh-CN" sz="2100" dirty="0">
              <a:latin typeface="Arial" panose="020B0604020202020204" pitchFamily="34" charset="0"/>
              <a:cs typeface="Arial" panose="020B0604020202020204" pitchFamily="34" charset="0"/>
            </a:endParaRPr>
          </a:p>
          <a:p>
            <a:pPr algn="just">
              <a:spcBef>
                <a:spcPts val="600"/>
              </a:spcBef>
            </a:pPr>
            <a:r>
              <a:rPr lang="en-US" altLang="zh-CN" sz="2100" b="1" dirty="0">
                <a:latin typeface="Arial" panose="020B0604020202020204" pitchFamily="34" charset="0"/>
                <a:cs typeface="Arial" panose="020B0604020202020204" pitchFamily="34" charset="0"/>
              </a:rPr>
              <a:t>7</a:t>
            </a:r>
            <a:r>
              <a:rPr lang="en-US" altLang="zh-CN" sz="2100" dirty="0">
                <a:latin typeface="Arial" panose="020B0604020202020204" pitchFamily="34" charset="0"/>
                <a:cs typeface="Arial" panose="020B0604020202020204" pitchFamily="34" charset="0"/>
              </a:rPr>
              <a:t> Deliveries that are further away and take longer may </a:t>
            </a:r>
            <a:r>
              <a:rPr lang="en-US" altLang="zh-CN" sz="2100" dirty="0" smtClean="0">
                <a:latin typeface="Arial" panose="020B0604020202020204" pitchFamily="34" charset="0"/>
                <a:cs typeface="Arial" panose="020B0604020202020204" pitchFamily="34" charset="0"/>
              </a:rPr>
              <a:t>___________________ (</a:t>
            </a:r>
            <a:r>
              <a:rPr lang="zh-CN" altLang="en-US" sz="2100" dirty="0">
                <a:latin typeface="Arial" panose="020B0604020202020204" pitchFamily="34" charset="0"/>
                <a:cs typeface="Arial" panose="020B0604020202020204" pitchFamily="34" charset="0"/>
              </a:rPr>
              <a:t>有时</a:t>
            </a:r>
            <a:r>
              <a:rPr lang="en-US" altLang="zh-CN" sz="2100" dirty="0" smtClean="0">
                <a:latin typeface="Arial" panose="020B0604020202020204" pitchFamily="34" charset="0"/>
                <a:cs typeface="Arial" panose="020B0604020202020204" pitchFamily="34" charset="0"/>
              </a:rPr>
              <a:t>; times</a:t>
            </a:r>
            <a:r>
              <a:rPr lang="en-US" altLang="zh-CN" sz="2100" dirty="0">
                <a:latin typeface="Arial" panose="020B0604020202020204" pitchFamily="34" charset="0"/>
                <a:cs typeface="Arial" panose="020B0604020202020204" pitchFamily="34" charset="0"/>
              </a:rPr>
              <a:t>) be priced higher than deliveries that are nearer.</a:t>
            </a:r>
            <a:endParaRPr lang="en-US" altLang="zh-CN" sz="2100" dirty="0">
              <a:latin typeface="Arial" panose="020B0604020202020204" pitchFamily="34" charset="0"/>
              <a:cs typeface="Arial" panose="020B0604020202020204" pitchFamily="34" charset="0"/>
            </a:endParaRPr>
          </a:p>
          <a:p>
            <a:pPr algn="just">
              <a:spcBef>
                <a:spcPts val="600"/>
              </a:spcBef>
            </a:pPr>
            <a:r>
              <a:rPr lang="en-US" altLang="zh-CN" sz="2100" b="1" dirty="0">
                <a:latin typeface="Arial" panose="020B0604020202020204" pitchFamily="34" charset="0"/>
                <a:cs typeface="Arial" panose="020B0604020202020204" pitchFamily="34" charset="0"/>
              </a:rPr>
              <a:t>8</a:t>
            </a:r>
            <a:r>
              <a:rPr lang="en-US" altLang="zh-CN" sz="2100" dirty="0">
                <a:latin typeface="Arial" panose="020B0604020202020204" pitchFamily="34" charset="0"/>
                <a:cs typeface="Arial" panose="020B0604020202020204" pitchFamily="34" charset="0"/>
              </a:rPr>
              <a:t> The trade war between the two countries is </a:t>
            </a:r>
            <a:r>
              <a:rPr lang="en-US" altLang="zh-CN" sz="2100" dirty="0" smtClean="0">
                <a:latin typeface="Arial" panose="020B0604020202020204" pitchFamily="34" charset="0"/>
                <a:cs typeface="Arial" panose="020B0604020202020204" pitchFamily="34" charset="0"/>
              </a:rPr>
              <a:t>___________________ (</a:t>
            </a:r>
            <a:r>
              <a:rPr lang="zh-CN" altLang="en-US" sz="2100" dirty="0">
                <a:latin typeface="Arial" panose="020B0604020202020204" pitchFamily="34" charset="0"/>
                <a:cs typeface="Arial" panose="020B0604020202020204" pitchFamily="34" charset="0"/>
              </a:rPr>
              <a:t>远远没有</a:t>
            </a:r>
            <a:r>
              <a:rPr lang="en-US" altLang="zh-CN" sz="2100" dirty="0">
                <a:latin typeface="Arial" panose="020B0604020202020204" pitchFamily="34" charset="0"/>
                <a:cs typeface="Arial" panose="020B0604020202020204" pitchFamily="34" charset="0"/>
              </a:rPr>
              <a:t>; far) over</a:t>
            </a:r>
            <a:r>
              <a:rPr lang="en-US" altLang="zh-CN" sz="2100" dirty="0" smtClean="0">
                <a:latin typeface="Arial" panose="020B0604020202020204" pitchFamily="34" charset="0"/>
                <a:cs typeface="Arial" panose="020B0604020202020204" pitchFamily="34" charset="0"/>
              </a:rPr>
              <a:t>.</a:t>
            </a:r>
            <a:endParaRPr lang="en-US" altLang="zh-CN" sz="2100" dirty="0">
              <a:latin typeface="Arial" panose="020B0604020202020204" pitchFamily="34" charset="0"/>
              <a:cs typeface="Arial" panose="020B0604020202020204" pitchFamily="34" charset="0"/>
            </a:endParaRPr>
          </a:p>
        </p:txBody>
      </p:sp>
      <p:sp>
        <p:nvSpPr>
          <p:cNvPr id="6" name="TextBox 5"/>
          <p:cNvSpPr txBox="1"/>
          <p:nvPr/>
        </p:nvSpPr>
        <p:spPr>
          <a:xfrm>
            <a:off x="5168619" y="2204864"/>
            <a:ext cx="1604927"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is subject to</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3998106" y="3573016"/>
            <a:ext cx="1170513"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i</a:t>
            </a:r>
            <a:r>
              <a:rPr lang="en-US" altLang="zh-CN" sz="2100" dirty="0" smtClean="0">
                <a:solidFill>
                  <a:srgbClr val="C00000"/>
                </a:solidFill>
                <a:latin typeface="Arial" panose="020B0604020202020204" pitchFamily="34" charset="0"/>
                <a:cs typeface="Arial" panose="020B0604020202020204" pitchFamily="34" charset="0"/>
              </a:rPr>
              <a:t>n check</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12" name="TextBox 11"/>
          <p:cNvSpPr txBox="1"/>
          <p:nvPr/>
        </p:nvSpPr>
        <p:spPr>
          <a:xfrm>
            <a:off x="1797229" y="3573016"/>
            <a:ext cx="797013" cy="430887"/>
          </a:xfrm>
          <a:prstGeom prst="rect">
            <a:avLst/>
          </a:prstGeom>
          <a:noFill/>
        </p:spPr>
        <p:txBody>
          <a:bodyPr wrap="none" rtlCol="0">
            <a:spAutoFit/>
          </a:bodyPr>
          <a:lstStyle/>
          <a:p>
            <a:r>
              <a:rPr lang="en-US" altLang="zh-CN" sz="2100" dirty="0" smtClean="0">
                <a:solidFill>
                  <a:srgbClr val="C00000"/>
                </a:solidFill>
                <a:latin typeface="Arial" panose="020B0604020202020204" pitchFamily="34" charset="0"/>
                <a:cs typeface="Arial" panose="020B0604020202020204" pitchFamily="34" charset="0"/>
              </a:rPr>
              <a:t>keep</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3174002" y="4293096"/>
            <a:ext cx="1409360"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in practice</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1721680" y="5013176"/>
            <a:ext cx="1127232"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at times</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10" name="TextBox 9"/>
          <p:cNvSpPr txBox="1"/>
          <p:nvPr/>
        </p:nvSpPr>
        <p:spPr>
          <a:xfrm>
            <a:off x="1763688" y="6039064"/>
            <a:ext cx="1112805"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far from</a:t>
            </a:r>
            <a:endParaRPr lang="zh-CN" altLang="en-US" sz="2100" dirty="0">
              <a:solidFill>
                <a:srgbClr val="C00000"/>
              </a:solidFill>
              <a:latin typeface="Arial" panose="020B0604020202020204" pitchFamily="34" charset="0"/>
              <a:cs typeface="Arial" panose="020B06040202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12" grpId="0"/>
      <p:bldP spid="2" grpId="0"/>
      <p:bldP spid="3"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
          <p:cNvSpPr>
            <a:spLocks noChangeArrowheads="1"/>
          </p:cNvSpPr>
          <p:nvPr/>
        </p:nvSpPr>
        <p:spPr bwMode="auto">
          <a:xfrm>
            <a:off x="1547664" y="2620018"/>
            <a:ext cx="6434984" cy="1717393"/>
          </a:xfrm>
          <a:prstGeom prst="rect">
            <a:avLst/>
          </a:prstGeom>
          <a:noFill/>
          <a:ln w="9525">
            <a:noFill/>
            <a:miter lim="800000"/>
          </a:ln>
        </p:spPr>
        <p:txBody>
          <a:bodyPr wrap="square">
            <a:spAutoFit/>
          </a:bodyPr>
          <a:lstStyle/>
          <a:p>
            <a:pPr marL="342900" indent="-342900" algn="just">
              <a:spcBef>
                <a:spcPct val="20000"/>
              </a:spcBef>
            </a:pPr>
            <a:r>
              <a:rPr lang="en-US" altLang="zh-CN" sz="4800" b="1" dirty="0" smtClean="0">
                <a:solidFill>
                  <a:schemeClr val="accent6">
                    <a:lumMod val="50000"/>
                  </a:schemeClr>
                </a:solidFill>
                <a:latin typeface="Arial" panose="020B0604020202020204" pitchFamily="34" charset="0"/>
                <a:cs typeface="Arial" panose="020B0604020202020204" pitchFamily="34" charset="0"/>
              </a:rPr>
              <a:t>Finding major </a:t>
            </a:r>
            <a:r>
              <a:rPr lang="en-US" altLang="zh-CN" sz="4800" b="1" dirty="0">
                <a:solidFill>
                  <a:schemeClr val="accent6">
                    <a:lumMod val="50000"/>
                  </a:schemeClr>
                </a:solidFill>
                <a:latin typeface="Arial" panose="020B0604020202020204" pitchFamily="34" charset="0"/>
                <a:cs typeface="Arial" panose="020B0604020202020204" pitchFamily="34" charset="0"/>
              </a:rPr>
              <a:t>points</a:t>
            </a:r>
            <a:endParaRPr lang="en-US" altLang="zh-CN" sz="4800" b="1" dirty="0">
              <a:solidFill>
                <a:schemeClr val="accent6">
                  <a:lumMod val="50000"/>
                </a:schemeClr>
              </a:solidFill>
              <a:latin typeface="Arial" panose="020B0604020202020204" pitchFamily="34" charset="0"/>
              <a:cs typeface="Arial" panose="020B0604020202020204" pitchFamily="34" charset="0"/>
            </a:endParaRPr>
          </a:p>
          <a:p>
            <a:pPr marL="342900" indent="-342900" algn="just">
              <a:spcBef>
                <a:spcPct val="20000"/>
              </a:spcBef>
            </a:pPr>
            <a:endParaRPr lang="en-US" altLang="zh-CN" sz="4800" b="1" dirty="0">
              <a:solidFill>
                <a:schemeClr val="accent6">
                  <a:lumMod val="50000"/>
                </a:schemeClr>
              </a:solidFill>
              <a:latin typeface="Arial" panose="020B0604020202020204" pitchFamily="34" charset="0"/>
              <a:cs typeface="Arial" panose="020B0604020202020204" pitchFamily="34" charset="0"/>
            </a:endParaRP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35496" y="-12407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Viewing</a:t>
            </a:r>
            <a:endParaRPr lang="en-US" altLang="zh-CN" sz="32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Content Placeholder 2"/>
          <p:cNvSpPr>
            <a:spLocks noGrp="1"/>
          </p:cNvSpPr>
          <p:nvPr/>
        </p:nvSpPr>
        <p:spPr>
          <a:xfrm>
            <a:off x="251520" y="3573016"/>
            <a:ext cx="9001000" cy="1944216"/>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spcBef>
                <a:spcPts val="1200"/>
              </a:spcBef>
              <a:buNone/>
            </a:pPr>
            <a:r>
              <a:rPr lang="en-US" altLang="zh-CN" sz="1900" dirty="0">
                <a:latin typeface="Arial" panose="020B0604020202020204" pitchFamily="34" charset="0"/>
                <a:cs typeface="Arial" panose="020B0604020202020204" pitchFamily="34" charset="0"/>
              </a:rPr>
              <a:t>Q1</a:t>
            </a:r>
            <a:r>
              <a:rPr lang="en-US" altLang="zh-CN" sz="1900" dirty="0" smtClean="0">
                <a:latin typeface="Arial" panose="020B0604020202020204" pitchFamily="34" charset="0"/>
                <a:cs typeface="Arial" panose="020B0604020202020204" pitchFamily="34" charset="0"/>
              </a:rPr>
              <a:t>: How _______________________________________________________?</a:t>
            </a:r>
            <a:endParaRPr lang="en-US" altLang="zh-CN" sz="1900" dirty="0">
              <a:latin typeface="Arial" panose="020B0604020202020204" pitchFamily="34" charset="0"/>
              <a:cs typeface="Arial" panose="020B0604020202020204" pitchFamily="34" charset="0"/>
            </a:endParaRPr>
          </a:p>
          <a:p>
            <a:pPr marL="0" indent="0">
              <a:spcBef>
                <a:spcPts val="1200"/>
              </a:spcBef>
              <a:buNone/>
            </a:pPr>
            <a:r>
              <a:rPr lang="en-US" altLang="zh-CN" sz="1900" dirty="0">
                <a:latin typeface="Arial" panose="020B0604020202020204" pitchFamily="34" charset="0"/>
                <a:cs typeface="Arial" panose="020B0604020202020204" pitchFamily="34" charset="0"/>
              </a:rPr>
              <a:t>Q2: Why </a:t>
            </a:r>
            <a:r>
              <a:rPr lang="en-US" altLang="zh-CN" sz="1900" dirty="0" smtClean="0">
                <a:latin typeface="Arial" panose="020B0604020202020204" pitchFamily="34" charset="0"/>
                <a:cs typeface="Arial" panose="020B0604020202020204" pitchFamily="34" charset="0"/>
              </a:rPr>
              <a:t>_______________________________________________________</a:t>
            </a:r>
            <a:endParaRPr lang="en-US" altLang="zh-CN" sz="1900" dirty="0" smtClean="0">
              <a:latin typeface="Arial" panose="020B0604020202020204" pitchFamily="34" charset="0"/>
              <a:cs typeface="Arial" panose="020B0604020202020204" pitchFamily="34" charset="0"/>
            </a:endParaRPr>
          </a:p>
          <a:p>
            <a:pPr marL="0" indent="0">
              <a:spcBef>
                <a:spcPts val="1200"/>
              </a:spcBef>
              <a:buNone/>
            </a:pPr>
            <a:r>
              <a:rPr lang="en-US" altLang="zh-CN" sz="1900" dirty="0" smtClean="0">
                <a:latin typeface="Arial" panose="020B0604020202020204" pitchFamily="34" charset="0"/>
                <a:cs typeface="Arial" panose="020B0604020202020204" pitchFamily="34" charset="0"/>
              </a:rPr>
              <a:t>       _____________________?</a:t>
            </a:r>
            <a:endParaRPr lang="en-US" altLang="zh-CN" sz="1900" dirty="0" smtClean="0">
              <a:latin typeface="Arial" panose="020B0604020202020204" pitchFamily="34" charset="0"/>
              <a:cs typeface="Arial" panose="020B0604020202020204" pitchFamily="34" charset="0"/>
            </a:endParaRPr>
          </a:p>
          <a:p>
            <a:pPr marL="0" indent="0">
              <a:spcBef>
                <a:spcPts val="1200"/>
              </a:spcBef>
              <a:buNone/>
            </a:pPr>
            <a:r>
              <a:rPr lang="en-US" altLang="zh-CN" sz="1900" dirty="0" smtClean="0">
                <a:latin typeface="Arial" panose="020B0604020202020204" pitchFamily="34" charset="0"/>
                <a:cs typeface="Arial" panose="020B0604020202020204" pitchFamily="34" charset="0"/>
              </a:rPr>
              <a:t>Q3</a:t>
            </a:r>
            <a:r>
              <a:rPr lang="en-US" altLang="zh-CN" sz="1900" dirty="0">
                <a:latin typeface="Arial" panose="020B0604020202020204" pitchFamily="34" charset="0"/>
                <a:cs typeface="Arial" panose="020B0604020202020204" pitchFamily="34" charset="0"/>
              </a:rPr>
              <a:t>: What </a:t>
            </a:r>
            <a:r>
              <a:rPr lang="en-US" altLang="zh-CN" sz="1900" dirty="0" smtClean="0">
                <a:latin typeface="Arial" panose="020B0604020202020204" pitchFamily="34" charset="0"/>
                <a:cs typeface="Arial" panose="020B0604020202020204" pitchFamily="34" charset="0"/>
              </a:rPr>
              <a:t>______________________________________?</a:t>
            </a:r>
            <a:endParaRPr lang="en-US" altLang="zh-CN" sz="1900" dirty="0">
              <a:latin typeface="Arial" panose="020B0604020202020204" pitchFamily="34" charset="0"/>
              <a:cs typeface="Arial" panose="020B0604020202020204" pitchFamily="34" charset="0"/>
            </a:endParaRPr>
          </a:p>
        </p:txBody>
      </p:sp>
      <p:pic>
        <p:nvPicPr>
          <p:cNvPr id="14" name="Picture 3">
            <a:hlinkClick r:id="rId1" action="ppaction://hlinkfile"/>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344" y="429816"/>
            <a:ext cx="796894" cy="766936"/>
          </a:xfrm>
          <a:prstGeom prst="rect">
            <a:avLst/>
          </a:prstGeom>
        </p:spPr>
      </p:pic>
      <p:sp>
        <p:nvSpPr>
          <p:cNvPr id="15"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矩形 15"/>
          <p:cNvSpPr/>
          <p:nvPr/>
        </p:nvSpPr>
        <p:spPr>
          <a:xfrm>
            <a:off x="1475656" y="2060848"/>
            <a:ext cx="7291110" cy="1200329"/>
          </a:xfrm>
          <a:prstGeom prst="rect">
            <a:avLst/>
          </a:prstGeom>
        </p:spPr>
        <p:txBody>
          <a:bodyPr wrap="square">
            <a:spAutoFit/>
          </a:bodyPr>
          <a:lstStyle/>
          <a:p>
            <a:pPr algn="just"/>
            <a:r>
              <a:rPr lang="en-US" altLang="zh-CN" sz="2400" dirty="0" smtClean="0">
                <a:latin typeface="Arial" panose="020B0604020202020204" pitchFamily="34" charset="0"/>
                <a:cs typeface="Arial" panose="020B0604020202020204" pitchFamily="34" charset="0"/>
              </a:rPr>
              <a:t>Watch </a:t>
            </a:r>
            <a:r>
              <a:rPr lang="en-US" altLang="zh-CN" sz="2400" dirty="0">
                <a:latin typeface="Arial" panose="020B0604020202020204" pitchFamily="34" charset="0"/>
                <a:cs typeface="Arial" panose="020B0604020202020204" pitchFamily="34" charset="0"/>
              </a:rPr>
              <a:t>a video clip about collaborative consumption or sharing economy </a:t>
            </a:r>
            <a:r>
              <a:rPr lang="en-US" altLang="zh-CN" sz="2400" dirty="0" smtClean="0">
                <a:latin typeface="Arial" panose="020B0604020202020204" pitchFamily="34" charset="0"/>
                <a:cs typeface="Arial" panose="020B0604020202020204" pitchFamily="34" charset="0"/>
              </a:rPr>
              <a:t>and identify </a:t>
            </a:r>
            <a:r>
              <a:rPr lang="en-US" altLang="zh-CN" sz="2400" dirty="0">
                <a:latin typeface="Arial" panose="020B0604020202020204" pitchFamily="34" charset="0"/>
                <a:cs typeface="Arial" panose="020B0604020202020204" pitchFamily="34" charset="0"/>
              </a:rPr>
              <a:t>the three major questions raised by the speaker.</a:t>
            </a:r>
            <a:endParaRPr lang="en-US" altLang="zh-CN" sz="2400" dirty="0">
              <a:latin typeface="Arial" panose="020B0604020202020204" pitchFamily="34" charset="0"/>
              <a:cs typeface="Arial" panose="020B0604020202020204" pitchFamily="34" charset="0"/>
            </a:endParaRPr>
          </a:p>
        </p:txBody>
      </p:sp>
      <p:sp>
        <p:nvSpPr>
          <p:cNvPr id="2" name="TextBox 1"/>
          <p:cNvSpPr txBox="1"/>
          <p:nvPr/>
        </p:nvSpPr>
        <p:spPr>
          <a:xfrm>
            <a:off x="1331640" y="3573016"/>
            <a:ext cx="7586116" cy="384721"/>
          </a:xfrm>
          <a:prstGeom prst="rect">
            <a:avLst/>
          </a:prstGeom>
          <a:noFill/>
        </p:spPr>
        <p:txBody>
          <a:bodyPr wrap="none" rtlCol="0">
            <a:spAutoFit/>
          </a:bodyPr>
          <a:lstStyle/>
          <a:p>
            <a:r>
              <a:rPr lang="en-US" altLang="zh-CN" sz="1900" dirty="0">
                <a:solidFill>
                  <a:srgbClr val="C00000"/>
                </a:solidFill>
                <a:latin typeface="Arial" panose="020B0604020202020204" pitchFamily="34" charset="0"/>
                <a:cs typeface="Arial" panose="020B0604020202020204" pitchFamily="34" charset="0"/>
              </a:rPr>
              <a:t>is collaborative consumption different from buying, </a:t>
            </a:r>
            <a:r>
              <a:rPr lang="en-US" altLang="zh-CN" sz="1900" dirty="0" smtClean="0">
                <a:solidFill>
                  <a:srgbClr val="C00000"/>
                </a:solidFill>
                <a:latin typeface="Arial" panose="020B0604020202020204" pitchFamily="34" charset="0"/>
                <a:cs typeface="Arial" panose="020B0604020202020204" pitchFamily="34" charset="0"/>
              </a:rPr>
              <a:t>renting </a:t>
            </a:r>
            <a:r>
              <a:rPr lang="en-US" altLang="zh-CN" sz="1900" dirty="0">
                <a:solidFill>
                  <a:srgbClr val="C00000"/>
                </a:solidFill>
                <a:latin typeface="Arial" panose="020B0604020202020204" pitchFamily="34" charset="0"/>
                <a:cs typeface="Arial" panose="020B0604020202020204" pitchFamily="34" charset="0"/>
              </a:rPr>
              <a:t>or sharing</a:t>
            </a:r>
            <a:endParaRPr lang="zh-CN" altLang="en-US" sz="1900" dirty="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1319811" y="4005064"/>
            <a:ext cx="7535396" cy="384721"/>
          </a:xfrm>
          <a:prstGeom prst="rect">
            <a:avLst/>
          </a:prstGeom>
          <a:noFill/>
        </p:spPr>
        <p:txBody>
          <a:bodyPr wrap="none" rtlCol="0">
            <a:spAutoFit/>
          </a:bodyPr>
          <a:lstStyle/>
          <a:p>
            <a:r>
              <a:rPr lang="en-US" altLang="zh-CN" sz="1900" dirty="0">
                <a:solidFill>
                  <a:srgbClr val="C00000"/>
                </a:solidFill>
                <a:latin typeface="Arial" panose="020B0604020202020204" pitchFamily="34" charset="0"/>
                <a:cs typeface="Arial" panose="020B0604020202020204" pitchFamily="34" charset="0"/>
              </a:rPr>
              <a:t>do the customer, the peer service provider and the platform </a:t>
            </a:r>
            <a:r>
              <a:rPr lang="en-US" altLang="zh-CN" sz="1900" dirty="0" smtClean="0">
                <a:solidFill>
                  <a:srgbClr val="C00000"/>
                </a:solidFill>
                <a:latin typeface="Arial" panose="020B0604020202020204" pitchFamily="34" charset="0"/>
                <a:cs typeface="Arial" panose="020B0604020202020204" pitchFamily="34" charset="0"/>
              </a:rPr>
              <a:t>provider</a:t>
            </a:r>
            <a:endParaRPr lang="zh-CN" altLang="en-US" sz="19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766073" y="4499828"/>
            <a:ext cx="2941831" cy="369332"/>
          </a:xfrm>
          <a:prstGeom prst="rect">
            <a:avLst/>
          </a:prstGeom>
          <a:noFill/>
        </p:spPr>
        <p:txBody>
          <a:bodyPr wrap="none" rtlCol="0">
            <a:spAutoFit/>
          </a:bodyPr>
          <a:lstStyle/>
          <a:p>
            <a:r>
              <a:rPr lang="en-US" altLang="zh-CN" dirty="0">
                <a:solidFill>
                  <a:srgbClr val="C00000"/>
                </a:solidFill>
                <a:latin typeface="Arial" panose="020B0604020202020204" pitchFamily="34" charset="0"/>
                <a:cs typeface="Arial" panose="020B0604020202020204" pitchFamily="34" charset="0"/>
              </a:rPr>
              <a:t>participate in the </a:t>
            </a:r>
            <a:r>
              <a:rPr lang="en-US" altLang="zh-CN" dirty="0" smtClean="0">
                <a:solidFill>
                  <a:srgbClr val="C00000"/>
                </a:solidFill>
                <a:latin typeface="Arial" panose="020B0604020202020204" pitchFamily="34" charset="0"/>
                <a:cs typeface="Arial" panose="020B0604020202020204" pitchFamily="34" charset="0"/>
              </a:rPr>
              <a:t>exchange</a:t>
            </a:r>
            <a:endParaRPr lang="zh-CN" altLang="en-US" dirty="0">
              <a:solidFill>
                <a:srgbClr val="C00000"/>
              </a:solidFill>
              <a:latin typeface="Arial" panose="020B0604020202020204" pitchFamily="34" charset="0"/>
              <a:cs typeface="Arial" panose="020B0604020202020204" pitchFamily="34" charset="0"/>
            </a:endParaRPr>
          </a:p>
        </p:txBody>
      </p:sp>
      <p:sp>
        <p:nvSpPr>
          <p:cNvPr id="7" name="TextBox 6"/>
          <p:cNvSpPr txBox="1"/>
          <p:nvPr/>
        </p:nvSpPr>
        <p:spPr>
          <a:xfrm>
            <a:off x="1403648" y="4891087"/>
            <a:ext cx="5277407" cy="384721"/>
          </a:xfrm>
          <a:prstGeom prst="rect">
            <a:avLst/>
          </a:prstGeom>
          <a:noFill/>
        </p:spPr>
        <p:txBody>
          <a:bodyPr wrap="none" rtlCol="0">
            <a:spAutoFit/>
          </a:bodyPr>
          <a:lstStyle/>
          <a:p>
            <a:r>
              <a:rPr lang="en-US" altLang="zh-CN" sz="1900" dirty="0">
                <a:solidFill>
                  <a:srgbClr val="C00000"/>
                </a:solidFill>
                <a:latin typeface="Arial" panose="020B0604020202020204" pitchFamily="34" charset="0"/>
                <a:cs typeface="Arial" panose="020B0604020202020204" pitchFamily="34" charset="0"/>
              </a:rPr>
              <a:t>are the actors expected to do in the transaction</a:t>
            </a:r>
            <a:endParaRPr lang="zh-CN" altLang="en-US" sz="1900" dirty="0">
              <a:solidFill>
                <a:srgbClr val="C00000"/>
              </a:solidFill>
              <a:latin typeface="Arial" panose="020B0604020202020204" pitchFamily="34" charset="0"/>
              <a:cs typeface="Arial" panose="020B0604020202020204" pitchFamily="34" charset="0"/>
            </a:endParaRPr>
          </a:p>
        </p:txBody>
      </p:sp>
      <p:pic>
        <p:nvPicPr>
          <p:cNvPr id="17" name="Picture 9" descr="home">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7"/>
          <p:cNvSpPr>
            <a:spLocks noChangeArrowheads="1"/>
          </p:cNvSpPr>
          <p:nvPr/>
        </p:nvSpPr>
        <p:spPr bwMode="auto">
          <a:xfrm>
            <a:off x="35496" y="-12407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Viewing</a:t>
            </a:r>
            <a:endParaRPr lang="en-US" altLang="zh-CN" sz="3200" dirty="0">
              <a:solidFill>
                <a:schemeClr val="bg1"/>
              </a:solidFill>
              <a:latin typeface="Arial Black" panose="020B0A04020102020204" pitchFamily="34" charset="0"/>
            </a:endParaRPr>
          </a:p>
        </p:txBody>
      </p:sp>
      <p:sp>
        <p:nvSpPr>
          <p:cNvPr id="20" name="矩形 19"/>
          <p:cNvSpPr/>
          <p:nvPr/>
        </p:nvSpPr>
        <p:spPr>
          <a:xfrm>
            <a:off x="2483768" y="641778"/>
            <a:ext cx="4750018" cy="646331"/>
          </a:xfrm>
          <a:prstGeom prst="rect">
            <a:avLst/>
          </a:prstGeom>
        </p:spPr>
        <p:txBody>
          <a:bodyPr wrap="none">
            <a:spAutoFit/>
          </a:bodyPr>
          <a:lstStyle/>
          <a:p>
            <a:r>
              <a:rPr lang="en-US" altLang="zh-CN" sz="3600" b="1" dirty="0" smtClean="0">
                <a:solidFill>
                  <a:srgbClr val="C00000"/>
                </a:solidFill>
                <a:latin typeface="Arial" panose="020B0604020202020204" pitchFamily="34" charset="0"/>
                <a:cs typeface="Arial" panose="020B0604020202020204" pitchFamily="34" charset="0"/>
              </a:rPr>
              <a:t>Finding </a:t>
            </a:r>
            <a:r>
              <a:rPr lang="en-US" altLang="zh-CN" sz="3600" b="1" dirty="0">
                <a:solidFill>
                  <a:srgbClr val="C00000"/>
                </a:solidFill>
                <a:latin typeface="Arial" panose="020B0604020202020204" pitchFamily="34" charset="0"/>
                <a:cs typeface="Arial" panose="020B0604020202020204" pitchFamily="34" charset="0"/>
              </a:rPr>
              <a:t>major points</a:t>
            </a:r>
            <a:endParaRPr lang="en-US" altLang="zh-CN" sz="3600" b="1" dirty="0">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3" grpId="0"/>
      <p:bldP spid="6"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9"/>
          <p:cNvSpPr/>
          <p:nvPr/>
        </p:nvSpPr>
        <p:spPr>
          <a:xfrm>
            <a:off x="1475656" y="1268760"/>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矩形 15"/>
          <p:cNvSpPr/>
          <p:nvPr/>
        </p:nvSpPr>
        <p:spPr>
          <a:xfrm>
            <a:off x="1475656" y="1772816"/>
            <a:ext cx="7291110" cy="769441"/>
          </a:xfrm>
          <a:prstGeom prst="rect">
            <a:avLst/>
          </a:prstGeom>
        </p:spPr>
        <p:txBody>
          <a:bodyPr wrap="square">
            <a:spAutoFit/>
          </a:bodyPr>
          <a:lstStyle/>
          <a:p>
            <a:pPr algn="just"/>
            <a:r>
              <a:rPr lang="en-US" altLang="zh-CN" sz="2200" dirty="0" smtClean="0">
                <a:latin typeface="Arial" panose="020B0604020202020204" pitchFamily="34" charset="0"/>
                <a:cs typeface="Arial" panose="020B0604020202020204" pitchFamily="34" charset="0"/>
              </a:rPr>
              <a:t>Watch </a:t>
            </a:r>
            <a:r>
              <a:rPr lang="en-US" altLang="zh-CN" sz="2200" dirty="0">
                <a:latin typeface="Arial" panose="020B0604020202020204" pitchFamily="34" charset="0"/>
                <a:cs typeface="Arial" panose="020B0604020202020204" pitchFamily="34" charset="0"/>
              </a:rPr>
              <a:t>the video clip again and complete the following notes, which briefly </a:t>
            </a:r>
            <a:r>
              <a:rPr lang="en-US" altLang="zh-CN" sz="2200" dirty="0" smtClean="0">
                <a:latin typeface="Arial" panose="020B0604020202020204" pitchFamily="34" charset="0"/>
                <a:cs typeface="Arial" panose="020B0604020202020204" pitchFamily="34" charset="0"/>
              </a:rPr>
              <a:t>answer the </a:t>
            </a:r>
            <a:r>
              <a:rPr lang="en-US" altLang="zh-CN" sz="2200" dirty="0">
                <a:latin typeface="Arial" panose="020B0604020202020204" pitchFamily="34" charset="0"/>
                <a:cs typeface="Arial" panose="020B0604020202020204" pitchFamily="34" charset="0"/>
              </a:rPr>
              <a:t>above questions.</a:t>
            </a: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1446183" y="2924944"/>
            <a:ext cx="5646097" cy="2154436"/>
          </a:xfrm>
          <a:prstGeom prst="rect">
            <a:avLst/>
          </a:prstGeom>
          <a:noFill/>
        </p:spPr>
        <p:txBody>
          <a:bodyPr wrap="none" rtlCol="0">
            <a:spAutoFit/>
          </a:bodyPr>
          <a:lstStyle/>
          <a:p>
            <a:pPr>
              <a:spcBef>
                <a:spcPts val="1200"/>
              </a:spcBef>
            </a:pPr>
            <a:r>
              <a:rPr lang="en-US" altLang="zh-CN" sz="2600" dirty="0" smtClean="0">
                <a:latin typeface="Arial" panose="020B0604020202020204" pitchFamily="34" charset="0"/>
                <a:cs typeface="Arial" panose="020B0604020202020204" pitchFamily="34" charset="0"/>
              </a:rPr>
              <a:t>Q1:</a:t>
            </a:r>
            <a:endParaRPr lang="en-US" altLang="zh-CN" sz="2600" dirty="0">
              <a:latin typeface="Arial" panose="020B0604020202020204" pitchFamily="34" charset="0"/>
              <a:cs typeface="Arial" panose="020B0604020202020204" pitchFamily="34" charset="0"/>
            </a:endParaRPr>
          </a:p>
          <a:p>
            <a:pPr>
              <a:spcBef>
                <a:spcPts val="1200"/>
              </a:spcBef>
            </a:pPr>
            <a:r>
              <a:rPr lang="en-US" altLang="zh-CN" sz="2600" dirty="0">
                <a:latin typeface="Arial" panose="020B0604020202020204" pitchFamily="34" charset="0"/>
                <a:cs typeface="Arial" panose="020B0604020202020204" pitchFamily="34" charset="0"/>
              </a:rPr>
              <a:t>1) involves </a:t>
            </a:r>
            <a:r>
              <a:rPr lang="en-US" altLang="zh-CN" sz="2600" dirty="0" smtClean="0">
                <a:latin typeface="Arial" panose="020B0604020202020204" pitchFamily="34" charset="0"/>
                <a:cs typeface="Arial" panose="020B0604020202020204" pitchFamily="34" charset="0"/>
              </a:rPr>
              <a:t>____________ actors</a:t>
            </a:r>
            <a:endParaRPr lang="en-US" altLang="zh-CN" sz="2600" dirty="0">
              <a:latin typeface="Arial" panose="020B0604020202020204" pitchFamily="34" charset="0"/>
              <a:cs typeface="Arial" panose="020B0604020202020204" pitchFamily="34" charset="0"/>
            </a:endParaRPr>
          </a:p>
          <a:p>
            <a:pPr>
              <a:spcBef>
                <a:spcPts val="1200"/>
              </a:spcBef>
            </a:pPr>
            <a:r>
              <a:rPr lang="en-US" altLang="zh-CN" sz="2600" dirty="0">
                <a:latin typeface="Arial" panose="020B0604020202020204" pitchFamily="34" charset="0"/>
                <a:cs typeface="Arial" panose="020B0604020202020204" pitchFamily="34" charset="0"/>
              </a:rPr>
              <a:t>2) access to goods </a:t>
            </a:r>
            <a:r>
              <a:rPr lang="en-US" altLang="zh-CN" sz="2600" dirty="0" smtClean="0">
                <a:latin typeface="Arial" panose="020B0604020202020204" pitchFamily="34" charset="0"/>
                <a:cs typeface="Arial" panose="020B0604020202020204" pitchFamily="34" charset="0"/>
              </a:rPr>
              <a:t>is ____________</a:t>
            </a:r>
            <a:endParaRPr lang="en-US" altLang="zh-CN" sz="2600" dirty="0">
              <a:latin typeface="Arial" panose="020B0604020202020204" pitchFamily="34" charset="0"/>
              <a:cs typeface="Arial" panose="020B0604020202020204" pitchFamily="34" charset="0"/>
            </a:endParaRPr>
          </a:p>
          <a:p>
            <a:pPr>
              <a:spcBef>
                <a:spcPts val="1200"/>
              </a:spcBef>
            </a:pPr>
            <a:r>
              <a:rPr lang="en-US" altLang="zh-CN" sz="2600" dirty="0">
                <a:latin typeface="Arial" panose="020B0604020202020204" pitchFamily="34" charset="0"/>
                <a:cs typeface="Arial" panose="020B0604020202020204" pitchFamily="34" charset="0"/>
              </a:rPr>
              <a:t>3) uses </a:t>
            </a:r>
            <a:r>
              <a:rPr lang="en-US" altLang="zh-CN" sz="2600" dirty="0" smtClean="0">
                <a:latin typeface="Arial" panose="020B0604020202020204" pitchFamily="34" charset="0"/>
                <a:cs typeface="Arial" panose="020B0604020202020204" pitchFamily="34" charset="0"/>
              </a:rPr>
              <a:t>the </a:t>
            </a:r>
            <a:r>
              <a:rPr lang="en-US" altLang="zh-CN" sz="2600" dirty="0">
                <a:latin typeface="Arial" panose="020B0604020202020204" pitchFamily="34" charset="0"/>
                <a:cs typeface="Arial" panose="020B0604020202020204" pitchFamily="34" charset="0"/>
              </a:rPr>
              <a:t>____________</a:t>
            </a:r>
            <a:endParaRPr lang="en-US" altLang="zh-CN" sz="2600" dirty="0">
              <a:latin typeface="Arial" panose="020B0604020202020204" pitchFamily="34" charset="0"/>
              <a:cs typeface="Arial" panose="020B0604020202020204" pitchFamily="34" charset="0"/>
            </a:endParaRPr>
          </a:p>
        </p:txBody>
      </p:sp>
      <p:sp>
        <p:nvSpPr>
          <p:cNvPr id="3" name="TextBox 2"/>
          <p:cNvSpPr txBox="1"/>
          <p:nvPr/>
        </p:nvSpPr>
        <p:spPr>
          <a:xfrm>
            <a:off x="3867690" y="3474521"/>
            <a:ext cx="946093" cy="492443"/>
          </a:xfrm>
          <a:prstGeom prst="rect">
            <a:avLst/>
          </a:prstGeom>
          <a:noFill/>
        </p:spPr>
        <p:txBody>
          <a:bodyPr wrap="none" rtlCol="0">
            <a:spAutoFit/>
          </a:bodyPr>
          <a:lstStyle/>
          <a:p>
            <a:r>
              <a:rPr lang="en-US" altLang="zh-CN" sz="2600" dirty="0">
                <a:solidFill>
                  <a:srgbClr val="C00000"/>
                </a:solidFill>
                <a:latin typeface="Arial" panose="020B0604020202020204" pitchFamily="34" charset="0"/>
                <a:cs typeface="Arial" panose="020B0604020202020204" pitchFamily="34" charset="0"/>
              </a:rPr>
              <a:t>three</a:t>
            </a:r>
            <a:endParaRPr lang="zh-CN" altLang="en-US" sz="26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5007118" y="4016677"/>
            <a:ext cx="1686680" cy="492443"/>
          </a:xfrm>
          <a:prstGeom prst="rect">
            <a:avLst/>
          </a:prstGeom>
          <a:noFill/>
        </p:spPr>
        <p:txBody>
          <a:bodyPr wrap="none" rtlCol="0">
            <a:spAutoFit/>
          </a:bodyPr>
          <a:lstStyle/>
          <a:p>
            <a:r>
              <a:rPr lang="en-US" altLang="zh-CN" sz="2600" dirty="0">
                <a:solidFill>
                  <a:srgbClr val="C00000"/>
                </a:solidFill>
                <a:latin typeface="Arial" panose="020B0604020202020204" pitchFamily="34" charset="0"/>
                <a:cs typeface="Arial" panose="020B0604020202020204" pitchFamily="34" charset="0"/>
              </a:rPr>
              <a:t>temporary</a:t>
            </a:r>
            <a:endParaRPr lang="zh-CN" altLang="en-US" sz="2600" dirty="0">
              <a:solidFill>
                <a:srgbClr val="C00000"/>
              </a:solidFill>
              <a:latin typeface="Arial" panose="020B0604020202020204" pitchFamily="34" charset="0"/>
              <a:cs typeface="Arial" panose="020B0604020202020204" pitchFamily="34" charset="0"/>
            </a:endParaRPr>
          </a:p>
        </p:txBody>
      </p:sp>
      <p:sp>
        <p:nvSpPr>
          <p:cNvPr id="7" name="TextBox 6"/>
          <p:cNvSpPr txBox="1"/>
          <p:nvPr/>
        </p:nvSpPr>
        <p:spPr>
          <a:xfrm>
            <a:off x="3658926" y="4586937"/>
            <a:ext cx="1204176" cy="492443"/>
          </a:xfrm>
          <a:prstGeom prst="rect">
            <a:avLst/>
          </a:prstGeom>
          <a:noFill/>
        </p:spPr>
        <p:txBody>
          <a:bodyPr wrap="none" rtlCol="0">
            <a:spAutoFit/>
          </a:bodyPr>
          <a:lstStyle/>
          <a:p>
            <a:r>
              <a:rPr lang="en-US" altLang="zh-CN" sz="2600" dirty="0">
                <a:solidFill>
                  <a:srgbClr val="C00000"/>
                </a:solidFill>
                <a:latin typeface="Arial" panose="020B0604020202020204" pitchFamily="34" charset="0"/>
                <a:cs typeface="Arial" panose="020B0604020202020204" pitchFamily="34" charset="0"/>
              </a:rPr>
              <a:t>market</a:t>
            </a:r>
            <a:endParaRPr lang="zh-CN" altLang="en-US" sz="2600" dirty="0">
              <a:solidFill>
                <a:srgbClr val="C00000"/>
              </a:solidFill>
              <a:latin typeface="Arial" panose="020B0604020202020204" pitchFamily="34" charset="0"/>
              <a:cs typeface="Arial" panose="020B0604020202020204" pitchFamily="34" charset="0"/>
            </a:endParaRPr>
          </a:p>
        </p:txBody>
      </p:sp>
      <p:sp>
        <p:nvSpPr>
          <p:cNvPr id="17" name="Rectangle 7"/>
          <p:cNvSpPr>
            <a:spLocks noChangeArrowheads="1"/>
          </p:cNvSpPr>
          <p:nvPr/>
        </p:nvSpPr>
        <p:spPr bwMode="auto">
          <a:xfrm>
            <a:off x="35496" y="-12407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Viewing</a:t>
            </a:r>
            <a:endParaRPr lang="en-US" altLang="zh-CN" sz="3200" dirty="0">
              <a:solidFill>
                <a:schemeClr val="bg1"/>
              </a:solidFill>
              <a:latin typeface="Arial Black" panose="020B0A04020102020204" pitchFamily="34" charset="0"/>
            </a:endParaRPr>
          </a:p>
        </p:txBody>
      </p:sp>
      <p:sp>
        <p:nvSpPr>
          <p:cNvPr id="20" name="矩形 19"/>
          <p:cNvSpPr/>
          <p:nvPr/>
        </p:nvSpPr>
        <p:spPr>
          <a:xfrm>
            <a:off x="2483768" y="641778"/>
            <a:ext cx="4750018" cy="646331"/>
          </a:xfrm>
          <a:prstGeom prst="rect">
            <a:avLst/>
          </a:prstGeom>
        </p:spPr>
        <p:txBody>
          <a:bodyPr wrap="none">
            <a:spAutoFit/>
          </a:bodyPr>
          <a:lstStyle/>
          <a:p>
            <a:r>
              <a:rPr lang="en-US" altLang="zh-CN" sz="3600" b="1" dirty="0" smtClean="0">
                <a:solidFill>
                  <a:srgbClr val="C00000"/>
                </a:solidFill>
                <a:latin typeface="Arial" panose="020B0604020202020204" pitchFamily="34" charset="0"/>
                <a:cs typeface="Arial" panose="020B0604020202020204" pitchFamily="34" charset="0"/>
              </a:rPr>
              <a:t>Finding </a:t>
            </a:r>
            <a:r>
              <a:rPr lang="en-US" altLang="zh-CN" sz="3600" b="1" dirty="0">
                <a:solidFill>
                  <a:srgbClr val="C00000"/>
                </a:solidFill>
                <a:latin typeface="Arial" panose="020B0604020202020204" pitchFamily="34" charset="0"/>
                <a:cs typeface="Arial" panose="020B0604020202020204" pitchFamily="34" charset="0"/>
              </a:rPr>
              <a:t>major points</a:t>
            </a:r>
            <a:endParaRPr lang="en-US" altLang="zh-CN" sz="3600" b="1" dirty="0">
              <a:solidFill>
                <a:srgbClr val="C00000"/>
              </a:solidFill>
              <a:latin typeface="Arial" panose="020B0604020202020204" pitchFamily="34" charset="0"/>
              <a:cs typeface="Arial" panose="020B0604020202020204" pitchFamily="34" charset="0"/>
            </a:endParaRPr>
          </a:p>
        </p:txBody>
      </p:sp>
      <p:pic>
        <p:nvPicPr>
          <p:cNvPr id="21"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344" y="429816"/>
            <a:ext cx="796894" cy="7669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9"/>
          <p:cNvSpPr/>
          <p:nvPr/>
        </p:nvSpPr>
        <p:spPr>
          <a:xfrm>
            <a:off x="1475656" y="1268760"/>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矩形 15"/>
          <p:cNvSpPr/>
          <p:nvPr/>
        </p:nvSpPr>
        <p:spPr>
          <a:xfrm>
            <a:off x="1475656" y="1772816"/>
            <a:ext cx="7291110" cy="769441"/>
          </a:xfrm>
          <a:prstGeom prst="rect">
            <a:avLst/>
          </a:prstGeom>
        </p:spPr>
        <p:txBody>
          <a:bodyPr wrap="square">
            <a:spAutoFit/>
          </a:bodyPr>
          <a:lstStyle/>
          <a:p>
            <a:pPr algn="just"/>
            <a:r>
              <a:rPr lang="en-US" altLang="zh-CN" sz="2200" dirty="0" smtClean="0">
                <a:latin typeface="Arial" panose="020B0604020202020204" pitchFamily="34" charset="0"/>
                <a:cs typeface="Arial" panose="020B0604020202020204" pitchFamily="34" charset="0"/>
              </a:rPr>
              <a:t>Watch </a:t>
            </a:r>
            <a:r>
              <a:rPr lang="en-US" altLang="zh-CN" sz="2200" dirty="0">
                <a:latin typeface="Arial" panose="020B0604020202020204" pitchFamily="34" charset="0"/>
                <a:cs typeface="Arial" panose="020B0604020202020204" pitchFamily="34" charset="0"/>
              </a:rPr>
              <a:t>the video clip again and complete the following notes, which briefly </a:t>
            </a:r>
            <a:r>
              <a:rPr lang="en-US" altLang="zh-CN" sz="2200" dirty="0" smtClean="0">
                <a:latin typeface="Arial" panose="020B0604020202020204" pitchFamily="34" charset="0"/>
                <a:cs typeface="Arial" panose="020B0604020202020204" pitchFamily="34" charset="0"/>
              </a:rPr>
              <a:t>answer the </a:t>
            </a:r>
            <a:r>
              <a:rPr lang="en-US" altLang="zh-CN" sz="2200" dirty="0">
                <a:latin typeface="Arial" panose="020B0604020202020204" pitchFamily="34" charset="0"/>
                <a:cs typeface="Arial" panose="020B0604020202020204" pitchFamily="34" charset="0"/>
              </a:rPr>
              <a:t>above questions.</a:t>
            </a: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611560" y="2575595"/>
            <a:ext cx="7560840" cy="3370153"/>
          </a:xfrm>
          <a:prstGeom prst="rect">
            <a:avLst/>
          </a:prstGeom>
          <a:noFill/>
        </p:spPr>
        <p:txBody>
          <a:bodyPr wrap="square" rtlCol="0">
            <a:spAutoFit/>
          </a:bodyPr>
          <a:lstStyle/>
          <a:p>
            <a:pPr algn="just">
              <a:spcBef>
                <a:spcPts val="600"/>
              </a:spcBef>
            </a:pPr>
            <a:r>
              <a:rPr lang="en-US" altLang="zh-CN" sz="2200" dirty="0" smtClean="0">
                <a:latin typeface="Arial" panose="020B0604020202020204" pitchFamily="34" charset="0"/>
                <a:cs typeface="Arial" panose="020B0604020202020204" pitchFamily="34" charset="0"/>
              </a:rPr>
              <a:t>Q2</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dirty="0" smtClean="0">
                <a:latin typeface="Arial" panose="020B0604020202020204" pitchFamily="34" charset="0"/>
                <a:cs typeface="Arial" panose="020B0604020202020204" pitchFamily="34" charset="0"/>
              </a:rPr>
              <a:t>1) the </a:t>
            </a:r>
            <a:r>
              <a:rPr lang="en-US" altLang="zh-CN" sz="2200" dirty="0">
                <a:latin typeface="Arial" panose="020B0604020202020204" pitchFamily="34" charset="0"/>
                <a:cs typeface="Arial" panose="020B0604020202020204" pitchFamily="34" charset="0"/>
              </a:rPr>
              <a:t>customer: </a:t>
            </a:r>
            <a:r>
              <a:rPr lang="en-US" altLang="zh-CN" sz="2200" dirty="0" smtClean="0">
                <a:latin typeface="Arial" panose="020B0604020202020204" pitchFamily="34" charset="0"/>
                <a:cs typeface="Arial" panose="020B0604020202020204" pitchFamily="34" charset="0"/>
              </a:rPr>
              <a:t>__________ goods</a:t>
            </a:r>
            <a:r>
              <a:rPr lang="en-US" altLang="zh-CN" sz="2200" dirty="0">
                <a:latin typeface="Arial" panose="020B0604020202020204" pitchFamily="34" charset="0"/>
                <a:cs typeface="Arial" panose="020B0604020202020204" pitchFamily="34" charset="0"/>
              </a:rPr>
              <a:t>, sense </a:t>
            </a:r>
            <a:r>
              <a:rPr lang="en-US" altLang="zh-CN" sz="2200" dirty="0" smtClean="0">
                <a:latin typeface="Arial" panose="020B0604020202020204" pitchFamily="34" charset="0"/>
                <a:cs typeface="Arial" panose="020B0604020202020204" pitchFamily="34" charset="0"/>
              </a:rPr>
              <a:t>of </a:t>
            </a:r>
            <a:r>
              <a:rPr lang="en-US" altLang="zh-CN" sz="2200" dirty="0">
                <a:latin typeface="Arial" panose="020B0604020202020204" pitchFamily="34" charset="0"/>
                <a:cs typeface="Arial" panose="020B0604020202020204" pitchFamily="34" charset="0"/>
              </a:rPr>
              <a:t>__________, </a:t>
            </a:r>
            <a:r>
              <a:rPr lang="en-US" altLang="zh-CN" sz="2200" dirty="0" smtClean="0">
                <a:latin typeface="Arial" panose="020B0604020202020204" pitchFamily="34" charset="0"/>
                <a:cs typeface="Arial" panose="020B0604020202020204" pitchFamily="34" charset="0"/>
              </a:rPr>
              <a:t>more </a:t>
            </a:r>
            <a:r>
              <a:rPr lang="en-US" altLang="zh-CN" sz="2200" dirty="0">
                <a:latin typeface="Arial" panose="020B0604020202020204" pitchFamily="34" charset="0"/>
                <a:cs typeface="Arial" panose="020B0604020202020204" pitchFamily="34" charset="0"/>
              </a:rPr>
              <a:t>__________ </a:t>
            </a:r>
            <a:r>
              <a:rPr lang="en-US" altLang="zh-CN" sz="2200" dirty="0" smtClean="0">
                <a:latin typeface="Arial" panose="020B0604020202020204" pitchFamily="34" charset="0"/>
                <a:cs typeface="Arial" panose="020B0604020202020204" pitchFamily="34" charset="0"/>
              </a:rPr>
              <a:t>experience</a:t>
            </a:r>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low </a:t>
            </a:r>
            <a:r>
              <a:rPr lang="en-US" altLang="zh-CN" sz="2200" dirty="0">
                <a:latin typeface="Arial" panose="020B0604020202020204" pitchFamily="34" charset="0"/>
                <a:cs typeface="Arial" panose="020B0604020202020204" pitchFamily="34" charset="0"/>
              </a:rPr>
              <a:t>__________ </a:t>
            </a:r>
            <a:endParaRPr lang="en-US" altLang="zh-CN" sz="2200" dirty="0" smtClean="0">
              <a:latin typeface="Arial" panose="020B0604020202020204" pitchFamily="34" charset="0"/>
              <a:cs typeface="Arial" panose="020B0604020202020204" pitchFamily="34" charset="0"/>
            </a:endParaRPr>
          </a:p>
          <a:p>
            <a:pPr algn="just">
              <a:spcBef>
                <a:spcPts val="600"/>
              </a:spcBef>
            </a:pPr>
            <a:r>
              <a:rPr lang="en-US" altLang="zh-CN" sz="2200" dirty="0" smtClean="0">
                <a:latin typeface="Arial" panose="020B0604020202020204" pitchFamily="34" charset="0"/>
                <a:cs typeface="Arial" panose="020B0604020202020204" pitchFamily="34" charset="0"/>
              </a:rPr>
              <a:t>2</a:t>
            </a:r>
            <a:r>
              <a:rPr lang="en-US" altLang="zh-CN" sz="2200" dirty="0">
                <a:latin typeface="Arial" panose="020B0604020202020204" pitchFamily="34" charset="0"/>
                <a:cs typeface="Arial" panose="020B0604020202020204" pitchFamily="34" charset="0"/>
              </a:rPr>
              <a:t>) the peer service provider: additional __________, freedom </a:t>
            </a:r>
            <a:r>
              <a:rPr lang="en-US" altLang="zh-CN" sz="2200" dirty="0" smtClean="0">
                <a:latin typeface="Arial" panose="020B0604020202020204" pitchFamily="34" charset="0"/>
                <a:cs typeface="Arial" panose="020B0604020202020204" pitchFamily="34" charset="0"/>
              </a:rPr>
              <a:t>to </a:t>
            </a:r>
            <a:r>
              <a:rPr lang="en-US" altLang="zh-CN" sz="2200" dirty="0">
                <a:latin typeface="Arial" panose="020B0604020202020204" pitchFamily="34" charset="0"/>
                <a:cs typeface="Arial" panose="020B0604020202020204" pitchFamily="34" charset="0"/>
              </a:rPr>
              <a:t>choose </a:t>
            </a:r>
            <a:r>
              <a:rPr lang="en-US" altLang="zh-CN" sz="2200" dirty="0" smtClean="0">
                <a:latin typeface="Arial" panose="020B0604020202020204" pitchFamily="34" charset="0"/>
                <a:cs typeface="Arial" panose="020B0604020202020204" pitchFamily="34" charset="0"/>
              </a:rPr>
              <a:t>______________________, meet ____________________</a:t>
            </a:r>
            <a:endParaRPr lang="en-US" altLang="zh-CN" sz="2200" dirty="0" smtClean="0">
              <a:latin typeface="Arial" panose="020B0604020202020204" pitchFamily="34" charset="0"/>
              <a:cs typeface="Arial" panose="020B0604020202020204" pitchFamily="34" charset="0"/>
            </a:endParaRPr>
          </a:p>
          <a:p>
            <a:pPr algn="just">
              <a:spcBef>
                <a:spcPts val="600"/>
              </a:spcBef>
            </a:pPr>
            <a:r>
              <a:rPr lang="en-US" altLang="zh-CN" sz="2200" dirty="0" smtClean="0">
                <a:latin typeface="Arial" panose="020B0604020202020204" pitchFamily="34" charset="0"/>
                <a:cs typeface="Arial" panose="020B0604020202020204" pitchFamily="34" charset="0"/>
              </a:rPr>
              <a:t>3</a:t>
            </a:r>
            <a:r>
              <a:rPr lang="en-US" altLang="zh-CN" sz="2200" dirty="0">
                <a:latin typeface="Arial" panose="020B0604020202020204" pitchFamily="34" charset="0"/>
                <a:cs typeface="Arial" panose="020B0604020202020204" pitchFamily="34" charset="0"/>
              </a:rPr>
              <a:t>) the platform provider: __________, reacting to market __________, building </a:t>
            </a:r>
            <a:r>
              <a:rPr lang="en-US" altLang="zh-CN" sz="2200" dirty="0" smtClean="0">
                <a:latin typeface="Arial" panose="020B0604020202020204" pitchFamily="34" charset="0"/>
                <a:cs typeface="Arial" panose="020B0604020202020204" pitchFamily="34" charset="0"/>
              </a:rPr>
              <a:t>__________,</a:t>
            </a:r>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co-creating </a:t>
            </a:r>
            <a:r>
              <a:rPr lang="en-US" altLang="zh-CN" sz="2200" dirty="0">
                <a:latin typeface="Arial" panose="020B0604020202020204" pitchFamily="34" charset="0"/>
                <a:cs typeface="Arial" panose="020B0604020202020204" pitchFamily="34" charset="0"/>
              </a:rPr>
              <a:t>__________</a:t>
            </a:r>
            <a:endParaRPr lang="en-US" altLang="zh-CN" sz="2200" dirty="0">
              <a:latin typeface="Arial" panose="020B0604020202020204" pitchFamily="34" charset="0"/>
              <a:cs typeface="Arial" panose="020B0604020202020204" pitchFamily="34" charset="0"/>
            </a:endParaRPr>
          </a:p>
        </p:txBody>
      </p:sp>
      <p:sp>
        <p:nvSpPr>
          <p:cNvPr id="3" name="TextBox 2"/>
          <p:cNvSpPr txBox="1"/>
          <p:nvPr/>
        </p:nvSpPr>
        <p:spPr>
          <a:xfrm>
            <a:off x="2970968" y="2996952"/>
            <a:ext cx="1205779"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cheaper</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13" name="TextBox 12"/>
          <p:cNvSpPr txBox="1"/>
          <p:nvPr/>
        </p:nvSpPr>
        <p:spPr>
          <a:xfrm>
            <a:off x="6681975" y="3718193"/>
            <a:ext cx="1095172"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income</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17" name="TextBox 16"/>
          <p:cNvSpPr txBox="1"/>
          <p:nvPr/>
        </p:nvSpPr>
        <p:spPr>
          <a:xfrm>
            <a:off x="855432" y="5480293"/>
            <a:ext cx="1268296"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products</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18" name="TextBox 17"/>
          <p:cNvSpPr txBox="1"/>
          <p:nvPr/>
        </p:nvSpPr>
        <p:spPr>
          <a:xfrm>
            <a:off x="6514755" y="2996952"/>
            <a:ext cx="1550424"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community</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19" name="TextBox 18"/>
          <p:cNvSpPr txBox="1"/>
          <p:nvPr/>
        </p:nvSpPr>
        <p:spPr>
          <a:xfrm>
            <a:off x="1517629" y="3325406"/>
            <a:ext cx="1330814"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authentic</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20" name="TextBox 19"/>
          <p:cNvSpPr txBox="1"/>
          <p:nvPr/>
        </p:nvSpPr>
        <p:spPr>
          <a:xfrm>
            <a:off x="5405570" y="3310384"/>
            <a:ext cx="764953"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risks</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21" name="TextBox 20"/>
          <p:cNvSpPr txBox="1"/>
          <p:nvPr/>
        </p:nvSpPr>
        <p:spPr>
          <a:xfrm>
            <a:off x="3613188" y="4079394"/>
            <a:ext cx="3623108"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when </a:t>
            </a:r>
            <a:r>
              <a:rPr lang="en-US" altLang="zh-CN" sz="2200" dirty="0">
                <a:solidFill>
                  <a:srgbClr val="C00000"/>
                </a:solidFill>
                <a:latin typeface="Arial" panose="020B0604020202020204" pitchFamily="34" charset="0"/>
                <a:cs typeface="Arial" panose="020B0604020202020204" pitchFamily="34" charset="0"/>
              </a:rPr>
              <a:t>to provide the </a:t>
            </a:r>
            <a:r>
              <a:rPr lang="en-US" altLang="zh-CN" sz="2200" dirty="0" smtClean="0">
                <a:solidFill>
                  <a:srgbClr val="C00000"/>
                </a:solidFill>
                <a:latin typeface="Arial" panose="020B0604020202020204" pitchFamily="34" charset="0"/>
                <a:cs typeface="Arial" panose="020B0604020202020204" pitchFamily="34" charset="0"/>
              </a:rPr>
              <a:t>service</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22" name="TextBox 21"/>
          <p:cNvSpPr txBox="1"/>
          <p:nvPr/>
        </p:nvSpPr>
        <p:spPr>
          <a:xfrm>
            <a:off x="657238" y="4366265"/>
            <a:ext cx="3215945"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people </a:t>
            </a:r>
            <a:r>
              <a:rPr lang="en-US" altLang="zh-CN" sz="2200" dirty="0">
                <a:solidFill>
                  <a:srgbClr val="C00000"/>
                </a:solidFill>
                <a:latin typeface="Arial" panose="020B0604020202020204" pitchFamily="34" charset="0"/>
                <a:cs typeface="Arial" panose="020B0604020202020204" pitchFamily="34" charset="0"/>
              </a:rPr>
              <a:t>around the </a:t>
            </a:r>
            <a:r>
              <a:rPr lang="en-US" altLang="zh-CN" sz="2200" dirty="0" smtClean="0">
                <a:solidFill>
                  <a:srgbClr val="C00000"/>
                </a:solidFill>
                <a:latin typeface="Arial" panose="020B0604020202020204" pitchFamily="34" charset="0"/>
                <a:cs typeface="Arial" panose="020B0604020202020204" pitchFamily="34" charset="0"/>
              </a:rPr>
              <a:t>world</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24" name="TextBox 23"/>
          <p:cNvSpPr txBox="1"/>
          <p:nvPr/>
        </p:nvSpPr>
        <p:spPr>
          <a:xfrm>
            <a:off x="4265965" y="4797152"/>
            <a:ext cx="954107"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profits</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25" name="TextBox 24"/>
          <p:cNvSpPr txBox="1"/>
          <p:nvPr/>
        </p:nvSpPr>
        <p:spPr>
          <a:xfrm>
            <a:off x="977887" y="5132953"/>
            <a:ext cx="970137"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trends</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26" name="TextBox 25"/>
          <p:cNvSpPr txBox="1"/>
          <p:nvPr/>
        </p:nvSpPr>
        <p:spPr>
          <a:xfrm>
            <a:off x="4625368" y="5120253"/>
            <a:ext cx="1314784"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networks</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27" name="Rectangle 7"/>
          <p:cNvSpPr>
            <a:spLocks noChangeArrowheads="1"/>
          </p:cNvSpPr>
          <p:nvPr/>
        </p:nvSpPr>
        <p:spPr bwMode="auto">
          <a:xfrm>
            <a:off x="35496" y="-12407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Viewing</a:t>
            </a:r>
            <a:endParaRPr lang="en-US" altLang="zh-CN" sz="3200" dirty="0">
              <a:solidFill>
                <a:schemeClr val="bg1"/>
              </a:solidFill>
              <a:latin typeface="Arial Black" panose="020B0A04020102020204" pitchFamily="34" charset="0"/>
            </a:endParaRPr>
          </a:p>
        </p:txBody>
      </p:sp>
      <p:sp>
        <p:nvSpPr>
          <p:cNvPr id="23" name="矩形 22"/>
          <p:cNvSpPr/>
          <p:nvPr/>
        </p:nvSpPr>
        <p:spPr>
          <a:xfrm>
            <a:off x="2483768" y="641778"/>
            <a:ext cx="4750018" cy="646331"/>
          </a:xfrm>
          <a:prstGeom prst="rect">
            <a:avLst/>
          </a:prstGeom>
        </p:spPr>
        <p:txBody>
          <a:bodyPr wrap="none">
            <a:spAutoFit/>
          </a:bodyPr>
          <a:lstStyle/>
          <a:p>
            <a:r>
              <a:rPr lang="en-US" altLang="zh-CN" sz="3600" b="1" dirty="0" smtClean="0">
                <a:solidFill>
                  <a:srgbClr val="C00000"/>
                </a:solidFill>
                <a:latin typeface="Arial" panose="020B0604020202020204" pitchFamily="34" charset="0"/>
                <a:cs typeface="Arial" panose="020B0604020202020204" pitchFamily="34" charset="0"/>
              </a:rPr>
              <a:t>Finding </a:t>
            </a:r>
            <a:r>
              <a:rPr lang="en-US" altLang="zh-CN" sz="3600" b="1" dirty="0">
                <a:solidFill>
                  <a:srgbClr val="C00000"/>
                </a:solidFill>
                <a:latin typeface="Arial" panose="020B0604020202020204" pitchFamily="34" charset="0"/>
                <a:cs typeface="Arial" panose="020B0604020202020204" pitchFamily="34" charset="0"/>
              </a:rPr>
              <a:t>major points</a:t>
            </a:r>
            <a:endParaRPr lang="en-US" altLang="zh-CN" sz="3600" b="1" dirty="0">
              <a:solidFill>
                <a:srgbClr val="C00000"/>
              </a:solidFill>
              <a:latin typeface="Arial" panose="020B0604020202020204" pitchFamily="34" charset="0"/>
              <a:cs typeface="Arial" panose="020B0604020202020204" pitchFamily="34" charset="0"/>
            </a:endParaRPr>
          </a:p>
        </p:txBody>
      </p:sp>
      <p:pic>
        <p:nvPicPr>
          <p:cNvPr id="3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344" y="429816"/>
            <a:ext cx="796894" cy="7669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7" grpId="0"/>
      <p:bldP spid="18" grpId="0"/>
      <p:bldP spid="19" grpId="0"/>
      <p:bldP spid="20" grpId="0"/>
      <p:bldP spid="21" grpId="0"/>
      <p:bldP spid="22" grpId="0"/>
      <p:bldP spid="24" grpId="0"/>
      <p:bldP spid="25" grpId="0"/>
      <p:bldP spid="2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9"/>
          <p:cNvSpPr/>
          <p:nvPr/>
        </p:nvSpPr>
        <p:spPr>
          <a:xfrm>
            <a:off x="1475656" y="1268760"/>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矩形 15"/>
          <p:cNvSpPr/>
          <p:nvPr/>
        </p:nvSpPr>
        <p:spPr>
          <a:xfrm>
            <a:off x="1475656" y="1772816"/>
            <a:ext cx="7291110" cy="769441"/>
          </a:xfrm>
          <a:prstGeom prst="rect">
            <a:avLst/>
          </a:prstGeom>
        </p:spPr>
        <p:txBody>
          <a:bodyPr wrap="square">
            <a:spAutoFit/>
          </a:bodyPr>
          <a:lstStyle/>
          <a:p>
            <a:pPr algn="just"/>
            <a:r>
              <a:rPr lang="en-US" altLang="zh-CN" sz="2200" dirty="0" smtClean="0">
                <a:latin typeface="Arial" panose="020B0604020202020204" pitchFamily="34" charset="0"/>
                <a:cs typeface="Arial" panose="020B0604020202020204" pitchFamily="34" charset="0"/>
              </a:rPr>
              <a:t>Watch </a:t>
            </a:r>
            <a:r>
              <a:rPr lang="en-US" altLang="zh-CN" sz="2200" dirty="0">
                <a:latin typeface="Arial" panose="020B0604020202020204" pitchFamily="34" charset="0"/>
                <a:cs typeface="Arial" panose="020B0604020202020204" pitchFamily="34" charset="0"/>
              </a:rPr>
              <a:t>the video clip again and complete the following notes, which briefly </a:t>
            </a:r>
            <a:r>
              <a:rPr lang="en-US" altLang="zh-CN" sz="2200" dirty="0" smtClean="0">
                <a:latin typeface="Arial" panose="020B0604020202020204" pitchFamily="34" charset="0"/>
                <a:cs typeface="Arial" panose="020B0604020202020204" pitchFamily="34" charset="0"/>
              </a:rPr>
              <a:t>answer the </a:t>
            </a:r>
            <a:r>
              <a:rPr lang="en-US" altLang="zh-CN" sz="2200" dirty="0">
                <a:latin typeface="Arial" panose="020B0604020202020204" pitchFamily="34" charset="0"/>
                <a:cs typeface="Arial" panose="020B0604020202020204" pitchFamily="34" charset="0"/>
              </a:rPr>
              <a:t>above questions.</a:t>
            </a: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637828" y="2636912"/>
            <a:ext cx="8226846" cy="3139321"/>
          </a:xfrm>
          <a:prstGeom prst="rect">
            <a:avLst/>
          </a:prstGeom>
          <a:noFill/>
        </p:spPr>
        <p:txBody>
          <a:bodyPr wrap="square" rtlCol="0">
            <a:spAutoFit/>
          </a:bodyPr>
          <a:lstStyle/>
          <a:p>
            <a:pPr algn="just"/>
            <a:r>
              <a:rPr lang="en-US" altLang="zh-CN" sz="2200" dirty="0" smtClean="0">
                <a:latin typeface="Arial" panose="020B0604020202020204" pitchFamily="34" charset="0"/>
                <a:cs typeface="Arial" panose="020B0604020202020204" pitchFamily="34" charset="0"/>
              </a:rPr>
              <a:t>Q3</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1) the customer: obey the __________, provide a </a:t>
            </a:r>
            <a:r>
              <a:rPr lang="en-US" altLang="zh-CN" sz="2200" dirty="0" smtClean="0">
                <a:latin typeface="Arial" panose="020B0604020202020204" pitchFamily="34" charset="0"/>
                <a:cs typeface="Arial" panose="020B0604020202020204" pitchFamily="34" charset="0"/>
              </a:rPr>
              <a:t>detailed __________</a:t>
            </a:r>
            <a:endParaRPr lang="en-US" altLang="zh-CN" sz="2200" dirty="0">
              <a:latin typeface="Arial" panose="020B0604020202020204" pitchFamily="34" charset="0"/>
              <a:cs typeface="Arial" panose="020B0604020202020204" pitchFamily="34" charset="0"/>
            </a:endParaRPr>
          </a:p>
          <a:p>
            <a:pPr algn="just"/>
            <a:endParaRPr lang="en-US" altLang="zh-CN" sz="22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2) the peer service provider: offer </a:t>
            </a:r>
            <a:r>
              <a:rPr lang="en-US" altLang="zh-CN" sz="2200" dirty="0" smtClean="0">
                <a:latin typeface="Arial" panose="020B0604020202020204" pitchFamily="34" charset="0"/>
                <a:cs typeface="Arial" panose="020B0604020202020204" pitchFamily="34" charset="0"/>
              </a:rPr>
              <a:t>____________ service</a:t>
            </a:r>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foster __________</a:t>
            </a:r>
            <a:endParaRPr lang="en-US" altLang="zh-CN" sz="2200" dirty="0">
              <a:latin typeface="Arial" panose="020B0604020202020204" pitchFamily="34" charset="0"/>
              <a:cs typeface="Arial" panose="020B0604020202020204" pitchFamily="34" charset="0"/>
            </a:endParaRPr>
          </a:p>
          <a:p>
            <a:pPr algn="just"/>
            <a:endParaRPr lang="en-US" altLang="zh-CN" sz="22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3) the platform provider: fulfill the role </a:t>
            </a:r>
            <a:r>
              <a:rPr lang="en-US" altLang="zh-CN" sz="2200" dirty="0" smtClean="0">
                <a:latin typeface="Arial" panose="020B0604020202020204" pitchFamily="34" charset="0"/>
                <a:cs typeface="Arial" panose="020B0604020202020204" pitchFamily="34" charset="0"/>
              </a:rPr>
              <a:t>as __________, </a:t>
            </a:r>
            <a:r>
              <a:rPr lang="en-US" altLang="zh-CN" sz="2200" dirty="0">
                <a:latin typeface="Arial" panose="020B0604020202020204" pitchFamily="34" charset="0"/>
                <a:cs typeface="Arial" panose="020B0604020202020204" pitchFamily="34" charset="0"/>
              </a:rPr>
              <a:t>ensure </a:t>
            </a:r>
            <a:r>
              <a:rPr lang="en-US" altLang="zh-CN" sz="2200" dirty="0" smtClean="0">
                <a:latin typeface="Arial" panose="020B0604020202020204" pitchFamily="34" charset="0"/>
                <a:cs typeface="Arial" panose="020B0604020202020204" pitchFamily="34" charset="0"/>
              </a:rPr>
              <a:t>that the </a:t>
            </a:r>
            <a:r>
              <a:rPr lang="en-US" altLang="zh-CN" sz="2200" dirty="0">
                <a:latin typeface="Arial" panose="020B0604020202020204" pitchFamily="34" charset="0"/>
                <a:cs typeface="Arial" panose="020B0604020202020204" pitchFamily="34" charset="0"/>
              </a:rPr>
              <a:t>supply and </a:t>
            </a:r>
            <a:r>
              <a:rPr lang="en-US" altLang="zh-CN" sz="2200" dirty="0" smtClean="0">
                <a:latin typeface="Arial" panose="020B0604020202020204" pitchFamily="34" charset="0"/>
                <a:cs typeface="Arial" panose="020B0604020202020204" pitchFamily="34" charset="0"/>
              </a:rPr>
              <a:t>demand ________________</a:t>
            </a:r>
            <a:endParaRPr lang="en-US" altLang="zh-CN" sz="2200" dirty="0">
              <a:latin typeface="Arial" panose="020B0604020202020204" pitchFamily="34" charset="0"/>
              <a:cs typeface="Arial" panose="020B0604020202020204" pitchFamily="34" charset="0"/>
            </a:endParaRPr>
          </a:p>
        </p:txBody>
      </p:sp>
      <p:sp>
        <p:nvSpPr>
          <p:cNvPr id="3" name="TextBox 2"/>
          <p:cNvSpPr txBox="1"/>
          <p:nvPr/>
        </p:nvSpPr>
        <p:spPr>
          <a:xfrm>
            <a:off x="4927115" y="2997532"/>
            <a:ext cx="797013"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rules</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13" name="TextBox 12"/>
          <p:cNvSpPr txBox="1"/>
          <p:nvPr/>
        </p:nvSpPr>
        <p:spPr>
          <a:xfrm>
            <a:off x="4998565" y="3933056"/>
            <a:ext cx="2021707"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a personalized</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17" name="TextBox 16"/>
          <p:cNvSpPr txBox="1"/>
          <p:nvPr/>
        </p:nvSpPr>
        <p:spPr>
          <a:xfrm>
            <a:off x="6084168" y="4976237"/>
            <a:ext cx="1739579"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matchmaker</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18" name="TextBox 17"/>
          <p:cNvSpPr txBox="1"/>
          <p:nvPr/>
        </p:nvSpPr>
        <p:spPr>
          <a:xfrm>
            <a:off x="755576" y="3284984"/>
            <a:ext cx="1582484"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user profile</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19" name="TextBox 18"/>
          <p:cNvSpPr txBox="1"/>
          <p:nvPr/>
        </p:nvSpPr>
        <p:spPr>
          <a:xfrm>
            <a:off x="1108408" y="4293096"/>
            <a:ext cx="734496"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trust</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20" name="TextBox 19"/>
          <p:cNvSpPr txBox="1"/>
          <p:nvPr/>
        </p:nvSpPr>
        <p:spPr>
          <a:xfrm>
            <a:off x="4283968" y="5336277"/>
            <a:ext cx="2398413" cy="430887"/>
          </a:xfrm>
          <a:prstGeom prst="rect">
            <a:avLst/>
          </a:prstGeom>
          <a:noFill/>
        </p:spPr>
        <p:txBody>
          <a:bodyPr wrap="none" rtlCol="0">
            <a:spAutoFit/>
          </a:bodyPr>
          <a:lstStyle/>
          <a:p>
            <a:pPr lvl="0"/>
            <a:r>
              <a:rPr lang="en-US" altLang="zh-CN" sz="2200" dirty="0" smtClean="0">
                <a:solidFill>
                  <a:srgbClr val="C00000"/>
                </a:solidFill>
                <a:latin typeface="Arial" panose="020B0604020202020204" pitchFamily="34" charset="0"/>
                <a:cs typeface="Arial" panose="020B0604020202020204" pitchFamily="34" charset="0"/>
              </a:rPr>
              <a:t>benefit </a:t>
            </a:r>
            <a:r>
              <a:rPr lang="en-US" altLang="zh-CN" sz="2200" dirty="0">
                <a:solidFill>
                  <a:srgbClr val="C00000"/>
                </a:solidFill>
                <a:latin typeface="Arial" panose="020B0604020202020204" pitchFamily="34" charset="0"/>
                <a:cs typeface="Arial" panose="020B0604020202020204" pitchFamily="34" charset="0"/>
              </a:rPr>
              <a:t>both </a:t>
            </a:r>
            <a:r>
              <a:rPr lang="en-US" altLang="zh-CN" sz="2200" dirty="0" smtClean="0">
                <a:solidFill>
                  <a:srgbClr val="C00000"/>
                </a:solidFill>
                <a:latin typeface="Arial" panose="020B0604020202020204" pitchFamily="34" charset="0"/>
                <a:cs typeface="Arial" panose="020B0604020202020204" pitchFamily="34" charset="0"/>
              </a:rPr>
              <a:t>sides</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22" name="Rectangle 7"/>
          <p:cNvSpPr>
            <a:spLocks noChangeArrowheads="1"/>
          </p:cNvSpPr>
          <p:nvPr/>
        </p:nvSpPr>
        <p:spPr bwMode="auto">
          <a:xfrm>
            <a:off x="35496" y="-12407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Viewing</a:t>
            </a:r>
            <a:endParaRPr lang="en-US" altLang="zh-CN" sz="3200" dirty="0">
              <a:solidFill>
                <a:schemeClr val="bg1"/>
              </a:solidFill>
              <a:latin typeface="Arial Black" panose="020B0A04020102020204" pitchFamily="34" charset="0"/>
            </a:endParaRPr>
          </a:p>
        </p:txBody>
      </p:sp>
      <p:sp>
        <p:nvSpPr>
          <p:cNvPr id="21" name="矩形 20"/>
          <p:cNvSpPr/>
          <p:nvPr/>
        </p:nvSpPr>
        <p:spPr>
          <a:xfrm>
            <a:off x="2483768" y="641778"/>
            <a:ext cx="4750018" cy="646331"/>
          </a:xfrm>
          <a:prstGeom prst="rect">
            <a:avLst/>
          </a:prstGeom>
        </p:spPr>
        <p:txBody>
          <a:bodyPr wrap="none">
            <a:spAutoFit/>
          </a:bodyPr>
          <a:lstStyle/>
          <a:p>
            <a:r>
              <a:rPr lang="en-US" altLang="zh-CN" sz="3600" b="1" dirty="0" smtClean="0">
                <a:solidFill>
                  <a:srgbClr val="C00000"/>
                </a:solidFill>
                <a:latin typeface="Arial" panose="020B0604020202020204" pitchFamily="34" charset="0"/>
                <a:cs typeface="Arial" panose="020B0604020202020204" pitchFamily="34" charset="0"/>
              </a:rPr>
              <a:t>Finding </a:t>
            </a:r>
            <a:r>
              <a:rPr lang="en-US" altLang="zh-CN" sz="3600" b="1" dirty="0">
                <a:solidFill>
                  <a:srgbClr val="C00000"/>
                </a:solidFill>
                <a:latin typeface="Arial" panose="020B0604020202020204" pitchFamily="34" charset="0"/>
                <a:cs typeface="Arial" panose="020B0604020202020204" pitchFamily="34" charset="0"/>
              </a:rPr>
              <a:t>major points</a:t>
            </a:r>
            <a:endParaRPr lang="en-US" altLang="zh-CN" sz="3600" b="1" dirty="0">
              <a:solidFill>
                <a:srgbClr val="C00000"/>
              </a:solidFill>
              <a:latin typeface="Arial" panose="020B0604020202020204" pitchFamily="34" charset="0"/>
              <a:cs typeface="Arial" panose="020B0604020202020204" pitchFamily="34" charset="0"/>
            </a:endParaRPr>
          </a:p>
        </p:txBody>
      </p:sp>
      <p:pic>
        <p:nvPicPr>
          <p:cNvPr id="25"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344" y="429816"/>
            <a:ext cx="796894" cy="7669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7" grpId="0"/>
      <p:bldP spid="18" grpId="0"/>
      <p:bldP spid="19" grpId="0"/>
      <p:bldP spid="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
          <p:cNvSpPr>
            <a:spLocks noChangeArrowheads="1"/>
          </p:cNvSpPr>
          <p:nvPr/>
        </p:nvSpPr>
        <p:spPr bwMode="auto">
          <a:xfrm>
            <a:off x="1086384" y="2869485"/>
            <a:ext cx="7430008" cy="830997"/>
          </a:xfrm>
          <a:prstGeom prst="rect">
            <a:avLst/>
          </a:prstGeom>
          <a:noFill/>
          <a:ln w="9525">
            <a:noFill/>
            <a:miter lim="800000"/>
          </a:ln>
        </p:spPr>
        <p:txBody>
          <a:bodyPr wrap="square">
            <a:spAutoFit/>
          </a:bodyPr>
          <a:lstStyle/>
          <a:p>
            <a:r>
              <a:rPr lang="en-US" altLang="zh-CN" sz="4800" b="1" dirty="0" smtClean="0">
                <a:solidFill>
                  <a:schemeClr val="accent6">
                    <a:lumMod val="50000"/>
                  </a:schemeClr>
                </a:solidFill>
                <a:latin typeface="Arial" panose="020B0604020202020204" pitchFamily="34" charset="0"/>
                <a:cs typeface="Arial" panose="020B0604020202020204" pitchFamily="34" charset="0"/>
              </a:rPr>
              <a:t>Having </a:t>
            </a:r>
            <a:r>
              <a:rPr lang="en-US" altLang="zh-CN" sz="4800" b="1" dirty="0">
                <a:solidFill>
                  <a:schemeClr val="accent6">
                    <a:lumMod val="50000"/>
                  </a:schemeClr>
                </a:solidFill>
                <a:latin typeface="Arial" panose="020B0604020202020204" pitchFamily="34" charset="0"/>
                <a:cs typeface="Arial" panose="020B0604020202020204" pitchFamily="34" charset="0"/>
              </a:rPr>
              <a:t>clear objectives</a:t>
            </a:r>
            <a:endParaRPr lang="en-US" altLang="zh-CN" sz="4800" b="1" dirty="0">
              <a:solidFill>
                <a:schemeClr val="accent6">
                  <a:lumMod val="50000"/>
                </a:schemeClr>
              </a:solidFill>
              <a:latin typeface="Arial" panose="020B0604020202020204" pitchFamily="34" charset="0"/>
              <a:cs typeface="Arial" panose="020B0604020202020204" pitchFamily="34" charset="0"/>
            </a:endParaRP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36512" y="-243408"/>
            <a:ext cx="2245793"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Speaking</a:t>
            </a:r>
            <a:endParaRPr lang="en-US" altLang="zh-CN" sz="32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39752" y="641778"/>
            <a:ext cx="5314275" cy="646331"/>
          </a:xfrm>
          <a:prstGeom prst="rect">
            <a:avLst/>
          </a:prstGeom>
        </p:spPr>
        <p:txBody>
          <a:bodyPr wrap="none">
            <a:spAutoFit/>
          </a:bodyPr>
          <a:lstStyle/>
          <a:p>
            <a:r>
              <a:rPr lang="en-US" altLang="zh-CN" sz="3600" b="1" dirty="0">
                <a:solidFill>
                  <a:srgbClr val="C00000"/>
                </a:solidFill>
                <a:latin typeface="Arial" panose="020B0604020202020204" pitchFamily="34" charset="0"/>
                <a:cs typeface="Arial" panose="020B0604020202020204" pitchFamily="34" charset="0"/>
              </a:rPr>
              <a:t>Having clear objectives</a:t>
            </a:r>
            <a:endParaRPr lang="en-US" altLang="zh-CN" sz="3600" b="1" dirty="0">
              <a:solidFill>
                <a:srgbClr val="C00000"/>
              </a:solidFill>
              <a:latin typeface="Arial" panose="020B0604020202020204" pitchFamily="34" charset="0"/>
              <a:cs typeface="Arial" panose="020B0604020202020204" pitchFamily="34" charset="0"/>
            </a:endParaRPr>
          </a:p>
        </p:txBody>
      </p:sp>
      <p:sp>
        <p:nvSpPr>
          <p:cNvPr id="13" name="矩形 12"/>
          <p:cNvSpPr/>
          <p:nvPr/>
        </p:nvSpPr>
        <p:spPr>
          <a:xfrm>
            <a:off x="1032446" y="1941507"/>
            <a:ext cx="7788026" cy="3877985"/>
          </a:xfrm>
          <a:prstGeom prst="rect">
            <a:avLst/>
          </a:prstGeom>
        </p:spPr>
        <p:txBody>
          <a:bodyPr wrap="square">
            <a:spAutoFit/>
          </a:bodyPr>
          <a:lstStyle/>
          <a:p>
            <a:pPr algn="just"/>
            <a:r>
              <a:rPr lang="en-US" altLang="zh-CN" sz="2400" dirty="0" smtClean="0">
                <a:latin typeface="Arial" panose="020B0604020202020204" pitchFamily="34" charset="0"/>
                <a:cs typeface="Arial" panose="020B0604020202020204" pitchFamily="34" charset="0"/>
              </a:rPr>
              <a:t>After </a:t>
            </a:r>
            <a:r>
              <a:rPr lang="en-US" altLang="zh-CN" sz="2400" dirty="0">
                <a:latin typeface="Arial" panose="020B0604020202020204" pitchFamily="34" charset="0"/>
                <a:cs typeface="Arial" panose="020B0604020202020204" pitchFamily="34" charset="0"/>
              </a:rPr>
              <a:t>analyzing your audience, you should make sure that you are clear about the </a:t>
            </a:r>
            <a:r>
              <a:rPr lang="en-US" altLang="zh-CN" sz="2400" dirty="0" smtClean="0">
                <a:latin typeface="Arial" panose="020B0604020202020204" pitchFamily="34" charset="0"/>
                <a:cs typeface="Arial" panose="020B0604020202020204" pitchFamily="34" charset="0"/>
              </a:rPr>
              <a:t>goals of </a:t>
            </a:r>
            <a:r>
              <a:rPr lang="en-US" altLang="zh-CN" sz="2400" dirty="0">
                <a:latin typeface="Arial" panose="020B0604020202020204" pitchFamily="34" charset="0"/>
                <a:cs typeface="Arial" panose="020B0604020202020204" pitchFamily="34" charset="0"/>
              </a:rPr>
              <a:t>your presentation</a:t>
            </a:r>
            <a:r>
              <a:rPr lang="en-US" altLang="zh-CN" sz="2400" dirty="0" smtClean="0">
                <a:latin typeface="Arial" panose="020B0604020202020204" pitchFamily="34" charset="0"/>
                <a:cs typeface="Arial" panose="020B0604020202020204" pitchFamily="34" charset="0"/>
              </a:rPr>
              <a:t>. For example, </a:t>
            </a:r>
            <a:endParaRPr lang="en-US" altLang="zh-CN" sz="2400" dirty="0" smtClean="0">
              <a:latin typeface="Arial" panose="020B0604020202020204" pitchFamily="34" charset="0"/>
              <a:cs typeface="Arial" panose="020B0604020202020204" pitchFamily="34" charset="0"/>
            </a:endParaRPr>
          </a:p>
          <a:p>
            <a:pPr marL="514350" indent="-514350" algn="just">
              <a:spcBef>
                <a:spcPts val="1200"/>
              </a:spcBef>
              <a:buAutoNum type="arabicParenR"/>
            </a:pPr>
            <a:r>
              <a:rPr lang="en-US" altLang="zh-CN" sz="2400" dirty="0" smtClean="0">
                <a:solidFill>
                  <a:srgbClr val="C00000"/>
                </a:solidFill>
                <a:latin typeface="Arial" panose="020B0604020202020204" pitchFamily="34" charset="0"/>
                <a:cs typeface="Arial" panose="020B0604020202020204" pitchFamily="34" charset="0"/>
              </a:rPr>
              <a:t>Are you primarily presenting new information or arguing for a position? </a:t>
            </a:r>
            <a:endParaRPr lang="en-AU" altLang="zh-CN" sz="2400" dirty="0" smtClean="0">
              <a:solidFill>
                <a:srgbClr val="C00000"/>
              </a:solidFill>
              <a:latin typeface="Arial" panose="020B0604020202020204" pitchFamily="34" charset="0"/>
              <a:cs typeface="Arial" panose="020B0604020202020204" pitchFamily="34" charset="0"/>
            </a:endParaRPr>
          </a:p>
          <a:p>
            <a:pPr marL="514350" indent="-514350" algn="just">
              <a:spcBef>
                <a:spcPts val="1200"/>
              </a:spcBef>
              <a:buAutoNum type="arabicParenR"/>
            </a:pPr>
            <a:r>
              <a:rPr lang="en-US" altLang="zh-CN" sz="2400" dirty="0" smtClean="0">
                <a:solidFill>
                  <a:srgbClr val="C00000"/>
                </a:solidFill>
                <a:latin typeface="Arial" panose="020B0604020202020204" pitchFamily="34" charset="0"/>
                <a:cs typeface="Arial" panose="020B0604020202020204" pitchFamily="34" charset="0"/>
              </a:rPr>
              <a:t>Are </a:t>
            </a:r>
            <a:r>
              <a:rPr lang="en-US" altLang="zh-CN" sz="2400" dirty="0">
                <a:solidFill>
                  <a:srgbClr val="C00000"/>
                </a:solidFill>
                <a:latin typeface="Arial" panose="020B0604020202020204" pitchFamily="34" charset="0"/>
                <a:cs typeface="Arial" panose="020B0604020202020204" pitchFamily="34" charset="0"/>
              </a:rPr>
              <a:t>you giving an overview or a detailed report?</a:t>
            </a:r>
            <a:endParaRPr lang="en-AU" altLang="zh-CN" sz="2400" dirty="0">
              <a:solidFill>
                <a:srgbClr val="C00000"/>
              </a:solidFill>
              <a:latin typeface="Arial" panose="020B0604020202020204" pitchFamily="34" charset="0"/>
              <a:cs typeface="Arial" panose="020B0604020202020204" pitchFamily="34" charset="0"/>
            </a:endParaRPr>
          </a:p>
          <a:p>
            <a:pPr marL="514350" indent="-514350" algn="just">
              <a:spcBef>
                <a:spcPts val="1200"/>
              </a:spcBef>
              <a:buAutoNum type="arabicParenR"/>
            </a:pPr>
            <a:r>
              <a:rPr lang="en-AU" altLang="zh-CN" sz="2400" dirty="0" smtClean="0">
                <a:solidFill>
                  <a:srgbClr val="C00000"/>
                </a:solidFill>
                <a:latin typeface="Arial" panose="020B0604020202020204" pitchFamily="34" charset="0"/>
                <a:cs typeface="Arial" panose="020B0604020202020204" pitchFamily="34" charset="0"/>
              </a:rPr>
              <a:t>Are you giving instructions or explanations?</a:t>
            </a:r>
            <a:endParaRPr lang="en-AU" altLang="zh-CN" sz="2400" dirty="0" smtClean="0">
              <a:solidFill>
                <a:srgbClr val="C00000"/>
              </a:solidFill>
              <a:latin typeface="Arial" panose="020B0604020202020204" pitchFamily="34" charset="0"/>
              <a:cs typeface="Arial" panose="020B0604020202020204" pitchFamily="34" charset="0"/>
            </a:endParaRPr>
          </a:p>
          <a:p>
            <a:endParaRPr lang="en-US" altLang="zh-CN" sz="2400" dirty="0" smtClean="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Your </a:t>
            </a:r>
            <a:r>
              <a:rPr lang="en-US" altLang="zh-CN" sz="2400" dirty="0">
                <a:latin typeface="Arial" panose="020B0604020202020204" pitchFamily="34" charset="0"/>
                <a:cs typeface="Arial" panose="020B0604020202020204" pitchFamily="34" charset="0"/>
              </a:rPr>
              <a:t>goals </a:t>
            </a:r>
            <a:r>
              <a:rPr lang="en-US" altLang="zh-CN" sz="2400" dirty="0" smtClean="0">
                <a:latin typeface="Arial" panose="020B0604020202020204" pitchFamily="34" charset="0"/>
                <a:cs typeface="Arial" panose="020B0604020202020204" pitchFamily="34" charset="0"/>
              </a:rPr>
              <a:t>will guide </a:t>
            </a:r>
            <a:r>
              <a:rPr lang="en-US" altLang="zh-CN" sz="2400" dirty="0">
                <a:latin typeface="Arial" panose="020B0604020202020204" pitchFamily="34" charset="0"/>
                <a:cs typeface="Arial" panose="020B0604020202020204" pitchFamily="34" charset="0"/>
              </a:rPr>
              <a:t>everything in the </a:t>
            </a:r>
            <a:r>
              <a:rPr lang="en-US" altLang="zh-CN" sz="2400" dirty="0" smtClean="0">
                <a:latin typeface="Arial" panose="020B0604020202020204" pitchFamily="34" charset="0"/>
                <a:cs typeface="Arial" panose="020B0604020202020204" pitchFamily="34" charset="0"/>
              </a:rPr>
              <a:t>presentation.</a:t>
            </a:r>
            <a:endParaRPr lang="en-US" altLang="zh-CN" sz="24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36512" y="-243408"/>
            <a:ext cx="2245793"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Speaking</a:t>
            </a:r>
            <a:endParaRPr lang="en-US" altLang="zh-CN" sz="32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7"/>
          <p:cNvSpPr>
            <a:spLocks noChangeArrowheads="1"/>
          </p:cNvSpPr>
          <p:nvPr/>
        </p:nvSpPr>
        <p:spPr bwMode="auto">
          <a:xfrm>
            <a:off x="93959" y="-99392"/>
            <a:ext cx="2245793"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Writing</a:t>
            </a:r>
            <a:endParaRPr lang="en-US" altLang="zh-CN" sz="3200" dirty="0">
              <a:solidFill>
                <a:schemeClr val="bg1"/>
              </a:solidFill>
              <a:latin typeface="Arial Black" panose="020B0A04020102020204" pitchFamily="34" charset="0"/>
            </a:endParaRPr>
          </a:p>
        </p:txBody>
      </p:sp>
      <p:sp>
        <p:nvSpPr>
          <p:cNvPr id="12" name="TextBox 6"/>
          <p:cNvSpPr txBox="1">
            <a:spLocks noChangeArrowheads="1"/>
          </p:cNvSpPr>
          <p:nvPr/>
        </p:nvSpPr>
        <p:spPr bwMode="auto">
          <a:xfrm>
            <a:off x="2408241" y="1628800"/>
            <a:ext cx="5164155" cy="320087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Clr>
                <a:srgbClr val="1F7391"/>
              </a:buClr>
              <a:buFont typeface="Arial" panose="020B0604020202020204" pitchFamily="34" charset="0"/>
              <a:buChar char="•"/>
              <a:defRPr/>
            </a:pPr>
            <a:r>
              <a:rPr lang="en-US" altLang="zh-CN" sz="3400" b="1" dirty="0" smtClean="0">
                <a:solidFill>
                  <a:schemeClr val="accent6">
                    <a:lumMod val="50000"/>
                  </a:schemeClr>
                </a:solidFill>
                <a:cs typeface="Arial" panose="020B0604020202020204" pitchFamily="34" charset="0"/>
                <a:hlinkClick r:id="rId4" action="ppaction://hlinksldjump"/>
              </a:rPr>
              <a:t>Macro structure</a:t>
            </a:r>
            <a:endParaRPr lang="en-US" altLang="zh-CN" sz="3400" b="1" dirty="0" smtClean="0">
              <a:solidFill>
                <a:schemeClr val="accent6">
                  <a:lumMod val="50000"/>
                </a:schemeClr>
              </a:solidFill>
              <a:cs typeface="Arial" panose="020B0604020202020204" pitchFamily="34" charset="0"/>
            </a:endParaRPr>
          </a:p>
          <a:p>
            <a:pPr marL="457200" indent="-457200" eaLnBrk="1" hangingPunct="1">
              <a:buClr>
                <a:srgbClr val="1F7391"/>
              </a:buClr>
              <a:buFont typeface="Arial" panose="020B0604020202020204" pitchFamily="34" charset="0"/>
              <a:buChar char="•"/>
              <a:defRPr/>
            </a:pPr>
            <a:endParaRPr lang="en-US" altLang="zh-CN" sz="3400" b="1" dirty="0" smtClean="0">
              <a:solidFill>
                <a:schemeClr val="accent6">
                  <a:lumMod val="50000"/>
                </a:schemeClr>
              </a:solidFill>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400" b="1" dirty="0" smtClean="0">
                <a:solidFill>
                  <a:schemeClr val="accent6">
                    <a:lumMod val="50000"/>
                  </a:schemeClr>
                </a:solidFill>
                <a:cs typeface="Arial" panose="020B0604020202020204" pitchFamily="34" charset="0"/>
                <a:hlinkClick r:id="rId5" action="ppaction://hlinksldjump"/>
              </a:rPr>
              <a:t>Micro skills</a:t>
            </a:r>
            <a:endParaRPr lang="en-US" altLang="zh-CN" sz="3400" b="1" dirty="0" smtClean="0">
              <a:solidFill>
                <a:schemeClr val="accent6">
                  <a:lumMod val="50000"/>
                </a:schemeClr>
              </a:solidFill>
              <a:cs typeface="Arial" panose="020B0604020202020204" pitchFamily="34" charset="0"/>
            </a:endParaRPr>
          </a:p>
          <a:p>
            <a:pPr marL="457200" indent="-457200" eaLnBrk="1" hangingPunct="1">
              <a:buClr>
                <a:srgbClr val="1F7391"/>
              </a:buClr>
              <a:buFont typeface="Arial" panose="020B0604020202020204" pitchFamily="34" charset="0"/>
              <a:buChar char="•"/>
              <a:defRPr/>
            </a:pPr>
            <a:endParaRPr lang="en-US" altLang="zh-CN" sz="3400" b="1" dirty="0" smtClean="0">
              <a:solidFill>
                <a:schemeClr val="accent6">
                  <a:lumMod val="50000"/>
                </a:schemeClr>
              </a:solidFill>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400" b="1" dirty="0" smtClean="0">
                <a:solidFill>
                  <a:schemeClr val="accent6">
                    <a:lumMod val="50000"/>
                  </a:schemeClr>
                </a:solidFill>
                <a:cs typeface="Arial" panose="020B0604020202020204" pitchFamily="34" charset="0"/>
                <a:hlinkClick r:id="rId6" action="ppaction://hlinksldjump"/>
              </a:rPr>
              <a:t>Tasks after class</a:t>
            </a:r>
            <a:endParaRPr lang="en-US" altLang="zh-CN" sz="3400" b="1" dirty="0" smtClean="0">
              <a:solidFill>
                <a:schemeClr val="accent6">
                  <a:lumMod val="50000"/>
                </a:schemeClr>
              </a:solidFill>
              <a:cs typeface="Arial" panose="020B0604020202020204" pitchFamily="34" charset="0"/>
            </a:endParaRPr>
          </a:p>
          <a:p>
            <a:pPr eaLnBrk="1" hangingPunct="1">
              <a:buClr>
                <a:srgbClr val="1F7391"/>
              </a:buClr>
              <a:defRPr/>
            </a:pPr>
            <a:r>
              <a:rPr lang="en-US" altLang="zh-CN" sz="3200" b="1" dirty="0" smtClean="0">
                <a:solidFill>
                  <a:schemeClr val="accent6">
                    <a:lumMod val="50000"/>
                  </a:schemeClr>
                </a:solidFill>
                <a:latin typeface="+mn-lt"/>
                <a:cs typeface="Times New Roman" panose="02020603050405020304" pitchFamily="18" charset="0"/>
              </a:rPr>
              <a:t> </a:t>
            </a:r>
            <a:endParaRPr lang="en-US" altLang="zh-CN" sz="3200" b="1" dirty="0">
              <a:solidFill>
                <a:schemeClr val="accent6">
                  <a:lumMod val="50000"/>
                </a:schemeClr>
              </a:solidFill>
              <a:latin typeface="+mn-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Content Placeholder 2"/>
          <p:cNvSpPr>
            <a:spLocks noGrp="1"/>
          </p:cNvSpPr>
          <p:nvPr>
            <p:ph idx="1"/>
          </p:nvPr>
        </p:nvSpPr>
        <p:spPr>
          <a:xfrm>
            <a:off x="1252859" y="1556792"/>
            <a:ext cx="7567613" cy="5250726"/>
          </a:xfrm>
        </p:spPr>
        <p:txBody>
          <a:bodyPr>
            <a:noAutofit/>
          </a:bodyPr>
          <a:lstStyle/>
          <a:p>
            <a:pPr marL="0" indent="0" algn="just">
              <a:buNone/>
            </a:pPr>
            <a:r>
              <a:rPr lang="en-US" altLang="zh-CN" sz="2500" dirty="0">
                <a:latin typeface="Arial" panose="020B0604020202020204" pitchFamily="34" charset="0"/>
                <a:cs typeface="Arial" panose="020B0604020202020204" pitchFamily="34" charset="0"/>
              </a:rPr>
              <a:t>Economics may seem to be a theoretical subject, but it permeates into </a:t>
            </a:r>
            <a:r>
              <a:rPr lang="en-US" altLang="zh-CN" sz="2500" dirty="0" smtClean="0">
                <a:latin typeface="Arial" panose="020B0604020202020204" pitchFamily="34" charset="0"/>
                <a:cs typeface="Arial" panose="020B0604020202020204" pitchFamily="34" charset="0"/>
              </a:rPr>
              <a:t>everyone’s daily </a:t>
            </a:r>
            <a:r>
              <a:rPr lang="en-US" altLang="zh-CN" sz="2500" dirty="0">
                <a:latin typeface="Arial" panose="020B0604020202020204" pitchFamily="34" charset="0"/>
                <a:cs typeface="Arial" panose="020B0604020202020204" pitchFamily="34" charset="0"/>
              </a:rPr>
              <a:t>life. Take the Spring Festival as an example. What do you usually do to </a:t>
            </a:r>
            <a:r>
              <a:rPr lang="en-US" altLang="zh-CN" sz="2500" dirty="0" smtClean="0">
                <a:latin typeface="Arial" panose="020B0604020202020204" pitchFamily="34" charset="0"/>
                <a:cs typeface="Arial" panose="020B0604020202020204" pitchFamily="34" charset="0"/>
              </a:rPr>
              <a:t>celebrate Chinese </a:t>
            </a:r>
            <a:r>
              <a:rPr lang="en-US" altLang="zh-CN" sz="2500" dirty="0">
                <a:latin typeface="Arial" panose="020B0604020202020204" pitchFamily="34" charset="0"/>
                <a:cs typeface="Arial" panose="020B0604020202020204" pitchFamily="34" charset="0"/>
              </a:rPr>
              <a:t>New Year? Write down your activities in the following table and analyze whose </a:t>
            </a:r>
            <a:r>
              <a:rPr lang="en-US" altLang="zh-CN" sz="2500" dirty="0" smtClean="0">
                <a:latin typeface="Arial" panose="020B0604020202020204" pitchFamily="34" charset="0"/>
                <a:cs typeface="Arial" panose="020B0604020202020204" pitchFamily="34" charset="0"/>
              </a:rPr>
              <a:t>labor and </a:t>
            </a:r>
            <a:r>
              <a:rPr lang="en-US" altLang="zh-CN" sz="2500" dirty="0">
                <a:latin typeface="Arial" panose="020B0604020202020204" pitchFamily="34" charset="0"/>
                <a:cs typeface="Arial" panose="020B0604020202020204" pitchFamily="34" charset="0"/>
              </a:rPr>
              <a:t>skill are required to make them possible</a:t>
            </a:r>
            <a:r>
              <a:rPr lang="en-US" altLang="zh-CN" sz="2500" dirty="0" smtClean="0">
                <a:latin typeface="Arial" panose="020B0604020202020204" pitchFamily="34" charset="0"/>
                <a:cs typeface="Arial" panose="020B0604020202020204" pitchFamily="34" charset="0"/>
              </a:rPr>
              <a:t>.</a:t>
            </a:r>
            <a:endParaRPr lang="en-US" altLang="zh-CN" sz="2500" dirty="0" smtClean="0">
              <a:latin typeface="Arial" panose="020B0604020202020204" pitchFamily="34" charset="0"/>
              <a:cs typeface="Arial" panose="020B0604020202020204" pitchFamily="34" charset="0"/>
            </a:endParaRPr>
          </a:p>
          <a:p>
            <a:pPr marL="0" indent="0" algn="just">
              <a:buNone/>
            </a:pPr>
            <a:endParaRPr lang="en-US" altLang="zh-CN" sz="1000" dirty="0" smtClean="0">
              <a:latin typeface="Arial" panose="020B0604020202020204" pitchFamily="34" charset="0"/>
              <a:cs typeface="Arial" panose="020B0604020202020204" pitchFamily="34" charset="0"/>
            </a:endParaRPr>
          </a:p>
          <a:p>
            <a:pPr marL="0" indent="0" algn="just">
              <a:buNone/>
            </a:pPr>
            <a:r>
              <a:rPr lang="en-US" altLang="zh-CN" sz="2500" b="1" dirty="0" smtClean="0">
                <a:latin typeface="Arial" panose="020B0604020202020204" pitchFamily="34" charset="0"/>
                <a:cs typeface="Arial" panose="020B0604020202020204" pitchFamily="34" charset="0"/>
              </a:rPr>
              <a:t>1 </a:t>
            </a:r>
            <a:r>
              <a:rPr lang="en-US" altLang="zh-CN" sz="2500" dirty="0">
                <a:latin typeface="Arial" panose="020B0604020202020204" pitchFamily="34" charset="0"/>
                <a:cs typeface="Arial" panose="020B0604020202020204" pitchFamily="34" charset="0"/>
              </a:rPr>
              <a:t>What is the power that leads people to work and cooperate</a:t>
            </a:r>
            <a:r>
              <a:rPr lang="en-US" altLang="zh-CN" sz="2500" dirty="0" smtClean="0">
                <a:latin typeface="Arial" panose="020B0604020202020204" pitchFamily="34" charset="0"/>
                <a:cs typeface="Arial" panose="020B0604020202020204" pitchFamily="34" charset="0"/>
              </a:rPr>
              <a:t>?</a:t>
            </a:r>
            <a:endParaRPr lang="en-US" altLang="zh-CN" sz="2500" dirty="0">
              <a:latin typeface="Arial" panose="020B0604020202020204" pitchFamily="34" charset="0"/>
              <a:cs typeface="Arial" panose="020B0604020202020204" pitchFamily="34" charset="0"/>
            </a:endParaRPr>
          </a:p>
        </p:txBody>
      </p:sp>
      <p:sp>
        <p:nvSpPr>
          <p:cNvPr id="12" name="矩形 11"/>
          <p:cNvSpPr/>
          <p:nvPr/>
        </p:nvSpPr>
        <p:spPr>
          <a:xfrm>
            <a:off x="3071802" y="641778"/>
            <a:ext cx="367280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5" name="Content Placeholder 2"/>
          <p:cNvSpPr>
            <a:spLocks noGrp="1"/>
          </p:cNvSpPr>
          <p:nvPr/>
        </p:nvSpPr>
        <p:spPr>
          <a:xfrm>
            <a:off x="1259632" y="5085184"/>
            <a:ext cx="7419516" cy="657819"/>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14350" lvl="0" indent="-514350" algn="just" latinLnBrk="0">
              <a:lnSpc>
                <a:spcPct val="100000"/>
              </a:lnSpc>
              <a:spcBef>
                <a:spcPts val="0"/>
              </a:spcBef>
              <a:buNone/>
            </a:pPr>
            <a:r>
              <a:rPr lang="en-AU" altLang="zh-CN" sz="2500" b="1" dirty="0" smtClean="0">
                <a:solidFill>
                  <a:srgbClr val="C00000"/>
                </a:solidFill>
                <a:latin typeface="Arial" panose="020B0604020202020204" pitchFamily="34" charset="0"/>
                <a:cs typeface="Arial" panose="020B0604020202020204" pitchFamily="34" charset="0"/>
              </a:rPr>
              <a:t>Reference answers</a:t>
            </a:r>
            <a:endParaRPr lang="en-AU" altLang="zh-CN" sz="2500" b="1" dirty="0" smtClean="0">
              <a:solidFill>
                <a:srgbClr val="C00000"/>
              </a:solidFill>
              <a:latin typeface="Arial" panose="020B0604020202020204" pitchFamily="34" charset="0"/>
              <a:cs typeface="Arial" panose="020B0604020202020204" pitchFamily="34" charset="0"/>
            </a:endParaRPr>
          </a:p>
          <a:p>
            <a:pPr marL="514350" lvl="0" indent="-514350" algn="just" latinLnBrk="0">
              <a:lnSpc>
                <a:spcPct val="100000"/>
              </a:lnSpc>
              <a:spcBef>
                <a:spcPts val="0"/>
              </a:spcBef>
              <a:buNone/>
            </a:pPr>
            <a:r>
              <a:rPr lang="en-AU" altLang="zh-CN" sz="2500" dirty="0" smtClean="0">
                <a:solidFill>
                  <a:srgbClr val="C00000"/>
                </a:solidFill>
                <a:latin typeface="Arial" panose="020B0604020202020204" pitchFamily="34" charset="0"/>
                <a:cs typeface="Arial" panose="020B0604020202020204" pitchFamily="34" charset="0"/>
              </a:rPr>
              <a:t>The invisible hand.</a:t>
            </a:r>
            <a:endParaRPr lang="en-AU" altLang="zh-CN" sz="2500" dirty="0" smtClean="0">
              <a:latin typeface="Arial" panose="020B0604020202020204" pitchFamily="34" charset="0"/>
              <a:cs typeface="Arial" panose="020B0604020202020204" pitchFamily="34" charset="0"/>
            </a:endParaRPr>
          </a:p>
        </p:txBody>
      </p:sp>
      <p:pic>
        <p:nvPicPr>
          <p:cNvPr id="13"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Lead-in</a:t>
            </a:r>
            <a:endParaRPr lang="en-US" altLang="zh-CN" sz="2800" dirty="0" smtClean="0">
              <a:solidFill>
                <a:schemeClr val="bg1"/>
              </a:solidFill>
              <a:latin typeface="Arial Black" panose="020B0A04020102020204" pitchFamily="34" charset="0"/>
            </a:endParaRPr>
          </a:p>
          <a:p>
            <a:r>
              <a:rPr lang="en-US" altLang="zh-CN" sz="2800" dirty="0" smtClean="0">
                <a:solidFill>
                  <a:schemeClr val="bg1"/>
                </a:solidFill>
                <a:latin typeface="Arial Black" panose="020B0A04020102020204" pitchFamily="34" charset="0"/>
              </a:rPr>
              <a:t>task</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008144" y="838453"/>
            <a:ext cx="3724096" cy="646331"/>
          </a:xfrm>
          <a:prstGeom prst="rect">
            <a:avLst/>
          </a:prstGeom>
          <a:noFill/>
        </p:spPr>
        <p:txBody>
          <a:bodyPr wrap="none" rtlCol="0">
            <a:spAutoFit/>
          </a:bodyPr>
          <a:lstStyle/>
          <a:p>
            <a:r>
              <a:rPr lang="en-US" altLang="zh-CN" sz="3600" b="1" dirty="0" smtClean="0">
                <a:solidFill>
                  <a:srgbClr val="C00000"/>
                </a:solidFill>
                <a:latin typeface="Arial" panose="020B0604020202020204" pitchFamily="34" charset="0"/>
                <a:cs typeface="Arial" panose="020B0604020202020204" pitchFamily="34" charset="0"/>
              </a:rPr>
              <a:t>Macro Structure</a:t>
            </a:r>
            <a:endParaRPr lang="en-US" altLang="zh-CN" sz="3600" b="1"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1187252" y="2443560"/>
            <a:ext cx="6985148" cy="3970318"/>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2800" b="1" dirty="0"/>
              <a:t>cover </a:t>
            </a:r>
            <a:r>
              <a:rPr lang="en-US" altLang="zh-CN" sz="2800" b="1" dirty="0" smtClean="0"/>
              <a:t>page: </a:t>
            </a:r>
            <a:r>
              <a:rPr lang="en-US" altLang="zh-CN" sz="2800" dirty="0" smtClean="0"/>
              <a:t>full </a:t>
            </a:r>
            <a:r>
              <a:rPr lang="en-US" altLang="zh-CN" sz="2800" dirty="0"/>
              <a:t>title, author’s name, </a:t>
            </a:r>
            <a:r>
              <a:rPr lang="en-US" altLang="zh-CN" sz="2800" dirty="0" smtClean="0"/>
              <a:t>course information</a:t>
            </a:r>
            <a:r>
              <a:rPr lang="en-US" altLang="zh-CN" sz="2800" dirty="0"/>
              <a:t>, </a:t>
            </a:r>
            <a:r>
              <a:rPr lang="en-US" altLang="zh-CN" sz="2800" dirty="0" smtClean="0"/>
              <a:t>instructor’s name</a:t>
            </a:r>
            <a:r>
              <a:rPr lang="en-US" altLang="zh-CN" sz="2800" dirty="0"/>
              <a:t>, </a:t>
            </a:r>
            <a:r>
              <a:rPr lang="en-US" altLang="zh-CN" sz="2800" dirty="0" smtClean="0"/>
              <a:t>and date</a:t>
            </a:r>
            <a:endParaRPr lang="en-US" altLang="zh-CN" sz="2800" dirty="0" smtClean="0"/>
          </a:p>
          <a:p>
            <a:pPr marL="457200" indent="-457200" algn="just">
              <a:buFont typeface="Arial" panose="020B0604020202020204" pitchFamily="34" charset="0"/>
              <a:buChar char="•"/>
            </a:pPr>
            <a:r>
              <a:rPr lang="en-US" altLang="zh-CN" sz="2800" b="1" dirty="0" smtClean="0"/>
              <a:t>introductory </a:t>
            </a:r>
            <a:r>
              <a:rPr lang="en-US" altLang="zh-CN" sz="2800" b="1" dirty="0"/>
              <a:t>paragraph(s</a:t>
            </a:r>
            <a:r>
              <a:rPr lang="en-US" altLang="zh-CN" sz="2800" b="1" dirty="0" smtClean="0"/>
              <a:t>): </a:t>
            </a:r>
            <a:r>
              <a:rPr lang="en-US" altLang="zh-CN" sz="2800" dirty="0"/>
              <a:t>the reader with </a:t>
            </a:r>
            <a:r>
              <a:rPr lang="en-US" altLang="zh-CN" sz="2800" dirty="0" smtClean="0"/>
              <a:t>some background </a:t>
            </a:r>
            <a:r>
              <a:rPr lang="en-US" altLang="zh-CN" sz="2800" dirty="0"/>
              <a:t>and the thesis statement</a:t>
            </a:r>
            <a:endParaRPr lang="en-US" altLang="zh-CN" sz="2800" dirty="0"/>
          </a:p>
          <a:p>
            <a:pPr marL="457200" indent="-457200" algn="just">
              <a:buFont typeface="Arial" panose="020B0604020202020204" pitchFamily="34" charset="0"/>
              <a:buChar char="•"/>
            </a:pPr>
            <a:r>
              <a:rPr lang="en-US" altLang="zh-CN" sz="2800" b="1" dirty="0" smtClean="0"/>
              <a:t>development </a:t>
            </a:r>
            <a:r>
              <a:rPr lang="en-US" altLang="zh-CN" sz="2800" b="1" dirty="0"/>
              <a:t>paragraph(s</a:t>
            </a:r>
            <a:r>
              <a:rPr lang="en-US" altLang="zh-CN" sz="2800" b="1" dirty="0" smtClean="0"/>
              <a:t>): </a:t>
            </a:r>
            <a:r>
              <a:rPr lang="en-US" altLang="zh-CN" sz="2800" dirty="0" smtClean="0"/>
              <a:t>expanding, supporting, </a:t>
            </a:r>
            <a:r>
              <a:rPr lang="en-US" altLang="zh-CN" sz="2800" dirty="0"/>
              <a:t>and </a:t>
            </a:r>
            <a:r>
              <a:rPr lang="en-US" altLang="zh-CN" sz="2800" dirty="0" smtClean="0"/>
              <a:t>explaining </a:t>
            </a:r>
            <a:r>
              <a:rPr lang="en-US" altLang="zh-CN" sz="2800" dirty="0"/>
              <a:t>the main </a:t>
            </a:r>
            <a:r>
              <a:rPr lang="en-US" altLang="zh-CN" sz="2800" dirty="0" smtClean="0"/>
              <a:t>ideas</a:t>
            </a:r>
            <a:endParaRPr lang="en-US" altLang="zh-CN" sz="2800" dirty="0" smtClean="0"/>
          </a:p>
          <a:p>
            <a:pPr marL="457200" indent="-457200" algn="just">
              <a:buFont typeface="Arial" panose="020B0604020202020204" pitchFamily="34" charset="0"/>
              <a:buChar char="•"/>
            </a:pPr>
            <a:r>
              <a:rPr lang="en-US" altLang="zh-CN" sz="2800" b="1" dirty="0" smtClean="0"/>
              <a:t>concluding paragraph(s): </a:t>
            </a:r>
            <a:r>
              <a:rPr lang="en-US" altLang="zh-CN" sz="2800" dirty="0" smtClean="0"/>
              <a:t>restating </a:t>
            </a:r>
            <a:r>
              <a:rPr lang="en-US" altLang="zh-CN" sz="2800" dirty="0"/>
              <a:t>the logical outcome of the essay</a:t>
            </a:r>
            <a:endParaRPr lang="en-US" altLang="zh-CN" sz="2800" dirty="0" smtClean="0"/>
          </a:p>
          <a:p>
            <a:pPr marL="457200" indent="-457200" algn="just">
              <a:buFont typeface="Arial" panose="020B0604020202020204" pitchFamily="34" charset="0"/>
              <a:buChar char="•"/>
            </a:pPr>
            <a:r>
              <a:rPr lang="en-US" altLang="zh-CN" sz="2800" b="1" dirty="0" smtClean="0"/>
              <a:t>references</a:t>
            </a:r>
            <a:endParaRPr lang="en-US" altLang="zh-CN" sz="2800" b="1" dirty="0" smtClean="0"/>
          </a:p>
        </p:txBody>
      </p:sp>
      <p:sp>
        <p:nvSpPr>
          <p:cNvPr id="8" name="TextBox 7"/>
          <p:cNvSpPr txBox="1"/>
          <p:nvPr/>
        </p:nvSpPr>
        <p:spPr>
          <a:xfrm>
            <a:off x="1194891" y="1844824"/>
            <a:ext cx="3222357" cy="523220"/>
          </a:xfrm>
          <a:prstGeom prst="rect">
            <a:avLst/>
          </a:prstGeom>
          <a:noFill/>
        </p:spPr>
        <p:txBody>
          <a:bodyPr wrap="none" rtlCol="0">
            <a:spAutoFit/>
          </a:bodyPr>
          <a:lstStyle/>
          <a:p>
            <a:r>
              <a:rPr lang="en-US" altLang="zh-CN" sz="2800" b="1" dirty="0" smtClean="0">
                <a:solidFill>
                  <a:srgbClr val="C00000"/>
                </a:solidFill>
                <a:latin typeface="Arial" panose="020B0604020202020204" pitchFamily="34" charset="0"/>
                <a:cs typeface="Arial" panose="020B0604020202020204" pitchFamily="34" charset="0"/>
              </a:rPr>
              <a:t>Shaping </a:t>
            </a:r>
            <a:r>
              <a:rPr lang="en-US" altLang="zh-CN" sz="2800" b="1" dirty="0">
                <a:solidFill>
                  <a:srgbClr val="C00000"/>
                </a:solidFill>
                <a:latin typeface="Arial" panose="020B0604020202020204" pitchFamily="34" charset="0"/>
                <a:cs typeface="Arial" panose="020B0604020202020204" pitchFamily="34" charset="0"/>
              </a:rPr>
              <a:t>an </a:t>
            </a:r>
            <a:r>
              <a:rPr lang="en-US" altLang="zh-CN" sz="2800" b="1" dirty="0" smtClean="0">
                <a:solidFill>
                  <a:srgbClr val="C00000"/>
                </a:solidFill>
                <a:latin typeface="Arial" panose="020B0604020202020204" pitchFamily="34" charset="0"/>
                <a:cs typeface="Arial" panose="020B0604020202020204" pitchFamily="34" charset="0"/>
              </a:rPr>
              <a:t>essay</a:t>
            </a:r>
            <a:endParaRPr lang="en-US" altLang="zh-CN" sz="2800" b="1" dirty="0">
              <a:solidFill>
                <a:srgbClr val="C00000"/>
              </a:solidFill>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35496" y="-5206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solidFill>
                  <a:schemeClr val="accent6">
                    <a:lumMod val="40000"/>
                    <a:lumOff val="60000"/>
                  </a:schemeClr>
                </a:solidFill>
                <a:latin typeface="Arial Black" panose="020B0A04020102020204" pitchFamily="34" charset="0"/>
              </a:rPr>
              <a:t>Writing</a:t>
            </a:r>
            <a:endParaRPr lang="en-US" altLang="zh-CN" sz="2400" dirty="0" smtClean="0">
              <a:solidFill>
                <a:schemeClr val="accent6">
                  <a:lumMod val="40000"/>
                  <a:lumOff val="60000"/>
                </a:schemeClr>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Macro</a:t>
            </a:r>
            <a:endParaRPr lang="en-US" altLang="zh-CN" sz="2400" dirty="0" smtClean="0">
              <a:solidFill>
                <a:schemeClr val="bg1"/>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Structure</a:t>
            </a:r>
            <a:endParaRPr lang="en-US" altLang="zh-CN" sz="24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008144" y="838453"/>
            <a:ext cx="3724096" cy="646331"/>
          </a:xfrm>
          <a:prstGeom prst="rect">
            <a:avLst/>
          </a:prstGeom>
          <a:noFill/>
        </p:spPr>
        <p:txBody>
          <a:bodyPr wrap="none" rtlCol="0">
            <a:spAutoFit/>
          </a:bodyPr>
          <a:lstStyle/>
          <a:p>
            <a:r>
              <a:rPr lang="en-US" altLang="zh-CN" sz="3600" b="1" dirty="0" smtClean="0">
                <a:solidFill>
                  <a:srgbClr val="C00000"/>
                </a:solidFill>
                <a:latin typeface="Arial" panose="020B0604020202020204" pitchFamily="34" charset="0"/>
                <a:cs typeface="Arial" panose="020B0604020202020204" pitchFamily="34" charset="0"/>
              </a:rPr>
              <a:t>Macro Structure</a:t>
            </a:r>
            <a:endParaRPr lang="en-US" altLang="zh-CN" sz="3600" b="1"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1159003" y="2443560"/>
            <a:ext cx="7301429" cy="3816429"/>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Write your question and answer (preliminary thesis statement).</a:t>
            </a:r>
            <a:endParaRPr lang="en-US" altLang="zh-C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Write down all </a:t>
            </a:r>
            <a:r>
              <a:rPr lang="en-US" altLang="zh-CN" sz="2200" dirty="0" smtClean="0">
                <a:latin typeface="Arial" panose="020B0604020202020204" pitchFamily="34" charset="0"/>
                <a:cs typeface="Arial" panose="020B0604020202020204" pitchFamily="34" charset="0"/>
              </a:rPr>
              <a:t>the reasons/arguments/effects/solutions (</a:t>
            </a:r>
            <a:r>
              <a:rPr lang="en-US" altLang="zh-CN" sz="2200" dirty="0">
                <a:latin typeface="Arial" panose="020B0604020202020204" pitchFamily="34" charset="0"/>
                <a:cs typeface="Arial" panose="020B0604020202020204" pitchFamily="34" charset="0"/>
              </a:rPr>
              <a:t>each type of essay </a:t>
            </a:r>
            <a:r>
              <a:rPr lang="en-US" altLang="zh-CN" sz="2200" dirty="0" smtClean="0">
                <a:latin typeface="Arial" panose="020B0604020202020204" pitchFamily="34" charset="0"/>
                <a:cs typeface="Arial" panose="020B0604020202020204" pitchFamily="34" charset="0"/>
              </a:rPr>
              <a:t>is different</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Organize the ideas</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Decide how to order these points.</a:t>
            </a:r>
            <a:endParaRPr lang="en-US" altLang="zh-C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Your essay should also cover alternative or opposing viewpoints to show that </a:t>
            </a:r>
            <a:r>
              <a:rPr lang="en-US" altLang="zh-CN" sz="2200" dirty="0" smtClean="0">
                <a:latin typeface="Arial" panose="020B0604020202020204" pitchFamily="34" charset="0"/>
                <a:cs typeface="Arial" panose="020B0604020202020204" pitchFamily="34" charset="0"/>
              </a:rPr>
              <a:t>you have </a:t>
            </a:r>
            <a:r>
              <a:rPr lang="en-US" altLang="zh-CN" sz="2200" dirty="0">
                <a:latin typeface="Arial" panose="020B0604020202020204" pitchFamily="34" charset="0"/>
                <a:cs typeface="Arial" panose="020B0604020202020204" pitchFamily="34" charset="0"/>
              </a:rPr>
              <a:t>done complete research.</a:t>
            </a:r>
            <a:endParaRPr lang="en-US" altLang="zh-C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For each section, think of how much support you have</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Divide your sections into smaller points</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8" name="TextBox 7"/>
          <p:cNvSpPr txBox="1"/>
          <p:nvPr/>
        </p:nvSpPr>
        <p:spPr>
          <a:xfrm>
            <a:off x="1166643" y="1844824"/>
            <a:ext cx="3211072" cy="523220"/>
          </a:xfrm>
          <a:prstGeom prst="rect">
            <a:avLst/>
          </a:prstGeom>
          <a:noFill/>
        </p:spPr>
        <p:txBody>
          <a:bodyPr wrap="none" rtlCol="0">
            <a:spAutoFit/>
          </a:bodyPr>
          <a:lstStyle/>
          <a:p>
            <a:r>
              <a:rPr lang="en-US" altLang="zh-CN" sz="2800" b="1" dirty="0" smtClean="0">
                <a:solidFill>
                  <a:srgbClr val="C00000"/>
                </a:solidFill>
                <a:latin typeface="Arial" panose="020B0604020202020204" pitchFamily="34" charset="0"/>
                <a:cs typeface="Arial" panose="020B0604020202020204" pitchFamily="34" charset="0"/>
              </a:rPr>
              <a:t>Writing </a:t>
            </a:r>
            <a:r>
              <a:rPr lang="en-US" altLang="zh-CN" sz="2800" b="1" dirty="0">
                <a:solidFill>
                  <a:srgbClr val="C00000"/>
                </a:solidFill>
                <a:latin typeface="Arial" panose="020B0604020202020204" pitchFamily="34" charset="0"/>
                <a:cs typeface="Arial" panose="020B0604020202020204" pitchFamily="34" charset="0"/>
              </a:rPr>
              <a:t>an outline</a:t>
            </a:r>
            <a:endParaRPr lang="en-US" altLang="zh-CN" sz="2800" b="1" dirty="0">
              <a:solidFill>
                <a:srgbClr val="C00000"/>
              </a:solidFill>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35496" y="-5206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solidFill>
                  <a:schemeClr val="accent6">
                    <a:lumMod val="40000"/>
                    <a:lumOff val="60000"/>
                  </a:schemeClr>
                </a:solidFill>
                <a:latin typeface="Arial Black" panose="020B0A04020102020204" pitchFamily="34" charset="0"/>
              </a:rPr>
              <a:t>Writing</a:t>
            </a:r>
            <a:endParaRPr lang="en-US" altLang="zh-CN" sz="2400" dirty="0" smtClean="0">
              <a:solidFill>
                <a:schemeClr val="accent6">
                  <a:lumMod val="40000"/>
                  <a:lumOff val="60000"/>
                </a:schemeClr>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Macro</a:t>
            </a:r>
            <a:endParaRPr lang="en-US" altLang="zh-CN" sz="2400" dirty="0" smtClean="0">
              <a:solidFill>
                <a:schemeClr val="bg1"/>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Structure</a:t>
            </a:r>
            <a:endParaRPr lang="en-US" altLang="zh-CN" sz="2400" dirty="0">
              <a:solidFill>
                <a:schemeClr val="bg1"/>
              </a:solidFill>
              <a:latin typeface="Arial Black" panose="020B0A04020102020204" pitchFamily="34" charset="0"/>
            </a:endParaRPr>
          </a:p>
        </p:txBody>
      </p:sp>
      <p:pic>
        <p:nvPicPr>
          <p:cNvPr id="11"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622729" y="838453"/>
            <a:ext cx="2749471" cy="646331"/>
          </a:xfrm>
          <a:prstGeom prst="rect">
            <a:avLst/>
          </a:prstGeom>
          <a:noFill/>
        </p:spPr>
        <p:txBody>
          <a:bodyPr wrap="none" rtlCol="0">
            <a:spAutoFit/>
          </a:bodyPr>
          <a:lstStyle/>
          <a:p>
            <a:r>
              <a:rPr lang="en-US" altLang="zh-CN" sz="3600" b="1" dirty="0" smtClean="0">
                <a:solidFill>
                  <a:srgbClr val="C00000"/>
                </a:solidFill>
                <a:latin typeface="Arial" panose="020B0604020202020204" pitchFamily="34" charset="0"/>
                <a:cs typeface="Arial" panose="020B0604020202020204" pitchFamily="34" charset="0"/>
              </a:rPr>
              <a:t>Micro Skills</a:t>
            </a:r>
            <a:endParaRPr lang="en-US" altLang="zh-CN" sz="3600" b="1"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1259632" y="2969076"/>
            <a:ext cx="7842101" cy="1631216"/>
          </a:xfrm>
          <a:prstGeom prst="rect">
            <a:avLst/>
          </a:prstGeom>
          <a:noFill/>
        </p:spPr>
        <p:txBody>
          <a:bodyPr wrap="square" rtlCol="0">
            <a:spAutoFit/>
          </a:bodyPr>
          <a:lstStyle/>
          <a:p>
            <a:pPr marL="457200" indent="-457200" algn="just">
              <a:spcBef>
                <a:spcPts val="1200"/>
              </a:spcBef>
              <a:buFont typeface="Arial" panose="020B0604020202020204" pitchFamily="34" charset="0"/>
              <a:buChar char="•"/>
            </a:pPr>
            <a:r>
              <a:rPr lang="en-US" altLang="zh-CN" sz="2600" dirty="0" smtClean="0">
                <a:latin typeface="Arial" panose="020B0604020202020204" pitchFamily="34" charset="0"/>
                <a:cs typeface="Arial" panose="020B0604020202020204" pitchFamily="34" charset="0"/>
              </a:rPr>
              <a:t>Explore questions</a:t>
            </a:r>
            <a:r>
              <a:rPr lang="en-US" altLang="zh-CN" sz="2600" dirty="0">
                <a:latin typeface="Arial" panose="020B0604020202020204" pitchFamily="34" charset="0"/>
                <a:cs typeface="Arial" panose="020B0604020202020204" pitchFamily="34" charset="0"/>
              </a:rPr>
              <a:t>.</a:t>
            </a:r>
            <a:endParaRPr lang="en-AU" altLang="zh-CN" sz="2600" dirty="0">
              <a:latin typeface="Arial" panose="020B0604020202020204" pitchFamily="34" charset="0"/>
              <a:cs typeface="Arial" panose="020B0604020202020204" pitchFamily="34" charset="0"/>
            </a:endParaRPr>
          </a:p>
          <a:p>
            <a:pPr marL="457200" indent="-457200" algn="just">
              <a:spcBef>
                <a:spcPts val="1200"/>
              </a:spcBef>
              <a:buFont typeface="Arial" panose="020B0604020202020204" pitchFamily="34" charset="0"/>
              <a:buChar char="•"/>
            </a:pPr>
            <a:r>
              <a:rPr lang="en-US" altLang="zh-CN" sz="2600" dirty="0" smtClean="0">
                <a:latin typeface="Arial" panose="020B0604020202020204" pitchFamily="34" charset="0"/>
                <a:cs typeface="Arial" panose="020B0604020202020204" pitchFamily="34" charset="0"/>
              </a:rPr>
              <a:t>Determine </a:t>
            </a:r>
            <a:r>
              <a:rPr lang="en-US" altLang="zh-CN" sz="2600" dirty="0">
                <a:latin typeface="Arial" panose="020B0604020202020204" pitchFamily="34" charset="0"/>
                <a:cs typeface="Arial" panose="020B0604020202020204" pitchFamily="34" charset="0"/>
              </a:rPr>
              <a:t>and evaluate your research </a:t>
            </a:r>
            <a:r>
              <a:rPr lang="en-US" altLang="zh-CN" sz="2600" dirty="0" smtClean="0">
                <a:latin typeface="Arial" panose="020B0604020202020204" pitchFamily="34" charset="0"/>
                <a:cs typeface="Arial" panose="020B0604020202020204" pitchFamily="34" charset="0"/>
              </a:rPr>
              <a:t>question.</a:t>
            </a:r>
            <a:endParaRPr lang="en-US" altLang="zh-CN" sz="2600" dirty="0">
              <a:latin typeface="Arial" panose="020B0604020202020204" pitchFamily="34" charset="0"/>
              <a:cs typeface="Arial" panose="020B0604020202020204" pitchFamily="34" charset="0"/>
            </a:endParaRPr>
          </a:p>
          <a:p>
            <a:pPr marL="457200" indent="-457200" algn="just">
              <a:spcBef>
                <a:spcPts val="1200"/>
              </a:spcBef>
              <a:buFont typeface="Arial" panose="020B0604020202020204" pitchFamily="34" charset="0"/>
              <a:buChar char="•"/>
            </a:pPr>
            <a:endParaRPr lang="en-AU" altLang="zh-CN" sz="2800" dirty="0">
              <a:latin typeface="Arial" panose="020B0604020202020204" pitchFamily="34" charset="0"/>
              <a:cs typeface="Arial" panose="020B0604020202020204" pitchFamily="34" charset="0"/>
            </a:endParaRPr>
          </a:p>
        </p:txBody>
      </p:sp>
      <p:sp>
        <p:nvSpPr>
          <p:cNvPr id="8" name="TextBox 7"/>
          <p:cNvSpPr txBox="1"/>
          <p:nvPr/>
        </p:nvSpPr>
        <p:spPr>
          <a:xfrm>
            <a:off x="1267272" y="2132856"/>
            <a:ext cx="5889689" cy="954107"/>
          </a:xfrm>
          <a:prstGeom prst="rect">
            <a:avLst/>
          </a:prstGeom>
          <a:noFill/>
        </p:spPr>
        <p:txBody>
          <a:bodyPr wrap="none" rtlCol="0">
            <a:spAutoFit/>
          </a:bodyPr>
          <a:lstStyle/>
          <a:p>
            <a:r>
              <a:rPr lang="en-US" altLang="zh-CN" sz="2800" b="1" dirty="0" smtClean="0">
                <a:solidFill>
                  <a:srgbClr val="C00000"/>
                </a:solidFill>
                <a:latin typeface="Arial" panose="020B0604020202020204" pitchFamily="34" charset="0"/>
                <a:cs typeface="Arial" panose="020B0604020202020204" pitchFamily="34" charset="0"/>
              </a:rPr>
              <a:t>Writing </a:t>
            </a:r>
            <a:r>
              <a:rPr lang="en-US" altLang="zh-CN" sz="2800" b="1" dirty="0">
                <a:solidFill>
                  <a:srgbClr val="C00000"/>
                </a:solidFill>
                <a:latin typeface="Arial" panose="020B0604020202020204" pitchFamily="34" charset="0"/>
                <a:cs typeface="Arial" panose="020B0604020202020204" pitchFamily="34" charset="0"/>
              </a:rPr>
              <a:t>a good research question</a:t>
            </a:r>
            <a:endParaRPr lang="en-US" altLang="zh-CN" sz="2800" b="1" dirty="0">
              <a:solidFill>
                <a:srgbClr val="C00000"/>
              </a:solidFill>
              <a:latin typeface="Arial" panose="020B0604020202020204" pitchFamily="34" charset="0"/>
              <a:cs typeface="Arial" panose="020B0604020202020204" pitchFamily="34" charset="0"/>
            </a:endParaRPr>
          </a:p>
          <a:p>
            <a:endParaRPr lang="zh-CN" altLang="en-US" sz="2800" b="1" dirty="0">
              <a:solidFill>
                <a:srgbClr val="C00000"/>
              </a:solidFill>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179512"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solidFill>
                  <a:schemeClr val="accent6">
                    <a:lumMod val="40000"/>
                    <a:lumOff val="60000"/>
                  </a:schemeClr>
                </a:solidFill>
                <a:latin typeface="Arial Black" panose="020B0A04020102020204" pitchFamily="34" charset="0"/>
              </a:rPr>
              <a:t>Writing</a:t>
            </a:r>
            <a:endParaRPr lang="en-US" altLang="zh-CN" sz="2400" dirty="0" smtClean="0">
              <a:solidFill>
                <a:schemeClr val="accent6">
                  <a:lumMod val="40000"/>
                  <a:lumOff val="60000"/>
                </a:schemeClr>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Micro</a:t>
            </a:r>
            <a:endParaRPr lang="en-US" altLang="zh-CN" sz="2400" dirty="0" smtClean="0">
              <a:solidFill>
                <a:schemeClr val="bg1"/>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Skills</a:t>
            </a:r>
            <a:endParaRPr lang="en-US" altLang="zh-CN" sz="2400" dirty="0">
              <a:solidFill>
                <a:schemeClr val="bg1"/>
              </a:solidFill>
              <a:latin typeface="Arial Black" panose="020B0A04020102020204" pitchFamily="34" charset="0"/>
            </a:endParaRPr>
          </a:p>
        </p:txBody>
      </p:sp>
      <p:pic>
        <p:nvPicPr>
          <p:cNvPr id="11"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131840" y="622429"/>
            <a:ext cx="3775393" cy="646331"/>
          </a:xfrm>
          <a:prstGeom prst="rect">
            <a:avLst/>
          </a:prstGeom>
          <a:noFill/>
        </p:spPr>
        <p:txBody>
          <a:bodyPr wrap="none" rtlCol="0">
            <a:spAutoFit/>
          </a:bodyPr>
          <a:lstStyle/>
          <a:p>
            <a:r>
              <a:rPr lang="en-US" altLang="zh-CN" sz="3600" b="1" dirty="0">
                <a:solidFill>
                  <a:srgbClr val="C00000"/>
                </a:solidFill>
                <a:latin typeface="Arial" panose="020B0604020202020204" pitchFamily="34" charset="0"/>
                <a:cs typeface="Arial" panose="020B0604020202020204" pitchFamily="34" charset="0"/>
              </a:rPr>
              <a:t>Academic essay</a:t>
            </a:r>
            <a:endParaRPr lang="en-US" altLang="zh-CN" sz="3600" b="1" dirty="0">
              <a:solidFill>
                <a:srgbClr val="C00000"/>
              </a:solidFill>
              <a:latin typeface="Arial" panose="020B0604020202020204" pitchFamily="34" charset="0"/>
              <a:cs typeface="Arial" panose="020B0604020202020204" pitchFamily="34" charset="0"/>
            </a:endParaRPr>
          </a:p>
        </p:txBody>
      </p:sp>
      <p:sp>
        <p:nvSpPr>
          <p:cNvPr id="10" name="矩形 19"/>
          <p:cNvSpPr/>
          <p:nvPr/>
        </p:nvSpPr>
        <p:spPr>
          <a:xfrm>
            <a:off x="1475656" y="1805916"/>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1" name="矩形 10"/>
          <p:cNvSpPr/>
          <p:nvPr/>
        </p:nvSpPr>
        <p:spPr>
          <a:xfrm>
            <a:off x="1475656" y="2381979"/>
            <a:ext cx="7291110" cy="830997"/>
          </a:xfrm>
          <a:prstGeom prst="rect">
            <a:avLst/>
          </a:prstGeom>
        </p:spPr>
        <p:txBody>
          <a:bodyPr wrap="square">
            <a:spAutoFit/>
          </a:bodyPr>
          <a:lstStyle/>
          <a:p>
            <a:pPr algn="just"/>
            <a:r>
              <a:rPr lang="en-US" altLang="zh-CN" sz="2400" dirty="0" smtClean="0">
                <a:latin typeface="Arial" panose="020B0604020202020204" pitchFamily="34" charset="0"/>
                <a:cs typeface="Arial" panose="020B0604020202020204" pitchFamily="34" charset="0"/>
              </a:rPr>
              <a:t>You </a:t>
            </a:r>
            <a:r>
              <a:rPr lang="en-US" altLang="zh-CN" sz="2400" dirty="0">
                <a:latin typeface="Arial" panose="020B0604020202020204" pitchFamily="34" charset="0"/>
                <a:cs typeface="Arial" panose="020B0604020202020204" pitchFamily="34" charset="0"/>
              </a:rPr>
              <a:t>have chosen a topic for your essay after learning Unit 1. Write a cover page </a:t>
            </a:r>
            <a:r>
              <a:rPr lang="en-US" altLang="zh-CN" sz="2400" dirty="0" smtClean="0">
                <a:latin typeface="Arial" panose="020B0604020202020204" pitchFamily="34" charset="0"/>
                <a:cs typeface="Arial" panose="020B0604020202020204" pitchFamily="34" charset="0"/>
              </a:rPr>
              <a:t>of your </a:t>
            </a:r>
            <a:r>
              <a:rPr lang="en-US" altLang="zh-CN" sz="2400" dirty="0">
                <a:latin typeface="Arial" panose="020B0604020202020204" pitchFamily="34" charset="0"/>
                <a:cs typeface="Arial" panose="020B0604020202020204" pitchFamily="34" charset="0"/>
              </a:rPr>
              <a:t>essay.</a:t>
            </a:r>
            <a:endParaRPr lang="en-US" altLang="zh-CN" sz="2400" dirty="0">
              <a:latin typeface="Arial" panose="020B0604020202020204" pitchFamily="34" charset="0"/>
              <a:cs typeface="Arial" panose="020B0604020202020204" pitchFamily="34" charset="0"/>
            </a:endParaRPr>
          </a:p>
        </p:txBody>
      </p:sp>
      <p:sp>
        <p:nvSpPr>
          <p:cNvPr id="28" name="矩形 19"/>
          <p:cNvSpPr/>
          <p:nvPr/>
        </p:nvSpPr>
        <p:spPr>
          <a:xfrm>
            <a:off x="1450152" y="3548198"/>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30" name="矩形 29"/>
          <p:cNvSpPr/>
          <p:nvPr/>
        </p:nvSpPr>
        <p:spPr>
          <a:xfrm>
            <a:off x="1450152" y="4124261"/>
            <a:ext cx="7291110" cy="461665"/>
          </a:xfrm>
          <a:prstGeom prst="rect">
            <a:avLst/>
          </a:prstGeom>
        </p:spPr>
        <p:txBody>
          <a:bodyPr wrap="square">
            <a:spAutoFit/>
          </a:bodyPr>
          <a:lstStyle/>
          <a:p>
            <a:r>
              <a:rPr lang="en-US" altLang="zh-CN" sz="2400" dirty="0" smtClean="0">
                <a:latin typeface="Arial" panose="020B0604020202020204" pitchFamily="34" charset="0"/>
                <a:cs typeface="Arial" panose="020B0604020202020204" pitchFamily="34" charset="0"/>
              </a:rPr>
              <a:t>Write </a:t>
            </a:r>
            <a:r>
              <a:rPr lang="en-US" altLang="zh-CN" sz="2400" dirty="0">
                <a:latin typeface="Arial" panose="020B0604020202020204" pitchFamily="34" charset="0"/>
                <a:cs typeface="Arial" panose="020B0604020202020204" pitchFamily="34" charset="0"/>
              </a:rPr>
              <a:t>an outline of your essay.</a:t>
            </a:r>
            <a:endParaRPr lang="en-US" altLang="zh-CN" sz="2400" dirty="0">
              <a:latin typeface="Arial" panose="020B0604020202020204" pitchFamily="34" charset="0"/>
              <a:cs typeface="Arial" panose="020B0604020202020204" pitchFamily="34" charset="0"/>
            </a:endParaRPr>
          </a:p>
        </p:txBody>
      </p:sp>
      <p:pic>
        <p:nvPicPr>
          <p:cNvPr id="31"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35496" y="-52068"/>
            <a:ext cx="2160240"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solidFill>
                  <a:schemeClr val="accent6">
                    <a:lumMod val="40000"/>
                    <a:lumOff val="60000"/>
                  </a:schemeClr>
                </a:solidFill>
                <a:latin typeface="Arial Black" panose="020B0A04020102020204" pitchFamily="34" charset="0"/>
              </a:rPr>
              <a:t>Writing</a:t>
            </a:r>
            <a:endParaRPr lang="en-US" altLang="zh-CN" sz="2400" dirty="0" smtClean="0">
              <a:solidFill>
                <a:schemeClr val="accent6">
                  <a:lumMod val="40000"/>
                  <a:lumOff val="60000"/>
                </a:schemeClr>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Tasks after</a:t>
            </a:r>
            <a:endParaRPr lang="en-US" altLang="zh-CN" sz="2400" dirty="0" smtClean="0">
              <a:solidFill>
                <a:schemeClr val="bg1"/>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class</a:t>
            </a:r>
            <a:endParaRPr lang="en-US" altLang="zh-CN" sz="24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Content Placeholder 2"/>
          <p:cNvSpPr>
            <a:spLocks noGrp="1"/>
          </p:cNvSpPr>
          <p:nvPr>
            <p:ph idx="1"/>
          </p:nvPr>
        </p:nvSpPr>
        <p:spPr>
          <a:xfrm>
            <a:off x="1133178" y="1700808"/>
            <a:ext cx="8010822" cy="858238"/>
          </a:xfrm>
        </p:spPr>
        <p:txBody>
          <a:bodyPr>
            <a:noAutofit/>
          </a:bodyPr>
          <a:lstStyle/>
          <a:p>
            <a:pPr marL="0" indent="0">
              <a:buNone/>
            </a:pPr>
            <a:r>
              <a:rPr lang="en-US" altLang="zh-CN" sz="2600" b="1" dirty="0">
                <a:latin typeface="Arial" panose="020B0604020202020204" pitchFamily="34" charset="0"/>
                <a:cs typeface="Arial" panose="020B0604020202020204" pitchFamily="34" charset="0"/>
              </a:rPr>
              <a:t>2 </a:t>
            </a:r>
            <a:r>
              <a:rPr lang="en-US" altLang="zh-CN" sz="2600" dirty="0">
                <a:latin typeface="Arial" panose="020B0604020202020204" pitchFamily="34" charset="0"/>
                <a:cs typeface="Arial" panose="020B0604020202020204" pitchFamily="34" charset="0"/>
              </a:rPr>
              <a:t>What does the table reveal about economic life?</a:t>
            </a:r>
            <a:endParaRPr lang="en-US" altLang="zh-CN" sz="2600" dirty="0">
              <a:latin typeface="Arial" panose="020B0604020202020204" pitchFamily="34" charset="0"/>
              <a:cs typeface="Arial" panose="020B0604020202020204" pitchFamily="34" charset="0"/>
            </a:endParaRPr>
          </a:p>
        </p:txBody>
      </p:sp>
      <p:sp>
        <p:nvSpPr>
          <p:cNvPr id="12" name="矩形 11"/>
          <p:cNvSpPr/>
          <p:nvPr/>
        </p:nvSpPr>
        <p:spPr>
          <a:xfrm>
            <a:off x="3071802" y="641778"/>
            <a:ext cx="367280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4" name="Content Placeholder 2"/>
          <p:cNvSpPr>
            <a:spLocks noGrp="1"/>
          </p:cNvSpPr>
          <p:nvPr/>
        </p:nvSpPr>
        <p:spPr>
          <a:xfrm>
            <a:off x="683568" y="2467537"/>
            <a:ext cx="7992888" cy="3615970"/>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lvl="0" indent="0" algn="just">
              <a:spcBef>
                <a:spcPts val="0"/>
              </a:spcBef>
              <a:buNone/>
            </a:pPr>
            <a:r>
              <a:rPr lang="en-AU" altLang="zh-CN" sz="2400" b="1" dirty="0">
                <a:solidFill>
                  <a:srgbClr val="C00000"/>
                </a:solidFill>
                <a:latin typeface="Arial" panose="020B0604020202020204" pitchFamily="34" charset="0"/>
                <a:cs typeface="Arial" panose="020B0604020202020204" pitchFamily="34" charset="0"/>
              </a:rPr>
              <a:t>Reference </a:t>
            </a:r>
            <a:r>
              <a:rPr lang="en-AU" altLang="zh-CN" sz="2400" b="1" dirty="0" smtClean="0">
                <a:solidFill>
                  <a:srgbClr val="C00000"/>
                </a:solidFill>
                <a:latin typeface="Arial" panose="020B0604020202020204" pitchFamily="34" charset="0"/>
                <a:cs typeface="Arial" panose="020B0604020202020204" pitchFamily="34" charset="0"/>
              </a:rPr>
              <a:t>answers</a:t>
            </a:r>
            <a:endParaRPr lang="en-US" altLang="zh-CN" sz="2200" dirty="0" smtClean="0">
              <a:solidFill>
                <a:srgbClr val="C00000"/>
              </a:solidFill>
              <a:latin typeface="Arial" panose="020B0604020202020204" pitchFamily="34" charset="0"/>
              <a:cs typeface="Arial" panose="020B0604020202020204" pitchFamily="34" charset="0"/>
            </a:endParaRPr>
          </a:p>
          <a:p>
            <a:pPr marL="0" lvl="0" indent="0" algn="just">
              <a:spcBef>
                <a:spcPts val="0"/>
              </a:spcBef>
              <a:buNone/>
            </a:pPr>
            <a:r>
              <a:rPr lang="en-US" altLang="zh-CN" sz="2200" dirty="0" smtClean="0">
                <a:solidFill>
                  <a:srgbClr val="C00000"/>
                </a:solidFill>
                <a:latin typeface="Arial" panose="020B0604020202020204" pitchFamily="34" charset="0"/>
                <a:cs typeface="Arial" panose="020B0604020202020204" pitchFamily="34" charset="0"/>
              </a:rPr>
              <a:t>Our </a:t>
            </a:r>
            <a:r>
              <a:rPr lang="en-US" altLang="zh-CN" sz="2200" dirty="0">
                <a:solidFill>
                  <a:srgbClr val="C00000"/>
                </a:solidFill>
                <a:latin typeface="Arial" panose="020B0604020202020204" pitchFamily="34" charset="0"/>
                <a:cs typeface="Arial" panose="020B0604020202020204" pitchFamily="34" charset="0"/>
              </a:rPr>
              <a:t>economic life is made possible by the skill and labor of vast numbers of total strangers. The activities of countless far-flung men and women have to be intricately choreographed and precisely timed. However, no one coordinates it, and yet they do cooperate. It’s “the invisible hand</a:t>
            </a:r>
            <a:r>
              <a:rPr lang="en-US" altLang="zh-CN" sz="2200" dirty="0" smtClean="0">
                <a:solidFill>
                  <a:srgbClr val="C00000"/>
                </a:solidFill>
                <a:latin typeface="Arial" panose="020B0604020202020204" pitchFamily="34" charset="0"/>
                <a:cs typeface="Arial" panose="020B0604020202020204" pitchFamily="34" charset="0"/>
              </a:rPr>
              <a:t>” — the </a:t>
            </a:r>
            <a:r>
              <a:rPr lang="en-US" altLang="zh-CN" sz="2200" dirty="0">
                <a:solidFill>
                  <a:srgbClr val="C00000"/>
                </a:solidFill>
                <a:latin typeface="Arial" panose="020B0604020202020204" pitchFamily="34" charset="0"/>
                <a:cs typeface="Arial" panose="020B0604020202020204" pitchFamily="34" charset="0"/>
              </a:rPr>
              <a:t>mysterious power that leads innumerable people, each working for his own gain, to promote ends that benefit many. Out of the seeming chaos of millions of uncoordinated private transactions emerges the spontaneous order of the market.</a:t>
            </a:r>
            <a:endParaRPr lang="zh-CN" altLang="zh-CN" sz="2200" dirty="0">
              <a:solidFill>
                <a:srgbClr val="C00000"/>
              </a:solidFill>
              <a:latin typeface="Arial" panose="020B0604020202020204" pitchFamily="34" charset="0"/>
              <a:cs typeface="Arial" panose="020B0604020202020204" pitchFamily="34" charset="0"/>
            </a:endParaRPr>
          </a:p>
        </p:txBody>
      </p:sp>
      <p:pic>
        <p:nvPicPr>
          <p:cNvPr id="15"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Lead-in</a:t>
            </a:r>
            <a:endParaRPr lang="en-US" altLang="zh-CN" sz="2800" dirty="0" smtClean="0">
              <a:solidFill>
                <a:schemeClr val="bg1"/>
              </a:solidFill>
              <a:latin typeface="Arial Black" panose="020B0A04020102020204" pitchFamily="34" charset="0"/>
            </a:endParaRPr>
          </a:p>
          <a:p>
            <a:r>
              <a:rPr lang="en-US" altLang="zh-CN" sz="2800" dirty="0" smtClean="0">
                <a:solidFill>
                  <a:schemeClr val="bg1"/>
                </a:solidFill>
                <a:latin typeface="Arial Black" panose="020B0A04020102020204" pitchFamily="34" charset="0"/>
              </a:rPr>
              <a:t>task</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071802" y="641778"/>
            <a:ext cx="367280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thinking</a:t>
            </a:r>
            <a:endParaRPr lang="en-AU" altLang="zh-CN" sz="3600" b="1" dirty="0">
              <a:solidFill>
                <a:srgbClr val="C00000"/>
              </a:solidFill>
              <a:latin typeface="Arial" panose="020B0604020202020204" pitchFamily="34" charset="0"/>
              <a:cs typeface="Arial" panose="020B0604020202020204" pitchFamily="34" charset="0"/>
            </a:endParaRPr>
          </a:p>
        </p:txBody>
      </p:sp>
      <p:graphicFrame>
        <p:nvGraphicFramePr>
          <p:cNvPr id="2" name="表格 1"/>
          <p:cNvGraphicFramePr>
            <a:graphicFrameLocks noGrp="1"/>
          </p:cNvGraphicFramePr>
          <p:nvPr/>
        </p:nvGraphicFramePr>
        <p:xfrm>
          <a:off x="1259632" y="1556792"/>
          <a:ext cx="7541468" cy="5225782"/>
        </p:xfrm>
        <a:graphic>
          <a:graphicData uri="http://schemas.openxmlformats.org/drawingml/2006/table">
            <a:tbl>
              <a:tblPr firstRow="1" bandRow="1">
                <a:tableStyleId>{E8B1032C-EA38-4F05-BA0D-38AFFFC7BED3}</a:tableStyleId>
              </a:tblPr>
              <a:tblGrid>
                <a:gridCol w="3680682"/>
                <a:gridCol w="3860786"/>
              </a:tblGrid>
              <a:tr h="32678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tx1"/>
                          </a:solidFill>
                          <a:latin typeface="Arial" panose="020B0604020202020204" pitchFamily="34" charset="0"/>
                          <a:ea typeface="+mn-ea"/>
                          <a:cs typeface="Arial" panose="020B0604020202020204" pitchFamily="34" charset="0"/>
                        </a:rPr>
                        <a:t>What I do to celebrate the Spring Festival</a:t>
                      </a:r>
                      <a:endParaRPr lang="zh-CN" altLang="en-US" sz="1400" b="1" dirty="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tx1"/>
                          </a:solidFill>
                          <a:latin typeface="Arial" panose="020B0604020202020204" pitchFamily="34" charset="0"/>
                          <a:ea typeface="+mn-ea"/>
                          <a:cs typeface="Arial" panose="020B0604020202020204" pitchFamily="34" charset="0"/>
                        </a:rPr>
                        <a:t>People whose skill and labor are required</a:t>
                      </a:r>
                      <a:endParaRPr lang="zh-CN" altLang="en-US" sz="1400" b="1" kern="1200" dirty="0" smtClean="0">
                        <a:solidFill>
                          <a:schemeClr val="tx1"/>
                        </a:solidFill>
                        <a:latin typeface="Arial" panose="020B0604020202020204" pitchFamily="34" charset="0"/>
                        <a:ea typeface="+mn-ea"/>
                        <a:cs typeface="Arial" panose="020B0604020202020204" pitchFamily="34" charset="0"/>
                      </a:endParaRPr>
                    </a:p>
                  </a:txBody>
                  <a:tcPr/>
                </a:tc>
              </a:tr>
              <a:tr h="108779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500" b="0" i="0" u="none" strike="noStrike" kern="1200" baseline="0" dirty="0" smtClean="0">
                          <a:solidFill>
                            <a:schemeClr val="tx1"/>
                          </a:solidFill>
                          <a:latin typeface="Arial" panose="020B0604020202020204" pitchFamily="34" charset="0"/>
                          <a:ea typeface="+mn-ea"/>
                          <a:cs typeface="Arial" panose="020B0604020202020204" pitchFamily="34" charset="0"/>
                        </a:rPr>
                        <a:t>go back to my hometown by train</a:t>
                      </a:r>
                      <a:endParaRPr lang="en-US" altLang="zh-CN" sz="15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endParaRPr lang="zh-CN" altLang="en-US" sz="1500" dirty="0">
                        <a:latin typeface="Arial" panose="020B0604020202020204" pitchFamily="34" charset="0"/>
                        <a:cs typeface="Arial" panose="020B0604020202020204" pitchFamily="34" charset="0"/>
                      </a:endParaRPr>
                    </a:p>
                  </a:txBody>
                  <a:tcPr/>
                </a:tc>
                <a:tc>
                  <a:txBody>
                    <a:bodyPr/>
                    <a:lstStyle/>
                    <a:p>
                      <a:r>
                        <a:rPr lang="en-US" altLang="zh-CN" sz="1500" b="0" i="0" u="none" strike="noStrike" kern="1200" baseline="0" dirty="0" smtClean="0">
                          <a:solidFill>
                            <a:schemeClr val="tx1"/>
                          </a:solidFill>
                          <a:latin typeface="Arial" panose="020B0604020202020204" pitchFamily="34" charset="0"/>
                          <a:ea typeface="+mn-ea"/>
                          <a:cs typeface="Arial" panose="020B0604020202020204" pitchFamily="34" charset="0"/>
                        </a:rPr>
                        <a:t>• ticket agent</a:t>
                      </a:r>
                      <a:endParaRPr lang="en-US" altLang="zh-CN" sz="15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US" altLang="zh-CN" sz="1500" b="0" i="0" u="none" strike="noStrike" kern="1200" baseline="0" dirty="0" smtClean="0">
                          <a:solidFill>
                            <a:schemeClr val="tx1"/>
                          </a:solidFill>
                          <a:latin typeface="Arial" panose="020B0604020202020204" pitchFamily="34" charset="0"/>
                          <a:ea typeface="+mn-ea"/>
                          <a:cs typeface="Arial" panose="020B0604020202020204" pitchFamily="34" charset="0"/>
                        </a:rPr>
                        <a:t>• driver</a:t>
                      </a:r>
                      <a:endParaRPr lang="en-US" altLang="zh-CN" sz="15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US" altLang="zh-CN" sz="1500" b="0" i="0" u="none" strike="noStrike" kern="1200" baseline="0" dirty="0" smtClean="0">
                          <a:solidFill>
                            <a:schemeClr val="tx1"/>
                          </a:solidFill>
                          <a:latin typeface="Arial" panose="020B0604020202020204" pitchFamily="34" charset="0"/>
                          <a:ea typeface="+mn-ea"/>
                          <a:cs typeface="Arial" panose="020B0604020202020204" pitchFamily="34" charset="0"/>
                        </a:rPr>
                        <a:t>• conductor</a:t>
                      </a:r>
                      <a:endParaRPr lang="en-US" altLang="zh-CN" sz="15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US" altLang="zh-CN" sz="1500" b="0" i="0" u="none" strike="noStrike" kern="1200" baseline="0" dirty="0" smtClean="0">
                          <a:solidFill>
                            <a:schemeClr val="tx1"/>
                          </a:solidFill>
                          <a:latin typeface="Arial" panose="020B0604020202020204" pitchFamily="34" charset="0"/>
                          <a:ea typeface="+mn-ea"/>
                          <a:cs typeface="Arial" panose="020B0604020202020204" pitchFamily="34" charset="0"/>
                        </a:rPr>
                        <a:t>• track maintenance workers</a:t>
                      </a:r>
                      <a:endParaRPr lang="en-US" altLang="zh-CN" sz="15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US" altLang="zh-CN" sz="1500" b="0" i="0" u="none" strike="noStrike" kern="1200" baseline="0" dirty="0" smtClean="0">
                          <a:solidFill>
                            <a:schemeClr val="tx1"/>
                          </a:solidFill>
                          <a:latin typeface="Arial" panose="020B0604020202020204" pitchFamily="34" charset="0"/>
                          <a:ea typeface="+mn-ea"/>
                          <a:cs typeface="Arial" panose="020B0604020202020204" pitchFamily="34" charset="0"/>
                        </a:rPr>
                        <a:t>…</a:t>
                      </a:r>
                      <a:endParaRPr lang="zh-CN" altLang="en-US" sz="15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tc>
              </a:tr>
              <a:tr h="1233766">
                <a:tc>
                  <a:txBody>
                    <a:bodyPr/>
                    <a:lstStyle/>
                    <a:p>
                      <a:pPr algn="just">
                        <a:spcAft>
                          <a:spcPts val="0"/>
                        </a:spcAft>
                      </a:pPr>
                      <a:endParaRPr lang="zh-CN" sz="15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c>
                  <a:txBody>
                    <a:bodyPr/>
                    <a:lstStyle/>
                    <a:p>
                      <a:pPr algn="l">
                        <a:spcAft>
                          <a:spcPts val="0"/>
                        </a:spcAft>
                      </a:pPr>
                      <a:endParaRPr lang="en-US" altLang="zh-CN" sz="1500" kern="100" dirty="0" smtClean="0">
                        <a:effectLst/>
                        <a:latin typeface="Arial" panose="020B0604020202020204" pitchFamily="34" charset="0"/>
                        <a:ea typeface="宋体" panose="02010600030101010101" pitchFamily="2" charset="-122"/>
                        <a:cs typeface="Arial" panose="020B0604020202020204" pitchFamily="34" charset="0"/>
                      </a:endParaRPr>
                    </a:p>
                    <a:p>
                      <a:pPr algn="l">
                        <a:spcAft>
                          <a:spcPts val="0"/>
                        </a:spcAft>
                      </a:pPr>
                      <a:endParaRPr lang="en-US" altLang="zh-CN" sz="1500" kern="100" dirty="0" smtClean="0">
                        <a:effectLst/>
                        <a:latin typeface="Arial" panose="020B0604020202020204" pitchFamily="34" charset="0"/>
                        <a:ea typeface="宋体" panose="02010600030101010101" pitchFamily="2" charset="-122"/>
                        <a:cs typeface="Arial" panose="020B0604020202020204" pitchFamily="34" charset="0"/>
                      </a:endParaRPr>
                    </a:p>
                    <a:p>
                      <a:pPr algn="l">
                        <a:spcAft>
                          <a:spcPts val="0"/>
                        </a:spcAft>
                      </a:pPr>
                      <a:endParaRPr lang="en-US" altLang="zh-CN" sz="1500" kern="100" dirty="0" smtClean="0">
                        <a:effectLst/>
                        <a:latin typeface="Arial" panose="020B0604020202020204" pitchFamily="34" charset="0"/>
                        <a:ea typeface="宋体" panose="02010600030101010101" pitchFamily="2" charset="-122"/>
                        <a:cs typeface="Arial" panose="020B0604020202020204" pitchFamily="34" charset="0"/>
                      </a:endParaRPr>
                    </a:p>
                    <a:p>
                      <a:pPr algn="l">
                        <a:spcAft>
                          <a:spcPts val="0"/>
                        </a:spcAft>
                      </a:pPr>
                      <a:endParaRPr lang="en-US" altLang="zh-CN" sz="1500" kern="100" dirty="0" smtClean="0">
                        <a:effectLst/>
                        <a:latin typeface="Arial" panose="020B0604020202020204" pitchFamily="34" charset="0"/>
                        <a:ea typeface="宋体" panose="02010600030101010101" pitchFamily="2" charset="-122"/>
                        <a:cs typeface="Arial" panose="020B0604020202020204" pitchFamily="34" charset="0"/>
                      </a:endParaRPr>
                    </a:p>
                    <a:p>
                      <a:pPr algn="l">
                        <a:spcAft>
                          <a:spcPts val="0"/>
                        </a:spcAft>
                      </a:pPr>
                      <a:endParaRPr lang="zh-CN" sz="15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r>
              <a:tr h="1237456">
                <a:tc>
                  <a:txBody>
                    <a:bodyPr/>
                    <a:lstStyle/>
                    <a:p>
                      <a:pPr algn="just">
                        <a:spcAft>
                          <a:spcPts val="0"/>
                        </a:spcAft>
                      </a:pPr>
                      <a:endParaRPr lang="zh-CN" sz="15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c>
                  <a:txBody>
                    <a:bodyPr/>
                    <a:lstStyle/>
                    <a:p>
                      <a:pPr algn="l">
                        <a:spcAft>
                          <a:spcPts val="0"/>
                        </a:spcAft>
                      </a:pPr>
                      <a:endParaRPr lang="en-US" altLang="zh-CN" sz="1500" kern="100" dirty="0" smtClean="0">
                        <a:effectLst/>
                        <a:latin typeface="Arial" panose="020B0604020202020204" pitchFamily="34" charset="0"/>
                        <a:ea typeface="宋体" panose="02010600030101010101" pitchFamily="2" charset="-122"/>
                        <a:cs typeface="Arial" panose="020B0604020202020204" pitchFamily="34" charset="0"/>
                      </a:endParaRPr>
                    </a:p>
                    <a:p>
                      <a:pPr algn="l">
                        <a:spcAft>
                          <a:spcPts val="0"/>
                        </a:spcAft>
                      </a:pPr>
                      <a:endParaRPr lang="en-US" altLang="zh-CN" sz="1500" kern="100" dirty="0" smtClean="0">
                        <a:effectLst/>
                        <a:latin typeface="Arial" panose="020B0604020202020204" pitchFamily="34" charset="0"/>
                        <a:ea typeface="宋体" panose="02010600030101010101" pitchFamily="2" charset="-122"/>
                        <a:cs typeface="Arial" panose="020B0604020202020204" pitchFamily="34" charset="0"/>
                      </a:endParaRPr>
                    </a:p>
                    <a:p>
                      <a:pPr algn="l">
                        <a:spcAft>
                          <a:spcPts val="0"/>
                        </a:spcAft>
                      </a:pPr>
                      <a:endParaRPr lang="en-US" altLang="zh-CN" sz="1500" kern="100" dirty="0" smtClean="0">
                        <a:effectLst/>
                        <a:latin typeface="Arial" panose="020B0604020202020204" pitchFamily="34" charset="0"/>
                        <a:ea typeface="宋体" panose="02010600030101010101" pitchFamily="2" charset="-122"/>
                        <a:cs typeface="Arial" panose="020B0604020202020204" pitchFamily="34" charset="0"/>
                      </a:endParaRPr>
                    </a:p>
                    <a:p>
                      <a:pPr algn="l">
                        <a:spcAft>
                          <a:spcPts val="0"/>
                        </a:spcAft>
                      </a:pPr>
                      <a:endParaRPr lang="en-US" altLang="zh-CN" sz="1500" kern="100" dirty="0" smtClean="0">
                        <a:effectLst/>
                        <a:latin typeface="Arial" panose="020B0604020202020204" pitchFamily="34" charset="0"/>
                        <a:ea typeface="宋体" panose="02010600030101010101" pitchFamily="2" charset="-122"/>
                        <a:cs typeface="Arial" panose="020B0604020202020204" pitchFamily="34" charset="0"/>
                      </a:endParaRPr>
                    </a:p>
                    <a:p>
                      <a:pPr algn="l">
                        <a:spcAft>
                          <a:spcPts val="0"/>
                        </a:spcAft>
                      </a:pPr>
                      <a:endParaRPr lang="en-US" altLang="zh-CN" sz="1500" kern="100" dirty="0" smtClean="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r>
              <a:tr h="1193334">
                <a:tc>
                  <a:txBody>
                    <a:bodyPr/>
                    <a:lstStyle/>
                    <a:p>
                      <a:pPr algn="just">
                        <a:spcAft>
                          <a:spcPts val="0"/>
                        </a:spcAft>
                      </a:pPr>
                      <a:endParaRPr lang="zh-CN" sz="15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c>
                  <a:txBody>
                    <a:bodyPr/>
                    <a:lstStyle/>
                    <a:p>
                      <a:endParaRPr lang="en-US" altLang="zh-CN" sz="1500" kern="100" dirty="0" smtClean="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r>
            </a:tbl>
          </a:graphicData>
        </a:graphic>
      </p:graphicFrame>
      <p:pic>
        <p:nvPicPr>
          <p:cNvPr id="15"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Lead-in</a:t>
            </a:r>
            <a:endParaRPr lang="en-US" altLang="zh-CN" sz="2800" dirty="0" smtClean="0">
              <a:solidFill>
                <a:schemeClr val="bg1"/>
              </a:solidFill>
              <a:latin typeface="Arial Black" panose="020B0A04020102020204" pitchFamily="34" charset="0"/>
            </a:endParaRPr>
          </a:p>
          <a:p>
            <a:r>
              <a:rPr lang="en-US" altLang="zh-CN" sz="2800" dirty="0" smtClean="0">
                <a:solidFill>
                  <a:schemeClr val="bg1"/>
                </a:solidFill>
                <a:latin typeface="Arial Black" panose="020B0A04020102020204" pitchFamily="34" charset="0"/>
              </a:rPr>
              <a:t>task</a:t>
            </a:r>
            <a:endParaRPr lang="en-US" altLang="zh-CN" sz="2800" dirty="0">
              <a:solidFill>
                <a:schemeClr val="bg1"/>
              </a:solidFill>
              <a:latin typeface="Arial Black" panose="020B0A04020102020204" pitchFamily="34" charset="0"/>
            </a:endParaRPr>
          </a:p>
        </p:txBody>
      </p:sp>
      <p:sp>
        <p:nvSpPr>
          <p:cNvPr id="6" name="TextBox 5"/>
          <p:cNvSpPr txBox="1"/>
          <p:nvPr/>
        </p:nvSpPr>
        <p:spPr>
          <a:xfrm>
            <a:off x="1259632" y="3140968"/>
            <a:ext cx="3648570" cy="861774"/>
          </a:xfrm>
          <a:prstGeom prst="rect">
            <a:avLst/>
          </a:prstGeom>
          <a:noFill/>
        </p:spPr>
        <p:txBody>
          <a:bodyPr wrap="square" rtlCol="0">
            <a:spAutoFit/>
          </a:bodyPr>
          <a:lstStyle/>
          <a:p>
            <a:pPr algn="just"/>
            <a:r>
              <a:rPr lang="en-US" altLang="zh-CN" sz="1500" kern="0" dirty="0">
                <a:solidFill>
                  <a:srgbClr val="C00000"/>
                </a:solidFill>
                <a:latin typeface="Arial" panose="020B0604020202020204" pitchFamily="34" charset="0"/>
                <a:cs typeface="Arial" panose="020B0604020202020204" pitchFamily="34" charset="0"/>
              </a:rPr>
              <a:t>decorate my home with couplets and art crafts</a:t>
            </a:r>
            <a:endParaRPr lang="zh-CN" altLang="zh-CN" sz="1500" kern="100" dirty="0">
              <a:solidFill>
                <a:srgbClr val="C00000"/>
              </a:solidFill>
              <a:latin typeface="Arial" panose="020B0604020202020204" pitchFamily="34" charset="0"/>
              <a:cs typeface="Arial" panose="020B0604020202020204" pitchFamily="34" charset="0"/>
            </a:endParaRPr>
          </a:p>
          <a:p>
            <a:endParaRPr lang="zh-CN" altLang="en-US" dirty="0">
              <a:solidFill>
                <a:srgbClr val="C00000"/>
              </a:solidFill>
            </a:endParaRPr>
          </a:p>
        </p:txBody>
      </p:sp>
      <p:sp>
        <p:nvSpPr>
          <p:cNvPr id="7" name="TextBox 6"/>
          <p:cNvSpPr txBox="1"/>
          <p:nvPr/>
        </p:nvSpPr>
        <p:spPr>
          <a:xfrm>
            <a:off x="5004048" y="3103800"/>
            <a:ext cx="1535998" cy="1246495"/>
          </a:xfrm>
          <a:prstGeom prst="rect">
            <a:avLst/>
          </a:prstGeom>
          <a:noFill/>
        </p:spPr>
        <p:txBody>
          <a:bodyPr wrap="none" rtlCol="0">
            <a:spAutoFit/>
          </a:bodyPr>
          <a:lstStyle/>
          <a:p>
            <a:r>
              <a:rPr lang="en-US" altLang="zh-CN" sz="1500" kern="0" dirty="0">
                <a:solidFill>
                  <a:srgbClr val="C00000"/>
                </a:solidFill>
                <a:latin typeface="Arial" panose="020B0604020202020204" pitchFamily="34" charset="0"/>
                <a:cs typeface="Arial" panose="020B0604020202020204" pitchFamily="34" charset="0"/>
              </a:rPr>
              <a:t>• calligrapher</a:t>
            </a:r>
            <a:endParaRPr lang="zh-CN" altLang="zh-CN" sz="1500" kern="100" dirty="0">
              <a:solidFill>
                <a:srgbClr val="C00000"/>
              </a:solidFill>
              <a:latin typeface="Arial" panose="020B0604020202020204" pitchFamily="34" charset="0"/>
              <a:cs typeface="Arial" panose="020B0604020202020204" pitchFamily="34" charset="0"/>
            </a:endParaRPr>
          </a:p>
          <a:p>
            <a:r>
              <a:rPr lang="en-US" altLang="zh-CN" sz="1500" kern="0" dirty="0">
                <a:solidFill>
                  <a:srgbClr val="C00000"/>
                </a:solidFill>
                <a:latin typeface="Arial" panose="020B0604020202020204" pitchFamily="34" charset="0"/>
                <a:cs typeface="Arial" panose="020B0604020202020204" pitchFamily="34" charset="0"/>
              </a:rPr>
              <a:t>• artisan</a:t>
            </a:r>
            <a:endParaRPr lang="zh-CN" altLang="zh-CN" sz="1500" kern="100" dirty="0">
              <a:solidFill>
                <a:srgbClr val="C00000"/>
              </a:solidFill>
              <a:latin typeface="Arial" panose="020B0604020202020204" pitchFamily="34" charset="0"/>
              <a:cs typeface="Arial" panose="020B0604020202020204" pitchFamily="34" charset="0"/>
            </a:endParaRPr>
          </a:p>
          <a:p>
            <a:r>
              <a:rPr lang="en-US" altLang="zh-CN" sz="1500" kern="0" dirty="0">
                <a:solidFill>
                  <a:srgbClr val="C00000"/>
                </a:solidFill>
                <a:latin typeface="Arial" panose="020B0604020202020204" pitchFamily="34" charset="0"/>
                <a:cs typeface="Arial" panose="020B0604020202020204" pitchFamily="34" charset="0"/>
              </a:rPr>
              <a:t>• shop assistant</a:t>
            </a:r>
            <a:endParaRPr lang="zh-CN" altLang="zh-CN" sz="1500" kern="100" dirty="0">
              <a:solidFill>
                <a:srgbClr val="C00000"/>
              </a:solidFill>
              <a:latin typeface="Arial" panose="020B0604020202020204" pitchFamily="34" charset="0"/>
              <a:cs typeface="Arial" panose="020B0604020202020204" pitchFamily="34" charset="0"/>
            </a:endParaRPr>
          </a:p>
          <a:p>
            <a:pPr algn="just">
              <a:spcAft>
                <a:spcPts val="0"/>
              </a:spcAft>
            </a:pPr>
            <a:r>
              <a:rPr lang="en-US" altLang="zh-CN" sz="1500" kern="0" dirty="0">
                <a:solidFill>
                  <a:srgbClr val="C00000"/>
                </a:solidFill>
                <a:latin typeface="Arial" panose="020B0604020202020204" pitchFamily="34" charset="0"/>
                <a:cs typeface="Arial" panose="020B0604020202020204" pitchFamily="34" charset="0"/>
              </a:rPr>
              <a:t>• cashier</a:t>
            </a:r>
            <a:endParaRPr lang="zh-CN" altLang="zh-CN" sz="1500" kern="100" dirty="0">
              <a:solidFill>
                <a:srgbClr val="C00000"/>
              </a:solidFill>
              <a:latin typeface="Arial" panose="020B0604020202020204" pitchFamily="34" charset="0"/>
              <a:cs typeface="Arial" panose="020B0604020202020204" pitchFamily="34" charset="0"/>
            </a:endParaRPr>
          </a:p>
          <a:p>
            <a:pPr algn="just">
              <a:spcAft>
                <a:spcPts val="0"/>
              </a:spcAft>
            </a:pPr>
            <a:r>
              <a:rPr lang="en-US" altLang="zh-CN" sz="1500" kern="0" dirty="0" smtClean="0">
                <a:solidFill>
                  <a:srgbClr val="C00000"/>
                </a:solidFill>
                <a:latin typeface="Arial" panose="020B0604020202020204" pitchFamily="34" charset="0"/>
                <a:cs typeface="Arial" panose="020B0604020202020204" pitchFamily="34" charset="0"/>
              </a:rPr>
              <a:t>…</a:t>
            </a:r>
            <a:endParaRPr lang="zh-CN" altLang="zh-CN" sz="1500" kern="1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1259632" y="4342745"/>
            <a:ext cx="3648570" cy="553998"/>
          </a:xfrm>
          <a:prstGeom prst="rect">
            <a:avLst/>
          </a:prstGeom>
          <a:noFill/>
        </p:spPr>
        <p:txBody>
          <a:bodyPr wrap="square" rtlCol="0">
            <a:spAutoFit/>
          </a:bodyPr>
          <a:lstStyle/>
          <a:p>
            <a:pPr algn="just"/>
            <a:r>
              <a:rPr lang="en-US" altLang="zh-CN" sz="1500" kern="0" dirty="0">
                <a:solidFill>
                  <a:srgbClr val="C00000"/>
                </a:solidFill>
                <a:latin typeface="Arial" panose="020B0604020202020204" pitchFamily="34" charset="0"/>
                <a:cs typeface="Arial" panose="020B0604020202020204" pitchFamily="34" charset="0"/>
              </a:rPr>
              <a:t>have the family reunion dinner on Spring Festival’s </a:t>
            </a:r>
            <a:r>
              <a:rPr lang="en-US" altLang="zh-CN" sz="1500" kern="0" dirty="0" smtClean="0">
                <a:solidFill>
                  <a:srgbClr val="C00000"/>
                </a:solidFill>
                <a:latin typeface="Arial" panose="020B0604020202020204" pitchFamily="34" charset="0"/>
                <a:cs typeface="Arial" panose="020B0604020202020204" pitchFamily="34" charset="0"/>
              </a:rPr>
              <a:t>eve</a:t>
            </a:r>
            <a:endParaRPr lang="zh-CN" altLang="zh-CN" sz="1500" kern="100" dirty="0">
              <a:solidFill>
                <a:srgbClr val="C00000"/>
              </a:solidFill>
              <a:latin typeface="Arial" panose="020B0604020202020204" pitchFamily="34" charset="0"/>
              <a:cs typeface="Arial" panose="020B0604020202020204" pitchFamily="34" charset="0"/>
            </a:endParaRPr>
          </a:p>
        </p:txBody>
      </p:sp>
      <p:sp>
        <p:nvSpPr>
          <p:cNvPr id="9" name="TextBox 8"/>
          <p:cNvSpPr txBox="1"/>
          <p:nvPr/>
        </p:nvSpPr>
        <p:spPr>
          <a:xfrm>
            <a:off x="5017650" y="4342745"/>
            <a:ext cx="1986441" cy="1246495"/>
          </a:xfrm>
          <a:prstGeom prst="rect">
            <a:avLst/>
          </a:prstGeom>
          <a:noFill/>
        </p:spPr>
        <p:txBody>
          <a:bodyPr wrap="none" rtlCol="0">
            <a:spAutoFit/>
          </a:bodyPr>
          <a:lstStyle/>
          <a:p>
            <a:r>
              <a:rPr lang="en-US" altLang="zh-CN" sz="1500" kern="0" dirty="0">
                <a:solidFill>
                  <a:srgbClr val="C00000"/>
                </a:solidFill>
                <a:latin typeface="Arial" panose="020B0604020202020204" pitchFamily="34" charset="0"/>
                <a:cs typeface="Arial" panose="020B0604020202020204" pitchFamily="34" charset="0"/>
              </a:rPr>
              <a:t>• farmer</a:t>
            </a:r>
            <a:endParaRPr lang="zh-CN" altLang="zh-CN" sz="1500" kern="100" dirty="0">
              <a:solidFill>
                <a:srgbClr val="C00000"/>
              </a:solidFill>
              <a:latin typeface="Arial" panose="020B0604020202020204" pitchFamily="34" charset="0"/>
              <a:cs typeface="Arial" panose="020B0604020202020204" pitchFamily="34" charset="0"/>
            </a:endParaRPr>
          </a:p>
          <a:p>
            <a:r>
              <a:rPr lang="en-US" altLang="zh-CN" sz="1500" kern="0" dirty="0">
                <a:solidFill>
                  <a:srgbClr val="C00000"/>
                </a:solidFill>
                <a:latin typeface="Arial" panose="020B0604020202020204" pitchFamily="34" charset="0"/>
                <a:cs typeface="Arial" panose="020B0604020202020204" pitchFamily="34" charset="0"/>
              </a:rPr>
              <a:t>• cook</a:t>
            </a:r>
            <a:endParaRPr lang="zh-CN" altLang="zh-CN" sz="1500" kern="100" dirty="0">
              <a:solidFill>
                <a:srgbClr val="C00000"/>
              </a:solidFill>
              <a:latin typeface="Arial" panose="020B0604020202020204" pitchFamily="34" charset="0"/>
              <a:cs typeface="Arial" panose="020B0604020202020204" pitchFamily="34" charset="0"/>
            </a:endParaRPr>
          </a:p>
          <a:p>
            <a:r>
              <a:rPr lang="en-US" altLang="zh-CN" sz="1500" kern="0" dirty="0">
                <a:solidFill>
                  <a:srgbClr val="C00000"/>
                </a:solidFill>
                <a:latin typeface="Arial" panose="020B0604020202020204" pitchFamily="34" charset="0"/>
                <a:cs typeface="Arial" panose="020B0604020202020204" pitchFamily="34" charset="0"/>
              </a:rPr>
              <a:t>• waiter</a:t>
            </a:r>
            <a:endParaRPr lang="zh-CN" altLang="zh-CN" sz="1500" kern="100" dirty="0">
              <a:solidFill>
                <a:srgbClr val="C00000"/>
              </a:solidFill>
              <a:latin typeface="Arial" panose="020B0604020202020204" pitchFamily="34" charset="0"/>
              <a:cs typeface="Arial" panose="020B0604020202020204" pitchFamily="34" charset="0"/>
            </a:endParaRPr>
          </a:p>
          <a:p>
            <a:r>
              <a:rPr lang="en-US" altLang="zh-CN" sz="1500" kern="0" dirty="0">
                <a:solidFill>
                  <a:srgbClr val="C00000"/>
                </a:solidFill>
                <a:latin typeface="Arial" panose="020B0604020202020204" pitchFamily="34" charset="0"/>
                <a:cs typeface="Arial" panose="020B0604020202020204" pitchFamily="34" charset="0"/>
              </a:rPr>
              <a:t>• restaurant manager</a:t>
            </a:r>
            <a:endParaRPr lang="zh-CN" altLang="zh-CN" sz="1500" kern="100" dirty="0">
              <a:solidFill>
                <a:srgbClr val="C00000"/>
              </a:solidFill>
              <a:latin typeface="Arial" panose="020B0604020202020204" pitchFamily="34" charset="0"/>
              <a:cs typeface="Arial" panose="020B0604020202020204" pitchFamily="34" charset="0"/>
            </a:endParaRPr>
          </a:p>
          <a:p>
            <a:pPr algn="just">
              <a:spcAft>
                <a:spcPts val="0"/>
              </a:spcAft>
            </a:pPr>
            <a:r>
              <a:rPr lang="en-US" altLang="zh-CN" sz="1500" kern="0" dirty="0" smtClean="0">
                <a:solidFill>
                  <a:srgbClr val="C00000"/>
                </a:solidFill>
                <a:latin typeface="Arial" panose="020B0604020202020204" pitchFamily="34" charset="0"/>
                <a:cs typeface="Arial" panose="020B0604020202020204" pitchFamily="34" charset="0"/>
              </a:rPr>
              <a:t>…</a:t>
            </a:r>
            <a:endParaRPr lang="zh-CN" altLang="zh-CN" sz="1500" kern="100" dirty="0">
              <a:solidFill>
                <a:srgbClr val="C00000"/>
              </a:solidFill>
              <a:latin typeface="Arial" panose="020B0604020202020204" pitchFamily="34" charset="0"/>
              <a:cs typeface="Arial" panose="020B0604020202020204" pitchFamily="34" charset="0"/>
            </a:endParaRPr>
          </a:p>
        </p:txBody>
      </p:sp>
      <p:sp>
        <p:nvSpPr>
          <p:cNvPr id="10" name="TextBox 9"/>
          <p:cNvSpPr txBox="1"/>
          <p:nvPr/>
        </p:nvSpPr>
        <p:spPr>
          <a:xfrm>
            <a:off x="1259632" y="5554107"/>
            <a:ext cx="3618298" cy="323165"/>
          </a:xfrm>
          <a:prstGeom prst="rect">
            <a:avLst/>
          </a:prstGeom>
          <a:noFill/>
        </p:spPr>
        <p:txBody>
          <a:bodyPr wrap="none" rtlCol="0">
            <a:spAutoFit/>
          </a:bodyPr>
          <a:lstStyle/>
          <a:p>
            <a:r>
              <a:rPr lang="en-US" altLang="zh-CN" sz="1500" kern="0" dirty="0">
                <a:solidFill>
                  <a:srgbClr val="C00000"/>
                </a:solidFill>
                <a:latin typeface="Arial" panose="020B0604020202020204" pitchFamily="34" charset="0"/>
                <a:cs typeface="Arial" panose="020B0604020202020204" pitchFamily="34" charset="0"/>
              </a:rPr>
              <a:t>go to Spring Festival fairs with my </a:t>
            </a:r>
            <a:r>
              <a:rPr lang="en-US" altLang="zh-CN" sz="1500" kern="0" dirty="0" smtClean="0">
                <a:solidFill>
                  <a:srgbClr val="C00000"/>
                </a:solidFill>
                <a:latin typeface="Arial" panose="020B0604020202020204" pitchFamily="34" charset="0"/>
                <a:cs typeface="Arial" panose="020B0604020202020204" pitchFamily="34" charset="0"/>
              </a:rPr>
              <a:t>family</a:t>
            </a:r>
            <a:endParaRPr lang="zh-CN" altLang="zh-CN" sz="1500" kern="100" dirty="0">
              <a:solidFill>
                <a:srgbClr val="C00000"/>
              </a:solidFill>
              <a:latin typeface="Arial" panose="020B0604020202020204" pitchFamily="34" charset="0"/>
              <a:cs typeface="Arial" panose="020B0604020202020204" pitchFamily="34" charset="0"/>
            </a:endParaRPr>
          </a:p>
        </p:txBody>
      </p:sp>
      <p:sp>
        <p:nvSpPr>
          <p:cNvPr id="17" name="TextBox 16"/>
          <p:cNvSpPr txBox="1"/>
          <p:nvPr/>
        </p:nvSpPr>
        <p:spPr>
          <a:xfrm>
            <a:off x="4999876" y="5566881"/>
            <a:ext cx="1430200" cy="1246495"/>
          </a:xfrm>
          <a:prstGeom prst="rect">
            <a:avLst/>
          </a:prstGeom>
          <a:noFill/>
        </p:spPr>
        <p:txBody>
          <a:bodyPr wrap="none" rtlCol="0">
            <a:spAutoFit/>
          </a:bodyPr>
          <a:lstStyle/>
          <a:p>
            <a:r>
              <a:rPr lang="en-US" altLang="zh-CN" sz="1500" kern="0" dirty="0">
                <a:solidFill>
                  <a:srgbClr val="C00000"/>
                </a:solidFill>
                <a:latin typeface="Arial" panose="020B0604020202020204" pitchFamily="34" charset="0"/>
                <a:cs typeface="Arial" panose="020B0604020202020204" pitchFamily="34" charset="0"/>
              </a:rPr>
              <a:t>• fair organizer</a:t>
            </a:r>
            <a:endParaRPr lang="zh-CN" altLang="zh-CN" sz="1500" kern="100" dirty="0">
              <a:solidFill>
                <a:srgbClr val="C00000"/>
              </a:solidFill>
              <a:latin typeface="Arial" panose="020B0604020202020204" pitchFamily="34" charset="0"/>
              <a:cs typeface="Arial" panose="020B0604020202020204" pitchFamily="34" charset="0"/>
            </a:endParaRPr>
          </a:p>
          <a:p>
            <a:r>
              <a:rPr lang="en-US" altLang="zh-CN" sz="1500" kern="0" dirty="0">
                <a:solidFill>
                  <a:srgbClr val="C00000"/>
                </a:solidFill>
                <a:latin typeface="Arial" panose="020B0604020202020204" pitchFamily="34" charset="0"/>
                <a:cs typeface="Arial" panose="020B0604020202020204" pitchFamily="34" charset="0"/>
              </a:rPr>
              <a:t>• ticket agent</a:t>
            </a:r>
            <a:endParaRPr lang="zh-CN" altLang="zh-CN" sz="1500" kern="100" dirty="0">
              <a:solidFill>
                <a:srgbClr val="C00000"/>
              </a:solidFill>
              <a:latin typeface="Arial" panose="020B0604020202020204" pitchFamily="34" charset="0"/>
              <a:cs typeface="Arial" panose="020B0604020202020204" pitchFamily="34" charset="0"/>
            </a:endParaRPr>
          </a:p>
          <a:p>
            <a:r>
              <a:rPr lang="en-US" altLang="zh-CN" sz="1500" kern="0" dirty="0">
                <a:solidFill>
                  <a:srgbClr val="C00000"/>
                </a:solidFill>
                <a:latin typeface="Arial" panose="020B0604020202020204" pitchFamily="34" charset="0"/>
                <a:cs typeface="Arial" panose="020B0604020202020204" pitchFamily="34" charset="0"/>
              </a:rPr>
              <a:t>• supplier</a:t>
            </a:r>
            <a:endParaRPr lang="zh-CN" altLang="zh-CN" sz="1500" kern="100" dirty="0">
              <a:solidFill>
                <a:srgbClr val="C00000"/>
              </a:solidFill>
              <a:latin typeface="Arial" panose="020B0604020202020204" pitchFamily="34" charset="0"/>
              <a:cs typeface="Arial" panose="020B0604020202020204" pitchFamily="34" charset="0"/>
            </a:endParaRPr>
          </a:p>
          <a:p>
            <a:r>
              <a:rPr lang="en-US" altLang="zh-CN" sz="1500" kern="0" dirty="0">
                <a:solidFill>
                  <a:srgbClr val="C00000"/>
                </a:solidFill>
                <a:latin typeface="Arial" panose="020B0604020202020204" pitchFamily="34" charset="0"/>
                <a:cs typeface="Arial" panose="020B0604020202020204" pitchFamily="34" charset="0"/>
              </a:rPr>
              <a:t>• peddler</a:t>
            </a:r>
            <a:endParaRPr lang="zh-CN" altLang="zh-CN" sz="1500" kern="100" dirty="0">
              <a:solidFill>
                <a:srgbClr val="C00000"/>
              </a:solidFill>
              <a:latin typeface="Arial" panose="020B0604020202020204" pitchFamily="34" charset="0"/>
              <a:cs typeface="Arial" panose="020B0604020202020204" pitchFamily="34" charset="0"/>
            </a:endParaRPr>
          </a:p>
          <a:p>
            <a:pPr algn="just">
              <a:spcAft>
                <a:spcPts val="0"/>
              </a:spcAft>
            </a:pPr>
            <a:r>
              <a:rPr lang="en-US" altLang="zh-CN" sz="1500" kern="0" dirty="0" smtClean="0">
                <a:solidFill>
                  <a:srgbClr val="C00000"/>
                </a:solidFill>
                <a:latin typeface="Arial" panose="020B0604020202020204" pitchFamily="34" charset="0"/>
                <a:cs typeface="Arial" panose="020B0604020202020204" pitchFamily="34" charset="0"/>
              </a:rPr>
              <a:t>…</a:t>
            </a:r>
            <a:endParaRPr lang="en-US" altLang="zh-CN" sz="1500" kern="1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ntent Placeholder 2"/>
          <p:cNvSpPr txBox="1"/>
          <p:nvPr/>
        </p:nvSpPr>
        <p:spPr bwMode="auto">
          <a:xfrm>
            <a:off x="1259632" y="1931082"/>
            <a:ext cx="7884368" cy="3298118"/>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3600"/>
              </a:lnSpc>
            </a:pPr>
            <a:r>
              <a:rPr lang="en-AU" altLang="zh-CN" sz="3600" b="1" kern="0" dirty="0" smtClean="0">
                <a:solidFill>
                  <a:schemeClr val="accent2">
                    <a:lumMod val="75000"/>
                  </a:schemeClr>
                </a:solidFill>
                <a:latin typeface="Arial" panose="020B0604020202020204" pitchFamily="34" charset="0"/>
                <a:cs typeface="Arial" panose="020B0604020202020204" pitchFamily="34" charset="0"/>
              </a:rPr>
              <a:t>The focused issue</a:t>
            </a:r>
            <a:endParaRPr lang="en-AU" altLang="zh-CN" sz="3600" b="1" kern="0" dirty="0" smtClean="0">
              <a:solidFill>
                <a:schemeClr val="accent2">
                  <a:lumMod val="75000"/>
                </a:schemeClr>
              </a:solidFill>
              <a:latin typeface="Arial" panose="020B0604020202020204" pitchFamily="34" charset="0"/>
              <a:cs typeface="Arial" panose="020B0604020202020204" pitchFamily="34" charset="0"/>
            </a:endParaRPr>
          </a:p>
          <a:p>
            <a:pPr lvl="1">
              <a:lnSpc>
                <a:spcPts val="3600"/>
              </a:lnSpc>
            </a:pPr>
            <a:r>
              <a:rPr lang="en-AU" altLang="zh-CN" sz="3400" kern="0" dirty="0" smtClean="0">
                <a:solidFill>
                  <a:schemeClr val="accent6">
                    <a:lumMod val="75000"/>
                  </a:schemeClr>
                </a:solidFill>
                <a:latin typeface="Arial" panose="020B0604020202020204" pitchFamily="34" charset="0"/>
                <a:cs typeface="Arial" panose="020B0604020202020204" pitchFamily="34" charset="0"/>
              </a:rPr>
              <a:t> The invisible hand</a:t>
            </a:r>
            <a:endParaRPr lang="en-AU" altLang="zh-CN" sz="3400" kern="0" dirty="0" smtClean="0">
              <a:solidFill>
                <a:schemeClr val="accent6">
                  <a:lumMod val="75000"/>
                </a:schemeClr>
              </a:solidFill>
              <a:latin typeface="Arial" panose="020B0604020202020204" pitchFamily="34" charset="0"/>
              <a:cs typeface="Arial" panose="020B0604020202020204" pitchFamily="34" charset="0"/>
            </a:endParaRPr>
          </a:p>
          <a:p>
            <a:pPr lvl="1">
              <a:lnSpc>
                <a:spcPts val="3600"/>
              </a:lnSpc>
            </a:pPr>
            <a:endParaRPr lang="en-AU" altLang="zh-CN" sz="800" kern="0" dirty="0" smtClean="0">
              <a:solidFill>
                <a:schemeClr val="accent6">
                  <a:lumMod val="75000"/>
                </a:schemeClr>
              </a:solidFill>
              <a:latin typeface="Arial" panose="020B0604020202020204" pitchFamily="34" charset="0"/>
              <a:cs typeface="Arial" panose="020B0604020202020204" pitchFamily="34" charset="0"/>
            </a:endParaRPr>
          </a:p>
          <a:p>
            <a:pPr>
              <a:lnSpc>
                <a:spcPts val="3600"/>
              </a:lnSpc>
            </a:pPr>
            <a:r>
              <a:rPr lang="en-AU" altLang="zh-CN" sz="3600" b="1" kern="0" dirty="0" smtClean="0">
                <a:solidFill>
                  <a:schemeClr val="accent2">
                    <a:lumMod val="75000"/>
                  </a:schemeClr>
                </a:solidFill>
                <a:latin typeface="Arial" panose="020B0604020202020204" pitchFamily="34" charset="0"/>
                <a:cs typeface="Arial" panose="020B0604020202020204" pitchFamily="34" charset="0"/>
              </a:rPr>
              <a:t>Reading task</a:t>
            </a:r>
            <a:endParaRPr lang="en-AU" altLang="zh-CN" sz="3600" b="1" kern="0" dirty="0" smtClean="0">
              <a:solidFill>
                <a:schemeClr val="accent2">
                  <a:lumMod val="75000"/>
                </a:schemeClr>
              </a:solidFill>
              <a:latin typeface="Arial" panose="020B0604020202020204" pitchFamily="34" charset="0"/>
              <a:cs typeface="Arial" panose="020B0604020202020204" pitchFamily="34" charset="0"/>
            </a:endParaRPr>
          </a:p>
          <a:p>
            <a:pPr marL="901700" lvl="1" indent="-444500">
              <a:lnSpc>
                <a:spcPts val="3600"/>
              </a:lnSpc>
            </a:pPr>
            <a:r>
              <a:rPr lang="en-AU" altLang="zh-CN" sz="3400" kern="0" dirty="0" smtClean="0">
                <a:solidFill>
                  <a:schemeClr val="accent6">
                    <a:lumMod val="75000"/>
                  </a:schemeClr>
                </a:solidFill>
                <a:latin typeface="Arial" panose="020B0604020202020204" pitchFamily="34" charset="0"/>
                <a:cs typeface="Arial" panose="020B0604020202020204" pitchFamily="34" charset="0"/>
              </a:rPr>
              <a:t>What are </a:t>
            </a:r>
            <a:r>
              <a:rPr lang="en-US" altLang="zh-CN" sz="3400" kern="0" dirty="0">
                <a:solidFill>
                  <a:schemeClr val="accent6">
                    <a:lumMod val="75000"/>
                  </a:schemeClr>
                </a:solidFill>
                <a:latin typeface="Arial" panose="020B0604020202020204" pitchFamily="34" charset="0"/>
                <a:cs typeface="Arial" panose="020B0604020202020204" pitchFamily="34" charset="0"/>
              </a:rPr>
              <a:t>the unseen forces that move the free-market </a:t>
            </a:r>
            <a:r>
              <a:rPr lang="en-US" altLang="zh-CN" sz="3400" kern="0" dirty="0" smtClean="0">
                <a:solidFill>
                  <a:schemeClr val="accent6">
                    <a:lumMod val="75000"/>
                  </a:schemeClr>
                </a:solidFill>
                <a:latin typeface="Arial" panose="020B0604020202020204" pitchFamily="34" charset="0"/>
                <a:cs typeface="Arial" panose="020B0604020202020204" pitchFamily="34" charset="0"/>
              </a:rPr>
              <a:t>economy?</a:t>
            </a:r>
            <a:endParaRPr lang="zh-CN" altLang="zh-CN" sz="3400" kern="0" dirty="0">
              <a:solidFill>
                <a:schemeClr val="accent6">
                  <a:lumMod val="75000"/>
                </a:schemeClr>
              </a:solidFill>
              <a:latin typeface="Arial" panose="020B0604020202020204" pitchFamily="34" charset="0"/>
              <a:cs typeface="Arial" panose="020B0604020202020204" pitchFamily="34" charset="0"/>
            </a:endParaRPr>
          </a:p>
          <a:p>
            <a:pPr lvl="1">
              <a:lnSpc>
                <a:spcPts val="3600"/>
              </a:lnSpc>
            </a:pPr>
            <a:endParaRPr lang="zh-CN" altLang="en-US" sz="3600" kern="0" dirty="0">
              <a:solidFill>
                <a:schemeClr val="accent6">
                  <a:lumMod val="75000"/>
                </a:schemeClr>
              </a:solidFill>
            </a:endParaRPr>
          </a:p>
        </p:txBody>
      </p:sp>
      <p:pic>
        <p:nvPicPr>
          <p:cNvPr id="8"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27143</Words>
  <Application>WPS 演示</Application>
  <PresentationFormat>全屏显示(4:3)</PresentationFormat>
  <Paragraphs>997</Paragraphs>
  <Slides>63</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63</vt:i4>
      </vt:variant>
    </vt:vector>
  </HeadingPairs>
  <TitlesOfParts>
    <vt:vector size="75" baseType="lpstr">
      <vt:lpstr>Arial</vt:lpstr>
      <vt:lpstr>宋体</vt:lpstr>
      <vt:lpstr>Wingdings</vt:lpstr>
      <vt:lpstr>MS Gothic</vt:lpstr>
      <vt:lpstr>Arial Black</vt:lpstr>
      <vt:lpstr>Calibri</vt:lpstr>
      <vt:lpstr>微软雅黑</vt:lpstr>
      <vt:lpstr>Arial Unicode MS</vt:lpstr>
      <vt:lpstr>Arial</vt:lpstr>
      <vt:lpstr>等线</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FLTRP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姜琳琳</dc:creator>
  <cp:lastModifiedBy>Administrator</cp:lastModifiedBy>
  <cp:revision>245</cp:revision>
  <dcterms:created xsi:type="dcterms:W3CDTF">2013-12-03T02:00:00Z</dcterms:created>
  <dcterms:modified xsi:type="dcterms:W3CDTF">2021-12-21T17:24:38Z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07EC733825F04E4D8827B6A714C36868</vt:lpwstr>
  </property>
  <property fmtid="{D5CDD505-2E9C-101B-9397-08002B2CF9AE}" pid="3" name="KSOProductBuildVer">
    <vt:lpwstr>2052-11.1.0.11194</vt:lpwstr>
  </property>
</Properties>
</file>