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420" r:id="rId2"/>
    <p:sldId id="491" r:id="rId3"/>
    <p:sldId id="473" r:id="rId4"/>
    <p:sldId id="492" r:id="rId5"/>
    <p:sldId id="464" r:id="rId6"/>
    <p:sldId id="311" r:id="rId7"/>
    <p:sldId id="493" r:id="rId8"/>
    <p:sldId id="501" r:id="rId9"/>
    <p:sldId id="502" r:id="rId10"/>
    <p:sldId id="503" r:id="rId11"/>
    <p:sldId id="506" r:id="rId12"/>
    <p:sldId id="505" r:id="rId13"/>
    <p:sldId id="504" r:id="rId14"/>
    <p:sldId id="507" r:id="rId15"/>
    <p:sldId id="508" r:id="rId16"/>
    <p:sldId id="511" r:id="rId17"/>
    <p:sldId id="320" r:id="rId18"/>
    <p:sldId id="475" r:id="rId19"/>
    <p:sldId id="489" r:id="rId20"/>
    <p:sldId id="476" r:id="rId21"/>
    <p:sldId id="514" r:id="rId22"/>
    <p:sldId id="518" r:id="rId23"/>
    <p:sldId id="513" r:id="rId24"/>
    <p:sldId id="519" r:id="rId25"/>
    <p:sldId id="477" r:id="rId26"/>
    <p:sldId id="520" r:id="rId27"/>
    <p:sldId id="483" r:id="rId28"/>
    <p:sldId id="494" r:id="rId29"/>
    <p:sldId id="452" r:id="rId30"/>
    <p:sldId id="521" r:id="rId31"/>
    <p:sldId id="482" r:id="rId32"/>
    <p:sldId id="495" r:id="rId33"/>
    <p:sldId id="522" r:id="rId34"/>
    <p:sldId id="481" r:id="rId35"/>
    <p:sldId id="496" r:id="rId36"/>
    <p:sldId id="454" r:id="rId37"/>
    <p:sldId id="524" r:id="rId38"/>
    <p:sldId id="480" r:id="rId39"/>
    <p:sldId id="497" r:id="rId40"/>
    <p:sldId id="523" r:id="rId41"/>
    <p:sldId id="479" r:id="rId42"/>
    <p:sldId id="498" r:id="rId43"/>
    <p:sldId id="456" r:id="rId44"/>
    <p:sldId id="525" r:id="rId45"/>
    <p:sldId id="478" r:id="rId46"/>
    <p:sldId id="499" r:id="rId47"/>
    <p:sldId id="526" r:id="rId48"/>
    <p:sldId id="487" r:id="rId49"/>
    <p:sldId id="500" r:id="rId50"/>
    <p:sldId id="486" r:id="rId51"/>
    <p:sldId id="527" r:id="rId52"/>
    <p:sldId id="485" r:id="rId53"/>
    <p:sldId id="528" r:id="rId54"/>
    <p:sldId id="484" r:id="rId55"/>
    <p:sldId id="529" r:id="rId56"/>
    <p:sldId id="509" r:id="rId57"/>
    <p:sldId id="510" r:id="rId58"/>
    <p:sldId id="328" r:id="rId59"/>
    <p:sldId id="447" r:id="rId60"/>
    <p:sldId id="329" r:id="rId61"/>
    <p:sldId id="330" r:id="rId62"/>
    <p:sldId id="331" r:id="rId63"/>
    <p:sldId id="332" r:id="rId64"/>
    <p:sldId id="333" r:id="rId65"/>
    <p:sldId id="335" r:id="rId66"/>
    <p:sldId id="336" r:id="rId67"/>
    <p:sldId id="339" r:id="rId68"/>
    <p:sldId id="338" r:id="rId69"/>
    <p:sldId id="421" r:id="rId7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29" autoAdjust="0"/>
    <p:restoredTop sz="94374" autoAdjust="0"/>
  </p:normalViewPr>
  <p:slideViewPr>
    <p:cSldViewPr>
      <p:cViewPr varScale="1">
        <p:scale>
          <a:sx n="70" d="100"/>
          <a:sy n="70" d="100"/>
        </p:scale>
        <p:origin x="1398" y="66"/>
      </p:cViewPr>
      <p:guideLst>
        <p:guide orient="horz" pos="2160"/>
        <p:guide pos="2880"/>
      </p:guideLst>
    </p:cSldViewPr>
  </p:slideViewPr>
  <p:notesTextViewPr>
    <p:cViewPr>
      <p:scale>
        <a:sx n="1" d="1"/>
        <a:sy n="1" d="1"/>
      </p:scale>
      <p:origin x="0" y="0"/>
    </p:cViewPr>
  </p:notesTextViewPr>
  <p:sorterViewPr>
    <p:cViewPr>
      <p:scale>
        <a:sx n="100" d="100"/>
        <a:sy n="100" d="100"/>
      </p:scale>
      <p:origin x="0" y="155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36BECE-ACF0-4E54-9DCA-9EFD37221CED}" type="datetimeFigureOut">
              <a:rPr lang="zh-CN" altLang="en-US" smtClean="0"/>
              <a:pPr/>
              <a:t>2024/4/13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F1DEA-B237-4E13-A7B5-D9834D61F4A3}" type="slidenum">
              <a:rPr lang="zh-CN" altLang="en-US" smtClean="0"/>
              <a:pPr/>
              <a:t>‹#›</a:t>
            </a:fld>
            <a:endParaRPr lang="zh-CN" altLang="en-US"/>
          </a:p>
        </p:txBody>
      </p:sp>
    </p:spTree>
    <p:extLst>
      <p:ext uri="{BB962C8B-B14F-4D97-AF65-F5344CB8AC3E}">
        <p14:creationId xmlns:p14="http://schemas.microsoft.com/office/powerpoint/2010/main" val="2211793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pPr/>
              <a:t>1</a:t>
            </a:fld>
            <a:endParaRPr lang="zh-CN" altLang="en-US"/>
          </a:p>
        </p:txBody>
      </p:sp>
    </p:spTree>
    <p:extLst>
      <p:ext uri="{BB962C8B-B14F-4D97-AF65-F5344CB8AC3E}">
        <p14:creationId xmlns:p14="http://schemas.microsoft.com/office/powerpoint/2010/main" val="100074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pPr/>
              <a:t>17</a:t>
            </a:fld>
            <a:endParaRPr lang="zh-CN" altLang="en-US"/>
          </a:p>
        </p:txBody>
      </p:sp>
    </p:spTree>
    <p:extLst>
      <p:ext uri="{BB962C8B-B14F-4D97-AF65-F5344CB8AC3E}">
        <p14:creationId xmlns:p14="http://schemas.microsoft.com/office/powerpoint/2010/main" val="1188662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1DEA-B237-4E13-A7B5-D9834D61F4A3}" type="slidenum">
              <a:rPr lang="zh-CN" altLang="en-US" smtClean="0"/>
              <a:pPr/>
              <a:t>18</a:t>
            </a:fld>
            <a:endParaRPr lang="zh-CN" altLang="en-US"/>
          </a:p>
        </p:txBody>
      </p:sp>
    </p:spTree>
    <p:extLst>
      <p:ext uri="{BB962C8B-B14F-4D97-AF65-F5344CB8AC3E}">
        <p14:creationId xmlns:p14="http://schemas.microsoft.com/office/powerpoint/2010/main" val="2191406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1D1DC9D-C42F-46D5-BF33-6023F953CDD9}" type="datetimeFigureOut">
              <a:rPr lang="zh-CN" altLang="en-US" smtClean="0"/>
              <a:pPr/>
              <a:t>2024/4/13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569035-A9AF-49FB-8C2F-211B7B56E375}" type="slidenum">
              <a:rPr lang="zh-CN" altLang="en-US" smtClean="0"/>
              <a:pPr/>
              <a:t>‹#›</a:t>
            </a:fld>
            <a:endParaRPr lang="zh-CN" altLang="en-US"/>
          </a:p>
        </p:txBody>
      </p:sp>
    </p:spTree>
    <p:extLst>
      <p:ext uri="{BB962C8B-B14F-4D97-AF65-F5344CB8AC3E}">
        <p14:creationId xmlns:p14="http://schemas.microsoft.com/office/powerpoint/2010/main" val="2685132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D1DC9D-C42F-46D5-BF33-6023F953CDD9}" type="datetimeFigureOut">
              <a:rPr lang="zh-CN" altLang="en-US" smtClean="0"/>
              <a:pPr/>
              <a:t>2024/4/13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569035-A9AF-49FB-8C2F-211B7B56E375}" type="slidenum">
              <a:rPr lang="zh-CN" altLang="en-US" smtClean="0"/>
              <a:pPr/>
              <a:t>‹#›</a:t>
            </a:fld>
            <a:endParaRPr lang="zh-CN" altLang="en-US"/>
          </a:p>
        </p:txBody>
      </p:sp>
    </p:spTree>
    <p:extLst>
      <p:ext uri="{BB962C8B-B14F-4D97-AF65-F5344CB8AC3E}">
        <p14:creationId xmlns:p14="http://schemas.microsoft.com/office/powerpoint/2010/main" val="408111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D1DC9D-C42F-46D5-BF33-6023F953CDD9}" type="datetimeFigureOut">
              <a:rPr lang="zh-CN" altLang="en-US" smtClean="0"/>
              <a:pPr/>
              <a:t>2024/4/13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569035-A9AF-49FB-8C2F-211B7B56E375}" type="slidenum">
              <a:rPr lang="zh-CN" altLang="en-US" smtClean="0"/>
              <a:pPr/>
              <a:t>‹#›</a:t>
            </a:fld>
            <a:endParaRPr lang="zh-CN" altLang="en-US"/>
          </a:p>
        </p:txBody>
      </p:sp>
    </p:spTree>
    <p:extLst>
      <p:ext uri="{BB962C8B-B14F-4D97-AF65-F5344CB8AC3E}">
        <p14:creationId xmlns:p14="http://schemas.microsoft.com/office/powerpoint/2010/main" val="3312938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D1DC9D-C42F-46D5-BF33-6023F953CDD9}" type="datetimeFigureOut">
              <a:rPr lang="zh-CN" altLang="en-US" smtClean="0"/>
              <a:pPr/>
              <a:t>2024/4/13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569035-A9AF-49FB-8C2F-211B7B56E375}" type="slidenum">
              <a:rPr lang="zh-CN" altLang="en-US" smtClean="0"/>
              <a:pPr/>
              <a:t>‹#›</a:t>
            </a:fld>
            <a:endParaRPr lang="zh-CN" altLang="en-US"/>
          </a:p>
        </p:txBody>
      </p:sp>
    </p:spTree>
    <p:extLst>
      <p:ext uri="{BB962C8B-B14F-4D97-AF65-F5344CB8AC3E}">
        <p14:creationId xmlns:p14="http://schemas.microsoft.com/office/powerpoint/2010/main" val="316233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1D1DC9D-C42F-46D5-BF33-6023F953CDD9}" type="datetimeFigureOut">
              <a:rPr lang="zh-CN" altLang="en-US" smtClean="0"/>
              <a:pPr/>
              <a:t>2024/4/13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569035-A9AF-49FB-8C2F-211B7B56E375}" type="slidenum">
              <a:rPr lang="zh-CN" altLang="en-US" smtClean="0"/>
              <a:pPr/>
              <a:t>‹#›</a:t>
            </a:fld>
            <a:endParaRPr lang="zh-CN" altLang="en-US"/>
          </a:p>
        </p:txBody>
      </p:sp>
    </p:spTree>
    <p:extLst>
      <p:ext uri="{BB962C8B-B14F-4D97-AF65-F5344CB8AC3E}">
        <p14:creationId xmlns:p14="http://schemas.microsoft.com/office/powerpoint/2010/main" val="4096355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1D1DC9D-C42F-46D5-BF33-6023F953CDD9}" type="datetimeFigureOut">
              <a:rPr lang="zh-CN" altLang="en-US" smtClean="0"/>
              <a:pPr/>
              <a:t>2024/4/13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569035-A9AF-49FB-8C2F-211B7B56E375}" type="slidenum">
              <a:rPr lang="zh-CN" altLang="en-US" smtClean="0"/>
              <a:pPr/>
              <a:t>‹#›</a:t>
            </a:fld>
            <a:endParaRPr lang="zh-CN" altLang="en-US"/>
          </a:p>
        </p:txBody>
      </p:sp>
    </p:spTree>
    <p:extLst>
      <p:ext uri="{BB962C8B-B14F-4D97-AF65-F5344CB8AC3E}">
        <p14:creationId xmlns:p14="http://schemas.microsoft.com/office/powerpoint/2010/main" val="201967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1D1DC9D-C42F-46D5-BF33-6023F953CDD9}" type="datetimeFigureOut">
              <a:rPr lang="zh-CN" altLang="en-US" smtClean="0"/>
              <a:pPr/>
              <a:t>2024/4/13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7569035-A9AF-49FB-8C2F-211B7B56E375}" type="slidenum">
              <a:rPr lang="zh-CN" altLang="en-US" smtClean="0"/>
              <a:pPr/>
              <a:t>‹#›</a:t>
            </a:fld>
            <a:endParaRPr lang="zh-CN" altLang="en-US"/>
          </a:p>
        </p:txBody>
      </p:sp>
    </p:spTree>
    <p:extLst>
      <p:ext uri="{BB962C8B-B14F-4D97-AF65-F5344CB8AC3E}">
        <p14:creationId xmlns:p14="http://schemas.microsoft.com/office/powerpoint/2010/main" val="3128063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1D1DC9D-C42F-46D5-BF33-6023F953CDD9}" type="datetimeFigureOut">
              <a:rPr lang="zh-CN" altLang="en-US" smtClean="0"/>
              <a:pPr/>
              <a:t>2024/4/13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569035-A9AF-49FB-8C2F-211B7B56E375}" type="slidenum">
              <a:rPr lang="zh-CN" altLang="en-US" smtClean="0"/>
              <a:pPr/>
              <a:t>‹#›</a:t>
            </a:fld>
            <a:endParaRPr lang="zh-CN" altLang="en-US"/>
          </a:p>
        </p:txBody>
      </p:sp>
    </p:spTree>
    <p:extLst>
      <p:ext uri="{BB962C8B-B14F-4D97-AF65-F5344CB8AC3E}">
        <p14:creationId xmlns:p14="http://schemas.microsoft.com/office/powerpoint/2010/main" val="326145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D1DC9D-C42F-46D5-BF33-6023F953CDD9}" type="datetimeFigureOut">
              <a:rPr lang="zh-CN" altLang="en-US" smtClean="0"/>
              <a:pPr/>
              <a:t>2024/4/13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569035-A9AF-49FB-8C2F-211B7B56E375}" type="slidenum">
              <a:rPr lang="zh-CN" altLang="en-US" smtClean="0"/>
              <a:pPr/>
              <a:t>‹#›</a:t>
            </a:fld>
            <a:endParaRPr lang="zh-CN" altLang="en-US"/>
          </a:p>
        </p:txBody>
      </p:sp>
    </p:spTree>
    <p:extLst>
      <p:ext uri="{BB962C8B-B14F-4D97-AF65-F5344CB8AC3E}">
        <p14:creationId xmlns:p14="http://schemas.microsoft.com/office/powerpoint/2010/main" val="144479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1D1DC9D-C42F-46D5-BF33-6023F953CDD9}" type="datetimeFigureOut">
              <a:rPr lang="zh-CN" altLang="en-US" smtClean="0"/>
              <a:pPr/>
              <a:t>2024/4/13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569035-A9AF-49FB-8C2F-211B7B56E375}" type="slidenum">
              <a:rPr lang="zh-CN" altLang="en-US" smtClean="0"/>
              <a:pPr/>
              <a:t>‹#›</a:t>
            </a:fld>
            <a:endParaRPr lang="zh-CN" altLang="en-US"/>
          </a:p>
        </p:txBody>
      </p:sp>
    </p:spTree>
    <p:extLst>
      <p:ext uri="{BB962C8B-B14F-4D97-AF65-F5344CB8AC3E}">
        <p14:creationId xmlns:p14="http://schemas.microsoft.com/office/powerpoint/2010/main" val="312687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1D1DC9D-C42F-46D5-BF33-6023F953CDD9}" type="datetimeFigureOut">
              <a:rPr lang="zh-CN" altLang="en-US" smtClean="0"/>
              <a:pPr/>
              <a:t>2024/4/13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569035-A9AF-49FB-8C2F-211B7B56E375}" type="slidenum">
              <a:rPr lang="zh-CN" altLang="en-US" smtClean="0"/>
              <a:pPr/>
              <a:t>‹#›</a:t>
            </a:fld>
            <a:endParaRPr lang="zh-CN" altLang="en-US"/>
          </a:p>
        </p:txBody>
      </p:sp>
    </p:spTree>
    <p:extLst>
      <p:ext uri="{BB962C8B-B14F-4D97-AF65-F5344CB8AC3E}">
        <p14:creationId xmlns:p14="http://schemas.microsoft.com/office/powerpoint/2010/main" val="70345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1DC9D-C42F-46D5-BF33-6023F953CDD9}" type="datetimeFigureOut">
              <a:rPr lang="zh-CN" altLang="en-US" smtClean="0"/>
              <a:pPr/>
              <a:t>2024/4/13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69035-A9AF-49FB-8C2F-211B7B56E375}" type="slidenum">
              <a:rPr lang="zh-CN" altLang="en-US" smtClean="0"/>
              <a:pPr/>
              <a:t>‹#›</a:t>
            </a:fld>
            <a:endParaRPr lang="zh-CN" altLang="en-US"/>
          </a:p>
        </p:txBody>
      </p:sp>
    </p:spTree>
    <p:extLst>
      <p:ext uri="{BB962C8B-B14F-4D97-AF65-F5344CB8AC3E}">
        <p14:creationId xmlns:p14="http://schemas.microsoft.com/office/powerpoint/2010/main" val="2975438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33258;&#21046;&#38899;&#39057;/5-new%20words.m4a"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hyperlink" Target="&#65288;&#23548;&#20837;&#35270;&#39057;&#65289;9%20Reasons%20Why%20People%20Lie.mp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hyperlink" Target="&#23548;&#20837;&#35270;&#39057;/9%20Reasons%20Why%20People%20Lie&#9474;Dr.%20Paul%20Ekman.flv"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5941" t="35397" r="24409" b="8624"/>
          <a:stretch/>
        </p:blipFill>
        <p:spPr>
          <a:xfrm>
            <a:off x="-24528" y="-31671"/>
            <a:ext cx="3456385" cy="3312367"/>
          </a:xfrm>
          <a:prstGeom prst="rect">
            <a:avLst/>
          </a:prstGeom>
        </p:spPr>
      </p:pic>
      <p:sp>
        <p:nvSpPr>
          <p:cNvPr id="6" name="剪去单角的矩形 5"/>
          <p:cNvSpPr/>
          <p:nvPr/>
        </p:nvSpPr>
        <p:spPr>
          <a:xfrm flipH="1">
            <a:off x="0" y="-31670"/>
            <a:ext cx="9143999" cy="6889669"/>
          </a:xfrm>
          <a:prstGeom prst="snip1Rect">
            <a:avLst>
              <a:gd name="adj" fmla="val 50000"/>
            </a:avLst>
          </a:prstGeom>
          <a:solidFill>
            <a:srgbClr val="F6CB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a:off x="-24529" y="2383929"/>
            <a:ext cx="1064284" cy="1064284"/>
          </a:xfrm>
          <a:prstGeom prst="rtTriangle">
            <a:avLst/>
          </a:prstGeom>
          <a:solidFill>
            <a:srgbClr val="9848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 Box 8"/>
          <p:cNvSpPr txBox="1">
            <a:spLocks noChangeArrowheads="1"/>
          </p:cNvSpPr>
          <p:nvPr/>
        </p:nvSpPr>
        <p:spPr bwMode="auto">
          <a:xfrm>
            <a:off x="2729929" y="1916113"/>
            <a:ext cx="3802075" cy="1006475"/>
          </a:xfrm>
          <a:prstGeom prst="rect">
            <a:avLst/>
          </a:prstGeom>
          <a:noFill/>
          <a:ln w="9525">
            <a:noFill/>
            <a:miter lim="800000"/>
          </a:ln>
          <a:effectLst/>
        </p:spPr>
        <p:txBody>
          <a:bodyPr wrap="square">
            <a:spAutoFit/>
          </a:bodyPr>
          <a:lstStyle/>
          <a:p>
            <a:pPr>
              <a:spcBef>
                <a:spcPct val="50000"/>
              </a:spcBef>
            </a:pPr>
            <a:r>
              <a:rPr lang="en-US" altLang="zh-CN" sz="6000" b="1" dirty="0">
                <a:latin typeface="Arial" pitchFamily="34" charset="0"/>
                <a:cs typeface="Arial" pitchFamily="34" charset="0"/>
              </a:rPr>
              <a:t>Unit 5</a:t>
            </a:r>
            <a:endParaRPr lang="zh-CN" altLang="en-US" sz="6000" b="1" dirty="0">
              <a:latin typeface="Arial" pitchFamily="34" charset="0"/>
              <a:cs typeface="Arial" pitchFamily="34" charset="0"/>
            </a:endParaRPr>
          </a:p>
        </p:txBody>
      </p:sp>
      <p:sp>
        <p:nvSpPr>
          <p:cNvPr id="12" name="Text Box 9"/>
          <p:cNvSpPr txBox="1">
            <a:spLocks noChangeArrowheads="1"/>
          </p:cNvSpPr>
          <p:nvPr/>
        </p:nvSpPr>
        <p:spPr bwMode="auto">
          <a:xfrm>
            <a:off x="2699792" y="3429000"/>
            <a:ext cx="5689600" cy="830997"/>
          </a:xfrm>
          <a:prstGeom prst="rect">
            <a:avLst/>
          </a:prstGeom>
          <a:noFill/>
          <a:ln w="9525">
            <a:noFill/>
            <a:miter lim="800000"/>
          </a:ln>
          <a:effectLst/>
        </p:spPr>
        <p:txBody>
          <a:bodyPr>
            <a:spAutoFit/>
          </a:bodyPr>
          <a:lstStyle/>
          <a:p>
            <a:pPr>
              <a:spcBef>
                <a:spcPct val="50000"/>
              </a:spcBef>
            </a:pPr>
            <a:r>
              <a:rPr lang="en-US" altLang="zh-CN" sz="4800" b="1" dirty="0">
                <a:latin typeface="Arial" pitchFamily="34" charset="0"/>
                <a:cs typeface="Arial" pitchFamily="34" charset="0"/>
              </a:rPr>
              <a:t>Psychology</a:t>
            </a:r>
            <a:endParaRPr lang="en-US" altLang="zh-CN" sz="4800" b="1" dirty="0">
              <a:latin typeface="Arial" pitchFamily="34" charset="0"/>
              <a:ea typeface="MS Gothic" panose="020B0609070205080204" pitchFamily="49" charset="-128"/>
              <a:cs typeface="Arial" pitchFamily="34" charset="0"/>
            </a:endParaRPr>
          </a:p>
        </p:txBody>
      </p:sp>
    </p:spTree>
    <p:extLst>
      <p:ext uri="{BB962C8B-B14F-4D97-AF65-F5344CB8AC3E}">
        <p14:creationId xmlns:p14="http://schemas.microsoft.com/office/powerpoint/2010/main" val="2540228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CE9CA-984B-965F-AE48-C2911CF92CE0}"/>
              </a:ext>
            </a:extLst>
          </p:cNvPr>
          <p:cNvSpPr>
            <a:spLocks noGrp="1"/>
          </p:cNvSpPr>
          <p:nvPr>
            <p:ph type="title"/>
          </p:nvPr>
        </p:nvSpPr>
        <p:spPr>
          <a:xfrm>
            <a:off x="107504" y="116632"/>
            <a:ext cx="8229600" cy="850106"/>
          </a:xfrm>
        </p:spPr>
        <p:txBody>
          <a:bodyPr>
            <a:normAutofit/>
          </a:bodyPr>
          <a:lstStyle/>
          <a:p>
            <a:pPr algn="l"/>
            <a:r>
              <a:rPr lang="en-US" altLang="zh-CN" sz="4000" b="1" dirty="0">
                <a:solidFill>
                  <a:srgbClr val="C00000"/>
                </a:solidFill>
                <a:latin typeface="Times New Roman" panose="02020603050405020304" pitchFamily="18" charset="0"/>
                <a:cs typeface="Times New Roman" panose="02020603050405020304" pitchFamily="18" charset="0"/>
              </a:rPr>
              <a:t>I. Global  reading and discussion</a:t>
            </a:r>
            <a:endParaRPr lang="zh-CN" altLang="en-US" sz="4000" b="1"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04C881F-DB61-F7BE-0917-DCBF382C0745}"/>
              </a:ext>
            </a:extLst>
          </p:cNvPr>
          <p:cNvSpPr>
            <a:spLocks noGrp="1"/>
          </p:cNvSpPr>
          <p:nvPr>
            <p:ph idx="1"/>
          </p:nvPr>
        </p:nvSpPr>
        <p:spPr>
          <a:xfrm>
            <a:off x="107504" y="1166018"/>
            <a:ext cx="8496944" cy="4525963"/>
          </a:xfrm>
        </p:spPr>
        <p:txBody>
          <a:bodyPr>
            <a:normAutofit/>
          </a:bodyPr>
          <a:lstStyle/>
          <a:p>
            <a:pPr marL="0" indent="0">
              <a:buNone/>
            </a:pPr>
            <a:r>
              <a:rPr lang="en-US" altLang="zh-CN" sz="2800" b="1" dirty="0">
                <a:latin typeface="Times New Roman" panose="02020603050405020304" pitchFamily="18" charset="0"/>
                <a:cs typeface="Times New Roman" panose="02020603050405020304" pitchFamily="18" charset="0"/>
              </a:rPr>
              <a:t>3. Why can dishonest on social media affect us greatly?</a:t>
            </a:r>
          </a:p>
          <a:p>
            <a:pPr>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Humans are </a:t>
            </a:r>
            <a:r>
              <a:rPr lang="en-US" altLang="zh-CN" sz="2800" b="1" dirty="0">
                <a:solidFill>
                  <a:srgbClr val="C00000"/>
                </a:solidFill>
                <a:latin typeface="Times New Roman" panose="02020603050405020304" pitchFamily="18" charset="0"/>
                <a:cs typeface="Times New Roman" panose="02020603050405020304" pitchFamily="18" charset="0"/>
              </a:rPr>
              <a:t>naturally social creatures-</a:t>
            </a:r>
            <a:r>
              <a:rPr lang="en-US" altLang="zh-CN" sz="2800" b="1" dirty="0">
                <a:latin typeface="Times New Roman" panose="02020603050405020304" pitchFamily="18" charset="0"/>
                <a:cs typeface="Times New Roman" panose="02020603050405020304" pitchFamily="18" charset="0"/>
              </a:rPr>
              <a:t>-- we crave relationships and social interaction.</a:t>
            </a:r>
          </a:p>
          <a:p>
            <a:pPr>
              <a:buFont typeface="Wingdings" panose="05000000000000000000" pitchFamily="2" charset="2"/>
              <a:buChar char="Ø"/>
            </a:pPr>
            <a:endParaRPr lang="en-US" altLang="zh-CN" sz="2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We appear to </a:t>
            </a:r>
            <a:r>
              <a:rPr lang="en-US" altLang="zh-CN" sz="2800" b="1" dirty="0">
                <a:solidFill>
                  <a:srgbClr val="C00000"/>
                </a:solidFill>
                <a:latin typeface="Times New Roman" panose="02020603050405020304" pitchFamily="18" charset="0"/>
                <a:cs typeface="Times New Roman" panose="02020603050405020304" pitchFamily="18" charset="0"/>
              </a:rPr>
              <a:t>have a natural propensity to trust </a:t>
            </a:r>
            <a:r>
              <a:rPr lang="en-US" altLang="zh-CN" sz="2800" b="1" dirty="0">
                <a:latin typeface="Times New Roman" panose="02020603050405020304" pitchFamily="18" charset="0"/>
                <a:cs typeface="Times New Roman" panose="02020603050405020304" pitchFamily="18" charset="0"/>
              </a:rPr>
              <a:t>that others are being honest with us. </a:t>
            </a:r>
          </a:p>
          <a:p>
            <a:pPr marL="514350" indent="-514350">
              <a:buAutoNum type="arabicPeriod"/>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56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CE9CA-984B-965F-AE48-C2911CF92CE0}"/>
              </a:ext>
            </a:extLst>
          </p:cNvPr>
          <p:cNvSpPr>
            <a:spLocks noGrp="1"/>
          </p:cNvSpPr>
          <p:nvPr>
            <p:ph type="title"/>
          </p:nvPr>
        </p:nvSpPr>
        <p:spPr>
          <a:xfrm>
            <a:off x="107504" y="116632"/>
            <a:ext cx="8229600" cy="850106"/>
          </a:xfrm>
        </p:spPr>
        <p:txBody>
          <a:bodyPr>
            <a:normAutofit/>
          </a:bodyPr>
          <a:lstStyle/>
          <a:p>
            <a:pPr algn="l"/>
            <a:r>
              <a:rPr lang="en-US" altLang="zh-CN" sz="4000" b="1" dirty="0">
                <a:solidFill>
                  <a:srgbClr val="C00000"/>
                </a:solidFill>
                <a:latin typeface="Times New Roman" panose="02020603050405020304" pitchFamily="18" charset="0"/>
                <a:cs typeface="Times New Roman" panose="02020603050405020304" pitchFamily="18" charset="0"/>
              </a:rPr>
              <a:t>I. Global  reading and discussion</a:t>
            </a:r>
            <a:endParaRPr lang="zh-CN" altLang="en-US" sz="4000" b="1"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04C881F-DB61-F7BE-0917-DCBF382C0745}"/>
              </a:ext>
            </a:extLst>
          </p:cNvPr>
          <p:cNvSpPr>
            <a:spLocks noGrp="1"/>
          </p:cNvSpPr>
          <p:nvPr>
            <p:ph idx="1"/>
          </p:nvPr>
        </p:nvSpPr>
        <p:spPr>
          <a:xfrm>
            <a:off x="107504" y="1166018"/>
            <a:ext cx="8496944" cy="4525963"/>
          </a:xfrm>
        </p:spPr>
        <p:txBody>
          <a:bodyPr>
            <a:normAutofit/>
          </a:bodyPr>
          <a:lstStyle/>
          <a:p>
            <a:pPr marL="0" indent="0">
              <a:buNone/>
            </a:pPr>
            <a:r>
              <a:rPr lang="en-US" altLang="zh-CN" sz="2800" b="1" dirty="0">
                <a:latin typeface="Times New Roman" panose="02020603050405020304" pitchFamily="18" charset="0"/>
                <a:cs typeface="Times New Roman" panose="02020603050405020304" pitchFamily="18" charset="0"/>
              </a:rPr>
              <a:t>4. What are </a:t>
            </a:r>
            <a:r>
              <a:rPr lang="en-US" altLang="zh-CN" sz="2800" b="1" u="sng" dirty="0">
                <a:latin typeface="Times New Roman" panose="02020603050405020304" pitchFamily="18" charset="0"/>
                <a:cs typeface="Times New Roman" panose="02020603050405020304" pitchFamily="18" charset="0"/>
              </a:rPr>
              <a:t>two important predictors </a:t>
            </a:r>
            <a:r>
              <a:rPr lang="en-US" altLang="zh-CN" sz="2800" b="1" dirty="0">
                <a:latin typeface="Times New Roman" panose="02020603050405020304" pitchFamily="18" charset="0"/>
                <a:cs typeface="Times New Roman" panose="02020603050405020304" pitchFamily="18" charset="0"/>
              </a:rPr>
              <a:t>of psychological and physical health?</a:t>
            </a:r>
          </a:p>
          <a:p>
            <a:pPr marL="514350" indent="-514350">
              <a:buAutoNum type="arabicPeriod"/>
            </a:pPr>
            <a:endParaRPr lang="en-US" altLang="zh-CN" sz="2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Social interaction</a:t>
            </a:r>
          </a:p>
          <a:p>
            <a:pPr>
              <a:buFont typeface="Wingdings" panose="05000000000000000000" pitchFamily="2" charset="2"/>
              <a:buChar char="Ø"/>
            </a:pPr>
            <a:endParaRPr lang="en-US" altLang="zh-CN" sz="2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Feeling a sense of belonging to a community</a:t>
            </a:r>
          </a:p>
          <a:p>
            <a:pPr marL="514350" indent="-514350">
              <a:buAutoNum type="arabicPeriod"/>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46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CE9CA-984B-965F-AE48-C2911CF92CE0}"/>
              </a:ext>
            </a:extLst>
          </p:cNvPr>
          <p:cNvSpPr>
            <a:spLocks noGrp="1"/>
          </p:cNvSpPr>
          <p:nvPr>
            <p:ph type="title"/>
          </p:nvPr>
        </p:nvSpPr>
        <p:spPr>
          <a:xfrm>
            <a:off x="107504" y="116632"/>
            <a:ext cx="8229600" cy="850106"/>
          </a:xfrm>
        </p:spPr>
        <p:txBody>
          <a:bodyPr>
            <a:normAutofit/>
          </a:bodyPr>
          <a:lstStyle/>
          <a:p>
            <a:pPr algn="l"/>
            <a:r>
              <a:rPr lang="en-US" altLang="zh-CN" sz="4000" b="1" dirty="0">
                <a:solidFill>
                  <a:srgbClr val="C00000"/>
                </a:solidFill>
                <a:latin typeface="Times New Roman" panose="02020603050405020304" pitchFamily="18" charset="0"/>
                <a:cs typeface="Times New Roman" panose="02020603050405020304" pitchFamily="18" charset="0"/>
              </a:rPr>
              <a:t>I. Global  reading and discussion</a:t>
            </a:r>
            <a:endParaRPr lang="zh-CN" altLang="en-US" sz="4000" b="1"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04C881F-DB61-F7BE-0917-DCBF382C0745}"/>
              </a:ext>
            </a:extLst>
          </p:cNvPr>
          <p:cNvSpPr>
            <a:spLocks noGrp="1"/>
          </p:cNvSpPr>
          <p:nvPr>
            <p:ph idx="1"/>
          </p:nvPr>
        </p:nvSpPr>
        <p:spPr>
          <a:xfrm>
            <a:off x="107504" y="1166018"/>
            <a:ext cx="8496944" cy="4525963"/>
          </a:xfrm>
        </p:spPr>
        <p:txBody>
          <a:bodyPr>
            <a:normAutofit/>
          </a:bodyPr>
          <a:lstStyle/>
          <a:p>
            <a:pPr marL="0" indent="0">
              <a:buNone/>
            </a:pPr>
            <a:r>
              <a:rPr lang="en-US" altLang="zh-CN" sz="2800" b="1" dirty="0">
                <a:latin typeface="Times New Roman" panose="02020603050405020304" pitchFamily="18" charset="0"/>
                <a:cs typeface="Times New Roman" panose="02020603050405020304" pitchFamily="18" charset="0"/>
              </a:rPr>
              <a:t>5. What is essential to our feelings of safety and security?</a:t>
            </a:r>
          </a:p>
          <a:p>
            <a:pPr marL="514350" indent="-514350">
              <a:buAutoNum type="arabicPeriod"/>
            </a:pPr>
            <a:endParaRPr lang="en-US" altLang="zh-CN" sz="2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Trust</a:t>
            </a:r>
          </a:p>
          <a:p>
            <a:pPr>
              <a:buFont typeface="Wingdings" panose="05000000000000000000" pitchFamily="2" charset="2"/>
              <a:buChar char="Ø"/>
            </a:pPr>
            <a:endParaRPr lang="en-US" altLang="zh-CN" sz="2800" b="1" dirty="0">
              <a:latin typeface="Times New Roman" panose="02020603050405020304" pitchFamily="18" charset="0"/>
              <a:cs typeface="Times New Roman" panose="02020603050405020304" pitchFamily="18" charset="0"/>
            </a:endParaRPr>
          </a:p>
          <a:p>
            <a:pPr marL="514350" indent="-514350">
              <a:buAutoNum type="arabicPeriod"/>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854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CE9CA-984B-965F-AE48-C2911CF92CE0}"/>
              </a:ext>
            </a:extLst>
          </p:cNvPr>
          <p:cNvSpPr>
            <a:spLocks noGrp="1"/>
          </p:cNvSpPr>
          <p:nvPr>
            <p:ph type="title"/>
          </p:nvPr>
        </p:nvSpPr>
        <p:spPr>
          <a:xfrm>
            <a:off x="107504" y="116632"/>
            <a:ext cx="8229600" cy="850106"/>
          </a:xfrm>
        </p:spPr>
        <p:txBody>
          <a:bodyPr>
            <a:normAutofit/>
          </a:bodyPr>
          <a:lstStyle/>
          <a:p>
            <a:pPr algn="l"/>
            <a:r>
              <a:rPr lang="en-US" altLang="zh-CN" sz="4000" b="1" dirty="0">
                <a:solidFill>
                  <a:srgbClr val="C00000"/>
                </a:solidFill>
                <a:latin typeface="Times New Roman" panose="02020603050405020304" pitchFamily="18" charset="0"/>
                <a:cs typeface="Times New Roman" panose="02020603050405020304" pitchFamily="18" charset="0"/>
              </a:rPr>
              <a:t>I. Global  reading and discussion</a:t>
            </a:r>
            <a:endParaRPr lang="zh-CN" altLang="en-US" sz="4000" b="1"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04C881F-DB61-F7BE-0917-DCBF382C0745}"/>
              </a:ext>
            </a:extLst>
          </p:cNvPr>
          <p:cNvSpPr>
            <a:spLocks noGrp="1"/>
          </p:cNvSpPr>
          <p:nvPr>
            <p:ph idx="1"/>
          </p:nvPr>
        </p:nvSpPr>
        <p:spPr>
          <a:xfrm>
            <a:off x="107504" y="1166018"/>
            <a:ext cx="8496944" cy="4525963"/>
          </a:xfrm>
        </p:spPr>
        <p:txBody>
          <a:bodyPr>
            <a:normAutofit/>
          </a:bodyPr>
          <a:lstStyle/>
          <a:p>
            <a:pPr marL="0" indent="0">
              <a:buNone/>
            </a:pPr>
            <a:r>
              <a:rPr lang="en-US" altLang="zh-CN" sz="2800" b="1" dirty="0">
                <a:latin typeface="Times New Roman" panose="02020603050405020304" pitchFamily="18" charset="0"/>
                <a:cs typeface="Times New Roman" panose="02020603050405020304" pitchFamily="18" charset="0"/>
              </a:rPr>
              <a:t>6. Why can it be </a:t>
            </a:r>
            <a:r>
              <a:rPr lang="en-US" altLang="zh-CN" sz="2800" b="1" dirty="0">
                <a:solidFill>
                  <a:srgbClr val="C00000"/>
                </a:solidFill>
                <a:latin typeface="Times New Roman" panose="02020603050405020304" pitchFamily="18" charset="0"/>
                <a:cs typeface="Times New Roman" panose="02020603050405020304" pitchFamily="18" charset="0"/>
              </a:rPr>
              <a:t>problematic</a:t>
            </a:r>
            <a:r>
              <a:rPr lang="en-US" altLang="zh-CN" sz="2800" b="1" dirty="0">
                <a:latin typeface="Times New Roman" panose="02020603050405020304" pitchFamily="18" charset="0"/>
                <a:cs typeface="Times New Roman" panose="02020603050405020304" pitchFamily="18" charset="0"/>
              </a:rPr>
              <a:t> when our trust is met with overt lying?</a:t>
            </a:r>
          </a:p>
          <a:p>
            <a:pPr marL="0" indent="0">
              <a:buNone/>
            </a:pPr>
            <a:endParaRPr lang="en-US" altLang="zh-CN" sz="2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Because we </a:t>
            </a:r>
            <a:r>
              <a:rPr lang="en-US" altLang="zh-CN" sz="2800" b="1" dirty="0">
                <a:solidFill>
                  <a:srgbClr val="3333FF"/>
                </a:solidFill>
                <a:latin typeface="Times New Roman" panose="02020603050405020304" pitchFamily="18" charset="0"/>
                <a:cs typeface="Times New Roman" panose="02020603050405020304" pitchFamily="18" charset="0"/>
              </a:rPr>
              <a:t>internally presume </a:t>
            </a:r>
            <a:r>
              <a:rPr lang="en-US" altLang="zh-CN" sz="2800" b="1" dirty="0">
                <a:latin typeface="Times New Roman" panose="02020603050405020304" pitchFamily="18" charset="0"/>
                <a:cs typeface="Times New Roman" panose="02020603050405020304" pitchFamily="18" charset="0"/>
              </a:rPr>
              <a:t>that what is presented is </a:t>
            </a:r>
            <a:r>
              <a:rPr lang="en-US" altLang="zh-CN" sz="2800" b="1" dirty="0">
                <a:solidFill>
                  <a:srgbClr val="3333FF"/>
                </a:solidFill>
                <a:latin typeface="Times New Roman" panose="02020603050405020304" pitchFamily="18" charset="0"/>
                <a:cs typeface="Times New Roman" panose="02020603050405020304" pitchFamily="18" charset="0"/>
              </a:rPr>
              <a:t>true</a:t>
            </a:r>
            <a:r>
              <a:rPr lang="en-US" altLang="zh-CN" sz="2800" b="1" dirty="0">
                <a:latin typeface="Times New Roman" panose="02020603050405020304" pitchFamily="18" charset="0"/>
                <a:cs typeface="Times New Roman" panose="02020603050405020304" pitchFamily="18" charset="0"/>
              </a:rPr>
              <a:t>. </a:t>
            </a:r>
          </a:p>
          <a:p>
            <a:pPr marL="514350" indent="-514350">
              <a:buAutoNum type="arabicPeriod"/>
            </a:pPr>
            <a:endParaRPr lang="en-US" altLang="zh-CN" sz="2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altLang="zh-CN" sz="2800" b="1" dirty="0">
              <a:latin typeface="Times New Roman" panose="02020603050405020304" pitchFamily="18" charset="0"/>
              <a:cs typeface="Times New Roman" panose="02020603050405020304" pitchFamily="18" charset="0"/>
            </a:endParaRPr>
          </a:p>
          <a:p>
            <a:pPr marL="514350" indent="-514350">
              <a:buAutoNum type="arabicPeriod"/>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38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CE9CA-984B-965F-AE48-C2911CF92CE0}"/>
              </a:ext>
            </a:extLst>
          </p:cNvPr>
          <p:cNvSpPr>
            <a:spLocks noGrp="1"/>
          </p:cNvSpPr>
          <p:nvPr>
            <p:ph type="title"/>
          </p:nvPr>
        </p:nvSpPr>
        <p:spPr>
          <a:xfrm>
            <a:off x="107504" y="116632"/>
            <a:ext cx="8229600" cy="850106"/>
          </a:xfrm>
        </p:spPr>
        <p:txBody>
          <a:bodyPr>
            <a:normAutofit/>
          </a:bodyPr>
          <a:lstStyle/>
          <a:p>
            <a:pPr algn="l"/>
            <a:r>
              <a:rPr lang="en-US" altLang="zh-CN" sz="4000" b="1" dirty="0">
                <a:solidFill>
                  <a:srgbClr val="C00000"/>
                </a:solidFill>
                <a:latin typeface="Times New Roman" panose="02020603050405020304" pitchFamily="18" charset="0"/>
                <a:cs typeface="Times New Roman" panose="02020603050405020304" pitchFamily="18" charset="0"/>
              </a:rPr>
              <a:t>I. Global  reading and discussion</a:t>
            </a:r>
            <a:endParaRPr lang="zh-CN" altLang="en-US" sz="4000" b="1"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04C881F-DB61-F7BE-0917-DCBF382C0745}"/>
              </a:ext>
            </a:extLst>
          </p:cNvPr>
          <p:cNvSpPr>
            <a:spLocks noGrp="1"/>
          </p:cNvSpPr>
          <p:nvPr>
            <p:ph idx="1"/>
          </p:nvPr>
        </p:nvSpPr>
        <p:spPr>
          <a:xfrm>
            <a:off x="107504" y="1166018"/>
            <a:ext cx="8496944" cy="4525963"/>
          </a:xfrm>
        </p:spPr>
        <p:txBody>
          <a:bodyPr>
            <a:normAutofit/>
          </a:bodyPr>
          <a:lstStyle/>
          <a:p>
            <a:pPr marL="0" indent="0">
              <a:buNone/>
            </a:pPr>
            <a:r>
              <a:rPr lang="en-US" altLang="zh-CN" sz="2800" b="1" dirty="0">
                <a:latin typeface="Times New Roman" panose="02020603050405020304" pitchFamily="18" charset="0"/>
                <a:cs typeface="Times New Roman" panose="02020603050405020304" pitchFamily="18" charset="0"/>
              </a:rPr>
              <a:t>7. What makes matters more complicated?</a:t>
            </a:r>
          </a:p>
          <a:p>
            <a:pPr marL="0" indent="0">
              <a:buNone/>
            </a:pPr>
            <a:endParaRPr lang="en-US" altLang="zh-CN" sz="2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We are </a:t>
            </a:r>
            <a:r>
              <a:rPr lang="en-US" altLang="zh-CN" sz="2800" b="1" dirty="0">
                <a:solidFill>
                  <a:srgbClr val="3333FF"/>
                </a:solidFill>
                <a:latin typeface="Times New Roman" panose="02020603050405020304" pitchFamily="18" charset="0"/>
                <a:cs typeface="Times New Roman" panose="02020603050405020304" pitchFamily="18" charset="0"/>
              </a:rPr>
              <a:t>more likely to  compare ourselves to </a:t>
            </a:r>
            <a:r>
              <a:rPr lang="en-US" altLang="zh-CN" sz="2800" b="1" dirty="0">
                <a:latin typeface="Times New Roman" panose="02020603050405020304" pitchFamily="18" charset="0"/>
                <a:cs typeface="Times New Roman" panose="02020603050405020304" pitchFamily="18" charset="0"/>
              </a:rPr>
              <a:t>it in an internal effort </a:t>
            </a:r>
            <a:r>
              <a:rPr lang="en-US" altLang="zh-CN" sz="2800" b="1" dirty="0">
                <a:solidFill>
                  <a:srgbClr val="3333FF"/>
                </a:solidFill>
                <a:latin typeface="Times New Roman" panose="02020603050405020304" pitchFamily="18" charset="0"/>
                <a:cs typeface="Times New Roman" panose="02020603050405020304" pitchFamily="18" charset="0"/>
              </a:rPr>
              <a:t>to evaluate ourselves </a:t>
            </a:r>
            <a:r>
              <a:rPr lang="en-US" altLang="zh-CN" sz="2800" b="1" dirty="0">
                <a:latin typeface="Times New Roman" panose="02020603050405020304" pitchFamily="18" charset="0"/>
                <a:cs typeface="Times New Roman" panose="02020603050405020304" pitchFamily="18" charset="0"/>
              </a:rPr>
              <a:t>against those around us.</a:t>
            </a:r>
          </a:p>
          <a:p>
            <a:pPr>
              <a:buFont typeface="Wingdings" panose="05000000000000000000" pitchFamily="2" charset="2"/>
              <a:buChar char="Ø"/>
            </a:pPr>
            <a:endParaRPr lang="en-US" altLang="zh-CN" sz="2800" b="1" dirty="0">
              <a:latin typeface="Times New Roman" panose="02020603050405020304" pitchFamily="18" charset="0"/>
              <a:cs typeface="Times New Roman" panose="02020603050405020304" pitchFamily="18" charset="0"/>
            </a:endParaRPr>
          </a:p>
          <a:p>
            <a:pPr marL="514350" indent="-514350">
              <a:buAutoNum type="arabicPeriod"/>
            </a:pPr>
            <a:endParaRPr lang="en-US" altLang="zh-CN" sz="2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altLang="zh-CN" sz="2800" b="1" dirty="0">
              <a:latin typeface="Times New Roman" panose="02020603050405020304" pitchFamily="18" charset="0"/>
              <a:cs typeface="Times New Roman" panose="02020603050405020304" pitchFamily="18" charset="0"/>
            </a:endParaRPr>
          </a:p>
          <a:p>
            <a:pPr marL="514350" indent="-514350">
              <a:buAutoNum type="arabicPeriod"/>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16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CE9CA-984B-965F-AE48-C2911CF92CE0}"/>
              </a:ext>
            </a:extLst>
          </p:cNvPr>
          <p:cNvSpPr>
            <a:spLocks noGrp="1"/>
          </p:cNvSpPr>
          <p:nvPr>
            <p:ph type="title"/>
          </p:nvPr>
        </p:nvSpPr>
        <p:spPr>
          <a:xfrm>
            <a:off x="107504" y="116632"/>
            <a:ext cx="8229600" cy="850106"/>
          </a:xfrm>
        </p:spPr>
        <p:txBody>
          <a:bodyPr>
            <a:normAutofit/>
          </a:bodyPr>
          <a:lstStyle/>
          <a:p>
            <a:pPr algn="l"/>
            <a:r>
              <a:rPr lang="en-US" altLang="zh-CN" sz="4000" b="1" dirty="0">
                <a:solidFill>
                  <a:srgbClr val="C00000"/>
                </a:solidFill>
                <a:latin typeface="Times New Roman" panose="02020603050405020304" pitchFamily="18" charset="0"/>
                <a:cs typeface="Times New Roman" panose="02020603050405020304" pitchFamily="18" charset="0"/>
              </a:rPr>
              <a:t>I. Global  reading and discussion</a:t>
            </a:r>
            <a:endParaRPr lang="zh-CN" altLang="en-US" sz="4000" b="1"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04C881F-DB61-F7BE-0917-DCBF382C0745}"/>
              </a:ext>
            </a:extLst>
          </p:cNvPr>
          <p:cNvSpPr>
            <a:spLocks noGrp="1"/>
          </p:cNvSpPr>
          <p:nvPr>
            <p:ph idx="1"/>
          </p:nvPr>
        </p:nvSpPr>
        <p:spPr>
          <a:xfrm>
            <a:off x="107504" y="1166018"/>
            <a:ext cx="8496944" cy="4525963"/>
          </a:xfrm>
        </p:spPr>
        <p:txBody>
          <a:bodyPr>
            <a:normAutofit/>
          </a:bodyPr>
          <a:lstStyle/>
          <a:p>
            <a:pPr marL="0" indent="0">
              <a:buNone/>
            </a:pPr>
            <a:r>
              <a:rPr lang="en-US" altLang="zh-CN" sz="2800" b="1" dirty="0">
                <a:latin typeface="Times New Roman" panose="02020603050405020304" pitchFamily="18" charset="0"/>
                <a:cs typeface="Times New Roman" panose="02020603050405020304" pitchFamily="18" charset="0"/>
              </a:rPr>
              <a:t>8. What should we do to deal with the dishonesty on social media?</a:t>
            </a:r>
          </a:p>
          <a:p>
            <a:pPr marL="0" indent="0">
              <a:buNone/>
            </a:pPr>
            <a:endParaRPr lang="en-US" altLang="zh-CN" sz="2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Remind yourself that </a:t>
            </a:r>
            <a:r>
              <a:rPr lang="en-US" altLang="zh-CN" sz="2800" b="1" dirty="0">
                <a:solidFill>
                  <a:srgbClr val="3333FF"/>
                </a:solidFill>
                <a:latin typeface="Times New Roman" panose="02020603050405020304" pitchFamily="18" charset="0"/>
                <a:cs typeface="Times New Roman" panose="02020603050405020304" pitchFamily="18" charset="0"/>
              </a:rPr>
              <a:t>what you see is not an accurate picture </a:t>
            </a:r>
            <a:r>
              <a:rPr lang="en-US" altLang="zh-CN" sz="2800" b="1" dirty="0">
                <a:latin typeface="Times New Roman" panose="02020603050405020304" pitchFamily="18" charset="0"/>
                <a:cs typeface="Times New Roman" panose="02020603050405020304" pitchFamily="18" charset="0"/>
              </a:rPr>
              <a:t>of reality.</a:t>
            </a:r>
          </a:p>
          <a:p>
            <a:pPr>
              <a:buFont typeface="Wingdings" panose="05000000000000000000" pitchFamily="2" charset="2"/>
              <a:buChar char="Ø"/>
            </a:pPr>
            <a:endParaRPr lang="en-US" altLang="zh-CN" sz="2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Don’t compare</a:t>
            </a:r>
          </a:p>
          <a:p>
            <a:pPr>
              <a:buFont typeface="Wingdings" panose="05000000000000000000" pitchFamily="2" charset="2"/>
              <a:buChar char="Ø"/>
            </a:pPr>
            <a:endParaRPr lang="en-US" altLang="zh-CN" sz="2800" b="1" dirty="0">
              <a:latin typeface="Times New Roman" panose="02020603050405020304" pitchFamily="18" charset="0"/>
              <a:cs typeface="Times New Roman" panose="02020603050405020304" pitchFamily="18" charset="0"/>
            </a:endParaRPr>
          </a:p>
          <a:p>
            <a:pPr marL="514350" indent="-514350">
              <a:buAutoNum type="arabicPeriod"/>
            </a:pPr>
            <a:endParaRPr lang="en-US" altLang="zh-CN" sz="2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altLang="zh-CN" sz="2800" b="1" dirty="0">
              <a:latin typeface="Times New Roman" panose="02020603050405020304" pitchFamily="18" charset="0"/>
              <a:cs typeface="Times New Roman" panose="02020603050405020304" pitchFamily="18" charset="0"/>
            </a:endParaRPr>
          </a:p>
          <a:p>
            <a:pPr marL="514350" indent="-514350">
              <a:buAutoNum type="arabicPeriod"/>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42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5A041-EDC1-7C99-414C-BE031C865C7D}"/>
              </a:ext>
            </a:extLst>
          </p:cNvPr>
          <p:cNvSpPr>
            <a:spLocks noGrp="1"/>
          </p:cNvSpPr>
          <p:nvPr>
            <p:ph type="title"/>
          </p:nvPr>
        </p:nvSpPr>
        <p:spPr/>
        <p:txBody>
          <a:bodyPr>
            <a:normAutofit/>
          </a:bodyPr>
          <a:lstStyle/>
          <a:p>
            <a:pPr algn="l"/>
            <a:r>
              <a:rPr lang="en-US" altLang="zh-CN" sz="4400" b="1" dirty="0">
                <a:solidFill>
                  <a:srgbClr val="C00000"/>
                </a:solidFill>
                <a:latin typeface="Times New Roman" panose="02020603050405020304" pitchFamily="18" charset="0"/>
                <a:cs typeface="Times New Roman" panose="02020603050405020304" pitchFamily="18" charset="0"/>
              </a:rPr>
              <a:t> II. Structure </a:t>
            </a:r>
            <a:endParaRPr lang="zh-CN" altLang="en-US" dirty="0"/>
          </a:p>
        </p:txBody>
      </p:sp>
      <p:sp>
        <p:nvSpPr>
          <p:cNvPr id="3" name="内容占位符 2">
            <a:extLst>
              <a:ext uri="{FF2B5EF4-FFF2-40B4-BE49-F238E27FC236}">
                <a16:creationId xmlns:a16="http://schemas.microsoft.com/office/drawing/2014/main" id="{14B470DF-6819-2AFA-A8FC-2620D06D5C2E}"/>
              </a:ext>
            </a:extLst>
          </p:cNvPr>
          <p:cNvSpPr>
            <a:spLocks noGrp="1"/>
          </p:cNvSpPr>
          <p:nvPr>
            <p:ph idx="1"/>
          </p:nvPr>
        </p:nvSpPr>
        <p:spPr/>
        <p:txBody>
          <a:bodyPr>
            <a:normAutofit fontScale="92500" lnSpcReduction="10000"/>
          </a:bodyPr>
          <a:lstStyle/>
          <a:p>
            <a:pPr marL="571500" indent="-571500">
              <a:buAutoNum type="romanUcPeriod"/>
            </a:pPr>
            <a:r>
              <a:rPr lang="en-US" altLang="zh-CN" sz="2800" b="1" dirty="0">
                <a:solidFill>
                  <a:srgbClr val="C00000"/>
                </a:solidFill>
                <a:latin typeface="Times New Roman" panose="02020603050405020304" pitchFamily="18" charset="0"/>
                <a:cs typeface="Times New Roman" panose="02020603050405020304" pitchFamily="18" charset="0"/>
              </a:rPr>
              <a:t>Introduction  (Para. 1-2)</a:t>
            </a:r>
          </a:p>
          <a:p>
            <a:pPr marL="0" indent="0">
              <a:buNone/>
            </a:pPr>
            <a:r>
              <a:rPr lang="en-US" altLang="zh-CN" sz="2800" b="1" dirty="0">
                <a:solidFill>
                  <a:srgbClr val="C00000"/>
                </a:solidFill>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Background information + raise question</a:t>
            </a:r>
          </a:p>
          <a:p>
            <a:pPr marL="0" indent="0">
              <a:buNone/>
            </a:pPr>
            <a:endParaRPr lang="en-US" altLang="zh-CN" sz="2800" b="1" dirty="0">
              <a:latin typeface="Times New Roman" panose="02020603050405020304" pitchFamily="18" charset="0"/>
              <a:cs typeface="Times New Roman" panose="02020603050405020304" pitchFamily="18" charset="0"/>
            </a:endParaRPr>
          </a:p>
          <a:p>
            <a:pPr marL="0" indent="0">
              <a:buNone/>
            </a:pPr>
            <a:r>
              <a:rPr lang="en-US" altLang="zh-CN" sz="2800" b="1" dirty="0">
                <a:solidFill>
                  <a:srgbClr val="C00000"/>
                </a:solidFill>
                <a:latin typeface="Times New Roman" panose="02020603050405020304" pitchFamily="18" charset="0"/>
                <a:cs typeface="Times New Roman" panose="02020603050405020304" pitchFamily="18" charset="0"/>
              </a:rPr>
              <a:t>II.  Body (Para.3-9)</a:t>
            </a:r>
          </a:p>
          <a:p>
            <a:pPr marL="514350" indent="-514350">
              <a:buAutoNum type="arabicPeriod"/>
            </a:pPr>
            <a:r>
              <a:rPr lang="en-US" altLang="zh-CN" sz="2800" b="1" dirty="0">
                <a:latin typeface="Times New Roman" panose="02020603050405020304" pitchFamily="18" charset="0"/>
                <a:cs typeface="Times New Roman" panose="02020603050405020304" pitchFamily="18" charset="0"/>
              </a:rPr>
              <a:t>Dishonesty and lying on social media (Para.3-4)</a:t>
            </a:r>
          </a:p>
          <a:p>
            <a:pPr marL="514350" indent="-514350">
              <a:buAutoNum type="arabicPeriod"/>
            </a:pPr>
            <a:r>
              <a:rPr lang="en-US" altLang="zh-CN" sz="2800" b="1" dirty="0">
                <a:latin typeface="Times New Roman" panose="02020603050405020304" pitchFamily="18" charset="0"/>
                <a:cs typeface="Times New Roman" panose="02020603050405020304" pitchFamily="18" charset="0"/>
              </a:rPr>
              <a:t>Why and how does dishonesty affect us (Para.5-7)</a:t>
            </a:r>
          </a:p>
          <a:p>
            <a:pPr marL="514350" indent="-514350">
              <a:buAutoNum type="arabicPeriod"/>
            </a:pPr>
            <a:r>
              <a:rPr lang="en-US" altLang="zh-CN" sz="2800" b="1" dirty="0">
                <a:latin typeface="Times New Roman" panose="02020603050405020304" pitchFamily="18" charset="0"/>
                <a:cs typeface="Times New Roman" panose="02020603050405020304" pitchFamily="18" charset="0"/>
              </a:rPr>
              <a:t>Social comparison on social media (Para.8-9)</a:t>
            </a:r>
          </a:p>
          <a:p>
            <a:pPr marL="514350" indent="-514350">
              <a:buAutoNum type="arabicPeriod"/>
            </a:pPr>
            <a:endParaRPr lang="en-US" altLang="zh-CN" sz="2800" b="1" dirty="0">
              <a:latin typeface="Times New Roman" panose="02020603050405020304" pitchFamily="18" charset="0"/>
              <a:cs typeface="Times New Roman" panose="02020603050405020304" pitchFamily="18" charset="0"/>
            </a:endParaRPr>
          </a:p>
          <a:p>
            <a:pPr marL="0" indent="0">
              <a:buNone/>
            </a:pPr>
            <a:r>
              <a:rPr lang="en-US" altLang="zh-CN" sz="2800" b="1" dirty="0">
                <a:solidFill>
                  <a:srgbClr val="C00000"/>
                </a:solidFill>
                <a:latin typeface="Times New Roman" panose="02020603050405020304" pitchFamily="18" charset="0"/>
                <a:cs typeface="Times New Roman" panose="02020603050405020304" pitchFamily="18" charset="0"/>
              </a:rPr>
              <a:t>III. Conclusion (Para.10-11)</a:t>
            </a:r>
          </a:p>
          <a:p>
            <a:pPr marL="0" indent="0">
              <a:buNone/>
            </a:pPr>
            <a:r>
              <a:rPr lang="en-US" altLang="zh-CN" sz="2800" b="1" dirty="0">
                <a:latin typeface="Times New Roman" panose="02020603050405020304" pitchFamily="18" charset="0"/>
                <a:cs typeface="Times New Roman" panose="02020603050405020304" pitchFamily="18" charset="0"/>
              </a:rPr>
              <a:t>     Suggestion </a:t>
            </a:r>
          </a:p>
        </p:txBody>
      </p:sp>
    </p:spTree>
    <p:extLst>
      <p:ext uri="{BB962C8B-B14F-4D97-AF65-F5344CB8AC3E}">
        <p14:creationId xmlns:p14="http://schemas.microsoft.com/office/powerpoint/2010/main" val="254910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p:cNvGraphicFramePr>
            <a:graphicFrameLocks noGrp="1"/>
          </p:cNvGraphicFramePr>
          <p:nvPr/>
        </p:nvGraphicFramePr>
        <p:xfrm>
          <a:off x="280510" y="3058307"/>
          <a:ext cx="8019256" cy="3548906"/>
        </p:xfrm>
        <a:graphic>
          <a:graphicData uri="http://schemas.openxmlformats.org/drawingml/2006/table">
            <a:tbl>
              <a:tblPr firstRow="1" firstCol="1" bandRow="1">
                <a:tableStyleId>{E8B1032C-EA38-4F05-BA0D-38AFFFC7BED3}</a:tableStyleId>
              </a:tblPr>
              <a:tblGrid>
                <a:gridCol w="2160240">
                  <a:extLst>
                    <a:ext uri="{9D8B030D-6E8A-4147-A177-3AD203B41FA5}">
                      <a16:colId xmlns:a16="http://schemas.microsoft.com/office/drawing/2014/main" val="20000"/>
                    </a:ext>
                  </a:extLst>
                </a:gridCol>
                <a:gridCol w="5859016">
                  <a:extLst>
                    <a:ext uri="{9D8B030D-6E8A-4147-A177-3AD203B41FA5}">
                      <a16:colId xmlns:a16="http://schemas.microsoft.com/office/drawing/2014/main" val="20001"/>
                    </a:ext>
                  </a:extLst>
                </a:gridCol>
              </a:tblGrid>
              <a:tr h="3548906">
                <a:tc>
                  <a:txBody>
                    <a:bodyPr/>
                    <a:lstStyle/>
                    <a:p>
                      <a:pPr algn="l">
                        <a:spcAft>
                          <a:spcPts val="0"/>
                        </a:spcAft>
                      </a:pPr>
                      <a:r>
                        <a:rPr lang="en-US" sz="2200" b="0" kern="0" dirty="0">
                          <a:effectLst/>
                          <a:latin typeface="Arial" pitchFamily="34" charset="0"/>
                          <a:cs typeface="Arial" pitchFamily="34" charset="0"/>
                        </a:rPr>
                        <a:t> </a:t>
                      </a:r>
                      <a:endParaRPr lang="zh-CN" sz="2200" b="0" kern="100" dirty="0">
                        <a:effectLst/>
                        <a:latin typeface="Arial" pitchFamily="34" charset="0"/>
                        <a:cs typeface="Arial" pitchFamily="34" charset="0"/>
                      </a:endParaRPr>
                    </a:p>
                    <a:p>
                      <a:pPr algn="l">
                        <a:spcAft>
                          <a:spcPts val="0"/>
                        </a:spcAft>
                      </a:pPr>
                      <a:r>
                        <a:rPr lang="en-US" sz="2200" b="0" kern="0" dirty="0">
                          <a:effectLst/>
                          <a:latin typeface="Arial" pitchFamily="34" charset="0"/>
                          <a:cs typeface="Arial" pitchFamily="34" charset="0"/>
                        </a:rPr>
                        <a:t> </a:t>
                      </a:r>
                    </a:p>
                    <a:p>
                      <a:pPr algn="l">
                        <a:spcAft>
                          <a:spcPts val="0"/>
                        </a:spcAft>
                      </a:pPr>
                      <a:endParaRPr lang="zh-CN" sz="2200" b="0" kern="100" dirty="0">
                        <a:effectLst/>
                        <a:latin typeface="Arial" pitchFamily="34" charset="0"/>
                        <a:cs typeface="Arial" pitchFamily="34" charset="0"/>
                      </a:endParaRPr>
                    </a:p>
                    <a:p>
                      <a:pPr algn="l">
                        <a:spcAft>
                          <a:spcPts val="0"/>
                        </a:spcAft>
                      </a:pPr>
                      <a:r>
                        <a:rPr lang="en-US" sz="2200" b="0" kern="0" dirty="0">
                          <a:effectLst/>
                          <a:latin typeface="Arial" pitchFamily="34" charset="0"/>
                          <a:cs typeface="Arial" pitchFamily="34" charset="0"/>
                        </a:rPr>
                        <a:t>1. Honesty and lying on social media</a:t>
                      </a:r>
                      <a:endParaRPr lang="zh-CN" sz="2200" b="0" kern="100" dirty="0">
                        <a:effectLst/>
                        <a:latin typeface="Arial" pitchFamily="34" charset="0"/>
                        <a:ea typeface="宋体"/>
                        <a:cs typeface="Arial" pitchFamily="34" charset="0"/>
                      </a:endParaRPr>
                    </a:p>
                  </a:txBody>
                  <a:tcPr marL="68580" marR="68580" marT="0" marB="0"/>
                </a:tc>
                <a:tc>
                  <a:txBody>
                    <a:bodyPr/>
                    <a:lstStyle/>
                    <a:p>
                      <a:pPr algn="just">
                        <a:spcAft>
                          <a:spcPts val="0"/>
                        </a:spcAft>
                      </a:pPr>
                      <a:r>
                        <a:rPr lang="en-US" sz="2200" b="0" kern="100" dirty="0">
                          <a:effectLst/>
                          <a:latin typeface="Arial" pitchFamily="34" charset="0"/>
                          <a:cs typeface="Arial" pitchFamily="34" charset="0"/>
                        </a:rPr>
                        <a:t>People tend to</a:t>
                      </a:r>
                      <a:r>
                        <a:rPr lang="en-US" sz="2200" b="0" u="none" kern="100" dirty="0">
                          <a:effectLst/>
                          <a:latin typeface="Arial" pitchFamily="34" charset="0"/>
                          <a:cs typeface="Arial" pitchFamily="34" charset="0"/>
                        </a:rPr>
                        <a:t> _______</a:t>
                      </a:r>
                      <a:r>
                        <a:rPr lang="en-US" sz="2200" b="0" kern="100" dirty="0">
                          <a:effectLst/>
                          <a:latin typeface="Arial" pitchFamily="34" charset="0"/>
                          <a:cs typeface="Arial" pitchFamily="34" charset="0"/>
                        </a:rPr>
                        <a:t> on social media platforms.</a:t>
                      </a:r>
                      <a:endParaRPr lang="zh-CN" sz="2200" b="0" kern="100" dirty="0">
                        <a:effectLst/>
                        <a:latin typeface="Arial" pitchFamily="34" charset="0"/>
                        <a:cs typeface="Arial" pitchFamily="34" charset="0"/>
                      </a:endParaRPr>
                    </a:p>
                    <a:p>
                      <a:pPr algn="just">
                        <a:spcAft>
                          <a:spcPts val="0"/>
                        </a:spcAft>
                      </a:pPr>
                      <a:r>
                        <a:rPr lang="en-US" sz="2200" b="0" kern="100" dirty="0">
                          <a:effectLst/>
                          <a:latin typeface="Arial" pitchFamily="34" charset="0"/>
                          <a:cs typeface="Arial" pitchFamily="34" charset="0"/>
                        </a:rPr>
                        <a:t>1) People directly lie about their lives, which is often an effort to make themselves ________________________________.</a:t>
                      </a:r>
                      <a:endParaRPr lang="zh-CN" sz="2200" b="0" kern="100" dirty="0">
                        <a:effectLst/>
                        <a:latin typeface="Arial" pitchFamily="34" charset="0"/>
                        <a:cs typeface="Arial" pitchFamily="34" charset="0"/>
                      </a:endParaRPr>
                    </a:p>
                    <a:p>
                      <a:pPr algn="just">
                        <a:spcAft>
                          <a:spcPts val="0"/>
                        </a:spcAft>
                      </a:pPr>
                      <a:r>
                        <a:rPr lang="en-US" sz="2200" b="0" kern="100" dirty="0">
                          <a:effectLst/>
                          <a:latin typeface="Arial" pitchFamily="34" charset="0"/>
                          <a:cs typeface="Arial" pitchFamily="34" charset="0"/>
                        </a:rPr>
                        <a:t>2) People "lie" by presenting an image of themselves and their lives that is</a:t>
                      </a:r>
                      <a:r>
                        <a:rPr lang="en-US" sz="2200" b="0" u="none" kern="100" dirty="0">
                          <a:effectLst/>
                          <a:latin typeface="Arial" pitchFamily="34" charset="0"/>
                          <a:cs typeface="Arial" pitchFamily="34" charset="0"/>
                        </a:rPr>
                        <a:t> __________ </a:t>
                      </a:r>
                      <a:r>
                        <a:rPr lang="en-US" sz="2200" b="0" kern="100" dirty="0">
                          <a:effectLst/>
                          <a:latin typeface="Arial" pitchFamily="34" charset="0"/>
                          <a:cs typeface="Arial" pitchFamily="34" charset="0"/>
                        </a:rPr>
                        <a:t>or less than comprehensive, leading the viewer to believe _________.</a:t>
                      </a:r>
                      <a:endParaRPr lang="zh-CN" sz="2200" b="0" kern="100" dirty="0">
                        <a:effectLst/>
                        <a:latin typeface="Arial" pitchFamily="34" charset="0"/>
                        <a:ea typeface="宋体"/>
                        <a:cs typeface="Arial" pitchFamily="34" charset="0"/>
                      </a:endParaRPr>
                    </a:p>
                  </a:txBody>
                  <a:tcPr marL="68580" marR="68580" marT="0" marB="0"/>
                </a:tc>
                <a:extLst>
                  <a:ext uri="{0D108BD9-81ED-4DB2-BD59-A6C34878D82A}">
                    <a16:rowId xmlns:a16="http://schemas.microsoft.com/office/drawing/2014/main" val="10000"/>
                  </a:ext>
                </a:extLst>
              </a:tr>
            </a:tbl>
          </a:graphicData>
        </a:graphic>
      </p:graphicFrame>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53299" y="2060848"/>
            <a:ext cx="7867173" cy="430887"/>
          </a:xfrm>
          <a:prstGeom prst="rect">
            <a:avLst/>
          </a:prstGeom>
        </p:spPr>
        <p:txBody>
          <a:bodyPr wrap="square">
            <a:spAutoFit/>
          </a:bodyPr>
          <a:lstStyle/>
          <a:p>
            <a:r>
              <a:rPr lang="en-US" altLang="zh-CN" sz="2200" dirty="0">
                <a:latin typeface="Arial" pitchFamily="34" charset="0"/>
                <a:cs typeface="Arial" pitchFamily="34" charset="0"/>
              </a:rPr>
              <a:t>.</a:t>
            </a:r>
          </a:p>
        </p:txBody>
      </p:sp>
      <p:sp>
        <p:nvSpPr>
          <p:cNvPr id="11" name="矩形 19"/>
          <p:cNvSpPr/>
          <p:nvPr/>
        </p:nvSpPr>
        <p:spPr>
          <a:xfrm>
            <a:off x="1475656" y="1484785"/>
            <a:ext cx="3312368" cy="523220"/>
          </a:xfrm>
          <a:prstGeom prst="rect">
            <a:avLst/>
          </a:prstGeom>
        </p:spPr>
        <p:txBody>
          <a:bodyPr wrap="square">
            <a:spAutoFit/>
          </a:bodyPr>
          <a:lstStyle/>
          <a:p>
            <a:pPr lvl="0" eaLnBrk="0" hangingPunct="0">
              <a:spcBef>
                <a:spcPct val="20000"/>
              </a:spcBef>
            </a:pPr>
            <a:r>
              <a:rPr lang="en-US" altLang="zh-CN" sz="2800" b="1" kern="0" dirty="0">
                <a:solidFill>
                  <a:srgbClr val="ED7D31">
                    <a:lumMod val="75000"/>
                  </a:srgbClr>
                </a:solidFill>
                <a:latin typeface="Arial"/>
                <a:ea typeface="宋体"/>
              </a:rPr>
              <a:t>Task 1 / Overview</a:t>
            </a:r>
            <a:endParaRPr lang="en-US" altLang="zh-CN" sz="2800" b="1" kern="0" dirty="0">
              <a:solidFill>
                <a:srgbClr val="C00000"/>
              </a:solidFill>
              <a:latin typeface="Arial"/>
              <a:ea typeface="宋体"/>
            </a:endParaRPr>
          </a:p>
        </p:txBody>
      </p:sp>
      <p:sp>
        <p:nvSpPr>
          <p:cNvPr id="17" name="TextBox 16"/>
          <p:cNvSpPr txBox="1"/>
          <p:nvPr/>
        </p:nvSpPr>
        <p:spPr>
          <a:xfrm>
            <a:off x="5000879" y="3025149"/>
            <a:ext cx="498855" cy="430887"/>
          </a:xfrm>
          <a:prstGeom prst="rect">
            <a:avLst/>
          </a:prstGeom>
          <a:noFill/>
        </p:spPr>
        <p:txBody>
          <a:bodyPr wrap="none" rtlCol="0">
            <a:spAutoFit/>
          </a:bodyPr>
          <a:lstStyle/>
          <a:p>
            <a:r>
              <a:rPr lang="en-US" altLang="zh-CN" sz="2200" b="1" dirty="0">
                <a:solidFill>
                  <a:srgbClr val="C00000"/>
                </a:solidFill>
                <a:latin typeface="Arial" pitchFamily="34" charset="0"/>
                <a:cs typeface="Arial" pitchFamily="34" charset="0"/>
              </a:rPr>
              <a:t>lie</a:t>
            </a:r>
            <a:endParaRPr lang="zh-CN" altLang="en-US" sz="2200" b="1" dirty="0">
              <a:solidFill>
                <a:srgbClr val="C00000"/>
              </a:solidFill>
              <a:latin typeface="Arial" pitchFamily="34" charset="0"/>
              <a:cs typeface="Arial" pitchFamily="34" charset="0"/>
            </a:endParaRPr>
          </a:p>
        </p:txBody>
      </p:sp>
      <p:sp>
        <p:nvSpPr>
          <p:cNvPr id="19" name="TextBox 18"/>
          <p:cNvSpPr txBox="1"/>
          <p:nvPr/>
        </p:nvSpPr>
        <p:spPr>
          <a:xfrm>
            <a:off x="2839689" y="4336489"/>
            <a:ext cx="4440639" cy="430887"/>
          </a:xfrm>
          <a:prstGeom prst="rect">
            <a:avLst/>
          </a:prstGeom>
          <a:noFill/>
        </p:spPr>
        <p:txBody>
          <a:bodyPr wrap="none" rtlCol="0">
            <a:spAutoFit/>
          </a:bodyPr>
          <a:lstStyle/>
          <a:p>
            <a:r>
              <a:rPr lang="en-US" altLang="zh-CN" sz="2200" b="1" kern="100" dirty="0">
                <a:solidFill>
                  <a:srgbClr val="C00000"/>
                </a:solidFill>
                <a:latin typeface="Arial" pitchFamily="34" charset="0"/>
                <a:cs typeface="Arial" pitchFamily="34" charset="0"/>
              </a:rPr>
              <a:t> look more desirable or positive</a:t>
            </a:r>
            <a:endParaRPr lang="zh-CN" altLang="en-US" sz="2200" b="1" dirty="0">
              <a:solidFill>
                <a:srgbClr val="C00000"/>
              </a:solidFill>
              <a:latin typeface="Arial" pitchFamily="34" charset="0"/>
              <a:cs typeface="Arial" pitchFamily="34" charset="0"/>
            </a:endParaRPr>
          </a:p>
        </p:txBody>
      </p:sp>
      <p:sp>
        <p:nvSpPr>
          <p:cNvPr id="21" name="TextBox 20"/>
          <p:cNvSpPr txBox="1"/>
          <p:nvPr/>
        </p:nvSpPr>
        <p:spPr>
          <a:xfrm>
            <a:off x="6660232" y="5035663"/>
            <a:ext cx="1502334" cy="430887"/>
          </a:xfrm>
          <a:prstGeom prst="rect">
            <a:avLst/>
          </a:prstGeom>
          <a:noFill/>
        </p:spPr>
        <p:txBody>
          <a:bodyPr wrap="none" rtlCol="0">
            <a:spAutoFit/>
          </a:bodyPr>
          <a:lstStyle/>
          <a:p>
            <a:r>
              <a:rPr lang="en-US" altLang="zh-CN" sz="2200" b="1" kern="100" dirty="0">
                <a:solidFill>
                  <a:srgbClr val="C00000"/>
                </a:solidFill>
                <a:latin typeface="Arial" pitchFamily="34" charset="0"/>
                <a:cs typeface="Arial" pitchFamily="34" charset="0"/>
              </a:rPr>
              <a:t>imprecise</a:t>
            </a:r>
            <a:endParaRPr lang="zh-CN" altLang="en-US" sz="2200" b="1" dirty="0">
              <a:solidFill>
                <a:srgbClr val="C00000"/>
              </a:solidFill>
              <a:latin typeface="Arial" pitchFamily="34" charset="0"/>
              <a:cs typeface="Arial" pitchFamily="34" charset="0"/>
            </a:endParaRPr>
          </a:p>
        </p:txBody>
      </p:sp>
      <p:pic>
        <p:nvPicPr>
          <p:cNvPr id="14" name="Picture 9" descr="home">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2800" dirty="0">
                <a:solidFill>
                  <a:schemeClr val="accent6">
                    <a:lumMod val="40000"/>
                    <a:lumOff val="60000"/>
                  </a:schemeClr>
                </a:solidFill>
                <a:latin typeface="Arial Black" pitchFamily="34" charset="0"/>
              </a:rPr>
              <a:t>Text A</a:t>
            </a:r>
            <a:endParaRPr lang="en-US" altLang="zh-CN" sz="2800" dirty="0">
              <a:solidFill>
                <a:schemeClr val="bg1"/>
              </a:solidFill>
              <a:latin typeface="Arial Black" pitchFamily="34" charset="0"/>
            </a:endParaRPr>
          </a:p>
        </p:txBody>
      </p:sp>
      <p:sp>
        <p:nvSpPr>
          <p:cNvPr id="6" name="TextBox 5"/>
          <p:cNvSpPr txBox="1"/>
          <p:nvPr/>
        </p:nvSpPr>
        <p:spPr>
          <a:xfrm>
            <a:off x="4535885" y="5707519"/>
            <a:ext cx="1678665" cy="430887"/>
          </a:xfrm>
          <a:prstGeom prst="rect">
            <a:avLst/>
          </a:prstGeom>
          <a:noFill/>
        </p:spPr>
        <p:txBody>
          <a:bodyPr wrap="none" rtlCol="0">
            <a:spAutoFit/>
          </a:bodyPr>
          <a:lstStyle/>
          <a:p>
            <a:r>
              <a:rPr lang="en-US" altLang="zh-CN" sz="2200" b="1" kern="100" dirty="0">
                <a:solidFill>
                  <a:srgbClr val="C00000"/>
                </a:solidFill>
                <a:latin typeface="Arial" pitchFamily="34" charset="0"/>
                <a:cs typeface="Arial" pitchFamily="34" charset="0"/>
              </a:rPr>
              <a:t>falsehoods</a:t>
            </a:r>
            <a:endParaRPr lang="zh-CN" altLang="en-US" sz="2200" b="1" dirty="0">
              <a:solidFill>
                <a:srgbClr val="C00000"/>
              </a:solidFill>
            </a:endParaRPr>
          </a:p>
        </p:txBody>
      </p:sp>
    </p:spTree>
    <p:extLst>
      <p:ext uri="{BB962C8B-B14F-4D97-AF65-F5344CB8AC3E}">
        <p14:creationId xmlns:p14="http://schemas.microsoft.com/office/powerpoint/2010/main" val="74669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54361" y="2246000"/>
          <a:ext cx="7934063" cy="3991312"/>
        </p:xfrm>
        <a:graphic>
          <a:graphicData uri="http://schemas.openxmlformats.org/drawingml/2006/table">
            <a:tbl>
              <a:tblPr firstRow="1" firstCol="1" bandRow="1">
                <a:tableStyleId>{E8B1032C-EA38-4F05-BA0D-38AFFFC7BED3}</a:tableStyleId>
              </a:tblPr>
              <a:tblGrid>
                <a:gridCol w="2420194">
                  <a:extLst>
                    <a:ext uri="{9D8B030D-6E8A-4147-A177-3AD203B41FA5}">
                      <a16:colId xmlns:a16="http://schemas.microsoft.com/office/drawing/2014/main" val="20000"/>
                    </a:ext>
                  </a:extLst>
                </a:gridCol>
                <a:gridCol w="5513869">
                  <a:extLst>
                    <a:ext uri="{9D8B030D-6E8A-4147-A177-3AD203B41FA5}">
                      <a16:colId xmlns:a16="http://schemas.microsoft.com/office/drawing/2014/main" val="20001"/>
                    </a:ext>
                  </a:extLst>
                </a:gridCol>
              </a:tblGrid>
              <a:tr h="2088232">
                <a:tc>
                  <a:txBody>
                    <a:bodyPr/>
                    <a:lstStyle/>
                    <a:p>
                      <a:pPr algn="just">
                        <a:spcAft>
                          <a:spcPts val="0"/>
                        </a:spcAft>
                      </a:pPr>
                      <a:r>
                        <a:rPr lang="en-US" sz="1800" b="0" kern="100" dirty="0">
                          <a:effectLst/>
                          <a:latin typeface="Arial" pitchFamily="34" charset="0"/>
                          <a:cs typeface="Arial" pitchFamily="34" charset="0"/>
                        </a:rPr>
                        <a:t> </a:t>
                      </a:r>
                      <a:endParaRPr lang="zh-CN" sz="1800" b="0" kern="100" dirty="0">
                        <a:effectLst/>
                        <a:latin typeface="Arial" pitchFamily="34" charset="0"/>
                        <a:cs typeface="Arial" pitchFamily="34" charset="0"/>
                      </a:endParaRPr>
                    </a:p>
                    <a:p>
                      <a:pPr algn="just">
                        <a:spcAft>
                          <a:spcPts val="0"/>
                        </a:spcAft>
                      </a:pPr>
                      <a:r>
                        <a:rPr lang="en-US" sz="1800" b="0" kern="100" dirty="0">
                          <a:effectLst/>
                          <a:latin typeface="Arial" pitchFamily="34" charset="0"/>
                          <a:cs typeface="Arial" pitchFamily="34" charset="0"/>
                        </a:rPr>
                        <a:t> </a:t>
                      </a:r>
                      <a:endParaRPr lang="zh-CN" sz="1800" b="0" kern="100" dirty="0">
                        <a:effectLst/>
                        <a:latin typeface="Arial" pitchFamily="34" charset="0"/>
                        <a:cs typeface="Arial" pitchFamily="34" charset="0"/>
                      </a:endParaRPr>
                    </a:p>
                    <a:p>
                      <a:pPr algn="just">
                        <a:spcAft>
                          <a:spcPts val="0"/>
                        </a:spcAft>
                      </a:pPr>
                      <a:r>
                        <a:rPr lang="en-US" sz="1800" b="0" kern="100" dirty="0">
                          <a:effectLst/>
                          <a:latin typeface="Arial" pitchFamily="34" charset="0"/>
                          <a:cs typeface="Arial" pitchFamily="34" charset="0"/>
                        </a:rPr>
                        <a:t>2. How and why dishonesty on social media affects us</a:t>
                      </a:r>
                      <a:endParaRPr lang="zh-CN" sz="1800" b="0" kern="100" dirty="0">
                        <a:effectLst/>
                        <a:latin typeface="Arial" pitchFamily="34" charset="0"/>
                        <a:ea typeface="宋体"/>
                        <a:cs typeface="Arial" pitchFamily="34" charset="0"/>
                      </a:endParaRPr>
                    </a:p>
                  </a:txBody>
                  <a:tcPr marL="68580" marR="68580" marT="0" marB="0">
                    <a:solidFill>
                      <a:schemeClr val="accent6">
                        <a:lumMod val="20000"/>
                        <a:lumOff val="80000"/>
                      </a:schemeClr>
                    </a:solidFill>
                  </a:tcPr>
                </a:tc>
                <a:tc>
                  <a:txBody>
                    <a:bodyPr/>
                    <a:lstStyle/>
                    <a:p>
                      <a:pPr algn="just">
                        <a:spcAft>
                          <a:spcPts val="0"/>
                        </a:spcAft>
                      </a:pPr>
                      <a:r>
                        <a:rPr lang="en-US" sz="1800" b="0" kern="100" dirty="0">
                          <a:effectLst/>
                          <a:latin typeface="Arial" pitchFamily="34" charset="0"/>
                          <a:cs typeface="Arial" pitchFamily="34" charset="0"/>
                        </a:rPr>
                        <a:t>Although selective self-presentation and lying about ourselves on social media may not seem like a surprise (or even a big deal), it can _____________.</a:t>
                      </a:r>
                      <a:endParaRPr lang="zh-CN" sz="1800" b="0" kern="100" dirty="0">
                        <a:effectLst/>
                        <a:latin typeface="Arial" pitchFamily="34" charset="0"/>
                        <a:cs typeface="Arial" pitchFamily="34" charset="0"/>
                      </a:endParaRPr>
                    </a:p>
                    <a:p>
                      <a:pPr algn="just">
                        <a:spcAft>
                          <a:spcPts val="0"/>
                        </a:spcAft>
                      </a:pPr>
                      <a:r>
                        <a:rPr lang="en-US" sz="1800" b="0" kern="100" dirty="0">
                          <a:effectLst/>
                          <a:latin typeface="Arial" pitchFamily="34" charset="0"/>
                          <a:cs typeface="Arial" pitchFamily="34" charset="0"/>
                        </a:rPr>
                        <a:t>1) Humans are naturally social creatures—we crave ____________________________.</a:t>
                      </a:r>
                      <a:endParaRPr lang="zh-CN" sz="1800" b="0" kern="100" dirty="0">
                        <a:effectLst/>
                        <a:latin typeface="Arial" pitchFamily="34" charset="0"/>
                        <a:cs typeface="Arial" pitchFamily="34" charset="0"/>
                      </a:endParaRPr>
                    </a:p>
                    <a:p>
                      <a:pPr algn="just">
                        <a:spcAft>
                          <a:spcPts val="0"/>
                        </a:spcAft>
                      </a:pPr>
                      <a:r>
                        <a:rPr lang="en-US" sz="1800" b="0" kern="100" dirty="0">
                          <a:effectLst/>
                          <a:latin typeface="Arial" pitchFamily="34" charset="0"/>
                          <a:cs typeface="Arial" pitchFamily="34" charset="0"/>
                        </a:rPr>
                        <a:t>2) Humans appear to have a natural propensity to trust that ___________________________.</a:t>
                      </a:r>
                      <a:endParaRPr lang="zh-CN" sz="1800" b="0" kern="100" dirty="0">
                        <a:effectLst/>
                        <a:latin typeface="Arial" pitchFamily="34" charset="0"/>
                        <a:ea typeface="宋体"/>
                        <a:cs typeface="Arial" pitchFamily="34" charset="0"/>
                      </a:endParaRPr>
                    </a:p>
                  </a:txBody>
                  <a:tcPr marL="68580" marR="68580" marT="0" marB="0">
                    <a:solidFill>
                      <a:schemeClr val="accent6">
                        <a:lumMod val="20000"/>
                        <a:lumOff val="80000"/>
                      </a:schemeClr>
                    </a:solidFill>
                  </a:tcPr>
                </a:tc>
                <a:extLst>
                  <a:ext uri="{0D108BD9-81ED-4DB2-BD59-A6C34878D82A}">
                    <a16:rowId xmlns:a16="http://schemas.microsoft.com/office/drawing/2014/main" val="10000"/>
                  </a:ext>
                </a:extLst>
              </a:tr>
              <a:tr h="966976">
                <a:tc>
                  <a:txBody>
                    <a:bodyPr/>
                    <a:lstStyle/>
                    <a:p>
                      <a:pPr algn="just">
                        <a:spcAft>
                          <a:spcPts val="0"/>
                        </a:spcAft>
                      </a:pPr>
                      <a:r>
                        <a:rPr lang="en-US" sz="1800" b="0" kern="100" dirty="0">
                          <a:effectLst/>
                          <a:latin typeface="Arial" pitchFamily="34" charset="0"/>
                          <a:cs typeface="Arial" pitchFamily="34" charset="0"/>
                        </a:rPr>
                        <a:t> </a:t>
                      </a:r>
                      <a:endParaRPr lang="zh-CN" sz="1800" b="0" kern="100" dirty="0">
                        <a:effectLst/>
                        <a:latin typeface="Arial" pitchFamily="34" charset="0"/>
                        <a:cs typeface="Arial" pitchFamily="34" charset="0"/>
                      </a:endParaRPr>
                    </a:p>
                    <a:p>
                      <a:pPr algn="just">
                        <a:spcAft>
                          <a:spcPts val="0"/>
                        </a:spcAft>
                      </a:pPr>
                      <a:r>
                        <a:rPr lang="en-US" sz="1800" b="0" kern="100" dirty="0">
                          <a:effectLst/>
                          <a:latin typeface="Arial" pitchFamily="34" charset="0"/>
                          <a:cs typeface="Arial" pitchFamily="34" charset="0"/>
                        </a:rPr>
                        <a:t>3. Social comparison in social media</a:t>
                      </a:r>
                      <a:endParaRPr lang="zh-CN" sz="1800" b="0" kern="100" dirty="0">
                        <a:effectLst/>
                        <a:latin typeface="Arial" pitchFamily="34" charset="0"/>
                        <a:ea typeface="宋体"/>
                        <a:cs typeface="Arial" pitchFamily="34" charset="0"/>
                      </a:endParaRPr>
                    </a:p>
                  </a:txBody>
                  <a:tcPr marL="68580" marR="68580" marT="0" marB="0">
                    <a:solidFill>
                      <a:schemeClr val="bg1"/>
                    </a:solidFill>
                  </a:tcPr>
                </a:tc>
                <a:tc>
                  <a:txBody>
                    <a:bodyPr/>
                    <a:lstStyle/>
                    <a:p>
                      <a:pPr algn="just">
                        <a:spcAft>
                          <a:spcPts val="0"/>
                        </a:spcAft>
                      </a:pPr>
                      <a:r>
                        <a:rPr lang="en-US" sz="1800" b="0" kern="100" dirty="0">
                          <a:effectLst/>
                          <a:latin typeface="Arial" pitchFamily="34" charset="0"/>
                          <a:cs typeface="Arial" pitchFamily="34" charset="0"/>
                        </a:rPr>
                        <a:t>We are more likely to _______________</a:t>
                      </a:r>
                      <a:r>
                        <a:rPr lang="en-US" sz="1800" b="0" kern="100" baseline="0" dirty="0">
                          <a:effectLst/>
                          <a:latin typeface="Arial" pitchFamily="34" charset="0"/>
                          <a:cs typeface="Arial" pitchFamily="34" charset="0"/>
                        </a:rPr>
                        <a:t> </a:t>
                      </a:r>
                      <a:r>
                        <a:rPr lang="en-US" sz="1800" b="0" kern="100" dirty="0">
                          <a:effectLst/>
                          <a:latin typeface="Arial" pitchFamily="34" charset="0"/>
                          <a:cs typeface="Arial" pitchFamily="34" charset="0"/>
                        </a:rPr>
                        <a:t>to what we see in social media in an internal effort to evaluate ourselves against those around us.</a:t>
                      </a:r>
                      <a:endParaRPr lang="zh-CN" sz="1800" b="0" kern="100" dirty="0">
                        <a:effectLst/>
                        <a:latin typeface="Arial" pitchFamily="34" charset="0"/>
                        <a:ea typeface="宋体"/>
                        <a:cs typeface="Arial" pitchFamily="34" charset="0"/>
                      </a:endParaRPr>
                    </a:p>
                  </a:txBody>
                  <a:tcPr marL="68580" marR="68580" marT="0" marB="0">
                    <a:solidFill>
                      <a:schemeClr val="bg1"/>
                    </a:solidFill>
                  </a:tcPr>
                </a:tc>
                <a:extLst>
                  <a:ext uri="{0D108BD9-81ED-4DB2-BD59-A6C34878D82A}">
                    <a16:rowId xmlns:a16="http://schemas.microsoft.com/office/drawing/2014/main" val="10001"/>
                  </a:ext>
                </a:extLst>
              </a:tr>
              <a:tr h="936104">
                <a:tc>
                  <a:txBody>
                    <a:bodyPr/>
                    <a:lstStyle/>
                    <a:p>
                      <a:pPr algn="just">
                        <a:spcAft>
                          <a:spcPts val="0"/>
                        </a:spcAft>
                      </a:pPr>
                      <a:r>
                        <a:rPr lang="en-US" sz="1800" b="0" kern="100" dirty="0">
                          <a:effectLst/>
                          <a:latin typeface="Arial" pitchFamily="34" charset="0"/>
                          <a:cs typeface="Arial" pitchFamily="34" charset="0"/>
                        </a:rPr>
                        <a:t> </a:t>
                      </a:r>
                      <a:endParaRPr lang="zh-CN" sz="1800" b="0" kern="100" dirty="0">
                        <a:effectLst/>
                        <a:latin typeface="Arial" pitchFamily="34" charset="0"/>
                        <a:cs typeface="Arial" pitchFamily="34" charset="0"/>
                      </a:endParaRPr>
                    </a:p>
                    <a:p>
                      <a:pPr algn="just">
                        <a:spcAft>
                          <a:spcPts val="0"/>
                        </a:spcAft>
                      </a:pPr>
                      <a:r>
                        <a:rPr lang="en-US" sz="1800" b="0" kern="100" dirty="0">
                          <a:effectLst/>
                          <a:latin typeface="Arial" pitchFamily="34" charset="0"/>
                          <a:cs typeface="Arial" pitchFamily="34" charset="0"/>
                        </a:rPr>
                        <a:t>4. Conclusion</a:t>
                      </a:r>
                      <a:endParaRPr lang="zh-CN" sz="1800" b="0" kern="100" dirty="0">
                        <a:effectLst/>
                        <a:latin typeface="Arial" pitchFamily="34" charset="0"/>
                        <a:ea typeface="宋体"/>
                        <a:cs typeface="Arial" pitchFamily="34" charset="0"/>
                      </a:endParaRPr>
                    </a:p>
                  </a:txBody>
                  <a:tcPr marL="68580" marR="68580" marT="0" marB="0">
                    <a:solidFill>
                      <a:schemeClr val="accent6">
                        <a:lumMod val="20000"/>
                        <a:lumOff val="80000"/>
                      </a:schemeClr>
                    </a:solidFill>
                  </a:tcPr>
                </a:tc>
                <a:tc>
                  <a:txBody>
                    <a:bodyPr/>
                    <a:lstStyle/>
                    <a:p>
                      <a:pPr algn="just">
                        <a:spcAft>
                          <a:spcPts val="0"/>
                        </a:spcAft>
                      </a:pPr>
                      <a:r>
                        <a:rPr lang="en-US" sz="1800" b="0" kern="100" dirty="0">
                          <a:effectLst/>
                          <a:latin typeface="Arial" pitchFamily="34" charset="0"/>
                          <a:cs typeface="Arial" pitchFamily="34" charset="0"/>
                        </a:rPr>
                        <a:t>When engaging with social media, it is critical to remind yourself that __________________________</a:t>
                      </a:r>
                    </a:p>
                    <a:p>
                      <a:pPr algn="just">
                        <a:spcAft>
                          <a:spcPts val="0"/>
                        </a:spcAft>
                      </a:pPr>
                      <a:r>
                        <a:rPr lang="en-US" sz="1800" b="0" kern="100" dirty="0">
                          <a:effectLst/>
                          <a:latin typeface="Arial" pitchFamily="34" charset="0"/>
                          <a:cs typeface="Arial" pitchFamily="34" charset="0"/>
                        </a:rPr>
                        <a:t>______________.</a:t>
                      </a:r>
                      <a:endParaRPr lang="zh-CN" sz="1800" b="0" kern="100" dirty="0">
                        <a:effectLst/>
                        <a:latin typeface="Arial" pitchFamily="34" charset="0"/>
                        <a:ea typeface="宋体"/>
                        <a:cs typeface="Arial" pitchFamily="34" charset="0"/>
                      </a:endParaRPr>
                    </a:p>
                  </a:txBody>
                  <a:tcPr marL="68580" marR="68580" marT="0" marB="0">
                    <a:solidFill>
                      <a:schemeClr val="accent6">
                        <a:lumMod val="20000"/>
                        <a:lumOff val="80000"/>
                      </a:schemeClr>
                    </a:solidFill>
                  </a:tcPr>
                </a:tc>
                <a:extLst>
                  <a:ext uri="{0D108BD9-81ED-4DB2-BD59-A6C34878D82A}">
                    <a16:rowId xmlns:a16="http://schemas.microsoft.com/office/drawing/2014/main" val="10002"/>
                  </a:ext>
                </a:extLst>
              </a:tr>
            </a:tbl>
          </a:graphicData>
        </a:graphic>
      </p:graphicFrame>
      <p:sp>
        <p:nvSpPr>
          <p:cNvPr id="4" name="直角三角形 3"/>
          <p:cNvSpPr/>
          <p:nvPr/>
        </p:nvSpPr>
        <p:spPr>
          <a:xfrm rot="5400000">
            <a:off x="-314483" y="20882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184731" cy="646331"/>
          </a:xfrm>
          <a:prstGeom prst="rect">
            <a:avLst/>
          </a:prstGeom>
        </p:spPr>
        <p:txBody>
          <a:bodyPr wrap="none">
            <a:spAutoFit/>
          </a:bodyPr>
          <a:lstStyle/>
          <a:p>
            <a:pPr marL="0" lvl="0" indent="0">
              <a:buNone/>
            </a:pPr>
            <a:endParaRPr lang="en-AU" altLang="zh-CN" sz="3600" b="1" dirty="0">
              <a:solidFill>
                <a:srgbClr val="C00000"/>
              </a:solidFill>
              <a:latin typeface="Arial" pitchFamily="34" charset="0"/>
              <a:cs typeface="Arial" pitchFamily="34" charset="0"/>
            </a:endParaRPr>
          </a:p>
        </p:txBody>
      </p:sp>
      <p:sp>
        <p:nvSpPr>
          <p:cNvPr id="11" name="矩形 19"/>
          <p:cNvSpPr/>
          <p:nvPr/>
        </p:nvSpPr>
        <p:spPr>
          <a:xfrm>
            <a:off x="2201203" y="401800"/>
            <a:ext cx="3312368" cy="523220"/>
          </a:xfrm>
          <a:prstGeom prst="rect">
            <a:avLst/>
          </a:prstGeom>
        </p:spPr>
        <p:txBody>
          <a:bodyPr wrap="square">
            <a:spAutoFit/>
          </a:bodyPr>
          <a:lstStyle/>
          <a:p>
            <a:pPr lvl="0" eaLnBrk="0" hangingPunct="0">
              <a:spcBef>
                <a:spcPct val="20000"/>
              </a:spcBef>
            </a:pPr>
            <a:r>
              <a:rPr lang="en-US" altLang="zh-CN" sz="2800" b="1" kern="0" dirty="0">
                <a:solidFill>
                  <a:srgbClr val="ED7D31">
                    <a:lumMod val="75000"/>
                  </a:srgbClr>
                </a:solidFill>
                <a:latin typeface="Arial"/>
                <a:ea typeface="宋体"/>
              </a:rPr>
              <a:t>Task 1 / Overview</a:t>
            </a:r>
            <a:endParaRPr lang="en-US" altLang="zh-CN" sz="2800" b="1" kern="0" dirty="0">
              <a:solidFill>
                <a:srgbClr val="C00000"/>
              </a:solidFill>
              <a:latin typeface="Arial"/>
              <a:ea typeface="宋体"/>
            </a:endParaRPr>
          </a:p>
        </p:txBody>
      </p:sp>
      <p:sp>
        <p:nvSpPr>
          <p:cNvPr id="17" name="TextBox 16"/>
          <p:cNvSpPr txBox="1"/>
          <p:nvPr/>
        </p:nvSpPr>
        <p:spPr>
          <a:xfrm>
            <a:off x="6422074" y="2750056"/>
            <a:ext cx="1954381" cy="369332"/>
          </a:xfrm>
          <a:prstGeom prst="rect">
            <a:avLst/>
          </a:prstGeom>
          <a:noFill/>
        </p:spPr>
        <p:txBody>
          <a:bodyPr wrap="none" rtlCol="0">
            <a:spAutoFit/>
          </a:bodyPr>
          <a:lstStyle/>
          <a:p>
            <a:r>
              <a:rPr lang="en-US" altLang="zh-CN" b="1" kern="100" dirty="0">
                <a:solidFill>
                  <a:srgbClr val="C00000"/>
                </a:solidFill>
                <a:latin typeface="Arial" pitchFamily="34" charset="0"/>
                <a:cs typeface="Arial" pitchFamily="34" charset="0"/>
              </a:rPr>
              <a:t>affect us greatly</a:t>
            </a:r>
            <a:endParaRPr lang="zh-CN" altLang="en-US" b="1" dirty="0">
              <a:solidFill>
                <a:srgbClr val="C00000"/>
              </a:solidFill>
              <a:latin typeface="Arial" pitchFamily="34" charset="0"/>
              <a:cs typeface="Arial" pitchFamily="34" charset="0"/>
            </a:endParaRPr>
          </a:p>
        </p:txBody>
      </p:sp>
      <p:sp>
        <p:nvSpPr>
          <p:cNvPr id="19" name="TextBox 18"/>
          <p:cNvSpPr txBox="1"/>
          <p:nvPr/>
        </p:nvSpPr>
        <p:spPr>
          <a:xfrm>
            <a:off x="5110266" y="4280248"/>
            <a:ext cx="2351926" cy="369332"/>
          </a:xfrm>
          <a:prstGeom prst="rect">
            <a:avLst/>
          </a:prstGeom>
          <a:noFill/>
        </p:spPr>
        <p:txBody>
          <a:bodyPr wrap="none" rtlCol="0">
            <a:spAutoFit/>
          </a:bodyPr>
          <a:lstStyle/>
          <a:p>
            <a:r>
              <a:rPr lang="en-US" altLang="zh-CN" b="1" kern="100" dirty="0">
                <a:solidFill>
                  <a:srgbClr val="C00000"/>
                </a:solidFill>
                <a:latin typeface="Arial" pitchFamily="34" charset="0"/>
                <a:cs typeface="Arial" pitchFamily="34" charset="0"/>
              </a:rPr>
              <a:t>compare ourselves </a:t>
            </a:r>
            <a:endParaRPr lang="zh-CN" altLang="en-US" b="1" dirty="0">
              <a:solidFill>
                <a:srgbClr val="C00000"/>
              </a:solidFill>
              <a:latin typeface="Arial" pitchFamily="34" charset="0"/>
              <a:cs typeface="Arial" pitchFamily="34" charset="0"/>
            </a:endParaRPr>
          </a:p>
        </p:txBody>
      </p:sp>
      <p:sp>
        <p:nvSpPr>
          <p:cNvPr id="20" name="TextBox 19"/>
          <p:cNvSpPr txBox="1"/>
          <p:nvPr/>
        </p:nvSpPr>
        <p:spPr>
          <a:xfrm>
            <a:off x="3928700" y="3857071"/>
            <a:ext cx="3659976" cy="369332"/>
          </a:xfrm>
          <a:prstGeom prst="rect">
            <a:avLst/>
          </a:prstGeom>
          <a:noFill/>
        </p:spPr>
        <p:txBody>
          <a:bodyPr wrap="none" rtlCol="0">
            <a:spAutoFit/>
          </a:bodyPr>
          <a:lstStyle/>
          <a:p>
            <a:r>
              <a:rPr lang="en-US" altLang="zh-CN" b="1" kern="100" dirty="0">
                <a:solidFill>
                  <a:srgbClr val="C00000"/>
                </a:solidFill>
                <a:latin typeface="Arial" pitchFamily="34" charset="0"/>
                <a:cs typeface="Arial" pitchFamily="34" charset="0"/>
              </a:rPr>
              <a:t>others are being honest with us</a:t>
            </a:r>
            <a:endParaRPr lang="zh-CN" altLang="en-US" b="1" dirty="0"/>
          </a:p>
        </p:txBody>
      </p:sp>
      <p:sp>
        <p:nvSpPr>
          <p:cNvPr id="21" name="TextBox 20"/>
          <p:cNvSpPr txBox="1"/>
          <p:nvPr/>
        </p:nvSpPr>
        <p:spPr>
          <a:xfrm>
            <a:off x="4922693" y="5507940"/>
            <a:ext cx="3659976" cy="369332"/>
          </a:xfrm>
          <a:prstGeom prst="rect">
            <a:avLst/>
          </a:prstGeom>
          <a:noFill/>
        </p:spPr>
        <p:txBody>
          <a:bodyPr wrap="none" rtlCol="0">
            <a:spAutoFit/>
          </a:bodyPr>
          <a:lstStyle/>
          <a:p>
            <a:r>
              <a:rPr lang="en-US" altLang="zh-CN" b="1" kern="100" dirty="0">
                <a:solidFill>
                  <a:srgbClr val="C00000"/>
                </a:solidFill>
                <a:latin typeface="Arial" pitchFamily="34" charset="0"/>
                <a:cs typeface="Arial" pitchFamily="34" charset="0"/>
              </a:rPr>
              <a:t>what you see is not an accurate</a:t>
            </a:r>
            <a:endParaRPr lang="zh-CN" altLang="en-US" b="1" dirty="0">
              <a:solidFill>
                <a:srgbClr val="C00000"/>
              </a:solidFill>
              <a:latin typeface="Arial" pitchFamily="34" charset="0"/>
              <a:cs typeface="Arial" pitchFamily="34" charset="0"/>
            </a:endParaRPr>
          </a:p>
        </p:txBody>
      </p:sp>
      <p:pic>
        <p:nvPicPr>
          <p:cNvPr id="14" name="Picture 9" descr="home">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2800" dirty="0">
                <a:solidFill>
                  <a:schemeClr val="accent6">
                    <a:lumMod val="40000"/>
                    <a:lumOff val="60000"/>
                  </a:schemeClr>
                </a:solidFill>
                <a:latin typeface="Arial Black" pitchFamily="34" charset="0"/>
              </a:rPr>
              <a:t>Text A </a:t>
            </a:r>
            <a:r>
              <a:rPr lang="en-US" altLang="zh-CN" sz="2800" dirty="0">
                <a:solidFill>
                  <a:schemeClr val="bg1"/>
                </a:solidFill>
                <a:latin typeface="Arial Black" pitchFamily="34" charset="0"/>
              </a:rPr>
              <a:t>Global reading</a:t>
            </a:r>
          </a:p>
        </p:txBody>
      </p:sp>
      <p:sp>
        <p:nvSpPr>
          <p:cNvPr id="6" name="TextBox 5"/>
          <p:cNvSpPr txBox="1"/>
          <p:nvPr/>
        </p:nvSpPr>
        <p:spPr>
          <a:xfrm>
            <a:off x="2863768" y="3307900"/>
            <a:ext cx="4057521" cy="369332"/>
          </a:xfrm>
          <a:prstGeom prst="rect">
            <a:avLst/>
          </a:prstGeom>
          <a:noFill/>
        </p:spPr>
        <p:txBody>
          <a:bodyPr wrap="none" rtlCol="0">
            <a:spAutoFit/>
          </a:bodyPr>
          <a:lstStyle/>
          <a:p>
            <a:r>
              <a:rPr lang="en-US" altLang="zh-CN" b="1" dirty="0">
                <a:solidFill>
                  <a:srgbClr val="C00000"/>
                </a:solidFill>
                <a:latin typeface="Arial" pitchFamily="34" charset="0"/>
                <a:cs typeface="Arial" pitchFamily="34" charset="0"/>
              </a:rPr>
              <a:t>relationships and social interaction</a:t>
            </a:r>
            <a:endParaRPr lang="zh-CN" altLang="en-US" b="1" dirty="0">
              <a:solidFill>
                <a:srgbClr val="C00000"/>
              </a:solidFill>
              <a:latin typeface="Arial" pitchFamily="34" charset="0"/>
              <a:cs typeface="Arial" pitchFamily="34" charset="0"/>
            </a:endParaRPr>
          </a:p>
        </p:txBody>
      </p:sp>
      <p:sp>
        <p:nvSpPr>
          <p:cNvPr id="12" name="TextBox 11"/>
          <p:cNvSpPr txBox="1"/>
          <p:nvPr/>
        </p:nvSpPr>
        <p:spPr>
          <a:xfrm>
            <a:off x="2902699" y="5795972"/>
            <a:ext cx="1980029" cy="369332"/>
          </a:xfrm>
          <a:prstGeom prst="rect">
            <a:avLst/>
          </a:prstGeom>
          <a:noFill/>
        </p:spPr>
        <p:txBody>
          <a:bodyPr wrap="none" rtlCol="0">
            <a:spAutoFit/>
          </a:bodyPr>
          <a:lstStyle/>
          <a:p>
            <a:r>
              <a:rPr lang="en-US" altLang="zh-CN" b="1" kern="100" dirty="0">
                <a:solidFill>
                  <a:srgbClr val="C00000"/>
                </a:solidFill>
                <a:latin typeface="Arial" pitchFamily="34" charset="0"/>
                <a:cs typeface="Arial" pitchFamily="34" charset="0"/>
              </a:rPr>
              <a:t>picture of reality</a:t>
            </a:r>
            <a:endParaRPr lang="zh-CN" altLang="en-US" b="1" dirty="0"/>
          </a:p>
        </p:txBody>
      </p:sp>
    </p:spTree>
    <p:extLst>
      <p:ext uri="{BB962C8B-B14F-4D97-AF65-F5344CB8AC3E}">
        <p14:creationId xmlns:p14="http://schemas.microsoft.com/office/powerpoint/2010/main" val="140604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1" grpId="0"/>
      <p:bldP spid="6"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ntent Placeholder 2"/>
          <p:cNvSpPr txBox="1">
            <a:spLocks/>
          </p:cNvSpPr>
          <p:nvPr/>
        </p:nvSpPr>
        <p:spPr bwMode="auto">
          <a:xfrm>
            <a:off x="2267744" y="1916833"/>
            <a:ext cx="6336704" cy="1379867"/>
          </a:xfrm>
          <a:prstGeom prst="rect">
            <a:avLst/>
          </a:prstGeom>
          <a:noFill/>
          <a:ln w="9525">
            <a:noFill/>
            <a:miter lim="800000"/>
          </a:ln>
          <a:effec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marR="0" lvl="0" indent="0" algn="l" defTabSz="914400" rtl="0" eaLnBrk="0" fontAlgn="base" latinLnBrk="0" hangingPunct="0">
              <a:lnSpc>
                <a:spcPts val="3600"/>
              </a:lnSpc>
              <a:spcBef>
                <a:spcPct val="20000"/>
              </a:spcBef>
              <a:spcAft>
                <a:spcPct val="0"/>
              </a:spcAft>
              <a:buClrTx/>
              <a:buSzTx/>
              <a:buFontTx/>
              <a:buNone/>
              <a:tabLst/>
              <a:defRPr/>
            </a:pPr>
            <a:r>
              <a:rPr kumimoji="0" lang="en-US" altLang="zh-CN" sz="3600" b="1" i="0" u="none" strike="noStrike" kern="0" cap="none" spc="0" normalizeH="0" baseline="0" noProof="0" dirty="0">
                <a:ln>
                  <a:noFill/>
                </a:ln>
                <a:solidFill>
                  <a:srgbClr val="C00000"/>
                </a:solidFill>
                <a:effectLst/>
                <a:uLnTx/>
                <a:uFillTx/>
                <a:latin typeface="Arial" pitchFamily="34" charset="0"/>
                <a:ea typeface="宋体" panose="02010600030101010101" pitchFamily="2" charset="-122"/>
                <a:cs typeface="Arial" pitchFamily="34" charset="0"/>
                <a:hlinkClick r:id="rId2" action="ppaction://hlinkfile"/>
              </a:rPr>
              <a:t>II. Intensive reading </a:t>
            </a:r>
            <a:endParaRPr kumimoji="0" lang="en-US" altLang="zh-CN" sz="3600" b="1" i="0" u="none" strike="noStrike" kern="0" cap="none" spc="0" normalizeH="0" baseline="0" noProof="0" dirty="0">
              <a:ln>
                <a:noFill/>
              </a:ln>
              <a:solidFill>
                <a:srgbClr val="C00000"/>
              </a:solidFill>
              <a:effectLst/>
              <a:uLnTx/>
              <a:uFillTx/>
              <a:latin typeface="Arial" pitchFamily="34" charset="0"/>
              <a:ea typeface="宋体" panose="02010600030101010101" pitchFamily="2" charset="-122"/>
              <a:cs typeface="Arial" pitchFamily="34" charset="0"/>
            </a:endParaRPr>
          </a:p>
        </p:txBody>
      </p:sp>
      <p:pic>
        <p:nvPicPr>
          <p:cNvPr id="7" name="Picture 9" descr="home">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F79646">
                    <a:lumMod val="40000"/>
                    <a:lumOff val="60000"/>
                  </a:srgbClr>
                </a:solidFill>
                <a:effectLst/>
                <a:uLnTx/>
                <a:uFillTx/>
                <a:latin typeface="Arial Black" pitchFamily="34" charset="0"/>
                <a:ea typeface="宋体" pitchFamily="2" charset="-122"/>
                <a:cs typeface="+mn-cs"/>
              </a:rPr>
              <a:t>Text A</a:t>
            </a:r>
            <a:endParaRPr kumimoji="0" lang="en-US" altLang="zh-CN" sz="2800" b="0" i="0" u="none" strike="noStrike" kern="1200" cap="none" spc="0" normalizeH="0" baseline="0" noProof="0" dirty="0">
              <a:ln>
                <a:noFill/>
              </a:ln>
              <a:solidFill>
                <a:prstClr val="white"/>
              </a:solidFill>
              <a:effectLst/>
              <a:uLnTx/>
              <a:uFillTx/>
              <a:latin typeface="Arial Black" pitchFamily="34" charset="0"/>
              <a:ea typeface="宋体" pitchFamily="2" charset="-122"/>
              <a:cs typeface="+mn-cs"/>
            </a:endParaRPr>
          </a:p>
        </p:txBody>
      </p:sp>
    </p:spTree>
    <p:extLst>
      <p:ext uri="{BB962C8B-B14F-4D97-AF65-F5344CB8AC3E}">
        <p14:creationId xmlns:p14="http://schemas.microsoft.com/office/powerpoint/2010/main" val="3372079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156414" y="140746"/>
            <a:ext cx="294061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prstClr val="white"/>
              </a:solidFill>
              <a:effectLst/>
              <a:uLnTx/>
              <a:uFillTx/>
              <a:latin typeface="Arial Black" pitchFamily="34" charset="0"/>
              <a:ea typeface="宋体" panose="02010600030101010101" pitchFamily="2" charset="-122"/>
              <a:cs typeface="+mn-cs"/>
            </a:endParaRPr>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1156072" y="1634658"/>
            <a:ext cx="7520384" cy="4386630"/>
          </a:xfrm>
        </p:spPr>
        <p:txBody>
          <a:bodyPr>
            <a:noAutofit/>
          </a:bodyPr>
          <a:lstStyle/>
          <a:p>
            <a:pPr marL="0" indent="0" algn="just">
              <a:buNone/>
            </a:pPr>
            <a:r>
              <a:rPr lang="en-US" altLang="zh-CN" sz="2800" b="1" dirty="0">
                <a:solidFill>
                  <a:srgbClr val="3333FF"/>
                </a:solidFill>
                <a:latin typeface="Times New Roman" panose="02020603050405020304" pitchFamily="18" charset="0"/>
                <a:cs typeface="Times New Roman" panose="02020603050405020304" pitchFamily="18" charset="0"/>
              </a:rPr>
              <a:t>Psychology is the scientific study of the human mind and the reason’s for people’s behavior.</a:t>
            </a:r>
          </a:p>
          <a:p>
            <a:pPr marL="0" indent="0" algn="just">
              <a:buNone/>
            </a:pPr>
            <a:endParaRPr lang="en-US" altLang="zh-CN" sz="2800" b="1" dirty="0">
              <a:solidFill>
                <a:srgbClr val="C00000"/>
              </a:solidFill>
              <a:latin typeface="Times New Roman" panose="02020603050405020304" pitchFamily="18" charset="0"/>
              <a:cs typeface="Times New Roman" panose="02020603050405020304" pitchFamily="18" charset="0"/>
            </a:endParaRPr>
          </a:p>
          <a:p>
            <a:pPr algn="just">
              <a:buFont typeface="Wingdings" pitchFamily="2" charset="2"/>
              <a:buChar char="Ø"/>
            </a:pPr>
            <a:r>
              <a:rPr lang="en-US" altLang="zh-CN" sz="2800" b="1" dirty="0">
                <a:latin typeface="Times New Roman" panose="02020603050405020304" pitchFamily="18" charset="0"/>
                <a:cs typeface="Times New Roman" panose="02020603050405020304" pitchFamily="18" charset="0"/>
              </a:rPr>
              <a:t>Why do some people like to buy luxuries?</a:t>
            </a:r>
          </a:p>
          <a:p>
            <a:pPr algn="just">
              <a:buFont typeface="Wingdings" pitchFamily="2" charset="2"/>
              <a:buChar char="Ø"/>
            </a:pPr>
            <a:r>
              <a:rPr lang="en-US" altLang="zh-CN" sz="2800" b="1" dirty="0">
                <a:latin typeface="Times New Roman" panose="02020603050405020304" pitchFamily="18" charset="0"/>
                <a:cs typeface="Times New Roman" panose="02020603050405020304" pitchFamily="18" charset="0"/>
              </a:rPr>
              <a:t> Why do adolescent rebel?</a:t>
            </a:r>
          </a:p>
          <a:p>
            <a:pPr algn="just">
              <a:buFont typeface="Wingdings" pitchFamily="2" charset="2"/>
              <a:buChar char="Ø"/>
            </a:pPr>
            <a:r>
              <a:rPr lang="en-US" altLang="zh-CN" sz="2800" b="1" dirty="0">
                <a:latin typeface="Times New Roman" panose="02020603050405020304" pitchFamily="18" charset="0"/>
                <a:cs typeface="Times New Roman" panose="02020603050405020304" pitchFamily="18" charset="0"/>
              </a:rPr>
              <a:t> Why do some people refuse to get married or give birth to babies? </a:t>
            </a:r>
          </a:p>
          <a:p>
            <a:pPr lvl="0" algn="just">
              <a:buFont typeface="Wingdings" pitchFamily="2" charset="2"/>
              <a:buChar char="Ø"/>
            </a:pPr>
            <a:r>
              <a:rPr lang="en-US" altLang="zh-CN" sz="2800" b="1" dirty="0">
                <a:latin typeface="Times New Roman" panose="02020603050405020304" pitchFamily="18" charset="0"/>
                <a:cs typeface="Times New Roman" panose="02020603050405020304" pitchFamily="18" charset="0"/>
              </a:rPr>
              <a:t>  </a:t>
            </a:r>
            <a:r>
              <a:rPr lang="en-US" altLang="zh-CN" sz="2800" b="1" dirty="0">
                <a:solidFill>
                  <a:prstClr val="black"/>
                </a:solidFill>
                <a:latin typeface="Times New Roman" panose="02020603050405020304" pitchFamily="18" charset="0"/>
                <a:cs typeface="Times New Roman" panose="02020603050405020304" pitchFamily="18" charset="0"/>
              </a:rPr>
              <a:t>Why do people lie?</a:t>
            </a:r>
          </a:p>
          <a:p>
            <a:pPr marL="0" indent="0" algn="just">
              <a:buNone/>
            </a:pPr>
            <a:endParaRPr lang="en-US" altLang="zh-CN" sz="2800" b="1" dirty="0">
              <a:latin typeface="Times New Roman" panose="02020603050405020304" pitchFamily="18" charset="0"/>
              <a:cs typeface="Times New Roman" panose="02020603050405020304" pitchFamily="18" charset="0"/>
            </a:endParaRPr>
          </a:p>
        </p:txBody>
      </p:sp>
      <p:sp>
        <p:nvSpPr>
          <p:cNvPr id="12" name="矩形 11"/>
          <p:cNvSpPr/>
          <p:nvPr/>
        </p:nvSpPr>
        <p:spPr>
          <a:xfrm>
            <a:off x="2429052" y="560223"/>
            <a:ext cx="4929555" cy="646331"/>
          </a:xfrm>
          <a:prstGeom prst="rect">
            <a:avLst/>
          </a:prstGeom>
        </p:spPr>
        <p:txBody>
          <a:bodyPr wrap="none">
            <a:spAutoFit/>
          </a:bodyPr>
          <a:lstStyle/>
          <a:p>
            <a:pPr marL="0" lvl="0" indent="0">
              <a:buNone/>
            </a:pPr>
            <a:r>
              <a:rPr lang="en-AU" altLang="zh-CN" sz="3600" b="1" dirty="0">
                <a:solidFill>
                  <a:srgbClr val="C00000"/>
                </a:solidFill>
                <a:latin typeface="Arial" pitchFamily="34" charset="0"/>
                <a:cs typeface="Arial" pitchFamily="34" charset="0"/>
              </a:rPr>
              <a:t>What is psychology ?</a:t>
            </a:r>
          </a:p>
        </p:txBody>
      </p:sp>
      <p:sp>
        <p:nvSpPr>
          <p:cNvPr id="13" name="Rectangle 7"/>
          <p:cNvSpPr>
            <a:spLocks noChangeArrowheads="1"/>
          </p:cNvSpPr>
          <p:nvPr/>
        </p:nvSpPr>
        <p:spPr bwMode="auto">
          <a:xfrm>
            <a:off x="107504"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en-US" altLang="zh-CN" sz="2800" dirty="0">
              <a:solidFill>
                <a:schemeClr val="bg1"/>
              </a:solidFill>
              <a:latin typeface="Arial Black" pitchFamily="34" charset="0"/>
            </a:endParaRPr>
          </a:p>
        </p:txBody>
      </p:sp>
      <p:sp>
        <p:nvSpPr>
          <p:cNvPr id="8" name="Content Placeholder 2"/>
          <p:cNvSpPr>
            <a:spLocks noGrp="1"/>
          </p:cNvSpPr>
          <p:nvPr/>
        </p:nvSpPr>
        <p:spPr>
          <a:xfrm>
            <a:off x="755576" y="2420888"/>
            <a:ext cx="7920880" cy="4098908"/>
          </a:xfrm>
          <a:prstGeom prst="rect">
            <a:avLst/>
          </a:prstGeom>
          <a:noFill/>
          <a:ln w="9525">
            <a:noFill/>
            <a:miter lim="800000"/>
          </a:ln>
          <a:effec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lvl="0" indent="0" algn="just">
              <a:buNone/>
            </a:pPr>
            <a:endParaRPr lang="en-US" altLang="zh-CN" sz="24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1F1FC633-FDF0-39F1-1BB9-B4088E9C35D0}"/>
              </a:ext>
            </a:extLst>
          </p:cNvPr>
          <p:cNvSpPr txBox="1"/>
          <p:nvPr/>
        </p:nvSpPr>
        <p:spPr>
          <a:xfrm>
            <a:off x="8459" y="59884"/>
            <a:ext cx="1872208" cy="646331"/>
          </a:xfrm>
          <a:prstGeom prst="rect">
            <a:avLst/>
          </a:prstGeom>
          <a:noFill/>
        </p:spPr>
        <p:txBody>
          <a:bodyPr wrap="square" rtlCol="0">
            <a:spAutoFit/>
          </a:bodyPr>
          <a:lstStyle/>
          <a:p>
            <a:r>
              <a:rPr lang="en-US" altLang="zh-CN" sz="3600" b="1" dirty="0">
                <a:solidFill>
                  <a:schemeClr val="bg1"/>
                </a:solidFill>
              </a:rPr>
              <a:t>Lead in </a:t>
            </a:r>
            <a:endParaRPr lang="zh-CN" altLang="en-US" sz="3600" b="1" dirty="0">
              <a:solidFill>
                <a:schemeClr val="bg1"/>
              </a:solidFill>
            </a:endParaRPr>
          </a:p>
        </p:txBody>
      </p:sp>
    </p:spTree>
    <p:extLst>
      <p:ext uri="{BB962C8B-B14F-4D97-AF65-F5344CB8AC3E}">
        <p14:creationId xmlns:p14="http://schemas.microsoft.com/office/powerpoint/2010/main" val="266001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DA7CD8E-16EF-4279-B8BF-3AD73D9D568E}"/>
              </a:ext>
            </a:extLst>
          </p:cNvPr>
          <p:cNvSpPr txBox="1"/>
          <p:nvPr/>
        </p:nvSpPr>
        <p:spPr>
          <a:xfrm>
            <a:off x="179512" y="116632"/>
            <a:ext cx="5544616" cy="5262979"/>
          </a:xfrm>
          <a:prstGeom prst="rect">
            <a:avLst/>
          </a:prstGeom>
          <a:solidFill>
            <a:schemeClr val="accent6">
              <a:lumMod val="20000"/>
              <a:lumOff val="80000"/>
            </a:schemeClr>
          </a:solidFill>
        </p:spPr>
        <p:txBody>
          <a:bodyPr wrap="square">
            <a:spAutoFit/>
          </a:bodyPr>
          <a:lstStyle/>
          <a:p>
            <a:pPr algn="just"/>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1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The world is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consum</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ing and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interacting with</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social media </a:t>
            </a:r>
            <a:r>
              <a:rPr lang="en-US" altLang="zh-CN" sz="2800" b="1" u="sng" kern="100" dirty="0">
                <a:effectLst/>
                <a:latin typeface="Times New Roman" panose="02020603050405020304" pitchFamily="18" charset="0"/>
                <a:ea typeface="等线" panose="02010600030101010101" pitchFamily="2" charset="-122"/>
                <a:cs typeface="Times New Roman" panose="02020603050405020304" pitchFamily="18" charset="0"/>
              </a:rPr>
              <a:t>at increasingly high rates</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According to 2018 data from the Pew Institute (editor's notes: it should be </a:t>
            </a:r>
            <a:r>
              <a:rPr lang="en-US" altLang="zh-CN" sz="2800" b="1" u="sng"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Pew Research Center</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the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majority</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of US adults now use YouTube (73 percent) or Facebook (68 percent); of those who use Facebook, more than half check this platform several times a day.</a:t>
            </a:r>
          </a:p>
          <a:p>
            <a:pPr algn="just"/>
            <a:endParaRPr lang="zh-CN" altLang="zh-CN" sz="28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2" name="TextBox 1"/>
          <p:cNvSpPr txBox="1"/>
          <p:nvPr/>
        </p:nvSpPr>
        <p:spPr>
          <a:xfrm>
            <a:off x="6084168" y="260648"/>
            <a:ext cx="2880320" cy="5970865"/>
          </a:xfrm>
          <a:prstGeom prst="rect">
            <a:avLst/>
          </a:prstGeom>
          <a:noFill/>
        </p:spPr>
        <p:txBody>
          <a:bodyPr wrap="square" rtlCol="0">
            <a:spAutoFit/>
          </a:bodyPr>
          <a:lstStyle/>
          <a:p>
            <a:pPr marL="342900" indent="-342900">
              <a:buFont typeface="Wingdings" pitchFamily="2" charset="2"/>
              <a:buChar char="Ø"/>
            </a:pPr>
            <a:r>
              <a:rPr lang="en-US" altLang="zh-CN" sz="2800" b="1" dirty="0">
                <a:solidFill>
                  <a:srgbClr val="3333FF"/>
                </a:solidFill>
                <a:latin typeface="Times New Roman" pitchFamily="18" charset="0"/>
                <a:cs typeface="Times New Roman" pitchFamily="18" charset="0"/>
              </a:rPr>
              <a:t>consume:</a:t>
            </a:r>
          </a:p>
          <a:p>
            <a:r>
              <a:rPr lang="en-US" altLang="zh-CN" sz="2800" b="1" dirty="0">
                <a:latin typeface="Times New Roman" pitchFamily="18" charset="0"/>
                <a:cs typeface="Times New Roman" pitchFamily="18" charset="0"/>
              </a:rPr>
              <a:t>     consumer/ consumption </a:t>
            </a:r>
          </a:p>
          <a:p>
            <a:endParaRPr lang="en-US" altLang="zh-CN" sz="2800" b="1" dirty="0">
              <a:solidFill>
                <a:srgbClr val="3333FF"/>
              </a:solidFill>
              <a:latin typeface="Times New Roman" pitchFamily="18" charset="0"/>
              <a:cs typeface="Times New Roman" pitchFamily="18" charset="0"/>
            </a:endParaRPr>
          </a:p>
          <a:p>
            <a:pPr marL="342900" indent="-342900">
              <a:buFont typeface="Wingdings" pitchFamily="2" charset="2"/>
              <a:buChar char="Ø"/>
            </a:pPr>
            <a:r>
              <a:rPr lang="en-US" altLang="zh-CN" sz="2800" b="1" dirty="0">
                <a:solidFill>
                  <a:srgbClr val="3333FF"/>
                </a:solidFill>
                <a:latin typeface="Times New Roman" pitchFamily="18" charset="0"/>
                <a:cs typeface="Times New Roman" pitchFamily="18" charset="0"/>
              </a:rPr>
              <a:t>interact with:</a:t>
            </a:r>
          </a:p>
          <a:p>
            <a:r>
              <a:rPr lang="en-US" altLang="zh-CN" sz="2800" b="1" dirty="0">
                <a:latin typeface="Times New Roman" pitchFamily="18" charset="0"/>
                <a:cs typeface="Times New Roman" pitchFamily="18" charset="0"/>
              </a:rPr>
              <a:t>interaction/ interactive </a:t>
            </a:r>
          </a:p>
          <a:p>
            <a:endParaRPr lang="en-US" altLang="zh-CN" sz="2800" b="1" dirty="0">
              <a:solidFill>
                <a:srgbClr val="3333FF"/>
              </a:solidFill>
              <a:latin typeface="Times New Roman" pitchFamily="18" charset="0"/>
              <a:cs typeface="Times New Roman" pitchFamily="18" charset="0"/>
            </a:endParaRPr>
          </a:p>
          <a:p>
            <a:pPr marL="342900" indent="-342900">
              <a:buFont typeface="Wingdings" pitchFamily="2" charset="2"/>
              <a:buChar char="Ø"/>
            </a:pPr>
            <a:r>
              <a:rPr lang="en-US" altLang="zh-CN" sz="2800" b="1" dirty="0">
                <a:solidFill>
                  <a:srgbClr val="3333FF"/>
                </a:solidFill>
                <a:latin typeface="Times New Roman" pitchFamily="18" charset="0"/>
                <a:cs typeface="Times New Roman" pitchFamily="18" charset="0"/>
              </a:rPr>
              <a:t>at the rate of…</a:t>
            </a:r>
          </a:p>
          <a:p>
            <a:r>
              <a:rPr lang="en-US" altLang="zh-CN" sz="2800" b="1" dirty="0">
                <a:solidFill>
                  <a:srgbClr val="3333FF"/>
                </a:solidFill>
                <a:latin typeface="Times New Roman" pitchFamily="18" charset="0"/>
                <a:cs typeface="Times New Roman" pitchFamily="18" charset="0"/>
              </a:rPr>
              <a:t>     </a:t>
            </a:r>
            <a:r>
              <a:rPr lang="en-US" altLang="zh-CN" sz="2800" b="1" dirty="0">
                <a:latin typeface="Times New Roman" pitchFamily="18" charset="0"/>
                <a:cs typeface="Times New Roman" pitchFamily="18" charset="0"/>
              </a:rPr>
              <a:t>at the speed of </a:t>
            </a:r>
          </a:p>
          <a:p>
            <a:endParaRPr lang="en-US" altLang="zh-CN" sz="2800" b="1" dirty="0">
              <a:solidFill>
                <a:srgbClr val="3333FF"/>
              </a:solidFill>
              <a:latin typeface="Times New Roman" pitchFamily="18" charset="0"/>
              <a:cs typeface="Times New Roman" pitchFamily="18" charset="0"/>
            </a:endParaRPr>
          </a:p>
          <a:p>
            <a:pPr marL="342900" indent="-342900">
              <a:buFont typeface="Wingdings" pitchFamily="2" charset="2"/>
              <a:buChar char="Ø"/>
            </a:pPr>
            <a:r>
              <a:rPr lang="en-US" altLang="zh-CN" sz="2800" b="1" dirty="0">
                <a:solidFill>
                  <a:srgbClr val="3333FF"/>
                </a:solidFill>
                <a:latin typeface="Times New Roman" pitchFamily="18" charset="0"/>
                <a:cs typeface="Times New Roman" pitchFamily="18" charset="0"/>
              </a:rPr>
              <a:t>majority--</a:t>
            </a:r>
            <a:r>
              <a:rPr lang="en-US" altLang="zh-CN" sz="2800" b="1" dirty="0">
                <a:latin typeface="Times New Roman" pitchFamily="18" charset="0"/>
                <a:cs typeface="Times New Roman" pitchFamily="18" charset="0"/>
              </a:rPr>
              <a:t>minority</a:t>
            </a:r>
          </a:p>
          <a:p>
            <a:endParaRPr lang="zh-CN" altLang="en-US" dirty="0"/>
          </a:p>
        </p:txBody>
      </p:sp>
      <p:sp>
        <p:nvSpPr>
          <p:cNvPr id="4" name="文本框 3">
            <a:extLst>
              <a:ext uri="{FF2B5EF4-FFF2-40B4-BE49-F238E27FC236}">
                <a16:creationId xmlns:a16="http://schemas.microsoft.com/office/drawing/2014/main" id="{89090234-82F7-4E72-BDAB-E32DBAC0404B}"/>
              </a:ext>
            </a:extLst>
          </p:cNvPr>
          <p:cNvSpPr txBox="1"/>
          <p:nvPr/>
        </p:nvSpPr>
        <p:spPr>
          <a:xfrm>
            <a:off x="539552" y="5517232"/>
            <a:ext cx="5544616" cy="95410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altLang="zh-CN" sz="2800" b="1" i="0"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Pew Research Center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皮尤研究中心（美国调查机构）</a:t>
            </a:r>
            <a:endParaRPr kumimoji="0" lang="en-US" altLang="zh-CN" sz="2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Tree>
    <p:extLst>
      <p:ext uri="{BB962C8B-B14F-4D97-AF65-F5344CB8AC3E}">
        <p14:creationId xmlns:p14="http://schemas.microsoft.com/office/powerpoint/2010/main" val="231555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B0C1B-EA77-4D69-BFCD-CF087B18DE17}"/>
              </a:ext>
            </a:extLst>
          </p:cNvPr>
          <p:cNvSpPr>
            <a:spLocks noGrp="1"/>
          </p:cNvSpPr>
          <p:nvPr>
            <p:ph type="title"/>
          </p:nvPr>
        </p:nvSpPr>
        <p:spPr/>
        <p:txBody>
          <a:bodyPr/>
          <a:lstStyle/>
          <a:p>
            <a:pPr algn="l"/>
            <a:r>
              <a:rPr lang="en-US" altLang="zh-CN" b="1" dirty="0">
                <a:solidFill>
                  <a:srgbClr val="C00000"/>
                </a:solidFill>
                <a:latin typeface="Times New Roman" panose="02020603050405020304" pitchFamily="18" charset="0"/>
                <a:cs typeface="Times New Roman" panose="02020603050405020304" pitchFamily="18" charset="0"/>
              </a:rPr>
              <a:t>Writing skills</a:t>
            </a:r>
            <a:endParaRPr lang="zh-CN" altLang="en-US" b="1"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A0500E6-1414-0554-943E-ADAC5A0C4B30}"/>
              </a:ext>
            </a:extLst>
          </p:cNvPr>
          <p:cNvSpPr>
            <a:spLocks noGrp="1"/>
          </p:cNvSpPr>
          <p:nvPr>
            <p:ph idx="1"/>
          </p:nvPr>
        </p:nvSpPr>
        <p:spPr/>
        <p:txBody>
          <a:bodyPr>
            <a:normAutofit/>
          </a:bodyPr>
          <a:lstStyle/>
          <a:p>
            <a:pPr marL="0" indent="0">
              <a:buNone/>
            </a:pPr>
            <a:r>
              <a:rPr lang="en-US" altLang="zh-CN" sz="2800" b="1" dirty="0">
                <a:latin typeface="Times New Roman" panose="02020603050405020304" pitchFamily="18" charset="0"/>
                <a:cs typeface="Times New Roman" panose="02020603050405020304" pitchFamily="18" charset="0"/>
              </a:rPr>
              <a:t>What is </a:t>
            </a:r>
            <a:r>
              <a:rPr lang="en-US" altLang="zh-CN" sz="2800" b="1" u="sng" dirty="0">
                <a:latin typeface="Times New Roman" panose="02020603050405020304" pitchFamily="18" charset="0"/>
                <a:cs typeface="Times New Roman" panose="02020603050405020304" pitchFamily="18" charset="0"/>
              </a:rPr>
              <a:t>the role </a:t>
            </a:r>
            <a:r>
              <a:rPr lang="en-US" altLang="zh-CN" sz="2800" b="1" dirty="0">
                <a:latin typeface="Times New Roman" panose="02020603050405020304" pitchFamily="18" charset="0"/>
                <a:cs typeface="Times New Roman" panose="02020603050405020304" pitchFamily="18" charset="0"/>
              </a:rPr>
              <a:t>of each sentence in paragraph 1 ?</a:t>
            </a:r>
          </a:p>
          <a:p>
            <a:pPr marL="0" indent="0">
              <a:buNone/>
            </a:pPr>
            <a:r>
              <a:rPr lang="en-US" altLang="zh-CN" sz="2800" b="1" dirty="0">
                <a:latin typeface="Times New Roman" panose="02020603050405020304" pitchFamily="18" charset="0"/>
                <a:cs typeface="Times New Roman" panose="02020603050405020304" pitchFamily="18" charset="0"/>
              </a:rPr>
              <a:t> </a:t>
            </a:r>
          </a:p>
          <a:p>
            <a:r>
              <a:rPr kumimoji="0" lang="en-US" altLang="zh-CN" sz="2800" b="1" i="0" u="sng"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Claim (</a:t>
            </a:r>
            <a:r>
              <a:rPr kumimoji="0" lang="zh-CN" altLang="en-US" sz="2800" b="1" i="0" u="sng"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观点、主张</a:t>
            </a:r>
            <a:r>
              <a:rPr kumimoji="0" lang="en-US" altLang="zh-CN" sz="2800" b="1" i="0" u="sng"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 </a:t>
            </a:r>
          </a:p>
          <a:p>
            <a:r>
              <a:rPr kumimoji="0" lang="en-US" altLang="zh-CN" sz="2800" b="1" i="0" u="sng"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Evidence</a:t>
            </a:r>
            <a:r>
              <a:rPr kumimoji="0" lang="zh-CN" altLang="en-US" sz="2800" b="1" i="0" u="sng"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（论据）</a:t>
            </a:r>
            <a:r>
              <a:rPr kumimoji="0" lang="en-US" altLang="zh-CN" sz="2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191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DA7CD8E-16EF-4279-B8BF-3AD73D9D568E}"/>
              </a:ext>
            </a:extLst>
          </p:cNvPr>
          <p:cNvSpPr txBox="1"/>
          <p:nvPr/>
        </p:nvSpPr>
        <p:spPr>
          <a:xfrm>
            <a:off x="179512" y="692696"/>
            <a:ext cx="6336704" cy="4524315"/>
          </a:xfrm>
          <a:prstGeom prst="rect">
            <a:avLst/>
          </a:prstGeom>
          <a:solidFill>
            <a:schemeClr val="accent6">
              <a:lumMod val="20000"/>
              <a:lumOff val="80000"/>
            </a:schemeClr>
          </a:solidFill>
        </p:spPr>
        <p:txBody>
          <a:bodyPr wrap="square">
            <a:spAutoFit/>
          </a:bodyPr>
          <a:lstStyle/>
          <a:p>
            <a:pPr algn="just">
              <a:lnSpc>
                <a:spcPct val="150000"/>
              </a:lnSpc>
            </a:pPr>
            <a:r>
              <a:rPr lang="en-US" altLang="zh-CN" sz="24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1</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The world is consuming and interacting with social media at increasingly high rates./ </a:t>
            </a:r>
            <a:r>
              <a:rPr lang="en-US" altLang="zh-CN" sz="24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According to 2018 data from the Pew Institute </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(editor's notes: it should be Pew Research Center), the </a:t>
            </a:r>
            <a:r>
              <a:rPr lang="en-US" altLang="zh-CN" sz="24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majority</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 of US adults now use YouTube (</a:t>
            </a:r>
            <a:r>
              <a:rPr lang="en-US" altLang="zh-CN" sz="24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73 percent</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 or Facebook (</a:t>
            </a:r>
            <a:r>
              <a:rPr lang="en-US" altLang="zh-CN" sz="24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68 percent</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 of those who use Facebook, </a:t>
            </a:r>
            <a:r>
              <a:rPr lang="en-US" altLang="zh-CN" sz="24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more than half </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check this platform several times a day.</a:t>
            </a:r>
            <a:endParaRPr lang="zh-CN" altLang="zh-CN" sz="24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7" name="对话气泡: 矩形 6">
            <a:extLst>
              <a:ext uri="{FF2B5EF4-FFF2-40B4-BE49-F238E27FC236}">
                <a16:creationId xmlns:a16="http://schemas.microsoft.com/office/drawing/2014/main" id="{DF46E248-2123-4653-8660-4BB28C76989B}"/>
              </a:ext>
            </a:extLst>
          </p:cNvPr>
          <p:cNvSpPr/>
          <p:nvPr/>
        </p:nvSpPr>
        <p:spPr>
          <a:xfrm>
            <a:off x="7164288" y="404664"/>
            <a:ext cx="1296144" cy="576064"/>
          </a:xfrm>
          <a:prstGeom prst="wedgeRectCallout">
            <a:avLst>
              <a:gd name="adj1" fmla="val -93882"/>
              <a:gd name="adj2" fmla="val 918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solidFill>
              </a:rPr>
              <a:t>Claim</a:t>
            </a:r>
            <a:endParaRPr lang="zh-CN" altLang="en-US" sz="2400" b="1" dirty="0">
              <a:solidFill>
                <a:schemeClr val="tx1"/>
              </a:solidFill>
            </a:endParaRPr>
          </a:p>
        </p:txBody>
      </p:sp>
      <p:sp>
        <p:nvSpPr>
          <p:cNvPr id="8" name="对话气泡: 矩形 7">
            <a:extLst>
              <a:ext uri="{FF2B5EF4-FFF2-40B4-BE49-F238E27FC236}">
                <a16:creationId xmlns:a16="http://schemas.microsoft.com/office/drawing/2014/main" id="{E27D2FA1-14CD-4F4F-93F6-170C44A463AC}"/>
              </a:ext>
            </a:extLst>
          </p:cNvPr>
          <p:cNvSpPr/>
          <p:nvPr/>
        </p:nvSpPr>
        <p:spPr>
          <a:xfrm>
            <a:off x="7164288" y="2564904"/>
            <a:ext cx="1656184" cy="864096"/>
          </a:xfrm>
          <a:prstGeom prst="wedgeRectCallout">
            <a:avLst>
              <a:gd name="adj1" fmla="val -89634"/>
              <a:gd name="adj2" fmla="val -3518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solidFill>
              </a:rPr>
              <a:t>Evidence</a:t>
            </a:r>
            <a:endParaRPr lang="zh-CN" altLang="en-US" sz="2400" b="1" dirty="0">
              <a:solidFill>
                <a:schemeClr val="tx1"/>
              </a:solidFill>
            </a:endParaRPr>
          </a:p>
        </p:txBody>
      </p:sp>
    </p:spTree>
    <p:extLst>
      <p:ext uri="{BB962C8B-B14F-4D97-AF65-F5344CB8AC3E}">
        <p14:creationId xmlns:p14="http://schemas.microsoft.com/office/powerpoint/2010/main" val="318347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7BFD1-BEF7-9AEE-2533-5F2D3F7B0BFB}"/>
              </a:ext>
            </a:extLst>
          </p:cNvPr>
          <p:cNvSpPr>
            <a:spLocks noGrp="1"/>
          </p:cNvSpPr>
          <p:nvPr>
            <p:ph type="title"/>
          </p:nvPr>
        </p:nvSpPr>
        <p:spPr/>
        <p:txBody>
          <a:bodyPr/>
          <a:lstStyle/>
          <a:p>
            <a:pPr algn="l"/>
            <a:r>
              <a:rPr lang="en-US" altLang="zh-CN" b="1" dirty="0">
                <a:solidFill>
                  <a:srgbClr val="C00000"/>
                </a:solidFill>
                <a:latin typeface="Times New Roman" panose="02020603050405020304" pitchFamily="18" charset="0"/>
                <a:cs typeface="Times New Roman" panose="02020603050405020304" pitchFamily="18" charset="0"/>
              </a:rPr>
              <a:t>Types of evidence (P111)</a:t>
            </a:r>
            <a:endParaRPr lang="zh-CN" altLang="en-US" b="1"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3B82B39-DD97-84B0-C0C9-7549308E2CDE}"/>
              </a:ext>
            </a:extLst>
          </p:cNvPr>
          <p:cNvSpPr>
            <a:spLocks noGrp="1"/>
          </p:cNvSpPr>
          <p:nvPr>
            <p:ph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What’s the type of evidence in paragraph 1?</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1" i="0"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Personal experience or observations, </a:t>
            </a:r>
            <a:r>
              <a:rPr kumimoji="0" lang="en-US" altLang="zh-CN" sz="2800" b="1" i="0" u="sng"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examples from your life</a:t>
            </a: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1" i="0"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Facts, statistics, and research findings</a:t>
            </a: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1" i="0"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Opinions from recognized authorities</a:t>
            </a:r>
          </a:p>
          <a:p>
            <a:endParaRPr lang="zh-CN" altLang="en-US" dirty="0"/>
          </a:p>
        </p:txBody>
      </p:sp>
    </p:spTree>
    <p:extLst>
      <p:ext uri="{BB962C8B-B14F-4D97-AF65-F5344CB8AC3E}">
        <p14:creationId xmlns:p14="http://schemas.microsoft.com/office/powerpoint/2010/main" val="1379922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DA7CD8E-16EF-4279-B8BF-3AD73D9D568E}"/>
              </a:ext>
            </a:extLst>
          </p:cNvPr>
          <p:cNvSpPr txBox="1"/>
          <p:nvPr/>
        </p:nvSpPr>
        <p:spPr>
          <a:xfrm>
            <a:off x="323528" y="1561279"/>
            <a:ext cx="6336704" cy="4524315"/>
          </a:xfrm>
          <a:prstGeom prst="rect">
            <a:avLst/>
          </a:prstGeom>
          <a:solidFill>
            <a:schemeClr val="accent6">
              <a:lumMod val="20000"/>
              <a:lumOff val="80000"/>
            </a:schemeClr>
          </a:solid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1</a:t>
            </a:r>
            <a:r>
              <a:rPr kumimoji="0" lang="en-US" altLang="zh-CN" sz="2400" b="1" i="0" u="none"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400" b="1" i="0" u="none"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The world is consuming and interacting with social media at increasingly high rates./ </a:t>
            </a:r>
            <a:r>
              <a:rPr kumimoji="0" lang="en-US" altLang="zh-CN" sz="2400" b="1" i="0" u="sng"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According to 2018 data from the Pew Institute </a:t>
            </a:r>
            <a:r>
              <a:rPr kumimoji="0" lang="en-US" altLang="zh-CN" sz="2400" b="1" i="0" u="none"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(editor's notes: it should be Pew Research Center), the </a:t>
            </a:r>
            <a:r>
              <a:rPr kumimoji="0" lang="en-US" altLang="zh-CN" sz="2400" b="1" i="0" u="none"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majority</a:t>
            </a:r>
            <a:r>
              <a:rPr kumimoji="0" lang="en-US" altLang="zh-CN" sz="2400" b="1" i="0" u="none"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of US adults now use YouTube (</a:t>
            </a:r>
            <a:r>
              <a:rPr kumimoji="0" lang="en-US" altLang="zh-CN" sz="2400" b="1" i="0" u="sng"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73 percent</a:t>
            </a:r>
            <a:r>
              <a:rPr kumimoji="0" lang="en-US" altLang="zh-CN" sz="2400" b="1" i="0" u="none"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or Facebook (</a:t>
            </a:r>
            <a:r>
              <a:rPr kumimoji="0" lang="en-US" altLang="zh-CN" sz="2400" b="1" i="0" u="sng"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68 percent</a:t>
            </a:r>
            <a:r>
              <a:rPr kumimoji="0" lang="en-US" altLang="zh-CN" sz="2400" b="1" i="0" u="none"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of those who use Facebook, </a:t>
            </a:r>
            <a:r>
              <a:rPr kumimoji="0" lang="en-US" altLang="zh-CN" sz="2400" b="1" i="0" u="sng"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more than half </a:t>
            </a:r>
            <a:r>
              <a:rPr kumimoji="0" lang="en-US" altLang="zh-CN" sz="2400" b="1" i="0" u="none"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check this platform several times a day.</a:t>
            </a:r>
            <a:endParaRPr kumimoji="0" lang="zh-CN" altLang="zh-CN" sz="2400" b="0" i="0" u="none"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7" name="对话气泡: 矩形 6">
            <a:extLst>
              <a:ext uri="{FF2B5EF4-FFF2-40B4-BE49-F238E27FC236}">
                <a16:creationId xmlns:a16="http://schemas.microsoft.com/office/drawing/2014/main" id="{DF46E248-2123-4653-8660-4BB28C76989B}"/>
              </a:ext>
            </a:extLst>
          </p:cNvPr>
          <p:cNvSpPr/>
          <p:nvPr/>
        </p:nvSpPr>
        <p:spPr>
          <a:xfrm>
            <a:off x="7180918" y="995523"/>
            <a:ext cx="1296144" cy="576064"/>
          </a:xfrm>
          <a:prstGeom prst="wedgeRectCallout">
            <a:avLst>
              <a:gd name="adj1" fmla="val -93882"/>
              <a:gd name="adj2" fmla="val 918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Claim</a:t>
            </a:r>
            <a:endPar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 name="对话气泡: 矩形 7">
            <a:extLst>
              <a:ext uri="{FF2B5EF4-FFF2-40B4-BE49-F238E27FC236}">
                <a16:creationId xmlns:a16="http://schemas.microsoft.com/office/drawing/2014/main" id="{E27D2FA1-14CD-4F4F-93F6-170C44A463AC}"/>
              </a:ext>
            </a:extLst>
          </p:cNvPr>
          <p:cNvSpPr/>
          <p:nvPr/>
        </p:nvSpPr>
        <p:spPr>
          <a:xfrm>
            <a:off x="7236296" y="3803212"/>
            <a:ext cx="1656184" cy="2652107"/>
          </a:xfrm>
          <a:prstGeom prst="wedgeRectCallout">
            <a:avLst>
              <a:gd name="adj1" fmla="val -89634"/>
              <a:gd name="adj2" fmla="val -3518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Evidence: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sng" strike="noStrike" kern="1200" cap="none" spc="0" normalizeH="0" baseline="0" noProof="0" dirty="0">
                <a:ln>
                  <a:noFill/>
                </a:ln>
                <a:solidFill>
                  <a:srgbClr val="C00000"/>
                </a:solidFill>
                <a:effectLst/>
                <a:uLnTx/>
                <a:uFillTx/>
                <a:latin typeface="Calibri"/>
                <a:ea typeface="宋体" panose="02010600030101010101" pitchFamily="2" charset="-122"/>
                <a:cs typeface="+mn-cs"/>
              </a:rPr>
              <a:t>research findings  </a:t>
            </a: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with statistics  </a:t>
            </a:r>
            <a:endPar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 name="文本框 1">
            <a:extLst>
              <a:ext uri="{FF2B5EF4-FFF2-40B4-BE49-F238E27FC236}">
                <a16:creationId xmlns:a16="http://schemas.microsoft.com/office/drawing/2014/main" id="{41E3B961-1537-346E-5B8B-0DFD03A44634}"/>
              </a:ext>
            </a:extLst>
          </p:cNvPr>
          <p:cNvSpPr txBox="1"/>
          <p:nvPr/>
        </p:nvSpPr>
        <p:spPr>
          <a:xfrm>
            <a:off x="333156" y="349192"/>
            <a:ext cx="4454867" cy="646331"/>
          </a:xfrm>
          <a:prstGeom prst="rect">
            <a:avLst/>
          </a:prstGeom>
          <a:noFill/>
        </p:spPr>
        <p:txBody>
          <a:bodyPr wrap="square" rtlCol="0">
            <a:spAutoFit/>
          </a:bodyPr>
          <a:lstStyle/>
          <a:p>
            <a:r>
              <a:rPr lang="en-US" altLang="zh-CN" sz="3600" b="1" dirty="0">
                <a:solidFill>
                  <a:srgbClr val="C00000"/>
                </a:solidFill>
                <a:latin typeface="Times New Roman" panose="02020603050405020304" pitchFamily="18" charset="0"/>
                <a:cs typeface="Times New Roman" panose="02020603050405020304" pitchFamily="18" charset="0"/>
              </a:rPr>
              <a:t>Analysis of  evidence </a:t>
            </a:r>
            <a:r>
              <a:rPr lang="en-US" altLang="zh-CN" sz="3600" dirty="0"/>
              <a:t> </a:t>
            </a:r>
            <a:endParaRPr lang="zh-CN" altLang="en-US" sz="3600" dirty="0"/>
          </a:p>
        </p:txBody>
      </p:sp>
    </p:spTree>
    <p:extLst>
      <p:ext uri="{BB962C8B-B14F-4D97-AF65-F5344CB8AC3E}">
        <p14:creationId xmlns:p14="http://schemas.microsoft.com/office/powerpoint/2010/main" val="46056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BC77550-544E-47C2-BDA2-60362B01B2F1}"/>
              </a:ext>
            </a:extLst>
          </p:cNvPr>
          <p:cNvSpPr txBox="1"/>
          <p:nvPr/>
        </p:nvSpPr>
        <p:spPr>
          <a:xfrm>
            <a:off x="107504" y="332656"/>
            <a:ext cx="5340801" cy="5262979"/>
          </a:xfrm>
          <a:prstGeom prst="rect">
            <a:avLst/>
          </a:prstGeom>
          <a:solidFill>
            <a:schemeClr val="accent6">
              <a:lumMod val="20000"/>
              <a:lumOff val="80000"/>
            </a:schemeClr>
          </a:solidFill>
        </p:spPr>
        <p:txBody>
          <a:bodyPr wrap="square">
            <a:spAutoFit/>
          </a:bodyPr>
          <a:lstStyle/>
          <a:p>
            <a:pPr algn="just"/>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2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As we </a:t>
            </a:r>
            <a:r>
              <a:rPr lang="en-US" altLang="zh-CN" sz="2800" b="1" u="sng" kern="100" dirty="0">
                <a:effectLst/>
                <a:latin typeface="Times New Roman" panose="02020603050405020304" pitchFamily="18" charset="0"/>
                <a:ea typeface="等线" panose="02010600030101010101" pitchFamily="2" charset="-122"/>
                <a:cs typeface="Times New Roman" panose="02020603050405020304" pitchFamily="18" charset="0"/>
              </a:rPr>
              <a:t>engage on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social media with great frequency, we find ourselves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sifting through</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photos of children, commentary about food, and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explosive reactions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to current political events. This increased </a:t>
            </a:r>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media usage and exposure </a:t>
            </a:r>
            <a:r>
              <a:rPr lang="en-US" altLang="zh-CN" sz="2800" b="1" u="sng" kern="100" dirty="0">
                <a:effectLst/>
                <a:latin typeface="Times New Roman" panose="02020603050405020304" pitchFamily="18" charset="0"/>
                <a:ea typeface="等线" panose="02010600030101010101" pitchFamily="2" charset="-122"/>
                <a:cs typeface="Times New Roman" panose="02020603050405020304" pitchFamily="18" charset="0"/>
              </a:rPr>
              <a:t>poses the question</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How accurate is the information we are getting? More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specifically</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how honest are people on social media sites?</a:t>
            </a:r>
            <a:endParaRPr lang="zh-CN" altLang="zh-CN" sz="28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1A52C9BB-566B-4206-A2C9-B649952A20AD}"/>
              </a:ext>
            </a:extLst>
          </p:cNvPr>
          <p:cNvSpPr txBox="1"/>
          <p:nvPr/>
        </p:nvSpPr>
        <p:spPr>
          <a:xfrm>
            <a:off x="5603399" y="332656"/>
            <a:ext cx="3540601" cy="609397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600" b="1" dirty="0">
                <a:solidFill>
                  <a:srgbClr val="3333FF"/>
                </a:solidFill>
                <a:latin typeface="Times New Roman" panose="02020603050405020304" pitchFamily="18" charset="0"/>
                <a:cs typeface="Times New Roman" panose="02020603050405020304" pitchFamily="18" charset="0"/>
              </a:rPr>
              <a:t>使用、接触 </a:t>
            </a:r>
            <a:endParaRPr lang="en-US" altLang="zh-CN" sz="2600" b="1" dirty="0">
              <a:solidFill>
                <a:srgbClr val="3333FF"/>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600" b="1" dirty="0">
              <a:solidFill>
                <a:srgbClr val="3333FF"/>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600" b="1" dirty="0">
                <a:solidFill>
                  <a:srgbClr val="3333FF"/>
                </a:solidFill>
                <a:latin typeface="Times New Roman" panose="02020603050405020304" pitchFamily="18" charset="0"/>
                <a:cs typeface="Times New Roman" panose="02020603050405020304" pitchFamily="18" charset="0"/>
              </a:rPr>
              <a:t>sift through</a:t>
            </a:r>
            <a:r>
              <a:rPr lang="zh-CN" altLang="en-US" sz="2600" b="1" dirty="0">
                <a:solidFill>
                  <a:srgbClr val="3333FF"/>
                </a:solidFill>
                <a:latin typeface="Times New Roman" panose="02020603050405020304" pitchFamily="18" charset="0"/>
                <a:cs typeface="Times New Roman" panose="02020603050405020304" pitchFamily="18" charset="0"/>
              </a:rPr>
              <a:t>仔细检查</a:t>
            </a:r>
            <a:endParaRPr lang="en-US" altLang="zh-CN" sz="2600" b="1" dirty="0">
              <a:solidFill>
                <a:srgbClr val="3333FF"/>
              </a:solidFill>
              <a:latin typeface="Times New Roman" panose="02020603050405020304" pitchFamily="18" charset="0"/>
              <a:cs typeface="Times New Roman" panose="02020603050405020304" pitchFamily="18" charset="0"/>
            </a:endParaRPr>
          </a:p>
          <a:p>
            <a:r>
              <a:rPr lang="en-US" altLang="zh-CN" sz="2600" b="1" dirty="0">
                <a:latin typeface="Times New Roman" panose="02020603050405020304" pitchFamily="18" charset="0"/>
                <a:cs typeface="Times New Roman" panose="02020603050405020304" pitchFamily="18" charset="0"/>
              </a:rPr>
              <a:t>examine carefully</a:t>
            </a:r>
          </a:p>
          <a:p>
            <a:endParaRPr lang="en-US" altLang="zh-CN" sz="26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600" b="1" dirty="0">
                <a:solidFill>
                  <a:srgbClr val="3333FF"/>
                </a:solidFill>
                <a:latin typeface="Times New Roman" panose="02020603050405020304" pitchFamily="18" charset="0"/>
                <a:cs typeface="Times New Roman" panose="02020603050405020304" pitchFamily="18" charset="0"/>
              </a:rPr>
              <a:t>explosive reaction:</a:t>
            </a:r>
          </a:p>
          <a:p>
            <a:r>
              <a:rPr lang="zh-CN" altLang="en-US" sz="2600" b="1" dirty="0">
                <a:latin typeface="Times New Roman" panose="02020603050405020304" pitchFamily="18" charset="0"/>
                <a:cs typeface="Times New Roman" panose="02020603050405020304" pitchFamily="18" charset="0"/>
              </a:rPr>
              <a:t>激烈反应</a:t>
            </a:r>
            <a:r>
              <a:rPr lang="en-US" altLang="zh-CN" sz="2600" b="1" dirty="0">
                <a:latin typeface="Times New Roman" panose="02020603050405020304" pitchFamily="18" charset="0"/>
                <a:cs typeface="Times New Roman" panose="02020603050405020304" pitchFamily="18" charset="0"/>
              </a:rPr>
              <a:t> </a:t>
            </a:r>
          </a:p>
          <a:p>
            <a:r>
              <a:rPr lang="en-US" altLang="zh-CN" sz="2600" b="1" dirty="0">
                <a:latin typeface="Times New Roman" panose="02020603050405020304" pitchFamily="18" charset="0"/>
                <a:cs typeface="Times New Roman" panose="02020603050405020304" pitchFamily="18" charset="0"/>
              </a:rPr>
              <a:t>dramatic/ intense …</a:t>
            </a:r>
          </a:p>
          <a:p>
            <a:endParaRPr lang="en-US" altLang="zh-CN" sz="26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kumimoji="0" lang="en-US" altLang="zh-CN" sz="2600" b="1" i="0" u="none"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media usage and exposure</a:t>
            </a:r>
          </a:p>
          <a:p>
            <a:r>
              <a:rPr lang="zh-CN" altLang="en-US" sz="2600" b="1" kern="100" dirty="0">
                <a:latin typeface="+mn-ea"/>
                <a:cs typeface="Times New Roman" panose="02020603050405020304" pitchFamily="18" charset="0"/>
              </a:rPr>
              <a:t>  媒体使用和曝光</a:t>
            </a:r>
            <a:endParaRPr lang="en-US" altLang="zh-CN" sz="2600" b="1" kern="100" dirty="0">
              <a:latin typeface="+mn-ea"/>
              <a:cs typeface="Times New Roman" panose="02020603050405020304" pitchFamily="18" charset="0"/>
            </a:endParaRPr>
          </a:p>
          <a:p>
            <a:endParaRPr lang="en-US" altLang="zh-CN" sz="2600" b="1" kern="100" dirty="0">
              <a:latin typeface="+mn-ea"/>
              <a:cs typeface="Times New Roman" panose="02020603050405020304" pitchFamily="18" charset="0"/>
            </a:endParaRPr>
          </a:p>
          <a:p>
            <a:pPr marL="342900" indent="-342900">
              <a:buFont typeface="Wingdings" panose="05000000000000000000" pitchFamily="2" charset="2"/>
              <a:buChar char="Ø"/>
            </a:pPr>
            <a:r>
              <a:rPr lang="en-US" altLang="zh-CN" sz="2600" b="1" kern="100" dirty="0">
                <a:solidFill>
                  <a:srgbClr val="3333FF"/>
                </a:solidFill>
                <a:latin typeface="Times New Roman" panose="02020603050405020304" pitchFamily="18" charset="0"/>
                <a:cs typeface="Times New Roman" panose="02020603050405020304" pitchFamily="18" charset="0"/>
              </a:rPr>
              <a:t>specifically </a:t>
            </a:r>
            <a:r>
              <a:rPr lang="zh-CN" altLang="en-US" sz="2600" b="1" kern="100" dirty="0">
                <a:solidFill>
                  <a:srgbClr val="3333FF"/>
                </a:solidFill>
                <a:latin typeface="Times New Roman" panose="02020603050405020304" pitchFamily="18" charset="0"/>
                <a:cs typeface="Times New Roman" panose="02020603050405020304" pitchFamily="18" charset="0"/>
              </a:rPr>
              <a:t>确切地</a:t>
            </a:r>
            <a:endParaRPr lang="en-US" altLang="zh-CN" sz="2600" b="1" kern="100" dirty="0">
              <a:solidFill>
                <a:srgbClr val="3333FF"/>
              </a:solidFill>
              <a:latin typeface="Times New Roman" panose="02020603050405020304" pitchFamily="18" charset="0"/>
              <a:cs typeface="Times New Roman" panose="02020603050405020304" pitchFamily="18" charset="0"/>
            </a:endParaRPr>
          </a:p>
          <a:p>
            <a:r>
              <a:rPr lang="en-US" altLang="zh-CN" sz="2600" b="1" dirty="0">
                <a:latin typeface="Times New Roman" panose="02020603050405020304" pitchFamily="18" charset="0"/>
                <a:cs typeface="Times New Roman" panose="02020603050405020304" pitchFamily="18" charset="0"/>
              </a:rPr>
              <a:t>exactly /definitely</a:t>
            </a:r>
            <a:endParaRPr lang="zh-CN" alt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62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BC77550-544E-47C2-BDA2-60362B01B2F1}"/>
              </a:ext>
            </a:extLst>
          </p:cNvPr>
          <p:cNvSpPr txBox="1"/>
          <p:nvPr/>
        </p:nvSpPr>
        <p:spPr>
          <a:xfrm>
            <a:off x="179512" y="980728"/>
            <a:ext cx="6768752" cy="4457952"/>
          </a:xfrm>
          <a:prstGeom prst="rect">
            <a:avLst/>
          </a:prstGeom>
          <a:solidFill>
            <a:schemeClr val="accent6">
              <a:lumMod val="20000"/>
              <a:lumOff val="80000"/>
            </a:schemeClr>
          </a:solidFill>
        </p:spPr>
        <p:txBody>
          <a:bodyPr wrap="square">
            <a:spAutoFit/>
          </a:bodyPr>
          <a:lstStyle/>
          <a:p>
            <a:pPr algn="just">
              <a:lnSpc>
                <a:spcPct val="150000"/>
              </a:lnSpc>
            </a:pPr>
            <a:r>
              <a:rPr lang="en-US" altLang="zh-CN" sz="24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2 </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As we engage on social media with great frequency, we find ourselves sifting through </a:t>
            </a:r>
            <a:r>
              <a:rPr lang="en-US" altLang="zh-CN" sz="2400" b="1" u="sng" kern="100" dirty="0">
                <a:effectLst/>
                <a:latin typeface="Times New Roman" panose="02020603050405020304" pitchFamily="18" charset="0"/>
                <a:ea typeface="等线" panose="02010600030101010101" pitchFamily="2" charset="-122"/>
                <a:cs typeface="Times New Roman" panose="02020603050405020304" pitchFamily="18" charset="0"/>
              </a:rPr>
              <a:t>photos of children, commentary about food, and explosive reactions to current political events</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 This increased media usage and exposure poses the question: </a:t>
            </a:r>
            <a:r>
              <a:rPr lang="en-US" altLang="zh-CN" sz="24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How accurate is the information we are getting? More specifically, how honest are people on social media sites?</a:t>
            </a:r>
            <a:endParaRPr lang="zh-CN" altLang="zh-CN" sz="2400"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4" name="对话气泡: 矩形 3">
            <a:extLst>
              <a:ext uri="{FF2B5EF4-FFF2-40B4-BE49-F238E27FC236}">
                <a16:creationId xmlns:a16="http://schemas.microsoft.com/office/drawing/2014/main" id="{25CBA44D-C519-44E1-87E1-5952D898E55A}"/>
              </a:ext>
            </a:extLst>
          </p:cNvPr>
          <p:cNvSpPr/>
          <p:nvPr/>
        </p:nvSpPr>
        <p:spPr>
          <a:xfrm>
            <a:off x="7313421" y="3645024"/>
            <a:ext cx="1501933" cy="1152128"/>
          </a:xfrm>
          <a:prstGeom prst="wedgeRectCallout">
            <a:avLst>
              <a:gd name="adj1" fmla="val -86031"/>
              <a:gd name="adj2" fmla="val 204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claim</a:t>
            </a:r>
            <a:endParaRPr lang="zh-CN" altLang="en-US" sz="2400" b="1" dirty="0">
              <a:solidFill>
                <a:schemeClr val="tx1"/>
              </a:solidFill>
            </a:endParaRPr>
          </a:p>
        </p:txBody>
      </p:sp>
      <p:sp>
        <p:nvSpPr>
          <p:cNvPr id="2" name="文本框 1">
            <a:extLst>
              <a:ext uri="{FF2B5EF4-FFF2-40B4-BE49-F238E27FC236}">
                <a16:creationId xmlns:a16="http://schemas.microsoft.com/office/drawing/2014/main" id="{FBB27E9E-75F8-4A1F-6F04-B007F6A6C84A}"/>
              </a:ext>
            </a:extLst>
          </p:cNvPr>
          <p:cNvSpPr txBox="1"/>
          <p:nvPr/>
        </p:nvSpPr>
        <p:spPr>
          <a:xfrm>
            <a:off x="179512" y="188640"/>
            <a:ext cx="4454867" cy="646331"/>
          </a:xfrm>
          <a:prstGeom prst="rect">
            <a:avLst/>
          </a:prstGeom>
          <a:noFill/>
        </p:spPr>
        <p:txBody>
          <a:bodyPr wrap="square" rtlCol="0">
            <a:spAutoFit/>
          </a:bodyPr>
          <a:lstStyle/>
          <a:p>
            <a:r>
              <a:rPr lang="en-US" altLang="zh-CN" sz="3600" b="1" dirty="0">
                <a:solidFill>
                  <a:srgbClr val="C00000"/>
                </a:solidFill>
                <a:latin typeface="Times New Roman" panose="02020603050405020304" pitchFamily="18" charset="0"/>
                <a:cs typeface="Times New Roman" panose="02020603050405020304" pitchFamily="18" charset="0"/>
              </a:rPr>
              <a:t>Analysis of  evidence </a:t>
            </a:r>
            <a:r>
              <a:rPr lang="en-US" altLang="zh-CN" sz="3600" dirty="0"/>
              <a:t> </a:t>
            </a:r>
            <a:endParaRPr lang="zh-CN" altLang="en-US" sz="3600" dirty="0"/>
          </a:p>
        </p:txBody>
      </p:sp>
      <p:sp>
        <p:nvSpPr>
          <p:cNvPr id="5" name="对话气泡: 矩形 4">
            <a:extLst>
              <a:ext uri="{FF2B5EF4-FFF2-40B4-BE49-F238E27FC236}">
                <a16:creationId xmlns:a16="http://schemas.microsoft.com/office/drawing/2014/main" id="{C9F690BD-2075-D672-B08F-A7273F8BF070}"/>
              </a:ext>
            </a:extLst>
          </p:cNvPr>
          <p:cNvSpPr/>
          <p:nvPr/>
        </p:nvSpPr>
        <p:spPr>
          <a:xfrm>
            <a:off x="7164288" y="1196752"/>
            <a:ext cx="1800200" cy="1008112"/>
          </a:xfrm>
          <a:prstGeom prst="wedgeRectCallout">
            <a:avLst>
              <a:gd name="adj1" fmla="val -67506"/>
              <a:gd name="adj2" fmla="val 8822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examples</a:t>
            </a:r>
            <a:endParaRPr lang="zh-CN" altLang="en-US" sz="2400" b="1" dirty="0">
              <a:solidFill>
                <a:schemeClr val="tx1"/>
              </a:solidFill>
            </a:endParaRPr>
          </a:p>
        </p:txBody>
      </p:sp>
    </p:spTree>
    <p:extLst>
      <p:ext uri="{BB962C8B-B14F-4D97-AF65-F5344CB8AC3E}">
        <p14:creationId xmlns:p14="http://schemas.microsoft.com/office/powerpoint/2010/main" val="404921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2C121D9-1EED-45DC-8CD9-A38FDD478250}"/>
              </a:ext>
            </a:extLst>
          </p:cNvPr>
          <p:cNvSpPr txBox="1"/>
          <p:nvPr/>
        </p:nvSpPr>
        <p:spPr>
          <a:xfrm>
            <a:off x="229721" y="260648"/>
            <a:ext cx="5056659" cy="5262979"/>
          </a:xfrm>
          <a:prstGeom prst="rect">
            <a:avLst/>
          </a:prstGeom>
          <a:solidFill>
            <a:schemeClr val="accent6">
              <a:lumMod val="20000"/>
              <a:lumOff val="80000"/>
            </a:schemeClr>
          </a:solidFill>
        </p:spPr>
        <p:txBody>
          <a:bodyPr wrap="square">
            <a:spAutoFit/>
          </a:bodyPr>
          <a:lstStyle/>
          <a:p>
            <a:pPr algn="just"/>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3a</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The truth is that people tend to lie on these platforms. </a:t>
            </a:r>
            <a:r>
              <a:rPr lang="en-US" altLang="zh-CN" sz="2800" b="1" u="sng"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How?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First, </a:t>
            </a:r>
            <a:r>
              <a:rPr lang="en-US" altLang="zh-CN" sz="2800" b="1" u="sng" kern="100" dirty="0">
                <a:effectLst/>
                <a:latin typeface="Times New Roman" panose="02020603050405020304" pitchFamily="18" charset="0"/>
                <a:ea typeface="等线" panose="02010600030101010101" pitchFamily="2" charset="-122"/>
                <a:cs typeface="Times New Roman" panose="02020603050405020304" pitchFamily="18" charset="0"/>
              </a:rPr>
              <a:t>people directly lie about their lives</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which is often an effort to make themselves look more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desirable</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or positive. In a study examining 80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online daters</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Hancock, Toma, and Ellison found that two thirds of participants lied about their weight by five pounds or more. </a:t>
            </a:r>
          </a:p>
          <a:p>
            <a:pPr algn="just"/>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C730EEAB-4D6C-4843-BE35-DABF3FB0BECF}"/>
              </a:ext>
            </a:extLst>
          </p:cNvPr>
          <p:cNvSpPr txBox="1"/>
          <p:nvPr/>
        </p:nvSpPr>
        <p:spPr>
          <a:xfrm>
            <a:off x="5591180" y="286944"/>
            <a:ext cx="3323099" cy="5484065"/>
          </a:xfrm>
          <a:prstGeom prst="rect">
            <a:avLst/>
          </a:prstGeom>
          <a:noFill/>
        </p:spPr>
        <p:txBody>
          <a:bodyPr wrap="square">
            <a:spAutoFit/>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lang="en-US" altLang="zh-CN" sz="2300" b="1" u="sng" kern="1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lang="en-US" altLang="zh-CN" sz="2300" b="1" u="sng" kern="1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lang="en-US" altLang="zh-CN" sz="2800" b="1" u="sng" kern="1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L="342900" marR="0" lvl="0" indent="-342900" algn="just" defTabSz="914400" rtl="0" eaLnBrk="1" fontAlgn="auto" latinLnBrk="0" hangingPunct="1">
              <a:spcBef>
                <a:spcPts val="0"/>
              </a:spcBef>
              <a:spcAft>
                <a:spcPts val="0"/>
              </a:spcAft>
              <a:buClrTx/>
              <a:buSzTx/>
              <a:buFont typeface="Wingdings" panose="05000000000000000000" pitchFamily="2" charset="2"/>
              <a:buChar char="Ø"/>
              <a:tabLst/>
              <a:defRPr/>
            </a:pPr>
            <a:r>
              <a:rPr lang="en-US" altLang="zh-CN" sz="2800" b="1" kern="100" dirty="0">
                <a:solidFill>
                  <a:prstClr val="black"/>
                </a:solidFill>
                <a:latin typeface="Times New Roman" panose="02020603050405020304" pitchFamily="18" charset="0"/>
                <a:cs typeface="Times New Roman" panose="02020603050405020304" pitchFamily="18" charset="0"/>
              </a:rPr>
              <a:t>desirable</a:t>
            </a:r>
            <a:r>
              <a:rPr lang="zh-CN" altLang="en-US" sz="2800" b="1" kern="100" dirty="0">
                <a:solidFill>
                  <a:prstClr val="black"/>
                </a:solidFill>
                <a:latin typeface="Times New Roman" panose="02020603050405020304" pitchFamily="18" charset="0"/>
                <a:cs typeface="Times New Roman" panose="02020603050405020304" pitchFamily="18" charset="0"/>
              </a:rPr>
              <a:t>合意的</a:t>
            </a:r>
            <a:endParaRPr lang="en-US" altLang="zh-CN" sz="2800" b="1" kern="100" dirty="0">
              <a:solidFill>
                <a:prstClr val="black"/>
              </a:solidFill>
              <a:latin typeface="Times New Roman" panose="02020603050405020304" pitchFamily="18" charset="0"/>
              <a:cs typeface="Times New Roman" panose="02020603050405020304" pitchFamily="18" charset="0"/>
            </a:endParaRPr>
          </a:p>
          <a:p>
            <a:pPr marR="0" lvl="0" algn="just" defTabSz="914400" rtl="0" eaLnBrk="1" fontAlgn="auto" latinLnBrk="0" hangingPunct="1">
              <a:spcBef>
                <a:spcPts val="0"/>
              </a:spcBef>
              <a:spcAft>
                <a:spcPts val="0"/>
              </a:spcAft>
              <a:buClrTx/>
              <a:buSzTx/>
              <a:tabLst/>
              <a:defRPr/>
            </a:pPr>
            <a:r>
              <a:rPr lang="en-US" altLang="zh-CN" sz="2800" b="1" kern="100" dirty="0">
                <a:solidFill>
                  <a:prstClr val="black"/>
                </a:solidFill>
                <a:latin typeface="Times New Roman" panose="02020603050405020304" pitchFamily="18" charset="0"/>
                <a:cs typeface="Times New Roman" panose="02020603050405020304" pitchFamily="18" charset="0"/>
              </a:rPr>
              <a:t>   = satisfying</a:t>
            </a:r>
          </a:p>
          <a:p>
            <a:pPr marR="0" lvl="0" algn="just" defTabSz="914400" rtl="0" eaLnBrk="1" fontAlgn="auto" latinLnBrk="0" hangingPunct="1">
              <a:spcBef>
                <a:spcPts val="0"/>
              </a:spcBef>
              <a:spcAft>
                <a:spcPts val="0"/>
              </a:spcAft>
              <a:buClrTx/>
              <a:buSzTx/>
              <a:tabLst/>
              <a:defRPr/>
            </a:pPr>
            <a:endParaRPr lang="en-US" altLang="zh-CN" sz="2800" b="1" kern="100" dirty="0">
              <a:solidFill>
                <a:prstClr val="black"/>
              </a:solidFill>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spcBef>
                <a:spcPts val="0"/>
              </a:spcBef>
              <a:spcAft>
                <a:spcPts val="0"/>
              </a:spcAft>
              <a:buClrTx/>
              <a:buSzTx/>
              <a:buFont typeface="Wingdings" panose="05000000000000000000" pitchFamily="2" charset="2"/>
              <a:buChar char="Ø"/>
              <a:tabLst/>
              <a:defRPr/>
            </a:pPr>
            <a:r>
              <a:rPr lang="en-US" altLang="zh-CN" sz="2800" b="1" u="sng" kern="1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o</a:t>
            </a:r>
            <a:r>
              <a:rPr kumimoji="0" lang="en-US" altLang="zh-CN" sz="2800" b="1" i="0" u="sng" strike="noStrike" kern="10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nline</a:t>
            </a:r>
            <a:r>
              <a:rPr kumimoji="0" lang="en-US" altLang="zh-CN" sz="2800" b="1" i="0" u="sng"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daters</a:t>
            </a:r>
          </a:p>
          <a:p>
            <a:pPr marR="0" lvl="0" algn="just" defTabSz="914400" rtl="0" eaLnBrk="1" fontAlgn="auto" latinLnBrk="0" hangingPunct="1">
              <a:spcBef>
                <a:spcPts val="0"/>
              </a:spcBef>
              <a:spcAft>
                <a:spcPts val="0"/>
              </a:spcAft>
              <a:buClrTx/>
              <a:buSzTx/>
              <a:tabLst/>
              <a:defRPr/>
            </a:pPr>
            <a:r>
              <a:rPr lang="zh-CN" altLang="en-US" sz="2800" b="1" kern="100" dirty="0">
                <a:solidFill>
                  <a:prstClr val="black"/>
                </a:solidFill>
                <a:latin typeface="Times New Roman" panose="02020603050405020304" pitchFamily="18" charset="0"/>
                <a:cs typeface="Times New Roman" panose="02020603050405020304" pitchFamily="18" charset="0"/>
              </a:rPr>
              <a:t>   网络约会者</a:t>
            </a:r>
            <a:endParaRPr lang="en-US" altLang="zh-CN" sz="2800" b="1" kern="100" dirty="0">
              <a:solidFill>
                <a:prstClr val="black"/>
              </a:solidFill>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50000"/>
              </a:lnSpc>
              <a:spcBef>
                <a:spcPts val="0"/>
              </a:spcBef>
              <a:spcAft>
                <a:spcPts val="0"/>
              </a:spcAft>
              <a:buClrTx/>
              <a:buSzTx/>
              <a:tabLst/>
              <a:defRPr/>
            </a:pPr>
            <a:endParaRPr lang="en-US" altLang="zh-CN" sz="2300" b="1" kern="100" dirty="0">
              <a:solidFill>
                <a:prstClr val="black"/>
              </a:solidFill>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50000"/>
              </a:lnSpc>
              <a:spcBef>
                <a:spcPts val="0"/>
              </a:spcBef>
              <a:spcAft>
                <a:spcPts val="0"/>
              </a:spcAft>
              <a:buClrTx/>
              <a:buSzTx/>
              <a:tabLst/>
              <a:defRPr/>
            </a:pPr>
            <a:endParaRPr lang="en-US" altLang="zh-CN" sz="2300" b="1" kern="100" dirty="0">
              <a:solidFill>
                <a:prstClr val="black"/>
              </a:solidFill>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50000"/>
              </a:lnSpc>
              <a:spcBef>
                <a:spcPts val="0"/>
              </a:spcBef>
              <a:spcAft>
                <a:spcPts val="0"/>
              </a:spcAft>
              <a:buClrTx/>
              <a:buSzTx/>
              <a:tabLst/>
              <a:defRPr/>
            </a:pPr>
            <a:r>
              <a:rPr lang="en-US" altLang="zh-CN" sz="2300" b="1" kern="100" dirty="0">
                <a:solidFill>
                  <a:srgbClr val="3333FF"/>
                </a:solidFill>
                <a:latin typeface="Times New Roman" panose="02020603050405020304" pitchFamily="18" charset="0"/>
                <a:cs typeface="Times New Roman" panose="02020603050405020304" pitchFamily="18" charset="0"/>
              </a:rPr>
              <a:t>      </a:t>
            </a:r>
            <a:endParaRPr lang="zh-CN" altLang="en-US" dirty="0">
              <a:solidFill>
                <a:srgbClr val="3333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8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2C121D9-1EED-45DC-8CD9-A38FDD478250}"/>
              </a:ext>
            </a:extLst>
          </p:cNvPr>
          <p:cNvSpPr txBox="1"/>
          <p:nvPr/>
        </p:nvSpPr>
        <p:spPr>
          <a:xfrm>
            <a:off x="213151" y="477262"/>
            <a:ext cx="5261614" cy="4548425"/>
          </a:xfrm>
          <a:prstGeom prst="rect">
            <a:avLst/>
          </a:prstGeom>
          <a:solidFill>
            <a:schemeClr val="accent6">
              <a:lumMod val="20000"/>
              <a:lumOff val="80000"/>
            </a:schemeClr>
          </a:solidFill>
        </p:spPr>
        <p:txBody>
          <a:bodyPr wrap="square">
            <a:spAutoFit/>
          </a:bodyPr>
          <a:lstStyle/>
          <a:p>
            <a:pPr algn="just">
              <a:lnSpc>
                <a:spcPct val="150000"/>
              </a:lnSpc>
            </a:pPr>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3b</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In a large sample of over 2,000 people in England conducted by Custard.com, 43 percent of men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admitted to </a:t>
            </a:r>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making up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facts about themselves and their lives that were not true online.</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C730EEAB-4D6C-4843-BE35-DABF3FB0BECF}"/>
              </a:ext>
            </a:extLst>
          </p:cNvPr>
          <p:cNvSpPr txBox="1"/>
          <p:nvPr/>
        </p:nvSpPr>
        <p:spPr>
          <a:xfrm>
            <a:off x="5518237" y="188640"/>
            <a:ext cx="3323099" cy="4853123"/>
          </a:xfrm>
          <a:prstGeom prst="rect">
            <a:avLst/>
          </a:prstGeom>
          <a:noFill/>
        </p:spPr>
        <p:txBody>
          <a:bodyPr wrap="square">
            <a:spAutoFit/>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lang="en-US" altLang="zh-CN" sz="2300" b="1" u="sng" kern="1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R="0" lvl="0" algn="just" defTabSz="914400" rtl="0" eaLnBrk="1" fontAlgn="auto" latinLnBrk="0" hangingPunct="1">
              <a:lnSpc>
                <a:spcPct val="150000"/>
              </a:lnSpc>
              <a:spcBef>
                <a:spcPts val="0"/>
              </a:spcBef>
              <a:spcAft>
                <a:spcPts val="0"/>
              </a:spcAft>
              <a:buClrTx/>
              <a:buSzTx/>
              <a:tabLst/>
              <a:defRPr/>
            </a:pPr>
            <a:endParaRPr lang="en-US" altLang="zh-CN" sz="2300" b="1" kern="100" dirty="0">
              <a:solidFill>
                <a:prstClr val="black"/>
              </a:solidFill>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50000"/>
              </a:lnSpc>
              <a:spcBef>
                <a:spcPts val="0"/>
              </a:spcBef>
              <a:spcAft>
                <a:spcPts val="0"/>
              </a:spcAft>
              <a:buClrTx/>
              <a:buSzTx/>
              <a:tabLst/>
              <a:defRPr/>
            </a:pPr>
            <a:endParaRPr lang="en-US" altLang="zh-CN" sz="2800" b="1" kern="100" dirty="0">
              <a:solidFill>
                <a:prstClr val="black"/>
              </a:solidFill>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altLang="zh-CN" sz="2800" b="1" kern="100" dirty="0">
                <a:solidFill>
                  <a:srgbClr val="3333FF"/>
                </a:solidFill>
                <a:latin typeface="Times New Roman" panose="02020603050405020304" pitchFamily="18" charset="0"/>
                <a:cs typeface="Times New Roman" panose="02020603050405020304" pitchFamily="18" charset="0"/>
              </a:rPr>
              <a:t>admit to </a:t>
            </a:r>
            <a:r>
              <a:rPr lang="en-US" altLang="zh-CN" sz="2800" b="1" u="sng" kern="100" dirty="0">
                <a:solidFill>
                  <a:srgbClr val="3333FF"/>
                </a:solidFill>
                <a:latin typeface="Times New Roman" panose="02020603050405020304" pitchFamily="18" charset="0"/>
                <a:cs typeface="Times New Roman" panose="02020603050405020304" pitchFamily="18" charset="0"/>
              </a:rPr>
              <a:t>doing </a:t>
            </a:r>
            <a:r>
              <a:rPr lang="en-US" altLang="zh-CN" sz="2800" b="1" u="sng" kern="100" dirty="0" err="1">
                <a:solidFill>
                  <a:srgbClr val="3333FF"/>
                </a:solidFill>
                <a:latin typeface="Times New Roman" panose="02020603050405020304" pitchFamily="18" charset="0"/>
                <a:cs typeface="Times New Roman" panose="02020603050405020304" pitchFamily="18" charset="0"/>
              </a:rPr>
              <a:t>sth</a:t>
            </a:r>
            <a:r>
              <a:rPr lang="en-US" altLang="zh-CN" sz="2800" b="1" kern="100" dirty="0">
                <a:solidFill>
                  <a:srgbClr val="3333FF"/>
                </a:solidFill>
                <a:latin typeface="Times New Roman" panose="02020603050405020304" pitchFamily="18" charset="0"/>
                <a:cs typeface="Times New Roman" panose="02020603050405020304" pitchFamily="18" charset="0"/>
              </a:rPr>
              <a:t>. </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lang="en-US" altLang="zh-CN" sz="2800" b="1" kern="100" dirty="0">
              <a:solidFill>
                <a:srgbClr val="3333FF"/>
              </a:solidFill>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altLang="zh-CN" sz="2800" b="1" kern="100" dirty="0">
                <a:solidFill>
                  <a:srgbClr val="3333FF"/>
                </a:solidFill>
                <a:latin typeface="Times New Roman" panose="02020603050405020304" pitchFamily="18" charset="0"/>
                <a:cs typeface="Times New Roman" panose="02020603050405020304" pitchFamily="18" charset="0"/>
              </a:rPr>
              <a:t>make up </a:t>
            </a:r>
            <a:r>
              <a:rPr lang="zh-CN" altLang="en-US" sz="2800" b="1" kern="100" dirty="0">
                <a:solidFill>
                  <a:srgbClr val="3333FF"/>
                </a:solidFill>
                <a:latin typeface="Times New Roman" panose="02020603050405020304" pitchFamily="18" charset="0"/>
                <a:cs typeface="Times New Roman" panose="02020603050405020304" pitchFamily="18" charset="0"/>
              </a:rPr>
              <a:t>编造</a:t>
            </a:r>
            <a:endParaRPr lang="en-US" altLang="zh-CN" sz="2800" b="1" kern="100" dirty="0">
              <a:solidFill>
                <a:srgbClr val="3333FF"/>
              </a:solidFill>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50000"/>
              </a:lnSpc>
              <a:spcBef>
                <a:spcPts val="0"/>
              </a:spcBef>
              <a:spcAft>
                <a:spcPts val="0"/>
              </a:spcAft>
              <a:buClrTx/>
              <a:buSzTx/>
              <a:tabLst/>
              <a:defRPr/>
            </a:pPr>
            <a:r>
              <a:rPr lang="en-US" altLang="zh-CN" sz="2800" b="1" kern="100" dirty="0">
                <a:latin typeface="Times New Roman" panose="02020603050405020304" pitchFamily="18" charset="0"/>
                <a:cs typeface="Times New Roman" panose="02020603050405020304" pitchFamily="18" charset="0"/>
              </a:rPr>
              <a:t>= invent</a:t>
            </a:r>
          </a:p>
          <a:p>
            <a:pPr marR="0" lvl="0" algn="just" defTabSz="914400" rtl="0" eaLnBrk="1" fontAlgn="auto" latinLnBrk="0" hangingPunct="1">
              <a:lnSpc>
                <a:spcPct val="150000"/>
              </a:lnSpc>
              <a:spcBef>
                <a:spcPts val="0"/>
              </a:spcBef>
              <a:spcAft>
                <a:spcPts val="0"/>
              </a:spcAft>
              <a:buClrTx/>
              <a:buSzTx/>
              <a:tabLst/>
              <a:defRPr/>
            </a:pPr>
            <a:r>
              <a:rPr lang="en-US" altLang="zh-CN" sz="2300" b="1" kern="100" dirty="0">
                <a:solidFill>
                  <a:srgbClr val="3333FF"/>
                </a:solidFill>
                <a:latin typeface="Times New Roman" panose="02020603050405020304" pitchFamily="18" charset="0"/>
                <a:cs typeface="Times New Roman" panose="02020603050405020304" pitchFamily="18" charset="0"/>
              </a:rPr>
              <a:t>       </a:t>
            </a:r>
            <a:endParaRPr lang="zh-CN" altLang="en-US" dirty="0">
              <a:solidFill>
                <a:srgbClr val="3333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96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15816" y="86432"/>
            <a:ext cx="4262705" cy="646331"/>
          </a:xfrm>
          <a:prstGeom prst="rect">
            <a:avLst/>
          </a:prstGeom>
        </p:spPr>
        <p:txBody>
          <a:bodyPr wrap="none">
            <a:spAutoFit/>
          </a:bodyPr>
          <a:lstStyle/>
          <a:p>
            <a:pPr marL="0" lvl="0" indent="0">
              <a:buNone/>
            </a:pPr>
            <a:r>
              <a:rPr lang="en-AU" altLang="zh-CN" sz="3600" b="1" dirty="0">
                <a:solidFill>
                  <a:srgbClr val="C00000"/>
                </a:solidFill>
                <a:latin typeface="Arial" pitchFamily="34" charset="0"/>
                <a:cs typeface="Arial" pitchFamily="34" charset="0"/>
              </a:rPr>
              <a:t>Language Support</a:t>
            </a:r>
          </a:p>
        </p:txBody>
      </p:sp>
      <p:sp>
        <p:nvSpPr>
          <p:cNvPr id="3" name="矩形 2"/>
          <p:cNvSpPr/>
          <p:nvPr/>
        </p:nvSpPr>
        <p:spPr>
          <a:xfrm>
            <a:off x="395536" y="797510"/>
            <a:ext cx="8496944" cy="5693866"/>
          </a:xfrm>
          <a:prstGeom prst="rect">
            <a:avLst/>
          </a:prstGeom>
        </p:spPr>
        <p:txBody>
          <a:bodyPr wrap="square">
            <a:spAutoFit/>
          </a:bodyPr>
          <a:lstStyle/>
          <a:p>
            <a:pPr marL="342900" indent="-342900" algn="just">
              <a:buFont typeface="Arial" pitchFamily="34" charset="0"/>
              <a:buChar char="•"/>
            </a:pPr>
            <a:r>
              <a:rPr lang="en-US" altLang="zh-CN" sz="2800" b="1" dirty="0">
                <a:solidFill>
                  <a:srgbClr val="C00000"/>
                </a:solidFill>
                <a:latin typeface="Times New Roman" pitchFamily="18" charset="0"/>
                <a:cs typeface="Times New Roman" pitchFamily="18" charset="0"/>
              </a:rPr>
              <a:t>make up</a:t>
            </a:r>
          </a:p>
          <a:p>
            <a:pPr algn="just"/>
            <a:r>
              <a:rPr lang="en-US" altLang="zh-CN" sz="2600" b="1" dirty="0">
                <a:latin typeface="Times New Roman" pitchFamily="18" charset="0"/>
                <a:cs typeface="Times New Roman" pitchFamily="18" charset="0"/>
              </a:rPr>
              <a:t>1. </a:t>
            </a:r>
            <a:r>
              <a:rPr lang="zh-CN" altLang="zh-CN" sz="2600" b="1" dirty="0">
                <a:latin typeface="Times New Roman" pitchFamily="18" charset="0"/>
                <a:cs typeface="Times New Roman" pitchFamily="18" charset="0"/>
              </a:rPr>
              <a:t>编造</a:t>
            </a:r>
            <a:endParaRPr lang="en-US" altLang="zh-CN" sz="2600" b="1" dirty="0">
              <a:latin typeface="Times New Roman" pitchFamily="18" charset="0"/>
              <a:cs typeface="Times New Roman" pitchFamily="18" charset="0"/>
            </a:endParaRPr>
          </a:p>
          <a:p>
            <a:pPr algn="just"/>
            <a:r>
              <a:rPr lang="en-US" altLang="zh-CN" sz="2600" b="1" dirty="0">
                <a:latin typeface="Times New Roman" pitchFamily="18" charset="0"/>
                <a:cs typeface="Times New Roman" pitchFamily="18" charset="0"/>
              </a:rPr>
              <a:t>e.g. It’s very unkind of you to </a:t>
            </a:r>
            <a:r>
              <a:rPr lang="en-US" altLang="zh-CN" sz="2600" b="1" u="sng" dirty="0">
                <a:solidFill>
                  <a:srgbClr val="C00000"/>
                </a:solidFill>
                <a:latin typeface="Times New Roman" pitchFamily="18" charset="0"/>
                <a:cs typeface="Times New Roman" pitchFamily="18" charset="0"/>
              </a:rPr>
              <a:t>make up </a:t>
            </a:r>
            <a:r>
              <a:rPr lang="en-US" altLang="zh-CN" sz="2600" b="1" dirty="0">
                <a:latin typeface="Times New Roman" pitchFamily="18" charset="0"/>
                <a:cs typeface="Times New Roman" pitchFamily="18" charset="0"/>
              </a:rPr>
              <a:t>stories about him.</a:t>
            </a:r>
          </a:p>
          <a:p>
            <a:pPr algn="just"/>
            <a:endParaRPr lang="en-US" altLang="zh-CN" sz="2600" b="1" dirty="0">
              <a:latin typeface="Times New Roman" pitchFamily="18" charset="0"/>
              <a:cs typeface="Times New Roman" pitchFamily="18" charset="0"/>
            </a:endParaRPr>
          </a:p>
          <a:p>
            <a:pPr algn="just"/>
            <a:r>
              <a:rPr lang="en-US" altLang="zh-CN" sz="2600" b="1" dirty="0">
                <a:latin typeface="Times New Roman" pitchFamily="18" charset="0"/>
                <a:cs typeface="Times New Roman" pitchFamily="18" charset="0"/>
              </a:rPr>
              <a:t>2. </a:t>
            </a:r>
            <a:r>
              <a:rPr lang="zh-CN" altLang="en-US" sz="2600" b="1" dirty="0">
                <a:latin typeface="Times New Roman" pitchFamily="18" charset="0"/>
                <a:cs typeface="Times New Roman" pitchFamily="18" charset="0"/>
              </a:rPr>
              <a:t>构成</a:t>
            </a:r>
          </a:p>
          <a:p>
            <a:pPr algn="just"/>
            <a:r>
              <a:rPr lang="en-US" altLang="zh-CN" sz="2600" b="1" dirty="0">
                <a:latin typeface="Times New Roman" pitchFamily="18" charset="0"/>
                <a:cs typeface="Times New Roman" pitchFamily="18" charset="0"/>
              </a:rPr>
              <a:t>e.g. UK shoppers </a:t>
            </a:r>
            <a:r>
              <a:rPr lang="en-US" altLang="zh-CN" sz="2600" b="1" u="sng" dirty="0">
                <a:solidFill>
                  <a:srgbClr val="C00000"/>
                </a:solidFill>
                <a:latin typeface="Times New Roman" pitchFamily="18" charset="0"/>
                <a:cs typeface="Times New Roman" pitchFamily="18" charset="0"/>
              </a:rPr>
              <a:t>make up </a:t>
            </a:r>
            <a:r>
              <a:rPr lang="en-US" altLang="zh-CN" sz="2600" b="1" dirty="0">
                <a:latin typeface="Times New Roman" pitchFamily="18" charset="0"/>
                <a:cs typeface="Times New Roman" pitchFamily="18" charset="0"/>
              </a:rPr>
              <a:t>the largest percentage of foreign  buyers.</a:t>
            </a:r>
          </a:p>
          <a:p>
            <a:pPr algn="just"/>
            <a:endParaRPr lang="en-US" altLang="zh-CN" sz="2600" b="1" dirty="0">
              <a:latin typeface="Times New Roman" pitchFamily="18" charset="0"/>
              <a:cs typeface="Times New Roman" pitchFamily="18" charset="0"/>
            </a:endParaRPr>
          </a:p>
          <a:p>
            <a:pPr algn="just"/>
            <a:r>
              <a:rPr lang="en-US" altLang="zh-CN" sz="2600" b="1" dirty="0">
                <a:latin typeface="Times New Roman" pitchFamily="18" charset="0"/>
                <a:cs typeface="Times New Roman" pitchFamily="18" charset="0"/>
              </a:rPr>
              <a:t>3. </a:t>
            </a:r>
            <a:r>
              <a:rPr lang="zh-CN" altLang="en-US" sz="2600" b="1" dirty="0">
                <a:latin typeface="Times New Roman" pitchFamily="18" charset="0"/>
                <a:cs typeface="Times New Roman" pitchFamily="18" charset="0"/>
              </a:rPr>
              <a:t>给（某人）化妆</a:t>
            </a:r>
          </a:p>
          <a:p>
            <a:pPr algn="just"/>
            <a:r>
              <a:rPr lang="en-US" altLang="zh-CN" sz="2600" b="1" dirty="0">
                <a:latin typeface="Times New Roman" pitchFamily="18" charset="0"/>
                <a:cs typeface="Times New Roman" pitchFamily="18" charset="0"/>
              </a:rPr>
              <a:t>e.g. I don’t want to spend too much time </a:t>
            </a:r>
            <a:r>
              <a:rPr lang="en-US" altLang="zh-CN" sz="2600" b="1" u="sng" dirty="0">
                <a:solidFill>
                  <a:srgbClr val="C00000"/>
                </a:solidFill>
                <a:latin typeface="Times New Roman" pitchFamily="18" charset="0"/>
                <a:cs typeface="Times New Roman" pitchFamily="18" charset="0"/>
              </a:rPr>
              <a:t>making myself up</a:t>
            </a:r>
            <a:r>
              <a:rPr lang="en-US" altLang="zh-CN" sz="2600" b="1" dirty="0">
                <a:latin typeface="Times New Roman" pitchFamily="18" charset="0"/>
                <a:cs typeface="Times New Roman" pitchFamily="18" charset="0"/>
              </a:rPr>
              <a:t>.</a:t>
            </a:r>
          </a:p>
          <a:p>
            <a:pPr algn="just"/>
            <a:endParaRPr lang="en-US" altLang="zh-CN" sz="2600" b="1" dirty="0">
              <a:latin typeface="Times New Roman" pitchFamily="18" charset="0"/>
              <a:cs typeface="Times New Roman" pitchFamily="18" charset="0"/>
            </a:endParaRPr>
          </a:p>
          <a:p>
            <a:pPr algn="just"/>
            <a:r>
              <a:rPr lang="en-US" altLang="zh-CN" sz="2600" b="1" dirty="0">
                <a:latin typeface="Times New Roman" pitchFamily="18" charset="0"/>
                <a:cs typeface="Times New Roman" pitchFamily="18" charset="0"/>
              </a:rPr>
              <a:t>4. </a:t>
            </a:r>
            <a:r>
              <a:rPr lang="zh-CN" altLang="en-US" sz="2600" b="1" dirty="0">
                <a:latin typeface="Times New Roman" pitchFamily="18" charset="0"/>
                <a:cs typeface="Times New Roman" pitchFamily="18" charset="0"/>
              </a:rPr>
              <a:t>凑足；补齐</a:t>
            </a:r>
          </a:p>
          <a:p>
            <a:pPr algn="just"/>
            <a:r>
              <a:rPr lang="en-US" altLang="zh-CN" sz="2600" b="1" dirty="0">
                <a:latin typeface="Times New Roman" pitchFamily="18" charset="0"/>
                <a:cs typeface="Times New Roman" pitchFamily="18" charset="0"/>
              </a:rPr>
              <a:t>e.g. The team had six professionals and </a:t>
            </a:r>
            <a:r>
              <a:rPr lang="en-US" altLang="zh-CN" sz="2600" b="1" dirty="0">
                <a:solidFill>
                  <a:srgbClr val="C00000"/>
                </a:solidFill>
                <a:latin typeface="Times New Roman" pitchFamily="18" charset="0"/>
                <a:cs typeface="Times New Roman" pitchFamily="18" charset="0"/>
              </a:rPr>
              <a:t>made</a:t>
            </a:r>
            <a:r>
              <a:rPr lang="en-US" altLang="zh-CN" sz="2600" b="1" dirty="0">
                <a:latin typeface="Times New Roman" pitchFamily="18" charset="0"/>
                <a:cs typeface="Times New Roman" pitchFamily="18" charset="0"/>
              </a:rPr>
              <a:t> the number </a:t>
            </a:r>
            <a:r>
              <a:rPr lang="en-US" altLang="zh-CN" sz="2600" b="1" dirty="0">
                <a:solidFill>
                  <a:srgbClr val="C00000"/>
                </a:solidFill>
                <a:latin typeface="Times New Roman" pitchFamily="18" charset="0"/>
                <a:cs typeface="Times New Roman" pitchFamily="18" charset="0"/>
              </a:rPr>
              <a:t>up</a:t>
            </a:r>
            <a:r>
              <a:rPr lang="en-US" altLang="zh-CN" sz="2600" b="1" dirty="0">
                <a:latin typeface="Times New Roman" pitchFamily="18" charset="0"/>
                <a:cs typeface="Times New Roman" pitchFamily="18" charset="0"/>
              </a:rPr>
              <a:t> with five amateurs.</a:t>
            </a:r>
            <a:endParaRPr lang="zh-CN" altLang="zh-CN" sz="2600" b="1" i="1" dirty="0">
              <a:latin typeface="Times New Roman" pitchFamily="18" charset="0"/>
              <a:cs typeface="Times New Roman" pitchFamily="18" charset="0"/>
            </a:endParaRPr>
          </a:p>
        </p:txBody>
      </p:sp>
      <p:sp>
        <p:nvSpPr>
          <p:cNvPr id="12"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en-US" altLang="zh-CN" sz="2800" dirty="0">
              <a:solidFill>
                <a:schemeClr val="bg1"/>
              </a:solidFill>
              <a:latin typeface="Arial Black" pitchFamily="34" charset="0"/>
            </a:endParaRPr>
          </a:p>
        </p:txBody>
      </p:sp>
    </p:spTree>
    <p:extLst>
      <p:ext uri="{BB962C8B-B14F-4D97-AF65-F5344CB8AC3E}">
        <p14:creationId xmlns:p14="http://schemas.microsoft.com/office/powerpoint/2010/main" val="164223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220581" y="210310"/>
            <a:ext cx="308927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2152070" y="2354739"/>
            <a:ext cx="5084226" cy="925601"/>
          </a:xfrm>
        </p:spPr>
        <p:txBody>
          <a:bodyPr>
            <a:noAutofit/>
          </a:bodyPr>
          <a:lstStyle/>
          <a:p>
            <a:pPr marL="0" indent="0" algn="just">
              <a:buNone/>
            </a:pPr>
            <a:r>
              <a:rPr lang="en-US" altLang="zh-CN" sz="2800" b="1" u="sng" dirty="0">
                <a:latin typeface="Times New Roman" panose="02020603050405020304" pitchFamily="18" charset="0"/>
                <a:cs typeface="Times New Roman" panose="02020603050405020304" pitchFamily="18" charset="0"/>
              </a:rPr>
              <a:t>9 reasons </a:t>
            </a:r>
            <a:r>
              <a:rPr lang="en-US" altLang="zh-CN" sz="2800" b="1" dirty="0">
                <a:latin typeface="Times New Roman" panose="02020603050405020304" pitchFamily="18" charset="0"/>
                <a:cs typeface="Times New Roman" panose="02020603050405020304" pitchFamily="18" charset="0"/>
              </a:rPr>
              <a:t>why people lie</a:t>
            </a:r>
          </a:p>
        </p:txBody>
      </p:sp>
      <p:sp>
        <p:nvSpPr>
          <p:cNvPr id="12" name="矩形 11"/>
          <p:cNvSpPr/>
          <p:nvPr/>
        </p:nvSpPr>
        <p:spPr>
          <a:xfrm>
            <a:off x="3071802" y="641778"/>
            <a:ext cx="3690113" cy="646331"/>
          </a:xfrm>
          <a:prstGeom prst="rect">
            <a:avLst/>
          </a:prstGeom>
        </p:spPr>
        <p:txBody>
          <a:bodyPr wrap="none">
            <a:spAutoFit/>
          </a:bodyPr>
          <a:lstStyle/>
          <a:p>
            <a:pPr marL="0" lvl="0" indent="0">
              <a:buNone/>
            </a:pPr>
            <a:r>
              <a:rPr lang="en-AU" altLang="zh-CN" sz="3600" b="1" dirty="0">
                <a:solidFill>
                  <a:srgbClr val="C00000"/>
                </a:solidFill>
                <a:latin typeface="Arial" pitchFamily="34" charset="0"/>
                <a:cs typeface="Arial" pitchFamily="34" charset="0"/>
                <a:hlinkClick r:id="rId4" action="ppaction://hlinkfile"/>
              </a:rPr>
              <a:t>Video watching </a:t>
            </a:r>
            <a:endParaRPr lang="en-AU" altLang="zh-CN" sz="3600" b="1" dirty="0">
              <a:solidFill>
                <a:srgbClr val="C00000"/>
              </a:solidFill>
              <a:latin typeface="Arial" pitchFamily="34" charset="0"/>
              <a:cs typeface="Arial" pitchFamily="34" charset="0"/>
            </a:endParaRPr>
          </a:p>
        </p:txBody>
      </p:sp>
      <p:sp>
        <p:nvSpPr>
          <p:cNvPr id="13" name="Rectangle 7"/>
          <p:cNvSpPr>
            <a:spLocks noChangeArrowheads="1"/>
          </p:cNvSpPr>
          <p:nvPr/>
        </p:nvSpPr>
        <p:spPr bwMode="auto">
          <a:xfrm>
            <a:off x="107504"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2800" dirty="0">
                <a:solidFill>
                  <a:schemeClr val="bg1"/>
                </a:solidFill>
                <a:latin typeface="Arial Black" pitchFamily="34" charset="0"/>
              </a:rPr>
              <a:t>Lead-in</a:t>
            </a:r>
          </a:p>
        </p:txBody>
      </p:sp>
    </p:spTree>
    <p:extLst>
      <p:ext uri="{BB962C8B-B14F-4D97-AF65-F5344CB8AC3E}">
        <p14:creationId xmlns:p14="http://schemas.microsoft.com/office/powerpoint/2010/main" val="2409537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2C121D9-1EED-45DC-8CD9-A38FDD478250}"/>
              </a:ext>
            </a:extLst>
          </p:cNvPr>
          <p:cNvSpPr txBox="1"/>
          <p:nvPr/>
        </p:nvSpPr>
        <p:spPr>
          <a:xfrm>
            <a:off x="230085" y="715522"/>
            <a:ext cx="6840760" cy="6127831"/>
          </a:xfrm>
          <a:prstGeom prst="rect">
            <a:avLst/>
          </a:prstGeom>
          <a:solidFill>
            <a:schemeClr val="accent6">
              <a:lumMod val="20000"/>
              <a:lumOff val="80000"/>
            </a:schemeClr>
          </a:solidFill>
        </p:spPr>
        <p:txBody>
          <a:bodyPr wrap="square">
            <a:spAutoFit/>
          </a:bodyPr>
          <a:lstStyle/>
          <a:p>
            <a:pPr algn="just">
              <a:lnSpc>
                <a:spcPct val="150000"/>
              </a:lnSpc>
            </a:pPr>
            <a:r>
              <a:rPr lang="en-US" altLang="zh-CN" sz="23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3</a:t>
            </a:r>
            <a:r>
              <a:rPr lang="en-US" altLang="zh-CN" sz="23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The truth is that people tend to lie on these platforms. </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How? </a:t>
            </a:r>
            <a:r>
              <a:rPr lang="en-US" altLang="zh-CN" sz="2400" b="1" u="sng" kern="100" dirty="0">
                <a:effectLst/>
                <a:latin typeface="Times New Roman" panose="02020603050405020304" pitchFamily="18" charset="0"/>
                <a:ea typeface="等线" panose="02010600030101010101" pitchFamily="2" charset="-122"/>
                <a:cs typeface="Times New Roman" panose="02020603050405020304" pitchFamily="18" charset="0"/>
              </a:rPr>
              <a:t>First, people directly lie about their lives</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 which is often an effort to make themselves look more desirable or positive. /</a:t>
            </a:r>
            <a:r>
              <a:rPr lang="en-US" altLang="zh-CN" sz="24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In a study </a:t>
            </a:r>
            <a:r>
              <a:rPr lang="en-US" altLang="zh-CN" sz="24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examining </a:t>
            </a:r>
            <a:r>
              <a:rPr lang="en-US" altLang="zh-CN" sz="24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80 online daters</a:t>
            </a:r>
            <a:r>
              <a:rPr lang="en-US" altLang="zh-CN" sz="24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 Hancock, Toma, and Ellison found that </a:t>
            </a:r>
            <a:r>
              <a:rPr lang="en-US" altLang="zh-CN" sz="24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two thirds </a:t>
            </a:r>
            <a:r>
              <a:rPr lang="en-US" altLang="zh-CN" sz="24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of participants lied about their weight by five pounds or more</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u="sng" kern="100" dirty="0">
                <a:effectLst/>
                <a:latin typeface="Times New Roman" panose="02020603050405020304" pitchFamily="18" charset="0"/>
                <a:ea typeface="等线" panose="02010600030101010101" pitchFamily="2" charset="-122"/>
                <a:cs typeface="Times New Roman" panose="02020603050405020304" pitchFamily="18" charset="0"/>
              </a:rPr>
              <a:t>In a large sample of over 2,000 people in England conducted by Custard.com,</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u="sng" kern="100" dirty="0">
                <a:effectLst/>
                <a:latin typeface="Times New Roman" panose="02020603050405020304" pitchFamily="18" charset="0"/>
                <a:ea typeface="等线" panose="02010600030101010101" pitchFamily="2" charset="-122"/>
                <a:cs typeface="Times New Roman" panose="02020603050405020304" pitchFamily="18" charset="0"/>
              </a:rPr>
              <a:t>43 percent of </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men admitted to making up facts about themselves and their lives that were not true online.</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对话气泡: 矩形 4">
            <a:extLst>
              <a:ext uri="{FF2B5EF4-FFF2-40B4-BE49-F238E27FC236}">
                <a16:creationId xmlns:a16="http://schemas.microsoft.com/office/drawing/2014/main" id="{95127C42-BB13-4300-8043-DF7B4EE7A55C}"/>
              </a:ext>
            </a:extLst>
          </p:cNvPr>
          <p:cNvSpPr/>
          <p:nvPr/>
        </p:nvSpPr>
        <p:spPr>
          <a:xfrm>
            <a:off x="7668344" y="908720"/>
            <a:ext cx="1141893" cy="792088"/>
          </a:xfrm>
          <a:prstGeom prst="wedgeRectCallout">
            <a:avLst>
              <a:gd name="adj1" fmla="val -102892"/>
              <a:gd name="adj2" fmla="val -14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claim</a:t>
            </a:r>
            <a:endParaRPr lang="zh-CN" altLang="en-US" sz="2400" b="1" dirty="0">
              <a:solidFill>
                <a:schemeClr val="tx1"/>
              </a:solidFill>
            </a:endParaRPr>
          </a:p>
        </p:txBody>
      </p:sp>
      <p:sp>
        <p:nvSpPr>
          <p:cNvPr id="6" name="对话气泡: 矩形 5">
            <a:extLst>
              <a:ext uri="{FF2B5EF4-FFF2-40B4-BE49-F238E27FC236}">
                <a16:creationId xmlns:a16="http://schemas.microsoft.com/office/drawing/2014/main" id="{6DB88ECE-4C3C-4ED1-87AE-5E0879A02DC1}"/>
              </a:ext>
            </a:extLst>
          </p:cNvPr>
          <p:cNvSpPr/>
          <p:nvPr/>
        </p:nvSpPr>
        <p:spPr>
          <a:xfrm>
            <a:off x="7272808" y="2348880"/>
            <a:ext cx="1619672" cy="2160240"/>
          </a:xfrm>
          <a:prstGeom prst="wedgeRectCallout">
            <a:avLst>
              <a:gd name="adj1" fmla="val -75382"/>
              <a:gd name="adj2" fmla="val -498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Evidence 1: research findings with statistics </a:t>
            </a:r>
            <a:endParaRPr lang="zh-CN" altLang="en-US" sz="2400" b="1" dirty="0">
              <a:solidFill>
                <a:schemeClr val="tx1"/>
              </a:solidFill>
            </a:endParaRPr>
          </a:p>
        </p:txBody>
      </p:sp>
      <p:sp>
        <p:nvSpPr>
          <p:cNvPr id="8" name="对话气泡: 矩形 7">
            <a:extLst>
              <a:ext uri="{FF2B5EF4-FFF2-40B4-BE49-F238E27FC236}">
                <a16:creationId xmlns:a16="http://schemas.microsoft.com/office/drawing/2014/main" id="{AF70C043-CEDA-4B0E-9E6E-1C6947FBBE62}"/>
              </a:ext>
            </a:extLst>
          </p:cNvPr>
          <p:cNvSpPr/>
          <p:nvPr/>
        </p:nvSpPr>
        <p:spPr>
          <a:xfrm>
            <a:off x="7429454" y="4661810"/>
            <a:ext cx="1619672" cy="2079558"/>
          </a:xfrm>
          <a:prstGeom prst="wedgeRectCallout">
            <a:avLst>
              <a:gd name="adj1" fmla="val -80593"/>
              <a:gd name="adj2" fmla="val -368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Evidence 2: research findings with statistics </a:t>
            </a:r>
            <a:endParaRPr lang="zh-CN" altLang="en-US" sz="2400" b="1" dirty="0">
              <a:solidFill>
                <a:schemeClr val="tx1"/>
              </a:solidFill>
            </a:endParaRPr>
          </a:p>
        </p:txBody>
      </p:sp>
      <p:sp>
        <p:nvSpPr>
          <p:cNvPr id="2" name="文本框 1">
            <a:extLst>
              <a:ext uri="{FF2B5EF4-FFF2-40B4-BE49-F238E27FC236}">
                <a16:creationId xmlns:a16="http://schemas.microsoft.com/office/drawing/2014/main" id="{F7A77DFB-6FCB-F2BA-8A9B-156988AB8EB3}"/>
              </a:ext>
            </a:extLst>
          </p:cNvPr>
          <p:cNvSpPr txBox="1"/>
          <p:nvPr/>
        </p:nvSpPr>
        <p:spPr>
          <a:xfrm>
            <a:off x="214511" y="69191"/>
            <a:ext cx="4357490" cy="584775"/>
          </a:xfrm>
          <a:prstGeom prst="rect">
            <a:avLst/>
          </a:prstGeom>
          <a:noFill/>
        </p:spPr>
        <p:txBody>
          <a:bodyPr wrap="square" rtlCol="0">
            <a:spAutoFit/>
          </a:bodyPr>
          <a:lstStyle/>
          <a:p>
            <a:r>
              <a:rPr lang="en-US" altLang="zh-CN" sz="3200" b="1" dirty="0">
                <a:solidFill>
                  <a:srgbClr val="C00000"/>
                </a:solidFill>
                <a:latin typeface="Times New Roman" panose="02020603050405020304" pitchFamily="18" charset="0"/>
                <a:cs typeface="Times New Roman" panose="02020603050405020304" pitchFamily="18" charset="0"/>
              </a:rPr>
              <a:t>Analysis of  evidence </a:t>
            </a:r>
            <a:r>
              <a:rPr lang="en-US" altLang="zh-CN" sz="3200" dirty="0"/>
              <a:t> </a:t>
            </a:r>
            <a:endParaRPr lang="zh-CN" altLang="en-US" sz="3200" dirty="0"/>
          </a:p>
        </p:txBody>
      </p:sp>
    </p:spTree>
    <p:extLst>
      <p:ext uri="{BB962C8B-B14F-4D97-AF65-F5344CB8AC3E}">
        <p14:creationId xmlns:p14="http://schemas.microsoft.com/office/powerpoint/2010/main" val="286264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D4D86AD-F7FC-4833-A1A0-E63ACE84B674}"/>
              </a:ext>
            </a:extLst>
          </p:cNvPr>
          <p:cNvSpPr txBox="1"/>
          <p:nvPr/>
        </p:nvSpPr>
        <p:spPr>
          <a:xfrm>
            <a:off x="103913" y="206338"/>
            <a:ext cx="5004048" cy="5693866"/>
          </a:xfrm>
          <a:prstGeom prst="rect">
            <a:avLst/>
          </a:prstGeom>
          <a:solidFill>
            <a:schemeClr val="accent6">
              <a:lumMod val="20000"/>
              <a:lumOff val="80000"/>
            </a:schemeClr>
          </a:solidFill>
        </p:spPr>
        <p:txBody>
          <a:bodyPr wrap="square">
            <a:spAutoFit/>
          </a:bodyPr>
          <a:lstStyle/>
          <a:p>
            <a:pPr algn="just"/>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4a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Even more commonly</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people "lie" by presenting an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image</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of themselves and their lives that is </a:t>
            </a:r>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imprecise</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or </a:t>
            </a:r>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less than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comprehensive</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leading the viewer to believe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falsehoods</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800" b="1" u="sng" kern="100" dirty="0">
                <a:effectLst/>
                <a:latin typeface="Times New Roman" panose="02020603050405020304" pitchFamily="18" charset="0"/>
                <a:ea typeface="等线" panose="02010600030101010101" pitchFamily="2" charset="-122"/>
                <a:cs typeface="Times New Roman" panose="02020603050405020304" pitchFamily="18" charset="0"/>
              </a:rPr>
              <a:t>For example</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in the Custard.com study, only 18 percent of men and 19 percent of women reported that their Facebook page displayed "a completely accurate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reflection</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of who they are. </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C6A305D7-2B46-4113-B0A8-1D9CCD5D13FB}"/>
              </a:ext>
            </a:extLst>
          </p:cNvPr>
          <p:cNvSpPr txBox="1"/>
          <p:nvPr/>
        </p:nvSpPr>
        <p:spPr>
          <a:xfrm>
            <a:off x="5364088" y="260648"/>
            <a:ext cx="3528392" cy="6401753"/>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800" b="1" dirty="0">
                <a:solidFill>
                  <a:srgbClr val="C00000"/>
                </a:solidFill>
                <a:latin typeface="Times New Roman" panose="02020603050405020304" pitchFamily="18" charset="0"/>
                <a:cs typeface="Times New Roman" panose="02020603050405020304" pitchFamily="18" charset="0"/>
              </a:rPr>
              <a:t>imprecise</a:t>
            </a:r>
          </a:p>
          <a:p>
            <a:r>
              <a:rPr lang="en-US" altLang="zh-CN" sz="2800" b="1" dirty="0">
                <a:latin typeface="Times New Roman" panose="02020603050405020304" pitchFamily="18" charset="0"/>
                <a:cs typeface="Times New Roman" panose="02020603050405020304" pitchFamily="18" charset="0"/>
              </a:rPr>
              <a:t>=not accurate</a:t>
            </a:r>
          </a:p>
          <a:p>
            <a:pPr marL="342900" indent="-342900">
              <a:buFont typeface="Wingdings" panose="05000000000000000000" pitchFamily="2" charset="2"/>
              <a:buChar char="Ø"/>
            </a:pPr>
            <a:r>
              <a:rPr lang="en-US" altLang="zh-CN" sz="2800" b="1" dirty="0">
                <a:solidFill>
                  <a:srgbClr val="C00000"/>
                </a:solidFill>
                <a:latin typeface="Times New Roman" panose="02020603050405020304" pitchFamily="18" charset="0"/>
                <a:cs typeface="Times New Roman" panose="02020603050405020304" pitchFamily="18" charset="0"/>
              </a:rPr>
              <a:t>less than +adj.</a:t>
            </a:r>
          </a:p>
          <a:p>
            <a:r>
              <a:rPr lang="en-US" altLang="zh-CN" sz="2800" b="1" dirty="0">
                <a:latin typeface="Times New Roman" panose="02020603050405020304" pitchFamily="18" charset="0"/>
                <a:cs typeface="Times New Roman" panose="02020603050405020304" pitchFamily="18" charset="0"/>
              </a:rPr>
              <a:t>= not …at all</a:t>
            </a:r>
          </a:p>
          <a:p>
            <a:endParaRPr lang="en-US" altLang="zh-CN" sz="2800" b="1" dirty="0">
              <a:solidFill>
                <a:srgbClr val="C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800" b="1" dirty="0">
                <a:solidFill>
                  <a:srgbClr val="C00000"/>
                </a:solidFill>
                <a:latin typeface="Times New Roman" panose="02020603050405020304" pitchFamily="18" charset="0"/>
                <a:cs typeface="Times New Roman" panose="02020603050405020304" pitchFamily="18" charset="0"/>
              </a:rPr>
              <a:t>comprehensive</a:t>
            </a:r>
          </a:p>
          <a:p>
            <a:r>
              <a:rPr lang="en-US" altLang="zh-CN" sz="2800" b="1" dirty="0">
                <a:latin typeface="Times New Roman" panose="02020603050405020304" pitchFamily="18" charset="0"/>
                <a:cs typeface="Times New Roman" panose="02020603050405020304" pitchFamily="18" charset="0"/>
              </a:rPr>
              <a:t>=complete/ all- round</a:t>
            </a:r>
          </a:p>
          <a:p>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全面的</a:t>
            </a:r>
            <a:endParaRPr lang="en-US" altLang="zh-CN" sz="28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altLang="zh-CN" sz="2800" b="1" dirty="0">
              <a:solidFill>
                <a:srgbClr val="C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800" b="1" dirty="0">
                <a:solidFill>
                  <a:srgbClr val="C00000"/>
                </a:solidFill>
                <a:latin typeface="Times New Roman" panose="02020603050405020304" pitchFamily="18" charset="0"/>
                <a:cs typeface="Times New Roman" panose="02020603050405020304" pitchFamily="18" charset="0"/>
              </a:rPr>
              <a:t>falsehood</a:t>
            </a:r>
          </a:p>
          <a:p>
            <a:r>
              <a:rPr lang="en-US" altLang="zh-CN" sz="2800" b="1" dirty="0">
                <a:latin typeface="Times New Roman" panose="02020603050405020304" pitchFamily="18" charset="0"/>
                <a:cs typeface="Times New Roman" panose="02020603050405020304" pitchFamily="18" charset="0"/>
              </a:rPr>
              <a:t>= lie</a:t>
            </a:r>
          </a:p>
          <a:p>
            <a:endParaRPr lang="en-US" altLang="zh-CN" sz="28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800" b="1" dirty="0">
                <a:solidFill>
                  <a:srgbClr val="3333FF"/>
                </a:solidFill>
                <a:latin typeface="Times New Roman" panose="02020603050405020304" pitchFamily="18" charset="0"/>
                <a:cs typeface="Times New Roman" panose="02020603050405020304" pitchFamily="18" charset="0"/>
              </a:rPr>
              <a:t>reflection</a:t>
            </a:r>
          </a:p>
          <a:p>
            <a:r>
              <a:rPr lang="en-US" altLang="zh-CN" sz="2800" b="1" dirty="0">
                <a:latin typeface="Times New Roman" panose="02020603050405020304" pitchFamily="18" charset="0"/>
                <a:cs typeface="Times New Roman" panose="02020603050405020304" pitchFamily="18" charset="0"/>
              </a:rPr>
              <a:t>=description/ account</a:t>
            </a:r>
          </a:p>
          <a:p>
            <a:endParaRPr lang="zh-CN" altLang="en-US" dirty="0"/>
          </a:p>
        </p:txBody>
      </p:sp>
    </p:spTree>
    <p:extLst>
      <p:ext uri="{BB962C8B-B14F-4D97-AF65-F5344CB8AC3E}">
        <p14:creationId xmlns:p14="http://schemas.microsoft.com/office/powerpoint/2010/main" val="256672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D4D86AD-F7FC-4833-A1A0-E63ACE84B674}"/>
              </a:ext>
            </a:extLst>
          </p:cNvPr>
          <p:cNvSpPr txBox="1"/>
          <p:nvPr/>
        </p:nvSpPr>
        <p:spPr>
          <a:xfrm>
            <a:off x="234752" y="620688"/>
            <a:ext cx="5328592" cy="3108543"/>
          </a:xfrm>
          <a:prstGeom prst="rect">
            <a:avLst/>
          </a:prstGeom>
          <a:solidFill>
            <a:schemeClr val="accent6">
              <a:lumMod val="20000"/>
              <a:lumOff val="80000"/>
            </a:schemeClr>
          </a:solidFill>
        </p:spPr>
        <p:txBody>
          <a:bodyPr wrap="square">
            <a:spAutoFit/>
          </a:bodyPr>
          <a:lstStyle/>
          <a:p>
            <a:pPr algn="just"/>
            <a:r>
              <a:rPr lang="en-US" altLang="zh-CN" sz="23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4b </a:t>
            </a:r>
            <a:r>
              <a:rPr lang="en-US" altLang="zh-CN" sz="2800" b="1" u="sng" kern="100" dirty="0">
                <a:effectLst/>
                <a:latin typeface="Times New Roman" panose="02020603050405020304" pitchFamily="18" charset="0"/>
                <a:ea typeface="等线" panose="02010600030101010101" pitchFamily="2" charset="-122"/>
                <a:cs typeface="Times New Roman" panose="02020603050405020304" pitchFamily="18" charset="0"/>
              </a:rPr>
              <a:t>Most commonly</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participants said that they only shared "non-boring" aspects of their lives (32 percent) and were not as "active" as their </a:t>
            </a:r>
            <a:r>
              <a:rPr lang="en-US" altLang="zh-CN" sz="2800" b="1" u="sng" kern="100" dirty="0">
                <a:effectLst/>
                <a:latin typeface="Times New Roman" panose="02020603050405020304" pitchFamily="18" charset="0"/>
                <a:ea typeface="等线" panose="02010600030101010101" pitchFamily="2" charset="-122"/>
                <a:cs typeface="Times New Roman" panose="02020603050405020304" pitchFamily="18" charset="0"/>
              </a:rPr>
              <a:t>social media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accounts</a:t>
            </a:r>
            <a:r>
              <a:rPr lang="en-US" altLang="zh-CN" sz="2800" b="1" u="sng"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appeared (14 percent).</a:t>
            </a:r>
          </a:p>
          <a:p>
            <a:pPr algn="just"/>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6DE9AABD-3CAB-A719-7D2C-F6AA8E8C151E}"/>
              </a:ext>
            </a:extLst>
          </p:cNvPr>
          <p:cNvSpPr txBox="1"/>
          <p:nvPr/>
        </p:nvSpPr>
        <p:spPr>
          <a:xfrm>
            <a:off x="6028928" y="2078704"/>
            <a:ext cx="2880320"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dirty="0"/>
              <a:t>社交媒体账号</a:t>
            </a:r>
          </a:p>
        </p:txBody>
      </p:sp>
    </p:spTree>
    <p:extLst>
      <p:ext uri="{BB962C8B-B14F-4D97-AF65-F5344CB8AC3E}">
        <p14:creationId xmlns:p14="http://schemas.microsoft.com/office/powerpoint/2010/main" val="4127898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D4D86AD-F7FC-4833-A1A0-E63ACE84B674}"/>
              </a:ext>
            </a:extLst>
          </p:cNvPr>
          <p:cNvSpPr txBox="1"/>
          <p:nvPr/>
        </p:nvSpPr>
        <p:spPr>
          <a:xfrm>
            <a:off x="74803" y="620688"/>
            <a:ext cx="7344816" cy="6127831"/>
          </a:xfrm>
          <a:prstGeom prst="rect">
            <a:avLst/>
          </a:prstGeom>
          <a:solidFill>
            <a:schemeClr val="accent6">
              <a:lumMod val="20000"/>
              <a:lumOff val="80000"/>
            </a:schemeClr>
          </a:solidFill>
        </p:spPr>
        <p:txBody>
          <a:bodyPr wrap="square">
            <a:spAutoFit/>
          </a:bodyPr>
          <a:lstStyle/>
          <a:p>
            <a:pPr algn="just">
              <a:lnSpc>
                <a:spcPct val="150000"/>
              </a:lnSpc>
            </a:pPr>
            <a:r>
              <a:rPr lang="en-US" altLang="zh-CN" sz="24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4 </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Even more commonly, </a:t>
            </a:r>
            <a:r>
              <a:rPr lang="en-US" altLang="zh-CN" sz="24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people "lie" by presenting an image of themselves and their lives that is imprecise or less than comprehensive, leading the viewer to believe falsehoods./</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u="sng" kern="100" dirty="0">
                <a:effectLst/>
                <a:latin typeface="Times New Roman" panose="02020603050405020304" pitchFamily="18" charset="0"/>
                <a:ea typeface="等线" panose="02010600030101010101" pitchFamily="2" charset="-122"/>
                <a:cs typeface="Times New Roman" panose="02020603050405020304" pitchFamily="18" charset="0"/>
              </a:rPr>
              <a:t>For example</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u="sng" kern="100" dirty="0">
                <a:effectLst/>
                <a:latin typeface="Times New Roman" panose="02020603050405020304" pitchFamily="18" charset="0"/>
                <a:ea typeface="等线" panose="02010600030101010101" pitchFamily="2" charset="-122"/>
                <a:cs typeface="Times New Roman" panose="02020603050405020304" pitchFamily="18" charset="0"/>
              </a:rPr>
              <a:t>in the Custard.com study</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 only </a:t>
            </a:r>
            <a:r>
              <a:rPr lang="en-US" altLang="zh-CN" sz="24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18 percent </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of men and </a:t>
            </a:r>
            <a:r>
              <a:rPr lang="en-US" altLang="zh-CN" sz="24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19 percent </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of women reported that their Facebook page displayed "a completely accurate reflection" of who they are. Most commonly, participants said that they only shared "non-boring" aspects of their lives </a:t>
            </a:r>
            <a:r>
              <a:rPr lang="en-US" altLang="zh-CN" sz="24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(32 percent</a:t>
            </a:r>
            <a:r>
              <a:rPr lang="en-US" altLang="zh-CN" sz="24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and were not as "active" as their social media accounts appeared </a:t>
            </a:r>
            <a:r>
              <a:rPr lang="en-US" altLang="zh-CN" sz="24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(14 percent</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对话气泡: 矩形 3">
            <a:extLst>
              <a:ext uri="{FF2B5EF4-FFF2-40B4-BE49-F238E27FC236}">
                <a16:creationId xmlns:a16="http://schemas.microsoft.com/office/drawing/2014/main" id="{972E0539-A060-4B60-8D9A-AB830D6589C1}"/>
              </a:ext>
            </a:extLst>
          </p:cNvPr>
          <p:cNvSpPr/>
          <p:nvPr/>
        </p:nvSpPr>
        <p:spPr>
          <a:xfrm>
            <a:off x="7471730" y="764704"/>
            <a:ext cx="1501933" cy="792088"/>
          </a:xfrm>
          <a:prstGeom prst="wedgeRectCallout">
            <a:avLst>
              <a:gd name="adj1" fmla="val -67941"/>
              <a:gd name="adj2" fmla="val 288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claim</a:t>
            </a:r>
            <a:endParaRPr lang="zh-CN" altLang="en-US" sz="2400" b="1" dirty="0">
              <a:solidFill>
                <a:schemeClr val="tx1"/>
              </a:solidFill>
            </a:endParaRPr>
          </a:p>
        </p:txBody>
      </p:sp>
      <p:sp>
        <p:nvSpPr>
          <p:cNvPr id="5" name="对话气泡: 矩形 4">
            <a:extLst>
              <a:ext uri="{FF2B5EF4-FFF2-40B4-BE49-F238E27FC236}">
                <a16:creationId xmlns:a16="http://schemas.microsoft.com/office/drawing/2014/main" id="{48DD5775-1E1F-483D-A82B-453AD1A669D7}"/>
              </a:ext>
            </a:extLst>
          </p:cNvPr>
          <p:cNvSpPr/>
          <p:nvPr/>
        </p:nvSpPr>
        <p:spPr>
          <a:xfrm>
            <a:off x="7567265" y="3284984"/>
            <a:ext cx="1501932" cy="2448272"/>
          </a:xfrm>
          <a:prstGeom prst="wedgeRectCallout">
            <a:avLst>
              <a:gd name="adj1" fmla="val -65089"/>
              <a:gd name="adj2" fmla="val -133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Evidence:</a:t>
            </a:r>
          </a:p>
          <a:p>
            <a:pPr algn="ctr"/>
            <a:r>
              <a:rPr lang="en-US" altLang="zh-CN" sz="2400" b="1" dirty="0">
                <a:solidFill>
                  <a:schemeClr val="tx1"/>
                </a:solidFill>
              </a:rPr>
              <a:t>Research findings with statistics</a:t>
            </a:r>
            <a:endParaRPr lang="zh-CN" altLang="en-US" sz="2400" b="1" dirty="0">
              <a:solidFill>
                <a:schemeClr val="tx1"/>
              </a:solidFill>
            </a:endParaRPr>
          </a:p>
        </p:txBody>
      </p:sp>
      <p:sp>
        <p:nvSpPr>
          <p:cNvPr id="6" name="文本框 5">
            <a:extLst>
              <a:ext uri="{FF2B5EF4-FFF2-40B4-BE49-F238E27FC236}">
                <a16:creationId xmlns:a16="http://schemas.microsoft.com/office/drawing/2014/main" id="{240B08C4-5480-B630-D866-1E91838035C1}"/>
              </a:ext>
            </a:extLst>
          </p:cNvPr>
          <p:cNvSpPr txBox="1"/>
          <p:nvPr/>
        </p:nvSpPr>
        <p:spPr>
          <a:xfrm>
            <a:off x="74803" y="0"/>
            <a:ext cx="4585648"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Analysis of  evidence </a:t>
            </a:r>
            <a:r>
              <a:rPr kumimoji="0" lang="en-US" altLang="zh-CN"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endParaRPr kumimoji="0" lang="zh-CN" altLang="en-US"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6970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AD932BA-9DA2-45FC-AF06-16DC6F10E972}"/>
              </a:ext>
            </a:extLst>
          </p:cNvPr>
          <p:cNvSpPr txBox="1"/>
          <p:nvPr/>
        </p:nvSpPr>
        <p:spPr>
          <a:xfrm>
            <a:off x="107504" y="188640"/>
            <a:ext cx="4902753" cy="4401205"/>
          </a:xfrm>
          <a:prstGeom prst="rect">
            <a:avLst/>
          </a:prstGeom>
          <a:solidFill>
            <a:schemeClr val="accent6">
              <a:lumMod val="20000"/>
              <a:lumOff val="80000"/>
            </a:schemeClr>
          </a:solidFill>
        </p:spPr>
        <p:txBody>
          <a:bodyPr wrap="square">
            <a:spAutoFit/>
          </a:bodyPr>
          <a:lstStyle/>
          <a:p>
            <a:pPr algn="just"/>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5a</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Although selective self-presentation and lying about ourselves on social media may not seem like a surprise (or even a big deal), it can affect us greatly.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Why?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Humans are naturally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social creatures-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we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crave</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relationships and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social interaction.</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a:t>
            </a:r>
          </a:p>
          <a:p>
            <a:pPr algn="just"/>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E51FDB84-010E-4F7F-BB37-2AE0CBD765F8}"/>
              </a:ext>
            </a:extLst>
          </p:cNvPr>
          <p:cNvSpPr txBox="1"/>
          <p:nvPr/>
        </p:nvSpPr>
        <p:spPr>
          <a:xfrm>
            <a:off x="5292080" y="332656"/>
            <a:ext cx="3672408" cy="4601260"/>
          </a:xfrm>
          <a:prstGeom prst="rect">
            <a:avLst/>
          </a:prstGeom>
          <a:noFill/>
        </p:spPr>
        <p:txBody>
          <a:bodyPr wrap="square" rtlCol="0">
            <a:spAutoFit/>
          </a:bodyPr>
          <a:lstStyle/>
          <a:p>
            <a:pPr marL="342900" indent="-342900">
              <a:buFont typeface="Wingdings" panose="05000000000000000000" pitchFamily="2" charset="2"/>
              <a:buChar char="Ø"/>
            </a:pPr>
            <a:r>
              <a:rPr kumimoji="0" lang="en-US" altLang="zh-CN" sz="2800" b="1" i="0" u="none"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social creature</a:t>
            </a:r>
          </a:p>
          <a:p>
            <a:r>
              <a:rPr kumimoji="0" lang="zh-CN" altLang="en-US" sz="2800" b="1" i="0" u="none" strike="noStrike" kern="100" cap="none" spc="0" normalizeH="0" baseline="0" noProof="0" dirty="0">
                <a:ln>
                  <a:noFill/>
                </a:ln>
                <a:effectLst/>
                <a:uLnTx/>
                <a:uFillTx/>
                <a:latin typeface="+mn-ea"/>
                <a:cs typeface="Times New Roman" panose="02020603050405020304" pitchFamily="18" charset="0"/>
              </a:rPr>
              <a:t>群居生物</a:t>
            </a:r>
            <a:endParaRPr kumimoji="0" lang="en-US" altLang="zh-CN" sz="2800" b="1" i="0" u="none" strike="noStrike" kern="100" cap="none" spc="0" normalizeH="0" baseline="0" noProof="0" dirty="0">
              <a:ln>
                <a:noFill/>
              </a:ln>
              <a:effectLst/>
              <a:uLnTx/>
              <a:uFillTx/>
              <a:latin typeface="+mn-ea"/>
              <a:cs typeface="Times New Roman" panose="02020603050405020304" pitchFamily="18" charset="0"/>
            </a:endParaRPr>
          </a:p>
          <a:p>
            <a:endParaRPr kumimoji="0" lang="en-US" altLang="zh-CN" sz="2800" b="1" i="0" u="none" strike="noStrike" kern="100" cap="none" spc="0" normalizeH="0" baseline="0" noProof="0" dirty="0">
              <a:ln>
                <a:noFill/>
              </a:ln>
              <a:effectLst/>
              <a:uLnTx/>
              <a:uFillTx/>
              <a:latin typeface="+mn-ea"/>
              <a:cs typeface="Times New Roman" panose="02020603050405020304" pitchFamily="18" charset="0"/>
            </a:endParaRPr>
          </a:p>
          <a:p>
            <a:pPr marL="342900" indent="-342900">
              <a:buFont typeface="Wingdings" panose="05000000000000000000" pitchFamily="2" charset="2"/>
              <a:buChar char="Ø"/>
            </a:pPr>
            <a:r>
              <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crave</a:t>
            </a:r>
            <a:r>
              <a:rPr lang="zh-CN" altLang="en-US" sz="2800" b="1" kern="100" dirty="0">
                <a:latin typeface="+mn-ea"/>
                <a:cs typeface="Times New Roman" panose="02020603050405020304" pitchFamily="18" charset="0"/>
              </a:rPr>
              <a:t>渴望</a:t>
            </a:r>
            <a:endPar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endParaRPr>
          </a:p>
          <a:p>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have a strong desire for…</a:t>
            </a:r>
          </a:p>
          <a:p>
            <a:endParaRPr lang="en-US" altLang="zh-CN" sz="2800" b="1" kern="100" dirty="0">
              <a:latin typeface="+mn-ea"/>
              <a:cs typeface="Times New Roman" panose="02020603050405020304" pitchFamily="18" charset="0"/>
            </a:endParaRPr>
          </a:p>
          <a:p>
            <a:pPr marL="342900" indent="-342900">
              <a:buFont typeface="Wingdings" panose="05000000000000000000" pitchFamily="2" charset="2"/>
              <a:buChar char="Ø"/>
            </a:pPr>
            <a:r>
              <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social interaction</a:t>
            </a:r>
          </a:p>
          <a:p>
            <a:r>
              <a:rPr lang="zh-CN" altLang="en-US" sz="2800" b="1" kern="100" dirty="0">
                <a:latin typeface="+mn-ea"/>
                <a:cs typeface="Times New Roman" panose="02020603050405020304" pitchFamily="18" charset="0"/>
              </a:rPr>
              <a:t>社会互动</a:t>
            </a:r>
            <a:endParaRPr lang="en-US" altLang="zh-CN" sz="2800" b="1" kern="100" dirty="0">
              <a:latin typeface="+mn-ea"/>
              <a:cs typeface="Times New Roman" panose="02020603050405020304" pitchFamily="18" charset="0"/>
            </a:endParaRPr>
          </a:p>
          <a:p>
            <a:endParaRPr lang="en-US" altLang="zh-CN" sz="23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endParaRPr>
          </a:p>
          <a:p>
            <a:pPr indent="-342900">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77303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AD932BA-9DA2-45FC-AF06-16DC6F10E972}"/>
              </a:ext>
            </a:extLst>
          </p:cNvPr>
          <p:cNvSpPr txBox="1"/>
          <p:nvPr/>
        </p:nvSpPr>
        <p:spPr>
          <a:xfrm>
            <a:off x="151541" y="151179"/>
            <a:ext cx="4902753" cy="6555641"/>
          </a:xfrm>
          <a:prstGeom prst="rect">
            <a:avLst/>
          </a:prstGeom>
          <a:solidFill>
            <a:schemeClr val="accent6">
              <a:lumMod val="20000"/>
              <a:lumOff val="80000"/>
            </a:schemeClr>
          </a:solidFill>
        </p:spPr>
        <p:txBody>
          <a:bodyPr wrap="square">
            <a:spAutoFit/>
          </a:bodyPr>
          <a:lstStyle/>
          <a:p>
            <a:pPr algn="just"/>
            <a:r>
              <a:rPr lang="en-US" altLang="zh-CN" sz="23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5b</a:t>
            </a:r>
            <a:r>
              <a:rPr lang="en-US" altLang="zh-CN" sz="23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According to some of the</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most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prominent</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theories of human nature (e.g., </a:t>
            </a:r>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Adlerian psychotherapy)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and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a large body of</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research, social interaction and feeling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a sense of belonging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to a community are two of the most important </a:t>
            </a:r>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predictor</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s of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psychological and physical health</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Given our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social nature</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we want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to feel connected to people and "in the know" about our friends, family, and even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celebrities</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E51FDB84-010E-4F7F-BB37-2AE0CBD765F8}"/>
              </a:ext>
            </a:extLst>
          </p:cNvPr>
          <p:cNvSpPr txBox="1"/>
          <p:nvPr/>
        </p:nvSpPr>
        <p:spPr>
          <a:xfrm>
            <a:off x="5233989" y="332656"/>
            <a:ext cx="3758469" cy="6571030"/>
          </a:xfrm>
          <a:prstGeom prst="rect">
            <a:avLst/>
          </a:prstGeom>
          <a:noFill/>
        </p:spPr>
        <p:txBody>
          <a:bodyPr wrap="square" rtlCol="0">
            <a:spAutoFit/>
          </a:bodyPr>
          <a:lstStyle/>
          <a:p>
            <a:pPr indent="-342900">
              <a:buFont typeface="Wingdings" panose="05000000000000000000" pitchFamily="2" charset="2"/>
              <a:buChar char="Ø"/>
            </a:pPr>
            <a:r>
              <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prominent= famous</a:t>
            </a:r>
          </a:p>
          <a:p>
            <a:pPr indent="-342900">
              <a:buFont typeface="Wingdings" panose="05000000000000000000" pitchFamily="2" charset="2"/>
              <a:buChar char="Ø"/>
            </a:pPr>
            <a:r>
              <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a large body of  </a:t>
            </a:r>
          </a:p>
          <a:p>
            <a:pPr indent="-342900">
              <a:buFont typeface="Wingdings" panose="05000000000000000000" pitchFamily="2" charset="2"/>
              <a:buChar char="Ø"/>
            </a:pPr>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a</a:t>
            </a:r>
            <a:r>
              <a:rPr lang="zh-CN" altLang="en-US" sz="2800" b="1"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large</a:t>
            </a:r>
            <a:r>
              <a:rPr lang="zh-CN" altLang="en-US" sz="2800" b="1"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amount of</a:t>
            </a:r>
            <a:endParaRPr lang="en-US" altLang="zh-CN" sz="2800" b="1" kern="100" dirty="0">
              <a:latin typeface="+mn-ea"/>
              <a:cs typeface="Times New Roman" panose="02020603050405020304" pitchFamily="18" charset="0"/>
            </a:endParaRPr>
          </a:p>
          <a:p>
            <a:pPr indent="-342900">
              <a:buFont typeface="Wingdings" panose="05000000000000000000" pitchFamily="2" charset="2"/>
              <a:buChar char="Ø"/>
            </a:pPr>
            <a:endParaRPr lang="en-US" altLang="zh-CN" sz="2800" b="1" kern="100" dirty="0">
              <a:latin typeface="+mn-ea"/>
              <a:cs typeface="Times New Roman" panose="02020603050405020304" pitchFamily="18" charset="0"/>
            </a:endParaRPr>
          </a:p>
          <a:p>
            <a:pPr marL="342900" indent="-342900">
              <a:buFont typeface="Wingdings" panose="05000000000000000000" pitchFamily="2" charset="2"/>
              <a:buChar char="Ø"/>
            </a:pPr>
            <a:r>
              <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a sense of belonging</a:t>
            </a:r>
          </a:p>
          <a:p>
            <a:r>
              <a:rPr lang="zh-CN" altLang="en-US" sz="2800" b="1" kern="100" dirty="0">
                <a:latin typeface="+mn-ea"/>
                <a:cs typeface="Times New Roman" panose="02020603050405020304" pitchFamily="18" charset="0"/>
              </a:rPr>
              <a:t>  归属感</a:t>
            </a:r>
            <a:endParaRPr lang="en-US" altLang="zh-CN" sz="2800" b="1" kern="100" dirty="0">
              <a:latin typeface="+mn-ea"/>
              <a:cs typeface="Times New Roman" panose="02020603050405020304" pitchFamily="18" charset="0"/>
            </a:endParaRPr>
          </a:p>
          <a:p>
            <a:endParaRPr lang="en-US" altLang="zh-CN" sz="2800" b="1" kern="100" dirty="0">
              <a:latin typeface="+mn-ea"/>
              <a:cs typeface="Times New Roman" panose="02020603050405020304" pitchFamily="18" charset="0"/>
            </a:endParaRPr>
          </a:p>
          <a:p>
            <a:pPr marL="342900" lvl="0" indent="-342900" algn="just">
              <a:lnSpc>
                <a:spcPts val="3000"/>
              </a:lnSpc>
              <a:buFont typeface="Wingdings" panose="05000000000000000000" pitchFamily="2" charset="2"/>
              <a:buChar char="Ø"/>
              <a:defRPr/>
            </a:pPr>
            <a:r>
              <a:rPr lang="en-US" altLang="zh-CN" sz="2800" b="1" kern="100"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predictor</a:t>
            </a:r>
            <a:r>
              <a:rPr lang="zh-CN" altLang="en-US" sz="2800" b="1" kern="100" dirty="0">
                <a:solidFill>
                  <a:srgbClr val="C00000"/>
                </a:solidFill>
                <a:latin typeface="+mn-ea"/>
                <a:cs typeface="Times New Roman" panose="02020603050405020304" pitchFamily="18" charset="0"/>
              </a:rPr>
              <a:t>预测性事物</a:t>
            </a:r>
            <a:endParaRPr lang="en-US" altLang="zh-CN" sz="2800" b="1" kern="100" dirty="0">
              <a:solidFill>
                <a:srgbClr val="C00000"/>
              </a:solidFill>
              <a:latin typeface="+mn-ea"/>
              <a:cs typeface="Times New Roman" panose="02020603050405020304" pitchFamily="18" charset="0"/>
            </a:endParaRPr>
          </a:p>
          <a:p>
            <a:pPr marL="342900" lvl="0" indent="-342900" algn="just">
              <a:lnSpc>
                <a:spcPts val="3000"/>
              </a:lnSpc>
              <a:buFont typeface="Wingdings" panose="05000000000000000000" pitchFamily="2" charset="2"/>
              <a:buChar char="Ø"/>
              <a:defRPr/>
            </a:pPr>
            <a:endParaRPr kumimoji="0" lang="en-US" altLang="zh-CN" sz="2800" b="1" i="0"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gn="just">
              <a:lnSpc>
                <a:spcPts val="3000"/>
              </a:lnSpc>
              <a:buFont typeface="Wingdings" panose="05000000000000000000" pitchFamily="2" charset="2"/>
              <a:buChar char="Ø"/>
              <a:defRPr/>
            </a:pPr>
            <a:r>
              <a:rPr kumimoji="0" lang="en-US" altLang="zh-CN" sz="2800" b="1" i="0"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psychological and physical health</a:t>
            </a:r>
          </a:p>
          <a:p>
            <a:pPr marR="0" lvl="0" algn="just" defTabSz="914400" rtl="0" eaLnBrk="1" fontAlgn="auto" latinLnBrk="0" hangingPunct="1">
              <a:lnSpc>
                <a:spcPts val="3000"/>
              </a:lnSpc>
              <a:spcBef>
                <a:spcPts val="0"/>
              </a:spcBef>
              <a:spcAft>
                <a:spcPts val="0"/>
              </a:spcAft>
              <a:buClrTx/>
              <a:buSzTx/>
              <a:tabLst/>
              <a:defRPr/>
            </a:pPr>
            <a:r>
              <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800" b="1" kern="100" dirty="0">
                <a:latin typeface="+mn-ea"/>
                <a:cs typeface="Times New Roman" panose="02020603050405020304" pitchFamily="18" charset="0"/>
              </a:rPr>
              <a:t>身心健康 </a:t>
            </a:r>
            <a:endParaRPr lang="en-US" altLang="zh-CN" sz="2800" b="1" kern="100" dirty="0">
              <a:latin typeface="+mn-ea"/>
              <a:cs typeface="Times New Roman" panose="02020603050405020304" pitchFamily="18" charset="0"/>
            </a:endParaRPr>
          </a:p>
          <a:p>
            <a:pPr marR="0" lvl="0" algn="just" defTabSz="914400" rtl="0" eaLnBrk="1" fontAlgn="auto" latinLnBrk="0" hangingPunct="1">
              <a:lnSpc>
                <a:spcPts val="3000"/>
              </a:lnSpc>
              <a:spcBef>
                <a:spcPts val="0"/>
              </a:spcBef>
              <a:spcAft>
                <a:spcPts val="0"/>
              </a:spcAft>
              <a:buClrTx/>
              <a:buSzTx/>
              <a:tabLst/>
              <a:defRPr/>
            </a:pPr>
            <a:endParaRPr lang="en-US" altLang="zh-CN" sz="2800" b="1" kern="100" dirty="0">
              <a:latin typeface="+mn-ea"/>
              <a:cs typeface="Times New Roman" panose="02020603050405020304" pitchFamily="18" charset="0"/>
            </a:endParaRPr>
          </a:p>
          <a:p>
            <a:pPr marL="342900" marR="0" lvl="0" indent="-342900" algn="just" defTabSz="914400" rtl="0" eaLnBrk="1" fontAlgn="auto" latinLnBrk="0" hangingPunct="1">
              <a:lnSpc>
                <a:spcPts val="3000"/>
              </a:lnSpc>
              <a:spcBef>
                <a:spcPts val="0"/>
              </a:spcBef>
              <a:spcAft>
                <a:spcPts val="0"/>
              </a:spcAft>
              <a:buClrTx/>
              <a:buSzTx/>
              <a:buFont typeface="Wingdings" panose="05000000000000000000" pitchFamily="2" charset="2"/>
              <a:buChar char="Ø"/>
              <a:tabLst/>
              <a:defRPr/>
            </a:pPr>
            <a:r>
              <a:rPr kumimoji="0" lang="en-US" altLang="zh-CN" sz="2800" b="1" i="0"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social nature </a:t>
            </a:r>
          </a:p>
          <a:p>
            <a:pPr algn="just">
              <a:lnSpc>
                <a:spcPts val="3000"/>
              </a:lnSpc>
              <a:defRPr/>
            </a:pPr>
            <a:r>
              <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800" b="1" kern="100" dirty="0">
                <a:latin typeface="+mn-ea"/>
                <a:cs typeface="Times New Roman" panose="02020603050405020304" pitchFamily="18" charset="0"/>
              </a:rPr>
              <a:t>社会性</a:t>
            </a:r>
          </a:p>
          <a:p>
            <a:pPr algn="just">
              <a:lnSpc>
                <a:spcPts val="3000"/>
              </a:lnSpc>
              <a:defRPr/>
            </a:pPr>
            <a:endParaRPr lang="zh-CN" altLang="en-US" sz="2800" dirty="0"/>
          </a:p>
        </p:txBody>
      </p:sp>
    </p:spTree>
    <p:extLst>
      <p:ext uri="{BB962C8B-B14F-4D97-AF65-F5344CB8AC3E}">
        <p14:creationId xmlns:p14="http://schemas.microsoft.com/office/powerpoint/2010/main" val="404851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a:solidFill>
                  <a:srgbClr val="C00000"/>
                </a:solidFill>
                <a:latin typeface="Arial" pitchFamily="34" charset="0"/>
                <a:cs typeface="Arial" pitchFamily="34" charset="0"/>
              </a:rPr>
              <a:t>Language Support</a:t>
            </a:r>
          </a:p>
        </p:txBody>
      </p:sp>
      <p:sp>
        <p:nvSpPr>
          <p:cNvPr id="2" name="矩形 1"/>
          <p:cNvSpPr/>
          <p:nvPr/>
        </p:nvSpPr>
        <p:spPr>
          <a:xfrm>
            <a:off x="1036836" y="1414043"/>
            <a:ext cx="7937958" cy="2308324"/>
          </a:xfrm>
          <a:prstGeom prst="rect">
            <a:avLst/>
          </a:prstGeom>
        </p:spPr>
        <p:txBody>
          <a:bodyPr wrap="square">
            <a:spAutoFit/>
          </a:bodyPr>
          <a:lstStyle/>
          <a:p>
            <a:pPr lvl="0" algn="just"/>
            <a:r>
              <a:rPr lang="en-US" altLang="zh-CN" sz="2400" b="1" dirty="0">
                <a:latin typeface="Times New Roman" pitchFamily="18" charset="0"/>
                <a:cs typeface="Times New Roman" pitchFamily="18" charset="0"/>
              </a:rPr>
              <a:t>According to some of the most prominent theories of human nature (e.g., Adlerian psychotherapy) and </a:t>
            </a:r>
            <a:r>
              <a:rPr lang="en-US" altLang="zh-CN" sz="2400" b="1" u="sng" dirty="0">
                <a:solidFill>
                  <a:srgbClr val="C00000"/>
                </a:solidFill>
                <a:latin typeface="Times New Roman" pitchFamily="18" charset="0"/>
                <a:cs typeface="Times New Roman" pitchFamily="18" charset="0"/>
              </a:rPr>
              <a:t>a</a:t>
            </a:r>
            <a:r>
              <a:rPr lang="en-US" altLang="zh-CN" sz="2400" b="1" u="sng" dirty="0">
                <a:latin typeface="Times New Roman" pitchFamily="18" charset="0"/>
                <a:cs typeface="Times New Roman" pitchFamily="18" charset="0"/>
              </a:rPr>
              <a:t> large </a:t>
            </a:r>
            <a:r>
              <a:rPr lang="en-US" altLang="zh-CN" sz="2400" b="1" u="sng" dirty="0">
                <a:solidFill>
                  <a:srgbClr val="C00000"/>
                </a:solidFill>
                <a:latin typeface="Times New Roman" pitchFamily="18" charset="0"/>
                <a:cs typeface="Times New Roman" pitchFamily="18" charset="0"/>
              </a:rPr>
              <a:t>body of </a:t>
            </a:r>
            <a:r>
              <a:rPr lang="en-US" altLang="zh-CN" sz="2400" b="1" u="sng" dirty="0">
                <a:latin typeface="Times New Roman" pitchFamily="18" charset="0"/>
                <a:cs typeface="Times New Roman" pitchFamily="18" charset="0"/>
              </a:rPr>
              <a:t>r</a:t>
            </a:r>
            <a:r>
              <a:rPr lang="en-US" altLang="zh-CN" sz="2400" b="1" dirty="0">
                <a:latin typeface="Times New Roman" pitchFamily="18" charset="0"/>
                <a:cs typeface="Times New Roman" pitchFamily="18" charset="0"/>
              </a:rPr>
              <a:t>esearch, ... (Para. 5)</a:t>
            </a:r>
            <a:endParaRPr lang="zh-CN" altLang="zh-CN" sz="2400" b="1" dirty="0">
              <a:latin typeface="Times New Roman" pitchFamily="18" charset="0"/>
              <a:cs typeface="Times New Roman" pitchFamily="18" charset="0"/>
            </a:endParaRPr>
          </a:p>
          <a:p>
            <a:pPr algn="just"/>
            <a:r>
              <a:rPr lang="en-US" altLang="zh-CN" sz="2400" b="1" u="sng" dirty="0">
                <a:solidFill>
                  <a:srgbClr val="C00000"/>
                </a:solidFill>
                <a:latin typeface="Times New Roman" pitchFamily="18" charset="0"/>
                <a:cs typeface="Times New Roman" pitchFamily="18" charset="0"/>
              </a:rPr>
              <a:t>A</a:t>
            </a:r>
            <a:r>
              <a:rPr lang="en-US" altLang="zh-CN" sz="2400" b="1" u="sng" dirty="0">
                <a:latin typeface="Times New Roman" pitchFamily="18" charset="0"/>
                <a:cs typeface="Times New Roman" pitchFamily="18" charset="0"/>
              </a:rPr>
              <a:t> large </a:t>
            </a:r>
            <a:r>
              <a:rPr lang="en-US" altLang="zh-CN" sz="2400" b="1" u="sng" dirty="0">
                <a:solidFill>
                  <a:srgbClr val="C00000"/>
                </a:solidFill>
                <a:latin typeface="Times New Roman" pitchFamily="18" charset="0"/>
                <a:cs typeface="Times New Roman" pitchFamily="18" charset="0"/>
              </a:rPr>
              <a:t>body of </a:t>
            </a:r>
            <a:r>
              <a:rPr lang="en-US" altLang="zh-CN" sz="2400" b="1" dirty="0">
                <a:latin typeface="Times New Roman" pitchFamily="18" charset="0"/>
                <a:cs typeface="Times New Roman" pitchFamily="18" charset="0"/>
              </a:rPr>
              <a:t>research suggests that we are programmed to trust others. (Para. 6)</a:t>
            </a:r>
            <a:endParaRPr lang="zh-CN" altLang="zh-CN" sz="2400" b="1" dirty="0">
              <a:latin typeface="Times New Roman" pitchFamily="18" charset="0"/>
              <a:cs typeface="Times New Roman" pitchFamily="18" charset="0"/>
            </a:endParaRPr>
          </a:p>
          <a:p>
            <a:pPr algn="just"/>
            <a:r>
              <a:rPr lang="en-US" altLang="zh-CN" sz="2400" b="1" dirty="0">
                <a:latin typeface="Times New Roman" pitchFamily="18" charset="0"/>
                <a:cs typeface="Times New Roman" pitchFamily="18" charset="0"/>
              </a:rPr>
              <a:t>Indeed, </a:t>
            </a:r>
            <a:r>
              <a:rPr lang="en-US" altLang="zh-CN" sz="2400" b="1" u="sng" dirty="0">
                <a:solidFill>
                  <a:srgbClr val="C00000"/>
                </a:solidFill>
                <a:latin typeface="Times New Roman" pitchFamily="18" charset="0"/>
                <a:cs typeface="Times New Roman" pitchFamily="18" charset="0"/>
              </a:rPr>
              <a:t>a</a:t>
            </a:r>
            <a:r>
              <a:rPr lang="en-US" altLang="zh-CN" sz="2400" b="1" u="sng" dirty="0">
                <a:latin typeface="Times New Roman" pitchFamily="18" charset="0"/>
                <a:cs typeface="Times New Roman" pitchFamily="18" charset="0"/>
              </a:rPr>
              <a:t> growing </a:t>
            </a:r>
            <a:r>
              <a:rPr lang="en-US" altLang="zh-CN" sz="2400" b="1" u="sng" dirty="0">
                <a:solidFill>
                  <a:srgbClr val="C00000"/>
                </a:solidFill>
                <a:latin typeface="Times New Roman" pitchFamily="18" charset="0"/>
                <a:cs typeface="Times New Roman" pitchFamily="18" charset="0"/>
              </a:rPr>
              <a:t>body of </a:t>
            </a:r>
            <a:r>
              <a:rPr lang="en-US" altLang="zh-CN" sz="2400" b="1" dirty="0">
                <a:latin typeface="Times New Roman" pitchFamily="18" charset="0"/>
                <a:cs typeface="Times New Roman" pitchFamily="18" charset="0"/>
              </a:rPr>
              <a:t>research suggests that ... (Para. 9)</a:t>
            </a:r>
            <a:endParaRPr lang="zh-CN" altLang="zh-CN" sz="2400" b="1" dirty="0">
              <a:latin typeface="Times New Roman" pitchFamily="18" charset="0"/>
              <a:cs typeface="Times New Roman" pitchFamily="18" charset="0"/>
            </a:endParaRPr>
          </a:p>
        </p:txBody>
      </p:sp>
      <p:sp>
        <p:nvSpPr>
          <p:cNvPr id="3" name="矩形 2"/>
          <p:cNvSpPr/>
          <p:nvPr/>
        </p:nvSpPr>
        <p:spPr>
          <a:xfrm>
            <a:off x="285155" y="4182582"/>
            <a:ext cx="8044445" cy="1938992"/>
          </a:xfrm>
          <a:prstGeom prst="rect">
            <a:avLst/>
          </a:prstGeom>
        </p:spPr>
        <p:txBody>
          <a:bodyPr wrap="square">
            <a:spAutoFit/>
          </a:bodyPr>
          <a:lstStyle/>
          <a:p>
            <a:pPr marL="342900" indent="-342900" algn="just">
              <a:buFont typeface="Arial" pitchFamily="34" charset="0"/>
              <a:buChar char="•"/>
            </a:pPr>
            <a:r>
              <a:rPr lang="en-US" altLang="zh-CN" sz="2400" b="1" dirty="0">
                <a:solidFill>
                  <a:schemeClr val="accent6">
                    <a:lumMod val="50000"/>
                  </a:schemeClr>
                </a:solidFill>
                <a:latin typeface="Times New Roman" pitchFamily="18" charset="0"/>
                <a:cs typeface="Times New Roman" pitchFamily="18" charset="0"/>
              </a:rPr>
              <a:t>a body of </a:t>
            </a:r>
            <a:r>
              <a:rPr lang="en-US" altLang="zh-CN" sz="2400" b="1" dirty="0" err="1">
                <a:solidFill>
                  <a:schemeClr val="accent6">
                    <a:lumMod val="50000"/>
                  </a:schemeClr>
                </a:solidFill>
                <a:latin typeface="Times New Roman" pitchFamily="18" charset="0"/>
                <a:cs typeface="Times New Roman" pitchFamily="18" charset="0"/>
              </a:rPr>
              <a:t>sth</a:t>
            </a:r>
            <a:r>
              <a:rPr lang="en-US" altLang="zh-CN" sz="2400" b="1" dirty="0">
                <a:solidFill>
                  <a:schemeClr val="accent6">
                    <a:lumMod val="50000"/>
                  </a:schemeClr>
                </a:solidFill>
                <a:latin typeface="Times New Roman" pitchFamily="18" charset="0"/>
                <a:cs typeface="Times New Roman" pitchFamily="18" charset="0"/>
              </a:rPr>
              <a:t>.</a:t>
            </a:r>
            <a:r>
              <a:rPr lang="en-US" altLang="zh-CN" sz="2400" b="1" dirty="0">
                <a:latin typeface="Times New Roman" pitchFamily="18" charset="0"/>
                <a:cs typeface="Times New Roman" pitchFamily="18" charset="0"/>
              </a:rPr>
              <a:t>: a large amount or mass of </a:t>
            </a:r>
            <a:r>
              <a:rPr lang="en-US" altLang="zh-CN" sz="2400" b="1" dirty="0" err="1">
                <a:latin typeface="Times New Roman" pitchFamily="18" charset="0"/>
                <a:cs typeface="Times New Roman" pitchFamily="18" charset="0"/>
              </a:rPr>
              <a:t>sth</a:t>
            </a:r>
            <a:r>
              <a:rPr lang="en-US" altLang="zh-CN" sz="2400" b="1" dirty="0">
                <a:latin typeface="Times New Roman" pitchFamily="18" charset="0"/>
                <a:cs typeface="Times New Roman" pitchFamily="18" charset="0"/>
              </a:rPr>
              <a:t>., esp. </a:t>
            </a:r>
            <a:r>
              <a:rPr lang="en-US" altLang="zh-CN" sz="2400" b="1" dirty="0" err="1">
                <a:latin typeface="Times New Roman" pitchFamily="18" charset="0"/>
                <a:cs typeface="Times New Roman" pitchFamily="18" charset="0"/>
              </a:rPr>
              <a:t>sth</a:t>
            </a:r>
            <a:r>
              <a:rPr lang="en-US" altLang="zh-CN" sz="2400" b="1" dirty="0">
                <a:latin typeface="Times New Roman" pitchFamily="18" charset="0"/>
                <a:cs typeface="Times New Roman" pitchFamily="18" charset="0"/>
              </a:rPr>
              <a:t>. that has been collected </a:t>
            </a:r>
            <a:r>
              <a:rPr lang="zh-CN" altLang="zh-CN" sz="2400" b="1" dirty="0">
                <a:latin typeface="Times New Roman" pitchFamily="18" charset="0"/>
                <a:cs typeface="Times New Roman" pitchFamily="18" charset="0"/>
              </a:rPr>
              <a:t>大量的</a:t>
            </a:r>
            <a:r>
              <a:rPr lang="en-US" altLang="zh-CN" sz="2400" b="1" dirty="0">
                <a:latin typeface="Times New Roman" pitchFamily="18" charset="0"/>
                <a:cs typeface="Times New Roman" pitchFamily="18" charset="0"/>
              </a:rPr>
              <a:t>…</a:t>
            </a:r>
          </a:p>
          <a:p>
            <a:pPr algn="just"/>
            <a:endParaRPr lang="zh-CN" altLang="zh-CN" sz="2400" b="1" dirty="0">
              <a:latin typeface="Times New Roman" pitchFamily="18" charset="0"/>
              <a:cs typeface="Times New Roman" pitchFamily="18" charset="0"/>
            </a:endParaRPr>
          </a:p>
          <a:p>
            <a:pPr algn="just"/>
            <a:r>
              <a:rPr lang="en-US" altLang="zh-CN" sz="2400" b="1" dirty="0">
                <a:latin typeface="Times New Roman" pitchFamily="18" charset="0"/>
                <a:cs typeface="Times New Roman" pitchFamily="18" charset="0"/>
              </a:rPr>
              <a:t>e.g.	A</a:t>
            </a:r>
            <a:r>
              <a:rPr lang="en-US" altLang="zh-CN" sz="2400" b="1" dirty="0">
                <a:solidFill>
                  <a:schemeClr val="accent6">
                    <a:lumMod val="50000"/>
                  </a:schemeClr>
                </a:solidFill>
                <a:latin typeface="Times New Roman" pitchFamily="18" charset="0"/>
                <a:cs typeface="Times New Roman" pitchFamily="18" charset="0"/>
              </a:rPr>
              <a:t> growing body of </a:t>
            </a:r>
            <a:r>
              <a:rPr lang="en-US" altLang="zh-CN" sz="2400" b="1" dirty="0">
                <a:latin typeface="Times New Roman" pitchFamily="18" charset="0"/>
                <a:cs typeface="Times New Roman" pitchFamily="18" charset="0"/>
              </a:rPr>
              <a:t>research is revealing that physical activity has powerful implications for our mental health.</a:t>
            </a:r>
          </a:p>
        </p:txBody>
      </p:sp>
      <p:pic>
        <p:nvPicPr>
          <p:cNvPr id="11"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2800" dirty="0">
                <a:solidFill>
                  <a:schemeClr val="accent6">
                    <a:lumMod val="40000"/>
                    <a:lumOff val="60000"/>
                  </a:schemeClr>
                </a:solidFill>
                <a:latin typeface="Arial Black" pitchFamily="34" charset="0"/>
              </a:rPr>
              <a:t>Text A </a:t>
            </a:r>
            <a:r>
              <a:rPr lang="en-US" altLang="zh-CN" sz="2800" dirty="0">
                <a:solidFill>
                  <a:schemeClr val="bg1"/>
                </a:solidFill>
                <a:latin typeface="Arial Black" pitchFamily="34" charset="0"/>
              </a:rPr>
              <a:t>Deep reading</a:t>
            </a:r>
          </a:p>
        </p:txBody>
      </p:sp>
    </p:spTree>
    <p:extLst>
      <p:ext uri="{BB962C8B-B14F-4D97-AF65-F5344CB8AC3E}">
        <p14:creationId xmlns:p14="http://schemas.microsoft.com/office/powerpoint/2010/main" val="4294535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AD932BA-9DA2-45FC-AF06-16DC6F10E972}"/>
              </a:ext>
            </a:extLst>
          </p:cNvPr>
          <p:cNvSpPr txBox="1"/>
          <p:nvPr/>
        </p:nvSpPr>
        <p:spPr>
          <a:xfrm>
            <a:off x="251520" y="690414"/>
            <a:ext cx="6732748" cy="6167586"/>
          </a:xfrm>
          <a:prstGeom prst="rect">
            <a:avLst/>
          </a:prstGeom>
          <a:solidFill>
            <a:schemeClr val="accent6">
              <a:lumMod val="20000"/>
              <a:lumOff val="80000"/>
            </a:schemeClr>
          </a:solidFill>
        </p:spPr>
        <p:txBody>
          <a:bodyPr wrap="square">
            <a:spAutoFit/>
          </a:bodyPr>
          <a:lstStyle/>
          <a:p>
            <a:pPr algn="just">
              <a:lnSpc>
                <a:spcPts val="3400"/>
              </a:lnSpc>
            </a:pPr>
            <a:r>
              <a:rPr lang="en-US" altLang="zh-CN" sz="23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5</a:t>
            </a:r>
            <a:r>
              <a:rPr lang="en-US" altLang="zh-CN" sz="23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Although selective self-presentation and lying about ourselves on social media may not seem like a surprise (or even a big deal), </a:t>
            </a:r>
            <a:r>
              <a:rPr lang="en-US" altLang="zh-CN" sz="2400" b="1" u="sng"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it can affect us greatly</a:t>
            </a:r>
            <a:r>
              <a:rPr lang="en-US" altLang="zh-CN" sz="2400" b="1" u="sng"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 Why? </a:t>
            </a:r>
            <a:r>
              <a:rPr lang="en-US" altLang="zh-CN" sz="24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Humans are naturally social creatures- </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we crave relationships and social interaction. /</a:t>
            </a:r>
            <a:r>
              <a:rPr lang="en-US" altLang="zh-CN" sz="24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According to </a:t>
            </a:r>
            <a:r>
              <a:rPr lang="en-US" altLang="zh-CN" sz="2400" b="1" u="sng" kern="100" dirty="0">
                <a:effectLst/>
                <a:latin typeface="Times New Roman" panose="02020603050405020304" pitchFamily="18" charset="0"/>
                <a:ea typeface="等线" panose="02010600030101010101" pitchFamily="2" charset="-122"/>
                <a:cs typeface="Times New Roman" panose="02020603050405020304" pitchFamily="18" charset="0"/>
              </a:rPr>
              <a:t>some of the most prominent </a:t>
            </a:r>
            <a:r>
              <a:rPr lang="en-US" altLang="zh-CN" sz="24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theories</a:t>
            </a:r>
            <a:r>
              <a:rPr lang="en-US" altLang="zh-CN" sz="2400" b="1" u="sng" kern="100" dirty="0">
                <a:effectLst/>
                <a:latin typeface="Times New Roman" panose="02020603050405020304" pitchFamily="18" charset="0"/>
                <a:ea typeface="等线" panose="02010600030101010101" pitchFamily="2" charset="-122"/>
                <a:cs typeface="Times New Roman" panose="02020603050405020304" pitchFamily="18" charset="0"/>
              </a:rPr>
              <a:t> of human nature (e.g., Adlerian psychotherapy) and a large body of </a:t>
            </a:r>
            <a:r>
              <a:rPr lang="en-US" altLang="zh-CN" sz="24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research,</a:t>
            </a:r>
            <a:r>
              <a:rPr lang="en-US" altLang="zh-CN" sz="24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social interaction</a:t>
            </a:r>
            <a:r>
              <a:rPr lang="en-US" altLang="zh-CN" sz="2400" b="1"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and feeling a sense of belonging to a community are two of the most important predictors of psychological and physical health. /</a:t>
            </a:r>
            <a:r>
              <a:rPr lang="en-US" altLang="zh-CN" sz="24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Given our social nature, we want to feel connected to people and "in the know" about our friends, family, and even celebrities.</a:t>
            </a:r>
            <a:endParaRPr lang="zh-CN" altLang="zh-CN" sz="24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对话气泡: 矩形 3">
            <a:extLst>
              <a:ext uri="{FF2B5EF4-FFF2-40B4-BE49-F238E27FC236}">
                <a16:creationId xmlns:a16="http://schemas.microsoft.com/office/drawing/2014/main" id="{28F6DE17-D25A-4482-A8B2-55D3AA9566ED}"/>
              </a:ext>
            </a:extLst>
          </p:cNvPr>
          <p:cNvSpPr/>
          <p:nvPr/>
        </p:nvSpPr>
        <p:spPr>
          <a:xfrm>
            <a:off x="7608705" y="836712"/>
            <a:ext cx="1501933" cy="648072"/>
          </a:xfrm>
          <a:prstGeom prst="wedgeRectCallout">
            <a:avLst>
              <a:gd name="adj1" fmla="val -89483"/>
              <a:gd name="adj2" fmla="val 7712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claim</a:t>
            </a:r>
            <a:endParaRPr lang="zh-CN" altLang="en-US" sz="2400" b="1" dirty="0">
              <a:solidFill>
                <a:schemeClr val="tx1"/>
              </a:solidFill>
            </a:endParaRPr>
          </a:p>
        </p:txBody>
      </p:sp>
      <p:sp>
        <p:nvSpPr>
          <p:cNvPr id="6" name="对话气泡: 矩形 5">
            <a:extLst>
              <a:ext uri="{FF2B5EF4-FFF2-40B4-BE49-F238E27FC236}">
                <a16:creationId xmlns:a16="http://schemas.microsoft.com/office/drawing/2014/main" id="{26A720A8-0096-40D4-B6EA-B8C2BCD21656}"/>
              </a:ext>
            </a:extLst>
          </p:cNvPr>
          <p:cNvSpPr/>
          <p:nvPr/>
        </p:nvSpPr>
        <p:spPr>
          <a:xfrm>
            <a:off x="7380313" y="3645024"/>
            <a:ext cx="1730325" cy="1112927"/>
          </a:xfrm>
          <a:prstGeom prst="wedgeRectCallout">
            <a:avLst>
              <a:gd name="adj1" fmla="val -69796"/>
              <a:gd name="adj2" fmla="val -4351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Evidence:</a:t>
            </a:r>
          </a:p>
          <a:p>
            <a:pPr algn="ctr"/>
            <a:r>
              <a:rPr lang="en-US" altLang="zh-CN" sz="2400" b="1" dirty="0">
                <a:solidFill>
                  <a:schemeClr val="tx1"/>
                </a:solidFill>
              </a:rPr>
              <a:t>Research findings</a:t>
            </a:r>
            <a:endParaRPr lang="zh-CN" altLang="en-US" sz="2400" b="1" dirty="0">
              <a:solidFill>
                <a:schemeClr val="tx1"/>
              </a:solidFill>
            </a:endParaRPr>
          </a:p>
        </p:txBody>
      </p:sp>
      <p:sp>
        <p:nvSpPr>
          <p:cNvPr id="5" name="对话气泡: 矩形 3">
            <a:extLst>
              <a:ext uri="{FF2B5EF4-FFF2-40B4-BE49-F238E27FC236}">
                <a16:creationId xmlns:a16="http://schemas.microsoft.com/office/drawing/2014/main" id="{28F6DE17-D25A-4482-A8B2-55D3AA9566ED}"/>
              </a:ext>
            </a:extLst>
          </p:cNvPr>
          <p:cNvSpPr/>
          <p:nvPr/>
        </p:nvSpPr>
        <p:spPr>
          <a:xfrm>
            <a:off x="7592795" y="5366819"/>
            <a:ext cx="1501933" cy="648072"/>
          </a:xfrm>
          <a:prstGeom prst="wedgeRectCallout">
            <a:avLst>
              <a:gd name="adj1" fmla="val -97190"/>
              <a:gd name="adj2" fmla="val 2890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claim</a:t>
            </a:r>
            <a:endParaRPr lang="zh-CN" altLang="en-US" sz="2400" b="1" dirty="0">
              <a:solidFill>
                <a:schemeClr val="tx1"/>
              </a:solidFill>
            </a:endParaRPr>
          </a:p>
        </p:txBody>
      </p:sp>
      <p:sp>
        <p:nvSpPr>
          <p:cNvPr id="7" name="文本框 6">
            <a:extLst>
              <a:ext uri="{FF2B5EF4-FFF2-40B4-BE49-F238E27FC236}">
                <a16:creationId xmlns:a16="http://schemas.microsoft.com/office/drawing/2014/main" id="{AA40BFFE-8B78-2623-D964-5170993840EA}"/>
              </a:ext>
            </a:extLst>
          </p:cNvPr>
          <p:cNvSpPr txBox="1"/>
          <p:nvPr/>
        </p:nvSpPr>
        <p:spPr>
          <a:xfrm>
            <a:off x="251520" y="26938"/>
            <a:ext cx="45720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Analysis of  evidence </a:t>
            </a:r>
            <a:r>
              <a:rPr kumimoji="0" lang="en-US" altLang="zh-CN"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endParaRPr kumimoji="0" lang="zh-CN" altLang="en-US"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0241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AFA48F5-AEFB-4046-8E68-F50B4465122D}"/>
              </a:ext>
            </a:extLst>
          </p:cNvPr>
          <p:cNvSpPr txBox="1"/>
          <p:nvPr/>
        </p:nvSpPr>
        <p:spPr>
          <a:xfrm>
            <a:off x="154308" y="620688"/>
            <a:ext cx="5670376" cy="3108543"/>
          </a:xfrm>
          <a:prstGeom prst="rect">
            <a:avLst/>
          </a:prstGeom>
          <a:solidFill>
            <a:schemeClr val="accent6">
              <a:lumMod val="20000"/>
              <a:lumOff val="80000"/>
            </a:schemeClr>
          </a:solidFill>
        </p:spPr>
        <p:txBody>
          <a:bodyPr wrap="square">
            <a:spAutoFit/>
          </a:bodyPr>
          <a:lstStyle/>
          <a:p>
            <a:pPr algn="just"/>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6a</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In addition to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being social, we appear to have a natural </a:t>
            </a:r>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propensity</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to trust that others are being honest with us. A large body of research suggests that we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are programmed to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trust others. </a:t>
            </a:r>
          </a:p>
          <a:p>
            <a:pPr algn="just"/>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ABC5489E-B8A8-4BD9-8291-FA2189139F2F}"/>
              </a:ext>
            </a:extLst>
          </p:cNvPr>
          <p:cNvSpPr txBox="1"/>
          <p:nvPr/>
        </p:nvSpPr>
        <p:spPr>
          <a:xfrm>
            <a:off x="5972501" y="994457"/>
            <a:ext cx="3024336" cy="3013646"/>
          </a:xfrm>
          <a:prstGeom prst="rect">
            <a:avLst/>
          </a:prstGeom>
          <a:noFill/>
        </p:spPr>
        <p:txBody>
          <a:bodyPr wrap="square">
            <a:spAutoFit/>
          </a:bodyPr>
          <a:lstStyle/>
          <a:p>
            <a:pPr marL="342900" indent="-342900">
              <a:buFont typeface="Wingdings" panose="05000000000000000000" pitchFamily="2" charset="2"/>
              <a:buChar char="Ø"/>
            </a:pPr>
            <a:r>
              <a:rPr lang="en-US" altLang="zh-CN" sz="2800" b="1" kern="100"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p</a:t>
            </a:r>
            <a:r>
              <a:rPr kumimoji="0" lang="en-US" altLang="zh-CN" sz="2800" b="1" i="0" u="none" strike="noStrike" kern="100" cap="none" spc="0" normalizeH="0" baseline="0" noProof="0" dirty="0" err="1">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ropensity</a:t>
            </a:r>
            <a:endParaRPr kumimoji="0" lang="en-US" altLang="zh-CN" sz="2800" b="1" i="0" u="none"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r>
              <a:rPr lang="en-US" altLang="zh-CN" sz="2800" b="1" kern="100"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 tendency</a:t>
            </a:r>
          </a:p>
          <a:p>
            <a:endParaRPr kumimoji="0" lang="en-US" altLang="zh-CN" sz="2800" b="1" i="0" u="none"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en-US" altLang="zh-CN" sz="2800" b="1" kern="100"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be programmed to… </a:t>
            </a:r>
            <a:r>
              <a:rPr lang="zh-CN" altLang="en-US" sz="2800" b="1" kern="100" dirty="0">
                <a:latin typeface="+mn-ea"/>
                <a:cs typeface="Times New Roman" panose="02020603050405020304" pitchFamily="18" charset="0"/>
              </a:rPr>
              <a:t>被设定</a:t>
            </a:r>
            <a:r>
              <a:rPr lang="en-US" altLang="zh-CN" sz="2800" b="1" kern="100" dirty="0">
                <a:latin typeface="+mn-ea"/>
                <a:cs typeface="Times New Roman" panose="02020603050405020304" pitchFamily="18" charset="0"/>
              </a:rPr>
              <a:t>…</a:t>
            </a:r>
          </a:p>
          <a:p>
            <a:pPr marL="342900" indent="-342900">
              <a:buFont typeface="Wingdings" panose="05000000000000000000" pitchFamily="2" charset="2"/>
              <a:buChar char="Ø"/>
            </a:pPr>
            <a:endParaRPr lang="en-US" altLang="zh-CN" sz="2400" b="1" kern="100" dirty="0">
              <a:latin typeface="+mn-ea"/>
              <a:cs typeface="Times New Roman" panose="02020603050405020304" pitchFamily="18" charset="0"/>
            </a:endParaRPr>
          </a:p>
          <a:p>
            <a:pPr marL="0" marR="0" lvl="0" indent="0" algn="just" defTabSz="914400" rtl="0" eaLnBrk="1" fontAlgn="auto" latinLnBrk="0" hangingPunct="1">
              <a:lnSpc>
                <a:spcPts val="3500"/>
              </a:lnSpc>
              <a:spcBef>
                <a:spcPts val="0"/>
              </a:spcBef>
              <a:spcAft>
                <a:spcPts val="0"/>
              </a:spcAft>
              <a:buClrTx/>
              <a:buSzTx/>
              <a:buFontTx/>
              <a:buNone/>
              <a:tabLst/>
              <a:defRPr/>
            </a:pPr>
            <a:endParaRPr lang="zh-CN" altLang="en-US" dirty="0"/>
          </a:p>
        </p:txBody>
      </p:sp>
    </p:spTree>
    <p:extLst>
      <p:ext uri="{BB962C8B-B14F-4D97-AF65-F5344CB8AC3E}">
        <p14:creationId xmlns:p14="http://schemas.microsoft.com/office/powerpoint/2010/main" val="23658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AFA48F5-AEFB-4046-8E68-F50B4465122D}"/>
              </a:ext>
            </a:extLst>
          </p:cNvPr>
          <p:cNvSpPr txBox="1"/>
          <p:nvPr/>
        </p:nvSpPr>
        <p:spPr>
          <a:xfrm>
            <a:off x="179512" y="116632"/>
            <a:ext cx="4680520" cy="5693866"/>
          </a:xfrm>
          <a:prstGeom prst="rect">
            <a:avLst/>
          </a:prstGeom>
          <a:solidFill>
            <a:schemeClr val="accent6">
              <a:lumMod val="20000"/>
              <a:lumOff val="80000"/>
            </a:schemeClr>
          </a:solidFill>
        </p:spPr>
        <p:txBody>
          <a:bodyPr wrap="square">
            <a:spAutoFit/>
          </a:bodyPr>
          <a:lstStyle/>
          <a:p>
            <a:pPr algn="just"/>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6b</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Although the reasons for our tendency to trust are complex, without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interpersonal  connectedness</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and a fundamental belief that those around will support you, protect you, and treat you respectfully, we feel unsafe.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In essence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trust is developmentally essential to our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feelings of safety and security</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a:t>
            </a:r>
          </a:p>
          <a:p>
            <a:pPr algn="just"/>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ABC5489E-B8A8-4BD9-8291-FA2189139F2F}"/>
              </a:ext>
            </a:extLst>
          </p:cNvPr>
          <p:cNvSpPr txBox="1"/>
          <p:nvPr/>
        </p:nvSpPr>
        <p:spPr>
          <a:xfrm>
            <a:off x="5014969" y="298732"/>
            <a:ext cx="3950948" cy="5347618"/>
          </a:xfrm>
          <a:prstGeom prst="rect">
            <a:avLst/>
          </a:prstGeom>
          <a:noFill/>
        </p:spPr>
        <p:txBody>
          <a:bodyPr wrap="square">
            <a:spAutoFit/>
          </a:bodyPr>
          <a:lstStyle/>
          <a:p>
            <a:pPr marL="800100" lvl="1" indent="-342900">
              <a:buFont typeface="Wingdings" panose="05000000000000000000" pitchFamily="2" charset="2"/>
              <a:buChar char="Ø"/>
            </a:pPr>
            <a:endParaRPr lang="en-US" altLang="zh-CN" sz="2400" b="1" kern="100" dirty="0">
              <a:latin typeface="+mn-ea"/>
              <a:cs typeface="Times New Roman" panose="02020603050405020304" pitchFamily="18" charset="0"/>
            </a:endParaRPr>
          </a:p>
          <a:p>
            <a:pPr marL="342900" marR="0" lvl="0" indent="-342900" algn="just" defTabSz="914400" rtl="0" eaLnBrk="1" fontAlgn="auto" latinLnBrk="0" hangingPunct="1">
              <a:lnSpc>
                <a:spcPts val="3500"/>
              </a:lnSpc>
              <a:spcBef>
                <a:spcPts val="0"/>
              </a:spcBef>
              <a:spcAft>
                <a:spcPts val="0"/>
              </a:spcAft>
              <a:buClrTx/>
              <a:buSzTx/>
              <a:buFont typeface="Wingdings" panose="05000000000000000000" pitchFamily="2" charset="2"/>
              <a:buChar char="Ø"/>
              <a:tabLst/>
              <a:defRPr/>
            </a:pPr>
            <a:r>
              <a:rPr kumimoji="0" lang="en-US" altLang="zh-CN" sz="2800" b="1" i="0"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interpersonal</a:t>
            </a:r>
            <a:endParaRPr kumimoji="0" lang="zh-CN" altLang="zh-CN" sz="2800" b="0" i="0" strike="noStrike" kern="100" cap="none" spc="0" normalizeH="0" baseline="0" noProof="0" dirty="0">
              <a:ln>
                <a:noFill/>
              </a:ln>
              <a:solidFill>
                <a:srgbClr val="3333FF"/>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R="0" lvl="0" algn="just" defTabSz="914400" rtl="0" eaLnBrk="1" fontAlgn="auto" latinLnBrk="0" hangingPunct="1">
              <a:lnSpc>
                <a:spcPts val="3500"/>
              </a:lnSpc>
              <a:spcBef>
                <a:spcPts val="0"/>
              </a:spcBef>
              <a:spcAft>
                <a:spcPts val="0"/>
              </a:spcAft>
              <a:buClrTx/>
              <a:buSzTx/>
              <a:tabLst/>
              <a:defRPr/>
            </a:pPr>
            <a:r>
              <a:rPr lang="en-US" altLang="zh-CN" sz="2800" b="1" kern="100" noProof="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    c</a:t>
            </a:r>
            <a:r>
              <a:rPr kumimoji="0" lang="en-US" altLang="zh-CN" sz="2800" b="1" i="0"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onnectedness </a:t>
            </a:r>
          </a:p>
          <a:p>
            <a:pPr marR="0" lvl="0" algn="just" defTabSz="914400" rtl="0" eaLnBrk="1" fontAlgn="auto" latinLnBrk="0" hangingPunct="1">
              <a:lnSpc>
                <a:spcPts val="3500"/>
              </a:lnSpc>
              <a:spcBef>
                <a:spcPts val="0"/>
              </a:spcBef>
              <a:spcAft>
                <a:spcPts val="0"/>
              </a:spcAft>
              <a:buClrTx/>
              <a:buSzTx/>
              <a:tabLst/>
              <a:defRPr/>
            </a:pPr>
            <a:r>
              <a:rPr lang="zh-CN" altLang="en-US" sz="2800" b="1" kern="100" dirty="0">
                <a:latin typeface="+mn-ea"/>
                <a:cs typeface="Times New Roman" panose="02020603050405020304" pitchFamily="18" charset="0"/>
              </a:rPr>
              <a:t>  人际关系</a:t>
            </a:r>
            <a:endParaRPr lang="en-US" altLang="zh-CN" sz="2800" b="1" kern="100" dirty="0">
              <a:latin typeface="+mn-ea"/>
              <a:cs typeface="Times New Roman" panose="02020603050405020304" pitchFamily="18" charset="0"/>
            </a:endParaRPr>
          </a:p>
          <a:p>
            <a:pPr marL="342900" marR="0" lvl="0" indent="-342900" algn="just" defTabSz="914400" rtl="0" eaLnBrk="1" fontAlgn="auto" latinLnBrk="0" hangingPunct="1">
              <a:lnSpc>
                <a:spcPts val="3500"/>
              </a:lnSpc>
              <a:spcBef>
                <a:spcPts val="0"/>
              </a:spcBef>
              <a:spcAft>
                <a:spcPts val="0"/>
              </a:spcAft>
              <a:buClrTx/>
              <a:buSzTx/>
              <a:buFont typeface="Wingdings" panose="05000000000000000000" pitchFamily="2" charset="2"/>
              <a:buChar char="Ø"/>
              <a:tabLst/>
              <a:defRPr/>
            </a:pPr>
            <a:endParaRPr lang="en-US" altLang="zh-CN" sz="2800" b="1" u="sng"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endParaRPr>
          </a:p>
          <a:p>
            <a:pPr marL="342900" marR="0" lvl="0" indent="-342900" algn="just" defTabSz="914400" rtl="0" eaLnBrk="1" fontAlgn="auto" latinLnBrk="0" hangingPunct="1">
              <a:lnSpc>
                <a:spcPts val="3500"/>
              </a:lnSpc>
              <a:spcBef>
                <a:spcPts val="0"/>
              </a:spcBef>
              <a:spcAft>
                <a:spcPts val="0"/>
              </a:spcAft>
              <a:buClrTx/>
              <a:buSzTx/>
              <a:buFont typeface="Wingdings" panose="05000000000000000000" pitchFamily="2" charset="2"/>
              <a:buChar char="Ø"/>
              <a:tabLst/>
              <a:defRPr/>
            </a:pPr>
            <a:r>
              <a:rPr lang="en-US" altLang="zh-CN" sz="2800" b="1" kern="100" dirty="0" err="1">
                <a:solidFill>
                  <a:srgbClr val="3333FF"/>
                </a:solidFill>
                <a:latin typeface="Times New Roman" panose="02020603050405020304" pitchFamily="18" charset="0"/>
                <a:ea typeface="等线" panose="02010600030101010101" pitchFamily="2" charset="-122"/>
                <a:cs typeface="Times New Roman" panose="02020603050405020304" pitchFamily="18" charset="0"/>
              </a:rPr>
              <a:t>i</a:t>
            </a:r>
            <a:r>
              <a:rPr kumimoji="0" lang="en-US" altLang="zh-CN" sz="2800" b="1" i="0"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n essence</a:t>
            </a:r>
          </a:p>
          <a:p>
            <a:pPr marR="0" lvl="0" algn="just" defTabSz="914400" rtl="0" eaLnBrk="1" fontAlgn="auto" latinLnBrk="0" hangingPunct="1">
              <a:lnSpc>
                <a:spcPts val="3500"/>
              </a:lnSpc>
              <a:spcBef>
                <a:spcPts val="0"/>
              </a:spcBef>
              <a:spcAft>
                <a:spcPts val="0"/>
              </a:spcAft>
              <a:buClrTx/>
              <a:buSzTx/>
              <a:tabLst/>
              <a:defRPr/>
            </a:pPr>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 in nature </a:t>
            </a:r>
            <a:r>
              <a:rPr lang="zh-CN" altLang="en-US" sz="2800" b="1" kern="100" dirty="0">
                <a:latin typeface="+mn-ea"/>
                <a:cs typeface="Times New Roman" panose="02020603050405020304" pitchFamily="18" charset="0"/>
              </a:rPr>
              <a:t>本质上</a:t>
            </a:r>
            <a:endParaRPr lang="en-US" altLang="zh-CN" sz="2800" b="1" kern="100" dirty="0">
              <a:latin typeface="+mn-ea"/>
              <a:cs typeface="Times New Roman" panose="02020603050405020304" pitchFamily="18" charset="0"/>
            </a:endParaRPr>
          </a:p>
          <a:p>
            <a:pPr marL="342900" marR="0" lvl="0" indent="-342900" algn="just" defTabSz="914400" rtl="0" eaLnBrk="1" fontAlgn="auto" latinLnBrk="0" hangingPunct="1">
              <a:lnSpc>
                <a:spcPts val="3500"/>
              </a:lnSpc>
              <a:spcBef>
                <a:spcPts val="0"/>
              </a:spcBef>
              <a:spcAft>
                <a:spcPts val="0"/>
              </a:spcAft>
              <a:buClrTx/>
              <a:buSzTx/>
              <a:buFont typeface="Wingdings" panose="05000000000000000000" pitchFamily="2" charset="2"/>
              <a:buChar char="Ø"/>
              <a:tabLst/>
              <a:defRPr/>
            </a:pPr>
            <a:endParaRPr lang="en-US" altLang="zh-CN" sz="2800" b="1" u="sng"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endParaRPr>
          </a:p>
          <a:p>
            <a:pPr marL="342900" marR="0" lvl="0" indent="-342900" algn="just" defTabSz="914400" rtl="0" eaLnBrk="1" fontAlgn="auto" latinLnBrk="0" hangingPunct="1">
              <a:lnSpc>
                <a:spcPts val="3500"/>
              </a:lnSpc>
              <a:spcBef>
                <a:spcPts val="0"/>
              </a:spcBef>
              <a:spcAft>
                <a:spcPts val="0"/>
              </a:spcAft>
              <a:buClrTx/>
              <a:buSzTx/>
              <a:buFont typeface="Wingdings" panose="05000000000000000000" pitchFamily="2" charset="2"/>
              <a:buChar char="Ø"/>
              <a:tabLst/>
              <a:defRPr/>
            </a:pPr>
            <a:r>
              <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f</a:t>
            </a:r>
            <a:r>
              <a:rPr kumimoji="0" lang="en-US" altLang="zh-CN" sz="2800" b="1" i="0" strike="noStrike" kern="100" cap="none" spc="0" normalizeH="0" baseline="0" noProof="0" dirty="0" err="1">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eelings</a:t>
            </a:r>
            <a:r>
              <a:rPr kumimoji="0" lang="en-US" altLang="zh-CN" sz="2800" b="1" i="0"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 of safety and security</a:t>
            </a:r>
            <a:r>
              <a:rPr lang="en-US" altLang="zh-CN" sz="2800" b="1" kern="1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800" b="1" kern="100" dirty="0">
                <a:latin typeface="+mn-ea"/>
                <a:cs typeface="Times New Roman" panose="02020603050405020304" pitchFamily="18" charset="0"/>
              </a:rPr>
              <a:t>安全感</a:t>
            </a:r>
            <a:endParaRPr lang="zh-CN" altLang="zh-CN" sz="2800" b="1" kern="100" dirty="0">
              <a:latin typeface="+mn-ea"/>
              <a:cs typeface="Times New Roman" panose="02020603050405020304" pitchFamily="18" charset="0"/>
            </a:endParaRPr>
          </a:p>
          <a:p>
            <a:pPr marL="0" marR="0" lvl="0" indent="0" algn="just" defTabSz="914400" rtl="0" eaLnBrk="1" fontAlgn="auto" latinLnBrk="0" hangingPunct="1">
              <a:lnSpc>
                <a:spcPts val="3500"/>
              </a:lnSpc>
              <a:spcBef>
                <a:spcPts val="0"/>
              </a:spcBef>
              <a:spcAft>
                <a:spcPts val="0"/>
              </a:spcAft>
              <a:buClrTx/>
              <a:buSzTx/>
              <a:buFontTx/>
              <a:buNone/>
              <a:tabLst/>
              <a:defRPr/>
            </a:pPr>
            <a:endParaRPr kumimoji="0" lang="en-US" altLang="zh-CN" sz="2400" b="1" i="0" u="sng"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ts val="3500"/>
              </a:lnSpc>
              <a:spcBef>
                <a:spcPts val="0"/>
              </a:spcBef>
              <a:spcAft>
                <a:spcPts val="0"/>
              </a:spcAft>
              <a:buClrTx/>
              <a:buSzTx/>
              <a:buFontTx/>
              <a:buNone/>
              <a:tabLst/>
              <a:defRPr/>
            </a:pPr>
            <a:endParaRPr lang="zh-CN" altLang="en-US" dirty="0"/>
          </a:p>
        </p:txBody>
      </p:sp>
    </p:spTree>
    <p:extLst>
      <p:ext uri="{BB962C8B-B14F-4D97-AF65-F5344CB8AC3E}">
        <p14:creationId xmlns:p14="http://schemas.microsoft.com/office/powerpoint/2010/main" val="195896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1835696" y="1288109"/>
            <a:ext cx="6624736" cy="628723"/>
          </a:xfrm>
        </p:spPr>
        <p:txBody>
          <a:bodyPr>
            <a:noAutofit/>
          </a:bodyPr>
          <a:lstStyle/>
          <a:p>
            <a:pPr marL="0" indent="0" algn="just">
              <a:buNone/>
            </a:pPr>
            <a:r>
              <a:rPr lang="en-US" altLang="zh-CN" sz="2800" b="1" u="sng" dirty="0">
                <a:latin typeface="Times New Roman" panose="02020603050405020304" pitchFamily="18" charset="0"/>
                <a:cs typeface="Times New Roman" panose="02020603050405020304" pitchFamily="18" charset="0"/>
              </a:rPr>
              <a:t>9 reasons </a:t>
            </a:r>
            <a:r>
              <a:rPr lang="en-US" altLang="zh-CN" sz="2800" b="1" dirty="0">
                <a:latin typeface="Times New Roman" panose="02020603050405020304" pitchFamily="18" charset="0"/>
                <a:cs typeface="Times New Roman" panose="02020603050405020304" pitchFamily="18" charset="0"/>
              </a:rPr>
              <a:t>why people lie</a:t>
            </a:r>
          </a:p>
          <a:p>
            <a:pPr marL="514350" indent="-514350" algn="just">
              <a:buAutoNum type="arabicPeriod"/>
            </a:pPr>
            <a:r>
              <a:rPr lang="en-US" altLang="zh-CN" sz="2600" b="1" dirty="0">
                <a:latin typeface="Times New Roman" panose="02020603050405020304" pitchFamily="18" charset="0"/>
                <a:cs typeface="Times New Roman" panose="02020603050405020304" pitchFamily="18" charset="0"/>
              </a:rPr>
              <a:t>Avoid punishment</a:t>
            </a:r>
          </a:p>
          <a:p>
            <a:pPr marL="514350" indent="-514350" algn="just">
              <a:buAutoNum type="arabicPeriod"/>
            </a:pPr>
            <a:r>
              <a:rPr lang="en-US" altLang="zh-CN" sz="2600" b="1" dirty="0">
                <a:latin typeface="Times New Roman" panose="02020603050405020304" pitchFamily="18" charset="0"/>
                <a:cs typeface="Times New Roman" panose="02020603050405020304" pitchFamily="18" charset="0"/>
              </a:rPr>
              <a:t>Obtain a reinforcer</a:t>
            </a:r>
          </a:p>
          <a:p>
            <a:pPr marL="514350" indent="-514350" algn="just">
              <a:buAutoNum type="arabicPeriod"/>
            </a:pPr>
            <a:r>
              <a:rPr lang="en-US" altLang="zh-CN" sz="2600" b="1" dirty="0">
                <a:latin typeface="Times New Roman" panose="02020603050405020304" pitchFamily="18" charset="0"/>
                <a:cs typeface="Times New Roman" panose="02020603050405020304" pitchFamily="18" charset="0"/>
              </a:rPr>
              <a:t>Protect a loved one</a:t>
            </a:r>
          </a:p>
          <a:p>
            <a:pPr marL="514350" indent="-514350" algn="just">
              <a:buAutoNum type="arabicPeriod"/>
            </a:pPr>
            <a:r>
              <a:rPr lang="en-US" altLang="zh-CN" sz="2600" b="1" dirty="0">
                <a:latin typeface="Times New Roman" panose="02020603050405020304" pitchFamily="18" charset="0"/>
                <a:cs typeface="Times New Roman" panose="02020603050405020304" pitchFamily="18" charset="0"/>
              </a:rPr>
              <a:t>Protection from physical harm</a:t>
            </a:r>
          </a:p>
          <a:p>
            <a:pPr marL="514350" indent="-514350" algn="just">
              <a:buAutoNum type="arabicPeriod"/>
            </a:pPr>
            <a:r>
              <a:rPr lang="en-US" altLang="zh-CN" sz="2600" b="1" dirty="0">
                <a:latin typeface="Times New Roman" panose="02020603050405020304" pitchFamily="18" charset="0"/>
                <a:cs typeface="Times New Roman" panose="02020603050405020304" pitchFamily="18" charset="0"/>
              </a:rPr>
              <a:t>To win admiration</a:t>
            </a:r>
          </a:p>
          <a:p>
            <a:pPr marL="514350" indent="-514350" algn="just">
              <a:buAutoNum type="arabicPeriod"/>
            </a:pPr>
            <a:r>
              <a:rPr lang="en-US" altLang="zh-CN" sz="2600" b="1" dirty="0">
                <a:latin typeface="Times New Roman" panose="02020603050405020304" pitchFamily="18" charset="0"/>
                <a:cs typeface="Times New Roman" panose="02020603050405020304" pitchFamily="18" charset="0"/>
              </a:rPr>
              <a:t>Get out of social interaction</a:t>
            </a:r>
          </a:p>
          <a:p>
            <a:pPr marL="514350" indent="-514350" algn="just">
              <a:buAutoNum type="arabicPeriod"/>
            </a:pPr>
            <a:r>
              <a:rPr lang="en-US" altLang="zh-CN" sz="2600" b="1" dirty="0">
                <a:latin typeface="Times New Roman" panose="02020603050405020304" pitchFamily="18" charset="0"/>
                <a:cs typeface="Times New Roman" panose="02020603050405020304" pitchFamily="18" charset="0"/>
              </a:rPr>
              <a:t>Avoid embarrassment </a:t>
            </a:r>
          </a:p>
          <a:p>
            <a:pPr marL="514350" indent="-514350" algn="just">
              <a:buAutoNum type="arabicPeriod"/>
            </a:pPr>
            <a:r>
              <a:rPr lang="en-US" altLang="zh-CN" sz="2600" b="1" dirty="0">
                <a:latin typeface="Times New Roman" panose="02020603050405020304" pitchFamily="18" charset="0"/>
                <a:cs typeface="Times New Roman" panose="02020603050405020304" pitchFamily="18" charset="0"/>
              </a:rPr>
              <a:t>Maintain privacy</a:t>
            </a:r>
          </a:p>
          <a:p>
            <a:pPr marL="514350" indent="-514350" algn="just">
              <a:buAutoNum type="arabicPeriod"/>
            </a:pPr>
            <a:r>
              <a:rPr lang="en-US" altLang="zh-CN" sz="2600" b="1" dirty="0">
                <a:latin typeface="Times New Roman" panose="02020603050405020304" pitchFamily="18" charset="0"/>
                <a:cs typeface="Times New Roman" panose="02020603050405020304" pitchFamily="18" charset="0"/>
              </a:rPr>
              <a:t>Exercise power or control</a:t>
            </a:r>
          </a:p>
          <a:p>
            <a:pPr marL="514350" indent="-514350" algn="just">
              <a:buAutoNum type="arabicPeriod"/>
            </a:pPr>
            <a:endParaRPr lang="en-US" altLang="zh-CN" sz="2600" b="1" dirty="0">
              <a:latin typeface="Times New Roman" panose="02020603050405020304" pitchFamily="18" charset="0"/>
              <a:cs typeface="Times New Roman" panose="02020603050405020304" pitchFamily="18" charset="0"/>
            </a:endParaRPr>
          </a:p>
        </p:txBody>
      </p:sp>
      <p:sp>
        <p:nvSpPr>
          <p:cNvPr id="12" name="矩形 11"/>
          <p:cNvSpPr/>
          <p:nvPr/>
        </p:nvSpPr>
        <p:spPr>
          <a:xfrm>
            <a:off x="3059210" y="178039"/>
            <a:ext cx="3690113" cy="646331"/>
          </a:xfrm>
          <a:prstGeom prst="rect">
            <a:avLst/>
          </a:prstGeom>
        </p:spPr>
        <p:txBody>
          <a:bodyPr wrap="none">
            <a:spAutoFit/>
          </a:bodyPr>
          <a:lstStyle/>
          <a:p>
            <a:pPr marL="0" lvl="0" indent="0">
              <a:buNone/>
            </a:pPr>
            <a:r>
              <a:rPr lang="en-AU" altLang="zh-CN" sz="3600" b="1" dirty="0">
                <a:solidFill>
                  <a:srgbClr val="C00000"/>
                </a:solidFill>
                <a:latin typeface="Arial" pitchFamily="34" charset="0"/>
                <a:cs typeface="Arial" pitchFamily="34" charset="0"/>
                <a:hlinkClick r:id="rId4" action="ppaction://hlinkfile"/>
              </a:rPr>
              <a:t>Video watching </a:t>
            </a:r>
            <a:endParaRPr lang="en-AU" altLang="zh-CN" sz="3600" b="1" dirty="0">
              <a:solidFill>
                <a:srgbClr val="C00000"/>
              </a:solidFill>
              <a:latin typeface="Arial" pitchFamily="34" charset="0"/>
              <a:cs typeface="Arial" pitchFamily="34" charset="0"/>
            </a:endParaRPr>
          </a:p>
        </p:txBody>
      </p:sp>
      <p:sp>
        <p:nvSpPr>
          <p:cNvPr id="13" name="Rectangle 7"/>
          <p:cNvSpPr>
            <a:spLocks noChangeArrowheads="1"/>
          </p:cNvSpPr>
          <p:nvPr/>
        </p:nvSpPr>
        <p:spPr bwMode="auto">
          <a:xfrm>
            <a:off x="107504"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2800" dirty="0">
                <a:solidFill>
                  <a:schemeClr val="bg1"/>
                </a:solidFill>
                <a:latin typeface="Arial Black" pitchFamily="34" charset="0"/>
              </a:rPr>
              <a:t>Lead-in</a:t>
            </a:r>
          </a:p>
        </p:txBody>
      </p:sp>
      <p:sp>
        <p:nvSpPr>
          <p:cNvPr id="8" name="Content Placeholder 2"/>
          <p:cNvSpPr>
            <a:spLocks noGrp="1"/>
          </p:cNvSpPr>
          <p:nvPr/>
        </p:nvSpPr>
        <p:spPr>
          <a:xfrm>
            <a:off x="1219426" y="2299955"/>
            <a:ext cx="7110174" cy="3946858"/>
          </a:xfrm>
          <a:prstGeom prst="rect">
            <a:avLst/>
          </a:prstGeom>
          <a:noFill/>
          <a:ln w="9525">
            <a:noFill/>
            <a:miter lim="800000"/>
          </a:ln>
          <a:effec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lvl="0" indent="0" algn="just">
              <a:buNone/>
            </a:pPr>
            <a:endParaRPr lang="en-US" altLang="zh-C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49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AFA48F5-AEFB-4046-8E68-F50B4465122D}"/>
              </a:ext>
            </a:extLst>
          </p:cNvPr>
          <p:cNvSpPr txBox="1"/>
          <p:nvPr/>
        </p:nvSpPr>
        <p:spPr>
          <a:xfrm>
            <a:off x="107504" y="620688"/>
            <a:ext cx="6408712" cy="6127831"/>
          </a:xfrm>
          <a:prstGeom prst="rect">
            <a:avLst/>
          </a:prstGeom>
          <a:solidFill>
            <a:schemeClr val="accent6">
              <a:lumMod val="20000"/>
              <a:lumOff val="80000"/>
            </a:schemeClr>
          </a:solidFill>
        </p:spPr>
        <p:txBody>
          <a:bodyPr wrap="square">
            <a:spAutoFit/>
          </a:bodyPr>
          <a:lstStyle/>
          <a:p>
            <a:pPr algn="just">
              <a:lnSpc>
                <a:spcPct val="150000"/>
              </a:lnSpc>
            </a:pPr>
            <a:r>
              <a:rPr lang="en-US" altLang="zh-CN" sz="24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6</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 In addition to being social, </a:t>
            </a:r>
            <a:r>
              <a:rPr lang="en-US" altLang="zh-CN" sz="24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we appear to have a natural propensity to trust that others are being honest with us./ </a:t>
            </a:r>
            <a:r>
              <a:rPr lang="en-US" altLang="zh-CN" sz="24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A large body of research suggests </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that we are programmed to trust others. /</a:t>
            </a:r>
            <a:r>
              <a:rPr lang="en-US" altLang="zh-CN" sz="24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Although the reasons for our tendency to trust are complex, without interpersonal connectedness and a fundamental belief that those around will support you, protect you, and treat you respectfully, we feel unsafe. In essence trust is developmentally essential to our feelings of safety and security.</a:t>
            </a:r>
            <a:endParaRPr lang="zh-CN" altLang="zh-CN" sz="24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对话气泡: 矩形 4">
            <a:extLst>
              <a:ext uri="{FF2B5EF4-FFF2-40B4-BE49-F238E27FC236}">
                <a16:creationId xmlns:a16="http://schemas.microsoft.com/office/drawing/2014/main" id="{282CC5F5-000F-4C6F-8673-EBB3B34D9A85}"/>
              </a:ext>
            </a:extLst>
          </p:cNvPr>
          <p:cNvSpPr/>
          <p:nvPr/>
        </p:nvSpPr>
        <p:spPr>
          <a:xfrm>
            <a:off x="7390547" y="930464"/>
            <a:ext cx="1501933" cy="648072"/>
          </a:xfrm>
          <a:prstGeom prst="wedgeRectCallout">
            <a:avLst>
              <a:gd name="adj1" fmla="val -137252"/>
              <a:gd name="adj2" fmla="val -105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claim</a:t>
            </a:r>
            <a:endParaRPr lang="zh-CN" altLang="en-US" sz="2400" b="1" dirty="0">
              <a:solidFill>
                <a:schemeClr val="tx1"/>
              </a:solidFill>
            </a:endParaRPr>
          </a:p>
        </p:txBody>
      </p:sp>
      <p:sp>
        <p:nvSpPr>
          <p:cNvPr id="6" name="对话气泡: 矩形 5">
            <a:extLst>
              <a:ext uri="{FF2B5EF4-FFF2-40B4-BE49-F238E27FC236}">
                <a16:creationId xmlns:a16="http://schemas.microsoft.com/office/drawing/2014/main" id="{633DCA1A-C614-463B-90F7-2615A0249E15}"/>
              </a:ext>
            </a:extLst>
          </p:cNvPr>
          <p:cNvSpPr/>
          <p:nvPr/>
        </p:nvSpPr>
        <p:spPr>
          <a:xfrm>
            <a:off x="7020272" y="2636912"/>
            <a:ext cx="1501933" cy="1152128"/>
          </a:xfrm>
          <a:prstGeom prst="wedgeRectCallout">
            <a:avLst>
              <a:gd name="adj1" fmla="val -84800"/>
              <a:gd name="adj2" fmla="val -5582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Evidence: research findings</a:t>
            </a:r>
            <a:endParaRPr lang="zh-CN" altLang="en-US" sz="2400" b="1" dirty="0">
              <a:solidFill>
                <a:schemeClr val="tx1"/>
              </a:solidFill>
            </a:endParaRPr>
          </a:p>
        </p:txBody>
      </p:sp>
      <p:sp>
        <p:nvSpPr>
          <p:cNvPr id="7" name="对话气泡: 矩形 6">
            <a:extLst>
              <a:ext uri="{FF2B5EF4-FFF2-40B4-BE49-F238E27FC236}">
                <a16:creationId xmlns:a16="http://schemas.microsoft.com/office/drawing/2014/main" id="{A4C27701-EF07-48F4-9275-32EF07C38892}"/>
              </a:ext>
            </a:extLst>
          </p:cNvPr>
          <p:cNvSpPr/>
          <p:nvPr/>
        </p:nvSpPr>
        <p:spPr>
          <a:xfrm>
            <a:off x="7390546" y="5157192"/>
            <a:ext cx="1501933" cy="587751"/>
          </a:xfrm>
          <a:prstGeom prst="wedgeRectCallout">
            <a:avLst>
              <a:gd name="adj1" fmla="val -117062"/>
              <a:gd name="adj2" fmla="val -16486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claim</a:t>
            </a:r>
            <a:endParaRPr lang="zh-CN" altLang="en-US" sz="2400" b="1" dirty="0">
              <a:solidFill>
                <a:schemeClr val="tx1"/>
              </a:solidFill>
            </a:endParaRPr>
          </a:p>
        </p:txBody>
      </p:sp>
      <p:sp>
        <p:nvSpPr>
          <p:cNvPr id="4" name="文本框 3">
            <a:extLst>
              <a:ext uri="{FF2B5EF4-FFF2-40B4-BE49-F238E27FC236}">
                <a16:creationId xmlns:a16="http://schemas.microsoft.com/office/drawing/2014/main" id="{4DF4602B-ED96-393D-A870-CE2F713B5E01}"/>
              </a:ext>
            </a:extLst>
          </p:cNvPr>
          <p:cNvSpPr txBox="1"/>
          <p:nvPr/>
        </p:nvSpPr>
        <p:spPr>
          <a:xfrm>
            <a:off x="251520" y="9521"/>
            <a:ext cx="45720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Analysis of  evidence </a:t>
            </a:r>
            <a:r>
              <a:rPr kumimoji="0" lang="en-US" altLang="zh-CN"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endParaRPr kumimoji="0" lang="zh-CN" altLang="en-US"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1212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27BDD0-BCAD-40EC-88E2-98CC277BDE07}"/>
              </a:ext>
            </a:extLst>
          </p:cNvPr>
          <p:cNvSpPr txBox="1"/>
          <p:nvPr/>
        </p:nvSpPr>
        <p:spPr>
          <a:xfrm>
            <a:off x="179512" y="231490"/>
            <a:ext cx="5400600" cy="3539430"/>
          </a:xfrm>
          <a:prstGeom prst="rect">
            <a:avLst/>
          </a:prstGeom>
          <a:solidFill>
            <a:schemeClr val="accent6">
              <a:lumMod val="20000"/>
              <a:lumOff val="80000"/>
            </a:schemeClr>
          </a:solidFill>
        </p:spPr>
        <p:txBody>
          <a:bodyPr wrap="square">
            <a:spAutoFit/>
          </a:bodyPr>
          <a:lstStyle/>
          <a:p>
            <a:pPr algn="just"/>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7a</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When we engage on social media and our propensity to trust is met with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overt</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lying and </a:t>
            </a:r>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less than</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honest presentations, it can be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problematic</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because we internally </a:t>
            </a:r>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presume</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that what is presented is true</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a:t>
            </a:r>
          </a:p>
          <a:p>
            <a:pPr algn="just"/>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F11B4B76-FD77-4366-BA4F-CFA658284A2A}"/>
              </a:ext>
            </a:extLst>
          </p:cNvPr>
          <p:cNvSpPr txBox="1"/>
          <p:nvPr/>
        </p:nvSpPr>
        <p:spPr>
          <a:xfrm>
            <a:off x="5796136" y="883761"/>
            <a:ext cx="2808312" cy="4278094"/>
          </a:xfrm>
          <a:prstGeom prst="rect">
            <a:avLst/>
          </a:prstGeom>
          <a:noFill/>
        </p:spPr>
        <p:txBody>
          <a:bodyPr wrap="square">
            <a:spAutoFit/>
          </a:bodyPr>
          <a:lstStyle/>
          <a:p>
            <a:pPr marL="342900" indent="-342900">
              <a:buFont typeface="Wingdings" panose="05000000000000000000" pitchFamily="2" charset="2"/>
              <a:buChar char="Ø"/>
            </a:pPr>
            <a:r>
              <a:rPr kumimoji="0" lang="en-US" altLang="zh-CN" sz="2800" b="1" i="0" u="none"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overt</a:t>
            </a:r>
            <a:r>
              <a:rPr kumimoji="0" lang="en-US" altLang="zh-CN" sz="2800" b="1" i="0" u="none"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p>
          <a:p>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 public</a:t>
            </a:r>
          </a:p>
          <a:p>
            <a:endParaRPr kumimoji="0" lang="en-US" altLang="zh-CN" sz="2800" b="1" i="0" u="none"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en-US" altLang="zh-CN" sz="2800" b="1" kern="100"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problematic</a:t>
            </a:r>
          </a:p>
          <a:p>
            <a:r>
              <a:rPr lang="en-US" altLang="zh-CN" sz="2800" b="1" kern="100"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800" b="1" kern="100" dirty="0">
                <a:latin typeface="+mn-ea"/>
                <a:cs typeface="Times New Roman" panose="02020603050405020304" pitchFamily="18" charset="0"/>
              </a:rPr>
              <a:t>有问题的</a:t>
            </a:r>
            <a:endParaRPr lang="en-US" altLang="zh-CN" sz="2800" b="1" kern="100" dirty="0">
              <a:latin typeface="+mn-ea"/>
              <a:cs typeface="Times New Roman" panose="02020603050405020304" pitchFamily="18" charset="0"/>
            </a:endParaRPr>
          </a:p>
          <a:p>
            <a:endParaRPr lang="en-US" altLang="zh-CN" sz="2800" b="1" kern="100" dirty="0">
              <a:solidFill>
                <a:srgbClr val="C00000"/>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en-US" altLang="zh-CN" sz="2800" b="1" kern="100"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p</a:t>
            </a:r>
            <a:r>
              <a:rPr kumimoji="0" lang="en-US" altLang="zh-CN" sz="2800" b="1" i="0" u="none"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resume</a:t>
            </a:r>
          </a:p>
          <a:p>
            <a:r>
              <a:rPr kumimoji="0" lang="en-US" altLang="zh-CN" sz="2800" b="1" i="0" u="none" strike="noStrike" kern="100" cap="none" spc="0" normalizeH="0" baseline="0" noProof="0" dirty="0">
                <a:ln>
                  <a:noFill/>
                </a:ln>
                <a:effectLst/>
                <a:uLnTx/>
                <a:uFillTx/>
                <a:latin typeface="Times New Roman" panose="02020603050405020304" pitchFamily="18" charset="0"/>
                <a:ea typeface="等线" panose="02010600030101010101" pitchFamily="2" charset="-122"/>
                <a:cs typeface="Times New Roman" panose="02020603050405020304" pitchFamily="18" charset="0"/>
              </a:rPr>
              <a:t>= suppose</a:t>
            </a:r>
          </a:p>
          <a:p>
            <a:r>
              <a:rPr kumimoji="0" lang="en-US" altLang="zh-CN" sz="2400" b="1" i="0" u="none"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p>
          <a:p>
            <a:pPr marL="342900" indent="-342900">
              <a:buFont typeface="Wingdings" panose="05000000000000000000" pitchFamily="2" charset="2"/>
              <a:buChar char="Ø"/>
            </a:pPr>
            <a:endParaRPr lang="zh-CN" altLang="en-US" sz="2400" dirty="0"/>
          </a:p>
        </p:txBody>
      </p:sp>
    </p:spTree>
    <p:extLst>
      <p:ext uri="{BB962C8B-B14F-4D97-AF65-F5344CB8AC3E}">
        <p14:creationId xmlns:p14="http://schemas.microsoft.com/office/powerpoint/2010/main" val="313206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27BDD0-BCAD-40EC-88E2-98CC277BDE07}"/>
              </a:ext>
            </a:extLst>
          </p:cNvPr>
          <p:cNvSpPr txBox="1"/>
          <p:nvPr/>
        </p:nvSpPr>
        <p:spPr>
          <a:xfrm>
            <a:off x="179512" y="231490"/>
            <a:ext cx="5400600" cy="6555641"/>
          </a:xfrm>
          <a:prstGeom prst="rect">
            <a:avLst/>
          </a:prstGeom>
          <a:solidFill>
            <a:schemeClr val="accent6">
              <a:lumMod val="20000"/>
              <a:lumOff val="80000"/>
            </a:schemeClr>
          </a:solidFill>
        </p:spPr>
        <p:txBody>
          <a:bodyPr wrap="square">
            <a:spAutoFit/>
          </a:bodyPr>
          <a:lstStyle/>
          <a:p>
            <a:pPr algn="just"/>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7b</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800" b="1" u="sng" kern="100" dirty="0">
                <a:effectLst/>
                <a:latin typeface="Times New Roman" panose="02020603050405020304" pitchFamily="18" charset="0"/>
                <a:ea typeface="等线" panose="02010600030101010101" pitchFamily="2" charset="-122"/>
                <a:cs typeface="Times New Roman" panose="02020603050405020304" pitchFamily="18" charset="0"/>
              </a:rPr>
              <a:t>That</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people are naturally as good-looking as their photos appear on a daily basis. </a:t>
            </a:r>
            <a:r>
              <a:rPr lang="en-US" altLang="zh-CN" sz="2800" b="1" u="sng" kern="100" dirty="0">
                <a:effectLst/>
                <a:latin typeface="Times New Roman" panose="02020603050405020304" pitchFamily="18" charset="0"/>
                <a:ea typeface="等线" panose="02010600030101010101" pitchFamily="2" charset="-122"/>
                <a:cs typeface="Times New Roman" panose="02020603050405020304" pitchFamily="18" charset="0"/>
              </a:rPr>
              <a:t>That</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people's daily </a:t>
            </a:r>
            <a:r>
              <a:rPr lang="en-US" altLang="zh-CN" sz="2800" b="1" u="sng" kern="100" dirty="0">
                <a:effectLst/>
                <a:latin typeface="Times New Roman" panose="02020603050405020304" pitchFamily="18" charset="0"/>
                <a:ea typeface="等线" panose="02010600030101010101" pitchFamily="2" charset="-122"/>
                <a:cs typeface="Times New Roman" panose="02020603050405020304" pitchFamily="18" charset="0"/>
              </a:rPr>
              <a:t>home life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is as perfect as the pictures </a:t>
            </a:r>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depict</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800" b="1" u="sng" kern="100" dirty="0">
                <a:effectLst/>
                <a:latin typeface="Times New Roman" panose="02020603050405020304" pitchFamily="18" charset="0"/>
                <a:ea typeface="等线" panose="02010600030101010101" pitchFamily="2" charset="-122"/>
                <a:cs typeface="Times New Roman" panose="02020603050405020304" pitchFamily="18" charset="0"/>
              </a:rPr>
              <a:t>That</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others have very few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gut-wrenching</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struggles. </a:t>
            </a:r>
            <a:r>
              <a:rPr lang="en-US" altLang="zh-CN" sz="2800" b="1" u="sng" kern="100" dirty="0">
                <a:effectLst/>
                <a:latin typeface="Times New Roman" panose="02020603050405020304" pitchFamily="18" charset="0"/>
                <a:ea typeface="等线" panose="02010600030101010101" pitchFamily="2" charset="-122"/>
                <a:cs typeface="Times New Roman" panose="02020603050405020304" pitchFamily="18" charset="0"/>
              </a:rPr>
              <a:t>That</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people around us are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in a habitual state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of going on vacation, eating out, and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parenting blissfully</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This is clearly not true. But although we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are less aware of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the realities of other people's lives, we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are well aware of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the ways in which our own lives are NOT ideal.</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F11B4B76-FD77-4366-BA4F-CFA658284A2A}"/>
              </a:ext>
            </a:extLst>
          </p:cNvPr>
          <p:cNvSpPr txBox="1"/>
          <p:nvPr/>
        </p:nvSpPr>
        <p:spPr>
          <a:xfrm>
            <a:off x="5680051" y="1064472"/>
            <a:ext cx="3563888" cy="5632311"/>
          </a:xfrm>
          <a:prstGeom prst="rect">
            <a:avLst/>
          </a:prstGeom>
          <a:noFill/>
        </p:spPr>
        <p:txBody>
          <a:bodyPr wrap="square">
            <a:spAutoFit/>
          </a:bodyPr>
          <a:lstStyle/>
          <a:p>
            <a:r>
              <a:rPr kumimoji="0" lang="en-US" altLang="zh-CN" sz="2400" b="1" i="0" u="none"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p>
          <a:p>
            <a:pPr marL="342900" indent="-342900">
              <a:buFont typeface="Wingdings" panose="05000000000000000000" pitchFamily="2" charset="2"/>
              <a:buChar char="Ø"/>
            </a:pPr>
            <a:r>
              <a:rPr lang="en-US" altLang="zh-CN" sz="2800" b="1" kern="100"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d</a:t>
            </a:r>
            <a:r>
              <a:rPr kumimoji="0" lang="en-US" altLang="zh-CN" sz="2800" b="1" i="0" u="none" strike="noStrike" kern="100" cap="none" spc="0" normalizeH="0" baseline="0" noProof="0" dirty="0" err="1">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epict</a:t>
            </a:r>
            <a:endParaRPr kumimoji="0" lang="en-US" altLang="zh-CN" sz="2800" b="1" i="0" u="none"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r>
              <a:rPr kumimoji="0" lang="en-US" altLang="zh-CN" sz="2800" b="1" i="0" u="none" strike="noStrike" kern="100" cap="none" spc="0" normalizeH="0" baseline="0" noProof="0" dirty="0">
                <a:ln>
                  <a:noFill/>
                </a:ln>
                <a:effectLst/>
                <a:uLnTx/>
                <a:uFillTx/>
                <a:latin typeface="Times New Roman" panose="02020603050405020304" pitchFamily="18" charset="0"/>
                <a:ea typeface="等线" panose="02010600030101010101" pitchFamily="2" charset="-122"/>
                <a:cs typeface="Times New Roman" panose="02020603050405020304" pitchFamily="18" charset="0"/>
              </a:rPr>
              <a:t>= describe</a:t>
            </a:r>
          </a:p>
          <a:p>
            <a:pPr marL="342900" indent="-342900">
              <a:buFont typeface="Wingdings" panose="05000000000000000000" pitchFamily="2" charset="2"/>
              <a:buChar char="Ø"/>
            </a:pPr>
            <a:r>
              <a:rPr lang="zh-CN" altLang="en-US" sz="2800" b="1" kern="100" dirty="0">
                <a:latin typeface="+mn-ea"/>
                <a:cs typeface="Times New Roman" panose="02020603050405020304" pitchFamily="18" charset="0"/>
              </a:rPr>
              <a:t>让人愤怒的</a:t>
            </a:r>
            <a:endParaRPr lang="en-US" altLang="zh-CN" sz="2800" b="1" kern="100" dirty="0">
              <a:latin typeface="+mn-ea"/>
              <a:cs typeface="Times New Roman" panose="02020603050405020304" pitchFamily="18" charset="0"/>
            </a:endParaRPr>
          </a:p>
          <a:p>
            <a:pPr marL="342900" indent="-342900">
              <a:buFont typeface="Wingdings" panose="05000000000000000000" pitchFamily="2" charset="2"/>
              <a:buChar char="Ø"/>
            </a:pPr>
            <a:endParaRPr lang="en-US" altLang="zh-CN" sz="2800" b="1" kern="100" dirty="0">
              <a:latin typeface="+mn-ea"/>
              <a:cs typeface="Times New Roman" panose="02020603050405020304" pitchFamily="18" charset="0"/>
            </a:endParaRPr>
          </a:p>
          <a:p>
            <a:pPr marL="342900" indent="-342900">
              <a:buFont typeface="Wingdings" panose="05000000000000000000" pitchFamily="2" charset="2"/>
              <a:buChar char="Ø"/>
            </a:pPr>
            <a:r>
              <a:rPr lang="en-US" altLang="zh-CN" sz="2800" b="1" kern="100"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in a …state of</a:t>
            </a:r>
          </a:p>
          <a:p>
            <a:r>
              <a:rPr kumimoji="0" lang="zh-CN" altLang="en-US" sz="2800" b="1" i="0" u="none"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zh-CN" altLang="en-US" sz="2800" b="1" i="0" u="none" strike="noStrike" kern="100" cap="none" spc="0" normalizeH="0" baseline="0" noProof="0" dirty="0">
                <a:ln>
                  <a:noFill/>
                </a:ln>
                <a:effectLst/>
                <a:uLnTx/>
                <a:uFillTx/>
                <a:latin typeface="+mn-ea"/>
                <a:cs typeface="Times New Roman" panose="02020603050405020304" pitchFamily="18" charset="0"/>
              </a:rPr>
              <a:t>处于</a:t>
            </a:r>
            <a:r>
              <a:rPr kumimoji="0" lang="en-US" altLang="zh-CN" sz="2800" b="1" i="0" u="none" strike="noStrike" kern="100" cap="none" spc="0" normalizeH="0" baseline="0" noProof="0" dirty="0">
                <a:ln>
                  <a:noFill/>
                </a:ln>
                <a:effectLst/>
                <a:uLnTx/>
                <a:uFillTx/>
                <a:latin typeface="+mn-ea"/>
                <a:cs typeface="Times New Roman" panose="02020603050405020304" pitchFamily="18" charset="0"/>
              </a:rPr>
              <a:t>…</a:t>
            </a:r>
            <a:r>
              <a:rPr kumimoji="0" lang="zh-CN" altLang="en-US" sz="2800" b="1" i="0" u="none" strike="noStrike" kern="100" cap="none" spc="0" normalizeH="0" baseline="0" noProof="0" dirty="0">
                <a:ln>
                  <a:noFill/>
                </a:ln>
                <a:effectLst/>
                <a:uLnTx/>
                <a:uFillTx/>
                <a:latin typeface="+mn-ea"/>
                <a:cs typeface="Times New Roman" panose="02020603050405020304" pitchFamily="18" charset="0"/>
              </a:rPr>
              <a:t>的状态</a:t>
            </a:r>
            <a:endParaRPr kumimoji="0" lang="en-US" altLang="zh-CN" sz="2800" b="1" i="0" u="none" strike="noStrike" kern="100" cap="none" spc="0" normalizeH="0" baseline="0" noProof="0" dirty="0">
              <a:ln>
                <a:noFill/>
              </a:ln>
              <a:effectLst/>
              <a:uLnTx/>
              <a:uFillTx/>
              <a:latin typeface="+mn-ea"/>
              <a:cs typeface="Times New Roman" panose="02020603050405020304" pitchFamily="18" charset="0"/>
            </a:endParaRPr>
          </a:p>
          <a:p>
            <a:pPr marL="342900" indent="-342900">
              <a:buFont typeface="Wingdings" panose="05000000000000000000" pitchFamily="2" charset="2"/>
              <a:buChar char="Ø"/>
            </a:pPr>
            <a:r>
              <a:rPr kumimoji="0" lang="en-US" altLang="zh-CN" sz="2800" b="1" i="0" u="none"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parenting blissfully</a:t>
            </a:r>
          </a:p>
          <a:p>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 being parents happily</a:t>
            </a:r>
          </a:p>
          <a:p>
            <a:endPar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be aware of </a:t>
            </a:r>
          </a:p>
          <a:p>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 =know</a:t>
            </a:r>
            <a:endParaRPr lang="zh-CN" altLang="en-US" sz="2800" dirty="0"/>
          </a:p>
        </p:txBody>
      </p:sp>
    </p:spTree>
    <p:extLst>
      <p:ext uri="{BB962C8B-B14F-4D97-AF65-F5344CB8AC3E}">
        <p14:creationId xmlns:p14="http://schemas.microsoft.com/office/powerpoint/2010/main" val="42639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71802" y="641778"/>
            <a:ext cx="4262705" cy="646331"/>
          </a:xfrm>
          <a:prstGeom prst="rect">
            <a:avLst/>
          </a:prstGeom>
        </p:spPr>
        <p:txBody>
          <a:bodyPr wrap="none">
            <a:spAutoFit/>
          </a:bodyPr>
          <a:lstStyle/>
          <a:p>
            <a:pPr marL="0" lvl="0" indent="0">
              <a:buNone/>
            </a:pPr>
            <a:r>
              <a:rPr lang="en-AU" altLang="zh-CN" sz="3600" b="1" dirty="0">
                <a:solidFill>
                  <a:srgbClr val="C00000"/>
                </a:solidFill>
                <a:latin typeface="Arial" pitchFamily="34" charset="0"/>
                <a:cs typeface="Arial" pitchFamily="34" charset="0"/>
              </a:rPr>
              <a:t>Language Support</a:t>
            </a:r>
          </a:p>
        </p:txBody>
      </p:sp>
      <p:sp>
        <p:nvSpPr>
          <p:cNvPr id="2" name="矩形 1"/>
          <p:cNvSpPr/>
          <p:nvPr/>
        </p:nvSpPr>
        <p:spPr>
          <a:xfrm>
            <a:off x="1118270" y="1497712"/>
            <a:ext cx="7722790" cy="3046988"/>
          </a:xfrm>
          <a:prstGeom prst="rect">
            <a:avLst/>
          </a:prstGeom>
        </p:spPr>
        <p:txBody>
          <a:bodyPr wrap="square">
            <a:spAutoFit/>
          </a:bodyPr>
          <a:lstStyle/>
          <a:p>
            <a:pPr lvl="0" algn="just"/>
            <a:r>
              <a:rPr lang="en-US" altLang="zh-CN" sz="2400" b="1" dirty="0">
                <a:latin typeface="Times New Roman" pitchFamily="18" charset="0"/>
                <a:cs typeface="Times New Roman" pitchFamily="18" charset="0"/>
              </a:rPr>
              <a:t>… it can be problematic because we internally presume </a:t>
            </a:r>
            <a:r>
              <a:rPr lang="en-US" altLang="zh-CN" sz="2400" b="1" dirty="0">
                <a:solidFill>
                  <a:srgbClr val="C00000"/>
                </a:solidFill>
                <a:latin typeface="Times New Roman" pitchFamily="18" charset="0"/>
                <a:cs typeface="Times New Roman" pitchFamily="18" charset="0"/>
              </a:rPr>
              <a:t>that</a:t>
            </a:r>
            <a:r>
              <a:rPr lang="en-US" altLang="zh-CN" sz="2400" b="1" dirty="0">
                <a:latin typeface="Times New Roman" pitchFamily="18" charset="0"/>
                <a:cs typeface="Times New Roman" pitchFamily="18" charset="0"/>
              </a:rPr>
              <a:t> what is presented is true. </a:t>
            </a:r>
            <a:r>
              <a:rPr lang="en-US" altLang="zh-CN" sz="2400" b="1" dirty="0">
                <a:solidFill>
                  <a:srgbClr val="C00000"/>
                </a:solidFill>
                <a:latin typeface="Times New Roman" pitchFamily="18" charset="0"/>
                <a:cs typeface="Times New Roman" pitchFamily="18" charset="0"/>
              </a:rPr>
              <a:t>That</a:t>
            </a:r>
            <a:r>
              <a:rPr lang="en-US" altLang="zh-CN" sz="2400" b="1" dirty="0">
                <a:latin typeface="Times New Roman" pitchFamily="18" charset="0"/>
                <a:cs typeface="Times New Roman" pitchFamily="18" charset="0"/>
              </a:rPr>
              <a:t> people are naturally as good-looking as their photos appear on a daily basis. </a:t>
            </a:r>
            <a:r>
              <a:rPr lang="en-US" altLang="zh-CN" sz="2400" b="1" dirty="0">
                <a:solidFill>
                  <a:srgbClr val="C00000"/>
                </a:solidFill>
                <a:latin typeface="Times New Roman" pitchFamily="18" charset="0"/>
                <a:cs typeface="Times New Roman" pitchFamily="18" charset="0"/>
              </a:rPr>
              <a:t>That</a:t>
            </a:r>
            <a:r>
              <a:rPr lang="en-US" altLang="zh-CN" sz="2400" b="1" dirty="0">
                <a:latin typeface="Times New Roman" pitchFamily="18" charset="0"/>
                <a:cs typeface="Times New Roman" pitchFamily="18" charset="0"/>
              </a:rPr>
              <a:t> people’s daily home life is as perfect as the pictures depict. </a:t>
            </a:r>
            <a:r>
              <a:rPr lang="en-US" altLang="zh-CN" sz="2400" b="1" dirty="0">
                <a:solidFill>
                  <a:srgbClr val="C00000"/>
                </a:solidFill>
                <a:latin typeface="Times New Roman" pitchFamily="18" charset="0"/>
                <a:cs typeface="Times New Roman" pitchFamily="18" charset="0"/>
              </a:rPr>
              <a:t>That</a:t>
            </a:r>
            <a:r>
              <a:rPr lang="en-US" altLang="zh-CN" sz="2400" b="1" dirty="0">
                <a:latin typeface="Times New Roman" pitchFamily="18" charset="0"/>
                <a:cs typeface="Times New Roman" pitchFamily="18" charset="0"/>
              </a:rPr>
              <a:t> others have very few gut-wrenching struggles. </a:t>
            </a:r>
            <a:r>
              <a:rPr lang="en-US" altLang="zh-CN" sz="2400" b="1" dirty="0">
                <a:solidFill>
                  <a:srgbClr val="C00000"/>
                </a:solidFill>
                <a:latin typeface="Times New Roman" pitchFamily="18" charset="0"/>
                <a:cs typeface="Times New Roman" pitchFamily="18" charset="0"/>
              </a:rPr>
              <a:t>That</a:t>
            </a:r>
            <a:r>
              <a:rPr lang="en-US" altLang="zh-CN" sz="2400" b="1" dirty="0">
                <a:latin typeface="Times New Roman" pitchFamily="18" charset="0"/>
                <a:cs typeface="Times New Roman" pitchFamily="18" charset="0"/>
              </a:rPr>
              <a:t> people around us are in a habitual state of going on vacation, eating out, and parenting blissfully. (Para. 7)</a:t>
            </a:r>
            <a:endParaRPr lang="zh-CN" altLang="zh-CN" sz="2400" b="1" dirty="0">
              <a:latin typeface="Times New Roman" pitchFamily="18" charset="0"/>
              <a:cs typeface="Times New Roman" pitchFamily="18" charset="0"/>
            </a:endParaRPr>
          </a:p>
        </p:txBody>
      </p:sp>
      <p:sp>
        <p:nvSpPr>
          <p:cNvPr id="3" name="矩形 2"/>
          <p:cNvSpPr/>
          <p:nvPr/>
        </p:nvSpPr>
        <p:spPr>
          <a:xfrm>
            <a:off x="703590" y="4659876"/>
            <a:ext cx="7862056" cy="1246495"/>
          </a:xfrm>
          <a:prstGeom prst="rect">
            <a:avLst/>
          </a:prstGeom>
        </p:spPr>
        <p:txBody>
          <a:bodyPr wrap="square">
            <a:spAutoFit/>
          </a:bodyPr>
          <a:lstStyle/>
          <a:p>
            <a:pPr marL="342900" indent="-342900" algn="just">
              <a:buFont typeface="Arial" pitchFamily="34" charset="0"/>
              <a:buChar char="•"/>
            </a:pPr>
            <a:r>
              <a:rPr lang="zh-CN" altLang="zh-CN" sz="2500" b="1" dirty="0">
                <a:latin typeface="Arial" pitchFamily="34" charset="0"/>
                <a:cs typeface="Arial" pitchFamily="34" charset="0"/>
              </a:rPr>
              <a:t>本段中后面四个“</a:t>
            </a:r>
            <a:r>
              <a:rPr lang="en-US" altLang="zh-CN" sz="2500" b="1" dirty="0">
                <a:solidFill>
                  <a:schemeClr val="accent6">
                    <a:lumMod val="50000"/>
                  </a:schemeClr>
                </a:solidFill>
                <a:latin typeface="Arial" pitchFamily="34" charset="0"/>
                <a:cs typeface="Arial" pitchFamily="34" charset="0"/>
              </a:rPr>
              <a:t>That</a:t>
            </a:r>
            <a:r>
              <a:rPr lang="zh-CN" altLang="zh-CN" sz="2500" b="1" dirty="0">
                <a:latin typeface="Arial" pitchFamily="34" charset="0"/>
                <a:cs typeface="Arial" pitchFamily="34" charset="0"/>
              </a:rPr>
              <a:t>”引导的句子都是对第一句中“</a:t>
            </a:r>
            <a:r>
              <a:rPr lang="en-US" altLang="zh-CN" sz="2500" b="1" dirty="0">
                <a:solidFill>
                  <a:schemeClr val="accent6">
                    <a:lumMod val="50000"/>
                  </a:schemeClr>
                </a:solidFill>
                <a:latin typeface="Arial" pitchFamily="34" charset="0"/>
                <a:cs typeface="Arial" pitchFamily="34" charset="0"/>
              </a:rPr>
              <a:t>that</a:t>
            </a:r>
            <a:r>
              <a:rPr lang="zh-CN" altLang="zh-CN" sz="2500" b="1" dirty="0">
                <a:latin typeface="Arial" pitchFamily="34" charset="0"/>
                <a:cs typeface="Arial" pitchFamily="34" charset="0"/>
              </a:rPr>
              <a:t>”引导的“</a:t>
            </a:r>
            <a:r>
              <a:rPr lang="en-US" altLang="zh-CN" sz="2500" b="1" dirty="0">
                <a:solidFill>
                  <a:schemeClr val="accent6">
                    <a:lumMod val="50000"/>
                  </a:schemeClr>
                </a:solidFill>
                <a:latin typeface="Arial" pitchFamily="34" charset="0"/>
                <a:cs typeface="Arial" pitchFamily="34" charset="0"/>
              </a:rPr>
              <a:t>what is presented is true</a:t>
            </a:r>
            <a:r>
              <a:rPr lang="zh-CN" altLang="zh-CN" sz="2500" b="1" dirty="0">
                <a:latin typeface="Arial" pitchFamily="34" charset="0"/>
                <a:cs typeface="Arial" pitchFamily="34" charset="0"/>
              </a:rPr>
              <a:t>”给予的进一步阐释，是四个并列的示例</a:t>
            </a:r>
            <a:r>
              <a:rPr lang="zh-CN" altLang="zh-CN" sz="2500" dirty="0">
                <a:latin typeface="Arial" pitchFamily="34" charset="0"/>
                <a:cs typeface="Arial" pitchFamily="34" charset="0"/>
              </a:rPr>
              <a:t>。</a:t>
            </a:r>
          </a:p>
        </p:txBody>
      </p:sp>
      <p:pic>
        <p:nvPicPr>
          <p:cNvPr id="11"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2800" dirty="0">
                <a:solidFill>
                  <a:schemeClr val="accent6">
                    <a:lumMod val="40000"/>
                    <a:lumOff val="60000"/>
                  </a:schemeClr>
                </a:solidFill>
                <a:latin typeface="Arial Black" pitchFamily="34" charset="0"/>
              </a:rPr>
              <a:t>Text A </a:t>
            </a:r>
            <a:r>
              <a:rPr lang="en-US" altLang="zh-CN" sz="2800" dirty="0">
                <a:solidFill>
                  <a:schemeClr val="bg1"/>
                </a:solidFill>
                <a:latin typeface="Arial Black" pitchFamily="34" charset="0"/>
              </a:rPr>
              <a:t>Deep reading</a:t>
            </a:r>
          </a:p>
        </p:txBody>
      </p:sp>
    </p:spTree>
    <p:extLst>
      <p:ext uri="{BB962C8B-B14F-4D97-AF65-F5344CB8AC3E}">
        <p14:creationId xmlns:p14="http://schemas.microsoft.com/office/powerpoint/2010/main" val="2061976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27BDD0-BCAD-40EC-88E2-98CC277BDE07}"/>
              </a:ext>
            </a:extLst>
          </p:cNvPr>
          <p:cNvSpPr txBox="1"/>
          <p:nvPr/>
        </p:nvSpPr>
        <p:spPr>
          <a:xfrm>
            <a:off x="179512" y="764704"/>
            <a:ext cx="6336704" cy="6001643"/>
          </a:xfrm>
          <a:prstGeom prst="rect">
            <a:avLst/>
          </a:prstGeom>
          <a:solidFill>
            <a:schemeClr val="accent6">
              <a:lumMod val="20000"/>
              <a:lumOff val="80000"/>
            </a:schemeClr>
          </a:solid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7</a:t>
            </a:r>
            <a:r>
              <a:rPr kumimoji="0" lang="en-US" altLang="zh-CN" sz="2400" b="1" i="0" u="none"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400" b="1" i="0" u="none"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When we engage on social media and our propensity to trust is met with overt lying and less than honest presentations, </a:t>
            </a:r>
            <a:r>
              <a:rPr kumimoji="0" lang="en-US" altLang="zh-CN" sz="2400" b="1" i="0" u="sng"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it can be problematic because we internally presume that </a:t>
            </a:r>
            <a:r>
              <a:rPr kumimoji="0" lang="en-US" altLang="zh-CN" sz="2400" b="1" i="0" u="sng"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what is presented is true</a:t>
            </a:r>
            <a:r>
              <a:rPr kumimoji="0" lang="en-US" altLang="zh-CN" sz="2400" b="1" i="0" u="sng"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2400" b="1" i="0" u="sng"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400" b="1" i="0" u="sng"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That</a:t>
            </a:r>
            <a:r>
              <a:rPr kumimoji="0" lang="en-US" altLang="zh-CN" sz="2400" b="1" i="0" u="none"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people are naturally as good- looking as their photos appear on a daily basis. </a:t>
            </a:r>
            <a:r>
              <a:rPr kumimoji="0" lang="en-US" altLang="zh-CN" sz="2400" b="1" i="0" u="sng"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That</a:t>
            </a:r>
            <a:r>
              <a:rPr kumimoji="0" lang="en-US" altLang="zh-CN" sz="2400" b="1" i="0" u="none"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people's daily home life is as perfect as the pictures depict. </a:t>
            </a:r>
            <a:r>
              <a:rPr kumimoji="0" lang="en-US" altLang="zh-CN" sz="2400" b="1" i="0" u="sng"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That</a:t>
            </a:r>
            <a:r>
              <a:rPr kumimoji="0" lang="en-US" altLang="zh-CN" sz="2400" b="1" i="0" u="sng"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400" b="1" i="0" u="none"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others have very few gut-wrenching struggles. </a:t>
            </a:r>
            <a:r>
              <a:rPr kumimoji="0" lang="en-US" altLang="zh-CN" sz="2400" b="1" i="0" u="sng"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That </a:t>
            </a:r>
            <a:r>
              <a:rPr kumimoji="0" lang="en-US" altLang="zh-CN" sz="2400" b="1" i="0" u="none"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people around us are in a habitual state of going on vacation, eating out, and parenting blissfully. /</a:t>
            </a:r>
            <a:r>
              <a:rPr kumimoji="0" lang="en-US" altLang="zh-CN" sz="2400" b="1" i="0" u="none"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This is clearly not true. But although we are less aware of the realities of other people's lives, we are well aware of the ways in which our own lives are NOT ideal.</a:t>
            </a:r>
            <a:endParaRPr kumimoji="0" lang="zh-CN" altLang="zh-CN" sz="2400" b="0" i="0" u="none" strike="noStrike" kern="100" cap="none" spc="0" normalizeH="0" baseline="0" noProof="0" dirty="0">
              <a:ln>
                <a:noFill/>
              </a:ln>
              <a:solidFill>
                <a:srgbClr val="C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
        <p:nvSpPr>
          <p:cNvPr id="5" name="对话气泡: 矩形 4">
            <a:extLst>
              <a:ext uri="{FF2B5EF4-FFF2-40B4-BE49-F238E27FC236}">
                <a16:creationId xmlns:a16="http://schemas.microsoft.com/office/drawing/2014/main" id="{6371E03A-4200-4F6D-9610-EEBFE160C49D}"/>
              </a:ext>
            </a:extLst>
          </p:cNvPr>
          <p:cNvSpPr/>
          <p:nvPr/>
        </p:nvSpPr>
        <p:spPr>
          <a:xfrm>
            <a:off x="7092280" y="476672"/>
            <a:ext cx="1501933" cy="720080"/>
          </a:xfrm>
          <a:prstGeom prst="wedgeRectCallout">
            <a:avLst>
              <a:gd name="adj1" fmla="val -84800"/>
              <a:gd name="adj2" fmla="val 999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claim</a:t>
            </a:r>
            <a:endPar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 name="对话气泡: 矩形 5">
            <a:extLst>
              <a:ext uri="{FF2B5EF4-FFF2-40B4-BE49-F238E27FC236}">
                <a16:creationId xmlns:a16="http://schemas.microsoft.com/office/drawing/2014/main" id="{EC70D65C-B3E4-467A-A3DC-67AF141891A8}"/>
              </a:ext>
            </a:extLst>
          </p:cNvPr>
          <p:cNvSpPr/>
          <p:nvPr/>
        </p:nvSpPr>
        <p:spPr>
          <a:xfrm>
            <a:off x="7236296" y="2276872"/>
            <a:ext cx="1501933" cy="1152128"/>
          </a:xfrm>
          <a:prstGeom prst="wedgeRectCallout">
            <a:avLst>
              <a:gd name="adj1" fmla="val -91357"/>
              <a:gd name="adj2" fmla="val 1254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Evidence: examples</a:t>
            </a:r>
            <a:endPar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7" name="对话气泡: 矩形 6">
            <a:extLst>
              <a:ext uri="{FF2B5EF4-FFF2-40B4-BE49-F238E27FC236}">
                <a16:creationId xmlns:a16="http://schemas.microsoft.com/office/drawing/2014/main" id="{22F20DC7-4FA0-48FF-9122-C7BD77B3873E}"/>
              </a:ext>
            </a:extLst>
          </p:cNvPr>
          <p:cNvSpPr/>
          <p:nvPr/>
        </p:nvSpPr>
        <p:spPr>
          <a:xfrm>
            <a:off x="7324753" y="4365104"/>
            <a:ext cx="1501933" cy="720080"/>
          </a:xfrm>
          <a:prstGeom prst="wedgeRectCallout">
            <a:avLst>
              <a:gd name="adj1" fmla="val -103533"/>
              <a:gd name="adj2" fmla="val 4722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claim</a:t>
            </a:r>
            <a:endPar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CA0C2321-EC0B-74A7-6F2A-D26DE6E54FCF}"/>
              </a:ext>
            </a:extLst>
          </p:cNvPr>
          <p:cNvSpPr txBox="1"/>
          <p:nvPr/>
        </p:nvSpPr>
        <p:spPr>
          <a:xfrm>
            <a:off x="179512" y="91653"/>
            <a:ext cx="45720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Analysis of  evidence </a:t>
            </a:r>
            <a:r>
              <a:rPr kumimoji="0" lang="en-US" altLang="zh-CN"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endParaRPr kumimoji="0" lang="zh-CN" altLang="en-US"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1277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3C25E2D-5F21-41EB-8F8B-6302E1FE7BD6}"/>
              </a:ext>
            </a:extLst>
          </p:cNvPr>
          <p:cNvSpPr txBox="1"/>
          <p:nvPr/>
        </p:nvSpPr>
        <p:spPr>
          <a:xfrm>
            <a:off x="34073" y="58846"/>
            <a:ext cx="4969975" cy="5478423"/>
          </a:xfrm>
          <a:prstGeom prst="rect">
            <a:avLst/>
          </a:prstGeom>
          <a:solidFill>
            <a:schemeClr val="accent6">
              <a:lumMod val="20000"/>
              <a:lumOff val="80000"/>
            </a:schemeClr>
          </a:solidFill>
        </p:spPr>
        <p:txBody>
          <a:bodyPr wrap="square">
            <a:spAutoFit/>
          </a:bodyPr>
          <a:lstStyle/>
          <a:p>
            <a:pPr algn="just"/>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8a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To make matters more complicated</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when we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internally</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believe that what we see in social media is true and </a:t>
            </a:r>
            <a:r>
              <a:rPr lang="en-US" altLang="zh-CN" sz="2800" b="1" u="sng" kern="100" dirty="0">
                <a:effectLst/>
                <a:latin typeface="Times New Roman" panose="02020603050405020304" pitchFamily="18" charset="0"/>
                <a:ea typeface="等线" panose="02010600030101010101" pitchFamily="2" charset="-122"/>
                <a:cs typeface="Times New Roman" panose="02020603050405020304" pitchFamily="18" charset="0"/>
              </a:rPr>
              <a:t>relevant to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us, we </a:t>
            </a:r>
            <a:r>
              <a:rPr lang="en-US" altLang="zh-CN" sz="2800" b="1" u="sng" kern="100" dirty="0">
                <a:effectLst/>
                <a:latin typeface="Times New Roman" panose="02020603050405020304" pitchFamily="18" charset="0"/>
                <a:ea typeface="等线" panose="02010600030101010101" pitchFamily="2" charset="-122"/>
                <a:cs typeface="Times New Roman" panose="02020603050405020304" pitchFamily="18" charset="0"/>
              </a:rPr>
              <a:t>are more likely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to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compare ourselves to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it in an internal effort to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evaluate ourselves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against those around us (e.g., regarding our looks, wealth,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significant other</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family, etc.). </a:t>
            </a:r>
          </a:p>
          <a:p>
            <a:pPr algn="just"/>
            <a:endPar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endParaRPr>
          </a:p>
          <a:p>
            <a:pPr algn="just"/>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103A2AFD-6938-47DA-88FE-00738D928A7A}"/>
              </a:ext>
            </a:extLst>
          </p:cNvPr>
          <p:cNvSpPr txBox="1"/>
          <p:nvPr/>
        </p:nvSpPr>
        <p:spPr>
          <a:xfrm>
            <a:off x="5364088" y="188640"/>
            <a:ext cx="3779912" cy="4832092"/>
          </a:xfrm>
          <a:prstGeom prst="rect">
            <a:avLst/>
          </a:prstGeom>
          <a:noFill/>
        </p:spPr>
        <p:txBody>
          <a:bodyPr wrap="square">
            <a:spAutoFit/>
          </a:bodyPr>
          <a:lstStyle/>
          <a:p>
            <a:pPr marL="342900" indent="-342900">
              <a:buFont typeface="Wingdings" panose="05000000000000000000" pitchFamily="2" charset="2"/>
              <a:buChar char="Ø"/>
            </a:pPr>
            <a:r>
              <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t</a:t>
            </a:r>
            <a:r>
              <a:rPr kumimoji="0" lang="en-US" altLang="zh-CN" sz="2800" b="1" i="0"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o make matters more complicated </a:t>
            </a:r>
          </a:p>
          <a:p>
            <a:r>
              <a:rPr lang="zh-CN" altLang="en-US" sz="2800" b="1" kern="100" dirty="0">
                <a:latin typeface="+mn-ea"/>
                <a:cs typeface="Times New Roman" panose="02020603050405020304" pitchFamily="18" charset="0"/>
              </a:rPr>
              <a:t>让事情变得更复杂</a:t>
            </a:r>
            <a:endParaRPr kumimoji="0" lang="en-US" altLang="zh-CN" sz="2800" b="1" i="0" strike="noStrike" kern="100" cap="none" spc="0" normalizeH="0" baseline="0" noProof="0" dirty="0">
              <a:ln>
                <a:noFill/>
              </a:ln>
              <a:effectLst/>
              <a:uLnTx/>
              <a:uFillTx/>
              <a:latin typeface="+mn-ea"/>
              <a:cs typeface="Times New Roman" panose="02020603050405020304" pitchFamily="18" charset="0"/>
            </a:endParaRPr>
          </a:p>
          <a:p>
            <a:endParaRPr kumimoji="0" lang="en-US" altLang="zh-CN" sz="2800" b="1" i="0"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kumimoji="0" lang="en-US" altLang="zh-CN" sz="2800" b="1" i="0" u="none"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internally</a:t>
            </a:r>
          </a:p>
          <a:p>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 within one’s mind</a:t>
            </a:r>
          </a:p>
          <a:p>
            <a:endPar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endParaRPr>
          </a:p>
          <a:p>
            <a:endPar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endParaRPr>
          </a:p>
          <a:p>
            <a:endPar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endParaRPr>
          </a:p>
          <a:p>
            <a:endPar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endParaRPr>
          </a:p>
          <a:p>
            <a:pPr marL="457200" indent="-457200">
              <a:buFont typeface="Wingdings" panose="05000000000000000000" pitchFamily="2" charset="2"/>
              <a:buChar char="Ø"/>
            </a:pPr>
            <a:r>
              <a:rPr lang="zh-CN" altLang="en-US" sz="2800" b="1" kern="100" dirty="0">
                <a:latin typeface="+mn-ea"/>
                <a:cs typeface="Times New Roman" panose="02020603050405020304" pitchFamily="18" charset="0"/>
              </a:rPr>
              <a:t>重要的人</a:t>
            </a:r>
            <a:endParaRPr lang="zh-CN" altLang="en-US" dirty="0"/>
          </a:p>
        </p:txBody>
      </p:sp>
    </p:spTree>
    <p:extLst>
      <p:ext uri="{BB962C8B-B14F-4D97-AF65-F5344CB8AC3E}">
        <p14:creationId xmlns:p14="http://schemas.microsoft.com/office/powerpoint/2010/main" val="47921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3C25E2D-5F21-41EB-8F8B-6302E1FE7BD6}"/>
              </a:ext>
            </a:extLst>
          </p:cNvPr>
          <p:cNvSpPr txBox="1"/>
          <p:nvPr/>
        </p:nvSpPr>
        <p:spPr>
          <a:xfrm>
            <a:off x="156825" y="188640"/>
            <a:ext cx="4775215" cy="3539430"/>
          </a:xfrm>
          <a:prstGeom prst="rect">
            <a:avLst/>
          </a:prstGeom>
          <a:solidFill>
            <a:schemeClr val="accent6">
              <a:lumMod val="20000"/>
              <a:lumOff val="80000"/>
            </a:schemeClr>
          </a:solidFill>
        </p:spPr>
        <p:txBody>
          <a:bodyPr wrap="square">
            <a:spAutoFit/>
          </a:bodyPr>
          <a:lstStyle/>
          <a:p>
            <a:pPr algn="just"/>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8b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As we do this against the idealized images and unreasonably positive life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accounts</a:t>
            </a:r>
            <a:r>
              <a:rPr lang="en-US" altLang="zh-CN" sz="2800" b="1" u="sng"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that tend to </a:t>
            </a:r>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permeate</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social media, we are likely to feel more poorly about ourselves and our lives. </a:t>
            </a: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103A2AFD-6938-47DA-88FE-00738D928A7A}"/>
              </a:ext>
            </a:extLst>
          </p:cNvPr>
          <p:cNvSpPr txBox="1"/>
          <p:nvPr/>
        </p:nvSpPr>
        <p:spPr>
          <a:xfrm>
            <a:off x="5220072" y="197519"/>
            <a:ext cx="3203848" cy="3585597"/>
          </a:xfrm>
          <a:prstGeom prst="rect">
            <a:avLst/>
          </a:prstGeom>
          <a:noFill/>
        </p:spPr>
        <p:txBody>
          <a:bodyPr wrap="square">
            <a:spAutoFit/>
          </a:bodyPr>
          <a:lstStyle/>
          <a:p>
            <a:endParaRPr lang="en-US" altLang="zh-CN" sz="23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endParaRPr>
          </a:p>
          <a:p>
            <a:endParaRPr kumimoji="0" lang="en-US" altLang="zh-CN" sz="2300" b="1" i="0" u="none"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endParaRPr kumimoji="0" lang="en-US" altLang="zh-CN" sz="2300" b="1" i="0" u="none"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account </a:t>
            </a:r>
          </a:p>
          <a:p>
            <a:r>
              <a:rPr lang="en-US" altLang="zh-CN" sz="2800" b="1" kern="100" dirty="0">
                <a:latin typeface="+mn-ea"/>
                <a:cs typeface="Times New Roman" panose="02020603050405020304" pitchFamily="18" charset="0"/>
              </a:rPr>
              <a:t>= </a:t>
            </a:r>
            <a:r>
              <a:rPr lang="en-US" altLang="zh-CN" sz="2800" b="1" kern="100" dirty="0">
                <a:latin typeface="Times New Roman" panose="02020603050405020304" pitchFamily="18" charset="0"/>
                <a:cs typeface="Times New Roman" panose="02020603050405020304" pitchFamily="18" charset="0"/>
              </a:rPr>
              <a:t>description</a:t>
            </a:r>
            <a:r>
              <a:rPr lang="zh-CN" altLang="en-US" sz="2800" b="1" kern="100" dirty="0">
                <a:latin typeface="Times New Roman" panose="02020603050405020304" pitchFamily="18" charset="0"/>
                <a:cs typeface="Times New Roman" panose="02020603050405020304" pitchFamily="18" charset="0"/>
              </a:rPr>
              <a:t>描述</a:t>
            </a:r>
            <a:endParaRPr lang="en-US" altLang="zh-CN" sz="2800" b="1" kern="100" dirty="0">
              <a:latin typeface="Times New Roman" panose="02020603050405020304" pitchFamily="18" charset="0"/>
              <a:cs typeface="Times New Roman" panose="02020603050405020304" pitchFamily="18" charset="0"/>
            </a:endParaRPr>
          </a:p>
          <a:p>
            <a:r>
              <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 </a:t>
            </a:r>
          </a:p>
          <a:p>
            <a:pPr marL="342900" indent="-342900">
              <a:buFont typeface="Wingdings" panose="05000000000000000000" pitchFamily="2" charset="2"/>
              <a:buChar char="Ø"/>
            </a:pPr>
            <a:r>
              <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permeate</a:t>
            </a:r>
          </a:p>
          <a:p>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 spread through </a:t>
            </a:r>
          </a:p>
          <a:p>
            <a:endParaRPr lang="zh-CN" altLang="en-US" dirty="0"/>
          </a:p>
        </p:txBody>
      </p:sp>
    </p:spTree>
    <p:extLst>
      <p:ext uri="{BB962C8B-B14F-4D97-AF65-F5344CB8AC3E}">
        <p14:creationId xmlns:p14="http://schemas.microsoft.com/office/powerpoint/2010/main" val="131157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3C25E2D-5F21-41EB-8F8B-6302E1FE7BD6}"/>
              </a:ext>
            </a:extLst>
          </p:cNvPr>
          <p:cNvSpPr txBox="1"/>
          <p:nvPr/>
        </p:nvSpPr>
        <p:spPr>
          <a:xfrm>
            <a:off x="179512" y="717298"/>
            <a:ext cx="6255072" cy="6119945"/>
          </a:xfrm>
          <a:prstGeom prst="rect">
            <a:avLst/>
          </a:prstGeom>
          <a:solidFill>
            <a:schemeClr val="accent6">
              <a:lumMod val="20000"/>
              <a:lumOff val="80000"/>
            </a:schemeClr>
          </a:solidFill>
        </p:spPr>
        <p:txBody>
          <a:bodyPr wrap="square">
            <a:spAutoFit/>
          </a:bodyPr>
          <a:lstStyle/>
          <a:p>
            <a:pPr algn="just">
              <a:lnSpc>
                <a:spcPct val="150000"/>
              </a:lnSpc>
            </a:pPr>
            <a:r>
              <a:rPr lang="en-US" altLang="zh-CN" sz="24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8 To make matters more complicated, when we internally believe that what we see in social media is true and relevant to us, </a:t>
            </a:r>
            <a:r>
              <a:rPr lang="en-US" altLang="zh-CN" sz="2400" b="1" u="sng"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we are more likely to compare ourselves to it in an internal effort to evaluate ourselves against those around us</a:t>
            </a:r>
            <a:r>
              <a:rPr lang="en-US" altLang="zh-CN" sz="24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24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e.g., regarding our looks, wealth, significant other, family, etc.</a:t>
            </a:r>
            <a:r>
              <a:rPr lang="en-US" altLang="zh-CN" sz="24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24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As we do this against the idealized images and unreasonably positive life accounts that tend to permeate social media, </a:t>
            </a:r>
            <a:r>
              <a:rPr lang="en-US" altLang="zh-CN" sz="2400" b="1" u="sng"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we are likely to feel more poorly about ourselves and our lives.</a:t>
            </a:r>
            <a:r>
              <a:rPr lang="en-US"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对话气泡: 矩形 4">
            <a:extLst>
              <a:ext uri="{FF2B5EF4-FFF2-40B4-BE49-F238E27FC236}">
                <a16:creationId xmlns:a16="http://schemas.microsoft.com/office/drawing/2014/main" id="{CFDBE880-5581-4C67-9583-139A7E3EAB34}"/>
              </a:ext>
            </a:extLst>
          </p:cNvPr>
          <p:cNvSpPr/>
          <p:nvPr/>
        </p:nvSpPr>
        <p:spPr>
          <a:xfrm>
            <a:off x="7129445" y="3760925"/>
            <a:ext cx="1555664" cy="836385"/>
          </a:xfrm>
          <a:prstGeom prst="wedgeRectCallout">
            <a:avLst>
              <a:gd name="adj1" fmla="val -87610"/>
              <a:gd name="adj2" fmla="val -387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Evidence: examples</a:t>
            </a:r>
            <a:endParaRPr lang="zh-CN" altLang="en-US" sz="2400" b="1" dirty="0">
              <a:solidFill>
                <a:schemeClr val="tx1"/>
              </a:solidFill>
            </a:endParaRPr>
          </a:p>
        </p:txBody>
      </p:sp>
      <p:sp>
        <p:nvSpPr>
          <p:cNvPr id="6" name="对话气泡: 矩形 5">
            <a:extLst>
              <a:ext uri="{FF2B5EF4-FFF2-40B4-BE49-F238E27FC236}">
                <a16:creationId xmlns:a16="http://schemas.microsoft.com/office/drawing/2014/main" id="{9290C3E2-D4C9-4BAF-8AF0-5CC113714025}"/>
              </a:ext>
            </a:extLst>
          </p:cNvPr>
          <p:cNvSpPr/>
          <p:nvPr/>
        </p:nvSpPr>
        <p:spPr>
          <a:xfrm>
            <a:off x="7183176" y="1119240"/>
            <a:ext cx="1501933" cy="941607"/>
          </a:xfrm>
          <a:prstGeom prst="wedgeRectCallout">
            <a:avLst>
              <a:gd name="adj1" fmla="val -81054"/>
              <a:gd name="adj2" fmla="val 3208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Claim </a:t>
            </a:r>
            <a:endParaRPr lang="zh-CN" altLang="en-US" sz="2400" b="1" dirty="0">
              <a:solidFill>
                <a:schemeClr val="tx1"/>
              </a:solidFill>
            </a:endParaRPr>
          </a:p>
        </p:txBody>
      </p:sp>
      <p:sp>
        <p:nvSpPr>
          <p:cNvPr id="7" name="对话气泡: 矩形 6">
            <a:extLst>
              <a:ext uri="{FF2B5EF4-FFF2-40B4-BE49-F238E27FC236}">
                <a16:creationId xmlns:a16="http://schemas.microsoft.com/office/drawing/2014/main" id="{3F59EA13-C2C0-48B1-BFA1-C9ABE2806FE2}"/>
              </a:ext>
            </a:extLst>
          </p:cNvPr>
          <p:cNvSpPr/>
          <p:nvPr/>
        </p:nvSpPr>
        <p:spPr>
          <a:xfrm>
            <a:off x="7121120" y="5320567"/>
            <a:ext cx="1501933" cy="836385"/>
          </a:xfrm>
          <a:prstGeom prst="wedgeRectCallout">
            <a:avLst>
              <a:gd name="adj1" fmla="val -81991"/>
              <a:gd name="adj2" fmla="val 368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Claim </a:t>
            </a:r>
            <a:endParaRPr lang="zh-CN" altLang="en-US" sz="2400" b="1" dirty="0">
              <a:solidFill>
                <a:schemeClr val="tx1"/>
              </a:solidFill>
            </a:endParaRPr>
          </a:p>
        </p:txBody>
      </p:sp>
      <p:sp>
        <p:nvSpPr>
          <p:cNvPr id="4" name="文本框 3">
            <a:extLst>
              <a:ext uri="{FF2B5EF4-FFF2-40B4-BE49-F238E27FC236}">
                <a16:creationId xmlns:a16="http://schemas.microsoft.com/office/drawing/2014/main" id="{13D7A565-D14C-F413-08C5-0C22C5797C5E}"/>
              </a:ext>
            </a:extLst>
          </p:cNvPr>
          <p:cNvSpPr txBox="1"/>
          <p:nvPr/>
        </p:nvSpPr>
        <p:spPr>
          <a:xfrm>
            <a:off x="179512" y="47695"/>
            <a:ext cx="45720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Analysis of  evidence </a:t>
            </a:r>
            <a:r>
              <a:rPr kumimoji="0" lang="en-US" altLang="zh-CN"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endParaRPr kumimoji="0" lang="zh-CN" altLang="en-US"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0252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ADE65BB-B9E0-436D-BF93-7D7FC8470970}"/>
              </a:ext>
            </a:extLst>
          </p:cNvPr>
          <p:cNvSpPr txBox="1"/>
          <p:nvPr/>
        </p:nvSpPr>
        <p:spPr>
          <a:xfrm>
            <a:off x="179512" y="582067"/>
            <a:ext cx="4896544" cy="5693866"/>
          </a:xfrm>
          <a:prstGeom prst="rect">
            <a:avLst/>
          </a:prstGeom>
          <a:solidFill>
            <a:schemeClr val="accent6">
              <a:lumMod val="20000"/>
              <a:lumOff val="80000"/>
            </a:schemeClr>
          </a:solidFill>
        </p:spPr>
        <p:txBody>
          <a:bodyPr wrap="square">
            <a:spAutoFit/>
          </a:bodyPr>
          <a:lstStyle/>
          <a:p>
            <a:pPr algn="just"/>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9a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Indeed,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a growing body of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research suggests that social media use can </a:t>
            </a:r>
            <a:r>
              <a:rPr lang="en-US" altLang="zh-CN" sz="2800" b="1" u="sng"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negatively affect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your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psychological health</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particularly if you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compare yourself to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the positive images you see online. In a study of 339 college women (Puglia, 2017), the tendency to compare oneself </a:t>
            </a:r>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t</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o others was </a:t>
            </a:r>
            <a:r>
              <a:rPr lang="en-US" altLang="zh-CN" sz="2800" b="1" u="sng" kern="100" dirty="0">
                <a:effectLst/>
                <a:latin typeface="Times New Roman" panose="02020603050405020304" pitchFamily="18" charset="0"/>
                <a:ea typeface="等线" panose="02010600030101010101" pitchFamily="2" charset="-122"/>
                <a:cs typeface="Times New Roman" panose="02020603050405020304" pitchFamily="18" charset="0"/>
              </a:rPr>
              <a:t>associated with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poorer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body esteem</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a:t>
            </a:r>
          </a:p>
          <a:p>
            <a:pPr algn="just"/>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FE2992BE-E076-429A-A02F-33472EF26799}"/>
              </a:ext>
            </a:extLst>
          </p:cNvPr>
          <p:cNvSpPr txBox="1"/>
          <p:nvPr/>
        </p:nvSpPr>
        <p:spPr>
          <a:xfrm>
            <a:off x="5247886" y="565991"/>
            <a:ext cx="3744415" cy="4539191"/>
          </a:xfrm>
          <a:prstGeom prst="rect">
            <a:avLst/>
          </a:prstGeom>
          <a:noFill/>
        </p:spPr>
        <p:txBody>
          <a:bodyPr wrap="square">
            <a:spAutoFit/>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2800" b="1" kern="100" dirty="0">
                <a:solidFill>
                  <a:srgbClr val="3333FF"/>
                </a:solidFill>
                <a:latin typeface="+mn-ea"/>
                <a:cs typeface="Times New Roman" panose="02020603050405020304" pitchFamily="18" charset="0"/>
              </a:rPr>
              <a:t>越来越多的</a:t>
            </a:r>
            <a:endParaRPr lang="en-US" altLang="zh-CN" sz="2800" b="1" kern="100" dirty="0">
              <a:solidFill>
                <a:srgbClr val="3333FF"/>
              </a:solidFill>
              <a:latin typeface="+mn-ea"/>
              <a:cs typeface="Times New Roman" panose="02020603050405020304" pitchFamily="18" charset="0"/>
            </a:endParaRP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lang="en-US" altLang="zh-CN" sz="2800" b="1" kern="100" dirty="0">
              <a:solidFill>
                <a:srgbClr val="3333FF"/>
              </a:solidFill>
              <a:latin typeface="+mn-ea"/>
              <a:cs typeface="Times New Roman" panose="02020603050405020304" pitchFamily="18" charset="0"/>
            </a:endParaRP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2800" b="1" kern="100" dirty="0">
                <a:solidFill>
                  <a:srgbClr val="3333FF"/>
                </a:solidFill>
                <a:latin typeface="+mn-ea"/>
                <a:cs typeface="Times New Roman" panose="02020603050405020304" pitchFamily="18" charset="0"/>
              </a:rPr>
              <a:t>心理健康</a:t>
            </a:r>
            <a:endParaRPr lang="en-US" altLang="zh-CN" sz="2800" b="1" kern="100" dirty="0">
              <a:solidFill>
                <a:srgbClr val="3333FF"/>
              </a:solidFill>
              <a:latin typeface="+mn-ea"/>
              <a:cs typeface="Times New Roman" panose="02020603050405020304" pitchFamily="18" charset="0"/>
            </a:endParaRP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2800" b="1" i="0"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body  esteem</a:t>
            </a:r>
          </a:p>
          <a:p>
            <a:pPr marR="0" lvl="0" algn="just" defTabSz="914400" rtl="0" eaLnBrk="1" fontAlgn="auto" latinLnBrk="0" hangingPunct="1">
              <a:lnSpc>
                <a:spcPct val="150000"/>
              </a:lnSpc>
              <a:spcBef>
                <a:spcPts val="0"/>
              </a:spcBef>
              <a:spcAft>
                <a:spcPts val="0"/>
              </a:spcAft>
              <a:buClrTx/>
              <a:buSzTx/>
              <a:tabLst/>
              <a:defRPr/>
            </a:pPr>
            <a:r>
              <a:rPr kumimoji="0" lang="en-US" altLang="zh-CN" sz="2800" b="1" i="0" strike="noStrike" kern="100" cap="none" spc="0" normalizeH="0" baseline="0" noProof="0" dirty="0">
                <a:ln>
                  <a:noFill/>
                </a:ln>
                <a:effectLst/>
                <a:uLnTx/>
                <a:uFillTx/>
                <a:latin typeface="Times New Roman" panose="02020603050405020304" pitchFamily="18" charset="0"/>
                <a:ea typeface="等线" panose="02010600030101010101" pitchFamily="2" charset="-122"/>
                <a:cs typeface="Times New Roman" panose="02020603050405020304" pitchFamily="18" charset="0"/>
              </a:rPr>
              <a:t> = body respect/</a:t>
            </a:r>
          </a:p>
          <a:p>
            <a:pPr marR="0" lvl="0" algn="just" defTabSz="914400" rtl="0" eaLnBrk="1" fontAlgn="auto" latinLnBrk="0" hangingPunct="1">
              <a:lnSpc>
                <a:spcPct val="150000"/>
              </a:lnSpc>
              <a:spcBef>
                <a:spcPts val="0"/>
              </a:spcBef>
              <a:spcAft>
                <a:spcPts val="0"/>
              </a:spcAft>
              <a:buClrTx/>
              <a:buSzTx/>
              <a:tabLst/>
              <a:defRPr/>
            </a:pPr>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    body</a:t>
            </a:r>
            <a:r>
              <a:rPr kumimoji="0" lang="en-US" altLang="zh-CN" sz="2800" b="1" i="0" strike="noStrike" kern="100" cap="none" spc="0" normalizeH="0" baseline="0" noProof="0" dirty="0">
                <a:ln>
                  <a:noFill/>
                </a:ln>
                <a:effectLst/>
                <a:uLnTx/>
                <a:uFillTx/>
                <a:latin typeface="Times New Roman" panose="02020603050405020304" pitchFamily="18" charset="0"/>
                <a:ea typeface="等线" panose="02010600030101010101" pitchFamily="2" charset="-122"/>
                <a:cs typeface="Times New Roman" panose="02020603050405020304" pitchFamily="18" charset="0"/>
              </a:rPr>
              <a:t> confidence</a:t>
            </a:r>
          </a:p>
          <a:p>
            <a:pPr marR="0" lvl="0" algn="just" defTabSz="914400" rtl="0" eaLnBrk="1" fontAlgn="auto" latinLnBrk="0" hangingPunct="1">
              <a:lnSpc>
                <a:spcPct val="150000"/>
              </a:lnSpc>
              <a:spcBef>
                <a:spcPts val="0"/>
              </a:spcBef>
              <a:spcAft>
                <a:spcPts val="0"/>
              </a:spcAft>
              <a:buClrTx/>
              <a:buSzTx/>
              <a:tabLst/>
              <a:defRPr/>
            </a:pPr>
            <a:r>
              <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1" i="0" u="sng"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413490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ADE65BB-B9E0-436D-BF93-7D7FC8470970}"/>
              </a:ext>
            </a:extLst>
          </p:cNvPr>
          <p:cNvSpPr txBox="1"/>
          <p:nvPr/>
        </p:nvSpPr>
        <p:spPr>
          <a:xfrm>
            <a:off x="107504" y="190481"/>
            <a:ext cx="4680520" cy="3539430"/>
          </a:xfrm>
          <a:prstGeom prst="rect">
            <a:avLst/>
          </a:prstGeom>
          <a:solidFill>
            <a:schemeClr val="accent6">
              <a:lumMod val="20000"/>
              <a:lumOff val="80000"/>
            </a:schemeClr>
          </a:solidFill>
        </p:spPr>
        <p:txBody>
          <a:bodyPr wrap="square">
            <a:spAutoFit/>
          </a:bodyPr>
          <a:lstStyle/>
          <a:p>
            <a:pPr algn="just"/>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9b </a:t>
            </a:r>
            <a:r>
              <a:rPr lang="en-US" altLang="zh-CN" sz="2800" b="1" u="sng"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Furthermore</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in a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sub-sample</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of 58 women in the Puglia study, those with higher levels of Facebook usage displayed lower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body satisfaction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than those with lower Facebook usage. </a:t>
            </a:r>
          </a:p>
          <a:p>
            <a:pPr algn="just"/>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FE2992BE-E076-429A-A02F-33472EF26799}"/>
              </a:ext>
            </a:extLst>
          </p:cNvPr>
          <p:cNvSpPr txBox="1"/>
          <p:nvPr/>
        </p:nvSpPr>
        <p:spPr>
          <a:xfrm>
            <a:off x="4932040" y="1309280"/>
            <a:ext cx="3417767" cy="1814920"/>
          </a:xfrm>
          <a:prstGeom prst="rect">
            <a:avLst/>
          </a:prstGeom>
          <a:noFill/>
        </p:spPr>
        <p:txBody>
          <a:bodyPr wrap="square">
            <a:spAutoFit/>
          </a:bodyPr>
          <a:lstStyle/>
          <a:p>
            <a:pPr marR="0" lvl="0" algn="just" defTabSz="914400" rtl="0" eaLnBrk="1" fontAlgn="auto" latinLnBrk="0" hangingPunct="1">
              <a:lnSpc>
                <a:spcPct val="150000"/>
              </a:lnSpc>
              <a:spcBef>
                <a:spcPts val="0"/>
              </a:spcBef>
              <a:spcAft>
                <a:spcPts val="0"/>
              </a:spcAft>
              <a:buClrTx/>
              <a:buSzTx/>
              <a:tabLst/>
              <a:defRPr/>
            </a:pPr>
            <a:r>
              <a:rPr lang="en-US" altLang="zh-CN" sz="23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300" b="1" i="0" u="sng"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2800" b="1" i="0"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body satisfaction</a:t>
            </a:r>
          </a:p>
          <a:p>
            <a:pPr marR="0" lvl="0" algn="just" defTabSz="914400" rtl="0" eaLnBrk="1" fontAlgn="auto" latinLnBrk="0" hangingPunct="1">
              <a:lnSpc>
                <a:spcPct val="150000"/>
              </a:lnSpc>
              <a:spcBef>
                <a:spcPts val="0"/>
              </a:spcBef>
              <a:spcAft>
                <a:spcPts val="0"/>
              </a:spcAft>
              <a:buClrTx/>
              <a:buSzTx/>
              <a:tabLst/>
              <a:defRPr/>
            </a:pPr>
            <a:r>
              <a:rPr lang="zh-CN" altLang="en-US" sz="2800" b="1" kern="100" dirty="0">
                <a:latin typeface="+mn-ea"/>
                <a:cs typeface="Times New Roman" panose="02020603050405020304" pitchFamily="18" charset="0"/>
              </a:rPr>
              <a:t>   身体满意度</a:t>
            </a:r>
            <a:r>
              <a:rPr kumimoji="0" lang="en-US" altLang="zh-CN" sz="2800" b="1" i="0" strike="noStrike" kern="100" cap="none" spc="0" normalizeH="0" baseline="0" noProof="0" dirty="0">
                <a:ln>
                  <a:noFill/>
                </a:ln>
                <a:effectLst/>
                <a:uLnTx/>
                <a:uFillTx/>
                <a:latin typeface="+mn-ea"/>
                <a:cs typeface="Times New Roman" panose="02020603050405020304" pitchFamily="18" charset="0"/>
              </a:rPr>
              <a:t> </a:t>
            </a:r>
            <a:endParaRPr lang="zh-CN" altLang="en-US" sz="2800" dirty="0">
              <a:latin typeface="+mn-ea"/>
            </a:endParaRPr>
          </a:p>
        </p:txBody>
      </p:sp>
    </p:spTree>
    <p:extLst>
      <p:ext uri="{BB962C8B-B14F-4D97-AF65-F5344CB8AC3E}">
        <p14:creationId xmlns:p14="http://schemas.microsoft.com/office/powerpoint/2010/main" val="283082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12399" y="-3268"/>
            <a:ext cx="2652581"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868040" y="1700808"/>
            <a:ext cx="7808416" cy="2835683"/>
          </a:xfrm>
        </p:spPr>
        <p:txBody>
          <a:bodyPr>
            <a:noAutofit/>
          </a:bodyPr>
          <a:lstStyle/>
          <a:p>
            <a:pPr marL="0" indent="0" algn="just">
              <a:buNone/>
            </a:pPr>
            <a:r>
              <a:rPr lang="en-US" altLang="zh-CN" sz="2800" b="1" dirty="0">
                <a:latin typeface="Times New Roman" panose="02020603050405020304" pitchFamily="18" charset="0"/>
                <a:cs typeface="Times New Roman" panose="02020603050405020304" pitchFamily="18" charset="0"/>
              </a:rPr>
              <a:t> Have you ever lied on social media?</a:t>
            </a:r>
          </a:p>
          <a:p>
            <a:pPr marL="0" indent="0" algn="just">
              <a:buNone/>
            </a:pPr>
            <a:r>
              <a:rPr lang="en-US" altLang="zh-CN" sz="2800" b="1" dirty="0">
                <a:latin typeface="Times New Roman" panose="02020603050405020304" pitchFamily="18" charset="0"/>
                <a:cs typeface="Times New Roman" panose="02020603050405020304" pitchFamily="18" charset="0"/>
              </a:rPr>
              <a:t> Does dishonesty online affect you ? </a:t>
            </a:r>
          </a:p>
          <a:p>
            <a:pPr marL="0" indent="0" algn="just">
              <a:buNone/>
            </a:pPr>
            <a:endParaRPr lang="en-US" altLang="zh-CN" sz="2800" b="1" dirty="0">
              <a:latin typeface="Times New Roman" panose="02020603050405020304" pitchFamily="18" charset="0"/>
              <a:cs typeface="Times New Roman" panose="02020603050405020304" pitchFamily="18" charset="0"/>
            </a:endParaRPr>
          </a:p>
        </p:txBody>
      </p:sp>
      <p:sp>
        <p:nvSpPr>
          <p:cNvPr id="12" name="矩形 11"/>
          <p:cNvSpPr/>
          <p:nvPr/>
        </p:nvSpPr>
        <p:spPr>
          <a:xfrm>
            <a:off x="3071802" y="641778"/>
            <a:ext cx="2775119" cy="646331"/>
          </a:xfrm>
          <a:prstGeom prst="rect">
            <a:avLst/>
          </a:prstGeom>
        </p:spPr>
        <p:txBody>
          <a:bodyPr wrap="none">
            <a:spAutoFit/>
          </a:bodyPr>
          <a:lstStyle/>
          <a:p>
            <a:pPr marL="0" lvl="0" indent="0">
              <a:buNone/>
            </a:pPr>
            <a:r>
              <a:rPr lang="en-AU" altLang="zh-CN" sz="3600" b="1" dirty="0">
                <a:solidFill>
                  <a:srgbClr val="C00000"/>
                </a:solidFill>
                <a:latin typeface="Arial" pitchFamily="34" charset="0"/>
                <a:cs typeface="Arial" pitchFamily="34" charset="0"/>
              </a:rPr>
              <a:t>Discussion </a:t>
            </a:r>
          </a:p>
        </p:txBody>
      </p:sp>
      <p:sp>
        <p:nvSpPr>
          <p:cNvPr id="13" name="Rectangle 7"/>
          <p:cNvSpPr>
            <a:spLocks noChangeArrowheads="1"/>
          </p:cNvSpPr>
          <p:nvPr/>
        </p:nvSpPr>
        <p:spPr bwMode="auto">
          <a:xfrm>
            <a:off x="107504" y="91948"/>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en-US" altLang="zh-CN" sz="2800" dirty="0">
              <a:solidFill>
                <a:schemeClr val="bg1"/>
              </a:solidFill>
              <a:latin typeface="Arial Black" pitchFamily="34" charset="0"/>
            </a:endParaRPr>
          </a:p>
        </p:txBody>
      </p:sp>
      <p:sp>
        <p:nvSpPr>
          <p:cNvPr id="8" name="Content Placeholder 2"/>
          <p:cNvSpPr>
            <a:spLocks noGrp="1"/>
          </p:cNvSpPr>
          <p:nvPr/>
        </p:nvSpPr>
        <p:spPr>
          <a:xfrm>
            <a:off x="755576" y="2420888"/>
            <a:ext cx="7920880" cy="4098908"/>
          </a:xfrm>
          <a:prstGeom prst="rect">
            <a:avLst/>
          </a:prstGeom>
          <a:noFill/>
          <a:ln w="9525">
            <a:noFill/>
            <a:miter lim="800000"/>
          </a:ln>
          <a:effec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lvl="0" indent="0" algn="just">
              <a:buNone/>
            </a:pPr>
            <a:endParaRPr lang="en-US" altLang="zh-CN" sz="24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89EBC5A4-C736-87D1-E857-15AB517A2B17}"/>
              </a:ext>
            </a:extLst>
          </p:cNvPr>
          <p:cNvSpPr txBox="1"/>
          <p:nvPr/>
        </p:nvSpPr>
        <p:spPr>
          <a:xfrm>
            <a:off x="8459" y="59884"/>
            <a:ext cx="1872208" cy="646331"/>
          </a:xfrm>
          <a:prstGeom prst="rect">
            <a:avLst/>
          </a:prstGeom>
          <a:noFill/>
        </p:spPr>
        <p:txBody>
          <a:bodyPr wrap="square" rtlCol="0">
            <a:spAutoFit/>
          </a:bodyPr>
          <a:lstStyle/>
          <a:p>
            <a:r>
              <a:rPr lang="en-US" altLang="zh-CN" sz="3600" b="1" dirty="0">
                <a:solidFill>
                  <a:schemeClr val="bg1"/>
                </a:solidFill>
              </a:rPr>
              <a:t>Lead in </a:t>
            </a:r>
            <a:endParaRPr lang="zh-CN" altLang="en-US" sz="3600" b="1" dirty="0">
              <a:solidFill>
                <a:schemeClr val="bg1"/>
              </a:solidFill>
            </a:endParaRPr>
          </a:p>
        </p:txBody>
      </p:sp>
    </p:spTree>
    <p:extLst>
      <p:ext uri="{BB962C8B-B14F-4D97-AF65-F5344CB8AC3E}">
        <p14:creationId xmlns:p14="http://schemas.microsoft.com/office/powerpoint/2010/main" val="277954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54E7392-A104-4D85-A47E-6250576C684D}"/>
              </a:ext>
            </a:extLst>
          </p:cNvPr>
          <p:cNvSpPr txBox="1"/>
          <p:nvPr/>
        </p:nvSpPr>
        <p:spPr>
          <a:xfrm>
            <a:off x="179512" y="116632"/>
            <a:ext cx="4824536" cy="5693866"/>
          </a:xfrm>
          <a:prstGeom prst="rect">
            <a:avLst/>
          </a:prstGeom>
          <a:solidFill>
            <a:schemeClr val="accent6">
              <a:lumMod val="20000"/>
              <a:lumOff val="80000"/>
            </a:schemeClr>
          </a:solidFill>
        </p:spPr>
        <p:txBody>
          <a:bodyPr wrap="square">
            <a:spAutoFit/>
          </a:bodyPr>
          <a:lstStyle/>
          <a:p>
            <a:pPr algn="just"/>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9c</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Similarly, in an experimental study by Vogel and colleagues, participants who tended to compare themselves to others more regularly had lower </a:t>
            </a:r>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self-esteem</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more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negative emotions</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and a poorer view of themselves after using Facebook than participants who did not tend to compare themselves to others.</a:t>
            </a:r>
            <a:endParaRPr lang="zh-CN" altLang="en-US" sz="2800" dirty="0"/>
          </a:p>
        </p:txBody>
      </p:sp>
      <p:sp>
        <p:nvSpPr>
          <p:cNvPr id="4" name="文本框 3">
            <a:extLst>
              <a:ext uri="{FF2B5EF4-FFF2-40B4-BE49-F238E27FC236}">
                <a16:creationId xmlns:a16="http://schemas.microsoft.com/office/drawing/2014/main" id="{103E89A0-5818-4462-A4BF-6473A029734D}"/>
              </a:ext>
            </a:extLst>
          </p:cNvPr>
          <p:cNvSpPr txBox="1"/>
          <p:nvPr/>
        </p:nvSpPr>
        <p:spPr>
          <a:xfrm>
            <a:off x="5220072" y="2204864"/>
            <a:ext cx="3456384" cy="2677656"/>
          </a:xfrm>
          <a:prstGeom prst="rect">
            <a:avLst/>
          </a:prstGeom>
          <a:noFill/>
        </p:spPr>
        <p:txBody>
          <a:bodyPr wrap="square">
            <a:spAutoFit/>
          </a:bodyPr>
          <a:lstStyle/>
          <a:p>
            <a:pPr marL="342900" indent="-342900">
              <a:buFont typeface="Wingdings" panose="05000000000000000000" pitchFamily="2" charset="2"/>
              <a:buChar char="Ø"/>
            </a:pPr>
            <a:endParaRPr kumimoji="0" lang="en-US" altLang="zh-CN" sz="2800" b="1" i="0" u="none"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kumimoji="0" lang="en-US" altLang="zh-CN" sz="2800" b="1" i="0" u="none"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self-esteem</a:t>
            </a:r>
            <a:endParaRPr lang="en-US" altLang="zh-CN" sz="2800" b="1" u="sng"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endParaRPr>
          </a:p>
          <a:p>
            <a:r>
              <a:rPr lang="zh-CN" altLang="en-US" sz="2800" b="1" kern="100" dirty="0">
                <a:latin typeface="+mn-ea"/>
                <a:cs typeface="Times New Roman" panose="02020603050405020304" pitchFamily="18" charset="0"/>
              </a:rPr>
              <a:t>   自尊（心）</a:t>
            </a:r>
            <a:endParaRPr lang="en-US" altLang="zh-CN" sz="2800" b="1" kern="100" dirty="0">
              <a:latin typeface="+mn-ea"/>
              <a:cs typeface="Times New Roman" panose="02020603050405020304" pitchFamily="18" charset="0"/>
            </a:endParaRPr>
          </a:p>
          <a:p>
            <a:endParaRPr lang="en-US" altLang="zh-CN" sz="2800" b="1" kern="100" dirty="0">
              <a:latin typeface="+mn-ea"/>
              <a:cs typeface="Times New Roman" panose="02020603050405020304" pitchFamily="18" charset="0"/>
            </a:endParaRPr>
          </a:p>
          <a:p>
            <a:pPr marL="342900" indent="-342900">
              <a:buFont typeface="Wingdings" panose="05000000000000000000" pitchFamily="2" charset="2"/>
              <a:buChar char="Ø"/>
            </a:pPr>
            <a:r>
              <a:rPr lang="en-US" altLang="zh-CN" sz="2800" b="1" kern="100"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negative emotions</a:t>
            </a:r>
          </a:p>
          <a:p>
            <a:r>
              <a:rPr lang="zh-CN" altLang="en-US" sz="2800" b="1" kern="100" dirty="0">
                <a:latin typeface="+mn-ea"/>
                <a:cs typeface="Times New Roman" panose="02020603050405020304" pitchFamily="18" charset="0"/>
              </a:rPr>
              <a:t>   负面情绪</a:t>
            </a:r>
          </a:p>
        </p:txBody>
      </p:sp>
    </p:spTree>
    <p:extLst>
      <p:ext uri="{BB962C8B-B14F-4D97-AF65-F5344CB8AC3E}">
        <p14:creationId xmlns:p14="http://schemas.microsoft.com/office/powerpoint/2010/main" val="151718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ADE65BB-B9E0-436D-BF93-7D7FC8470970}"/>
              </a:ext>
            </a:extLst>
          </p:cNvPr>
          <p:cNvSpPr txBox="1"/>
          <p:nvPr/>
        </p:nvSpPr>
        <p:spPr>
          <a:xfrm>
            <a:off x="199787" y="620688"/>
            <a:ext cx="6480720" cy="6109365"/>
          </a:xfrm>
          <a:prstGeom prst="rect">
            <a:avLst/>
          </a:prstGeom>
          <a:solidFill>
            <a:schemeClr val="accent6">
              <a:lumMod val="20000"/>
              <a:lumOff val="80000"/>
            </a:schemeClr>
          </a:solid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300" b="1" i="0" u="none"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9 </a:t>
            </a:r>
            <a:r>
              <a:rPr kumimoji="0" lang="en-US" altLang="zh-CN" sz="2300" b="1" i="0" u="none"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Indeed, </a:t>
            </a:r>
            <a:r>
              <a:rPr kumimoji="0" lang="en-US" altLang="zh-CN" sz="2300" b="1" i="0" u="sng"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a growing body of research suggests </a:t>
            </a:r>
            <a:r>
              <a:rPr kumimoji="0" lang="en-US" altLang="zh-CN" sz="2300" b="1" i="0" u="none"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that social media use can negatively affect your psychological health, particularly if you compare yourself to the positive images you see online</a:t>
            </a:r>
            <a:r>
              <a:rPr kumimoji="0" lang="en-US" altLang="zh-CN" sz="2300" b="1" i="0" u="none"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300" b="1" i="0" u="sng"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 a study of 339 college women (Puglia, 2017), </a:t>
            </a:r>
            <a:r>
              <a:rPr kumimoji="0" lang="en-US" altLang="zh-CN" sz="2300" b="1" i="0" u="none"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the tendency to compare oneself to others was associated with poorer body esteem. /</a:t>
            </a:r>
            <a:r>
              <a:rPr kumimoji="0" lang="en-US" altLang="zh-CN" sz="2300" b="1" i="0" u="none"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Furthermore, </a:t>
            </a:r>
            <a:r>
              <a:rPr kumimoji="0" lang="en-US" altLang="zh-CN" sz="2300" b="1" i="0" u="sng"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 a sub-sample of 58 women in the Puglia study</a:t>
            </a:r>
            <a:r>
              <a:rPr kumimoji="0" lang="en-US" altLang="zh-CN" sz="2300" b="1" i="0" u="none"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those with higher levels of Facebook usage displayed lower body satisfaction than those with lower Facebook usage./ </a:t>
            </a:r>
            <a:r>
              <a:rPr kumimoji="0" lang="en-US" altLang="zh-CN" sz="2300" b="1" i="0" u="sng" strike="noStrike" kern="1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Similarly,</a:t>
            </a:r>
            <a:r>
              <a:rPr kumimoji="0" lang="en-US" altLang="zh-CN" sz="2300" b="1" i="0" u="sng"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in an experimental study by Vogel and colleagues</a:t>
            </a:r>
            <a:r>
              <a:rPr kumimoji="0" lang="en-US" altLang="zh-CN" sz="2300" b="1" i="0" u="none" strike="noStrike" kern="1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participants who tended to compare themselves to others more regularly had lower self-esteem, more negative emotions, and a poorer view of themselves after using Facebook than participants who did not tend to compare themselves to others.</a:t>
            </a:r>
            <a:endParaRPr kumimoji="0" lang="zh-CN" altLang="zh-CN" sz="23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
        <p:nvSpPr>
          <p:cNvPr id="5" name="对话气泡: 矩形 4">
            <a:extLst>
              <a:ext uri="{FF2B5EF4-FFF2-40B4-BE49-F238E27FC236}">
                <a16:creationId xmlns:a16="http://schemas.microsoft.com/office/drawing/2014/main" id="{1842F450-56DE-42D4-815D-056D4C8F9BDB}"/>
              </a:ext>
            </a:extLst>
          </p:cNvPr>
          <p:cNvSpPr/>
          <p:nvPr/>
        </p:nvSpPr>
        <p:spPr>
          <a:xfrm>
            <a:off x="7435384" y="807506"/>
            <a:ext cx="1501933" cy="1152128"/>
          </a:xfrm>
          <a:prstGeom prst="wedgeRectCallout">
            <a:avLst>
              <a:gd name="adj1" fmla="val -97913"/>
              <a:gd name="adj2" fmla="val -1309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Evidence: research findings</a:t>
            </a:r>
            <a:endPar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 name="对话气泡: 矩形 5">
            <a:extLst>
              <a:ext uri="{FF2B5EF4-FFF2-40B4-BE49-F238E27FC236}">
                <a16:creationId xmlns:a16="http://schemas.microsoft.com/office/drawing/2014/main" id="{865F390D-83FA-4513-B706-856DB93CEC15}"/>
              </a:ext>
            </a:extLst>
          </p:cNvPr>
          <p:cNvSpPr/>
          <p:nvPr/>
        </p:nvSpPr>
        <p:spPr>
          <a:xfrm>
            <a:off x="7281133" y="2357883"/>
            <a:ext cx="1656184" cy="792088"/>
          </a:xfrm>
          <a:prstGeom prst="wedgeRectCallout">
            <a:avLst>
              <a:gd name="adj1" fmla="val -87984"/>
              <a:gd name="adj2" fmla="val -523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Evidence 1: examples</a:t>
            </a:r>
            <a:endPar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7" name="对话气泡: 矩形 5">
            <a:extLst>
              <a:ext uri="{FF2B5EF4-FFF2-40B4-BE49-F238E27FC236}">
                <a16:creationId xmlns:a16="http://schemas.microsoft.com/office/drawing/2014/main" id="{865F390D-83FA-4513-B706-856DB93CEC15}"/>
              </a:ext>
            </a:extLst>
          </p:cNvPr>
          <p:cNvSpPr/>
          <p:nvPr/>
        </p:nvSpPr>
        <p:spPr>
          <a:xfrm>
            <a:off x="7248505" y="3548220"/>
            <a:ext cx="1721440" cy="720080"/>
          </a:xfrm>
          <a:prstGeom prst="wedgeRectCallout">
            <a:avLst>
              <a:gd name="adj1" fmla="val -85450"/>
              <a:gd name="adj2" fmla="val -345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Evidence 2: examples</a:t>
            </a:r>
            <a:endPar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 name="对话气泡: 矩形 5">
            <a:extLst>
              <a:ext uri="{FF2B5EF4-FFF2-40B4-BE49-F238E27FC236}">
                <a16:creationId xmlns:a16="http://schemas.microsoft.com/office/drawing/2014/main" id="{865F390D-83FA-4513-B706-856DB93CEC15}"/>
              </a:ext>
            </a:extLst>
          </p:cNvPr>
          <p:cNvSpPr/>
          <p:nvPr/>
        </p:nvSpPr>
        <p:spPr>
          <a:xfrm>
            <a:off x="7293963" y="5157192"/>
            <a:ext cx="1579059" cy="1152128"/>
          </a:xfrm>
          <a:prstGeom prst="wedgeRectCallout">
            <a:avLst>
              <a:gd name="adj1" fmla="val -96586"/>
              <a:gd name="adj2" fmla="val -167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Evidence 3: examples</a:t>
            </a:r>
            <a:endPar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A8C3E431-D05E-2C09-BC36-917947A5F769}"/>
              </a:ext>
            </a:extLst>
          </p:cNvPr>
          <p:cNvSpPr txBox="1"/>
          <p:nvPr/>
        </p:nvSpPr>
        <p:spPr>
          <a:xfrm>
            <a:off x="233226" y="35913"/>
            <a:ext cx="45720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Analysis of  evidence </a:t>
            </a:r>
            <a:r>
              <a:rPr kumimoji="0" lang="en-US" altLang="zh-CN"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endParaRPr kumimoji="0" lang="zh-CN" altLang="en-US"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3558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AAA6001-B9EE-4E01-8A7D-CB227BBECC7F}"/>
              </a:ext>
            </a:extLst>
          </p:cNvPr>
          <p:cNvSpPr txBox="1"/>
          <p:nvPr/>
        </p:nvSpPr>
        <p:spPr>
          <a:xfrm>
            <a:off x="107504" y="188640"/>
            <a:ext cx="5040560" cy="3970318"/>
          </a:xfrm>
          <a:prstGeom prst="rect">
            <a:avLst/>
          </a:prstGeom>
          <a:solidFill>
            <a:schemeClr val="accent6">
              <a:lumMod val="20000"/>
              <a:lumOff val="80000"/>
            </a:schemeClr>
          </a:solidFill>
        </p:spPr>
        <p:txBody>
          <a:bodyPr wrap="square">
            <a:spAutoFit/>
          </a:bodyPr>
          <a:lstStyle/>
          <a:p>
            <a:pPr algn="just"/>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10</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The naked truth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is this: Most of us now </a:t>
            </a:r>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u</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se some form of social media. Research suggests that what people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post</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on social media is not an accurate representation of their lives or who they are. In fact, it may be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blatant</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lies.</a:t>
            </a:r>
          </a:p>
          <a:p>
            <a:pPr algn="just"/>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7A5899A8-2A61-400C-BB0E-313014822A97}"/>
              </a:ext>
            </a:extLst>
          </p:cNvPr>
          <p:cNvSpPr txBox="1"/>
          <p:nvPr/>
        </p:nvSpPr>
        <p:spPr>
          <a:xfrm>
            <a:off x="5364088" y="1642790"/>
            <a:ext cx="2952328" cy="2246769"/>
          </a:xfrm>
          <a:prstGeom prst="rect">
            <a:avLst/>
          </a:prstGeom>
          <a:noFill/>
        </p:spPr>
        <p:txBody>
          <a:bodyPr wrap="square">
            <a:spAutoFit/>
          </a:bodyPr>
          <a:lstStyle/>
          <a:p>
            <a:pPr marL="342900" indent="-342900">
              <a:buFont typeface="Wingdings" panose="05000000000000000000" pitchFamily="2" charset="2"/>
              <a:buChar char="Ø"/>
            </a:pPr>
            <a:r>
              <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p</a:t>
            </a:r>
            <a:r>
              <a:rPr lang="en-US" altLang="zh-CN" sz="2800" b="1" kern="100" noProof="0" dirty="0" err="1">
                <a:solidFill>
                  <a:srgbClr val="3333FF"/>
                </a:solidFill>
                <a:latin typeface="Times New Roman" panose="02020603050405020304" pitchFamily="18" charset="0"/>
                <a:ea typeface="等线" panose="02010600030101010101" pitchFamily="2" charset="-122"/>
                <a:cs typeface="Times New Roman" panose="02020603050405020304" pitchFamily="18" charset="0"/>
              </a:rPr>
              <a:t>ost</a:t>
            </a:r>
            <a:r>
              <a:rPr lang="en-US" altLang="zh-CN" sz="2800" b="1" kern="100" noProof="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2800" b="1" kern="100" noProof="0" dirty="0">
                <a:solidFill>
                  <a:srgbClr val="3333FF"/>
                </a:solidFill>
                <a:latin typeface="+mn-ea"/>
                <a:cs typeface="Times New Roman" panose="02020603050405020304" pitchFamily="18" charset="0"/>
              </a:rPr>
              <a:t>发布</a:t>
            </a:r>
            <a:endParaRPr lang="en-US" altLang="zh-CN" sz="2800" b="1" kern="100" noProof="0" dirty="0">
              <a:solidFill>
                <a:srgbClr val="3333FF"/>
              </a:solidFill>
              <a:latin typeface="+mn-ea"/>
              <a:cs typeface="Times New Roman" panose="02020603050405020304" pitchFamily="18" charset="0"/>
            </a:endParaRPr>
          </a:p>
          <a:p>
            <a:pPr marL="342900" indent="-342900">
              <a:buFont typeface="Wingdings" panose="05000000000000000000" pitchFamily="2" charset="2"/>
              <a:buChar char="Ø"/>
            </a:pPr>
            <a:endParaRPr lang="en-US" altLang="zh-CN" sz="2800" b="1" kern="100" noProof="0" dirty="0">
              <a:solidFill>
                <a:srgbClr val="3333FF"/>
              </a:solidFill>
              <a:latin typeface="+mn-ea"/>
              <a:cs typeface="Times New Roman" panose="02020603050405020304" pitchFamily="18" charset="0"/>
            </a:endParaRPr>
          </a:p>
          <a:p>
            <a:pPr marL="342900" indent="-342900">
              <a:buFont typeface="Wingdings" panose="05000000000000000000" pitchFamily="2" charset="2"/>
              <a:buChar char="Ø"/>
            </a:pPr>
            <a:endParaRPr lang="en-US" altLang="zh-CN" sz="2800" b="1" kern="100" noProof="0" dirty="0">
              <a:solidFill>
                <a:srgbClr val="3333FF"/>
              </a:solidFill>
              <a:latin typeface="+mn-ea"/>
              <a:cs typeface="Times New Roman" panose="02020603050405020304" pitchFamily="18" charset="0"/>
            </a:endParaRPr>
          </a:p>
          <a:p>
            <a:pPr marL="342900" indent="-342900">
              <a:buFont typeface="Wingdings" panose="05000000000000000000" pitchFamily="2" charset="2"/>
              <a:buChar char="Ø"/>
            </a:pPr>
            <a:r>
              <a:rPr lang="en-US" altLang="zh-CN" sz="2800" b="1" kern="100" noProof="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b</a:t>
            </a:r>
            <a:r>
              <a:rPr kumimoji="0" lang="en-US" altLang="zh-CN" sz="2800" b="1" i="0"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latant </a:t>
            </a:r>
            <a:r>
              <a:rPr kumimoji="0" lang="zh-CN" altLang="en-US" sz="2800" b="1" i="0" strike="noStrike" kern="100" cap="none" spc="0" normalizeH="0" baseline="0" noProof="0" dirty="0">
                <a:ln>
                  <a:noFill/>
                </a:ln>
                <a:solidFill>
                  <a:srgbClr val="3333FF"/>
                </a:solidFill>
                <a:effectLst/>
                <a:uLnTx/>
                <a:uFillTx/>
                <a:latin typeface="+mn-ea"/>
                <a:cs typeface="Times New Roman" panose="02020603050405020304" pitchFamily="18" charset="0"/>
              </a:rPr>
              <a:t>公然的</a:t>
            </a:r>
            <a:endParaRPr kumimoji="0" lang="en-US" altLang="zh-CN" sz="2800" b="1" i="0" strike="noStrike" kern="100" cap="none" spc="0" normalizeH="0" baseline="0" noProof="0" dirty="0">
              <a:ln>
                <a:noFill/>
              </a:ln>
              <a:solidFill>
                <a:srgbClr val="3333FF"/>
              </a:solidFill>
              <a:effectLst/>
              <a:uLnTx/>
              <a:uFillTx/>
              <a:latin typeface="+mn-ea"/>
              <a:cs typeface="Times New Roman" panose="02020603050405020304" pitchFamily="18" charset="0"/>
            </a:endParaRPr>
          </a:p>
          <a:p>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 obvious</a:t>
            </a:r>
            <a:endParaRPr lang="zh-CN" altLang="en-US" sz="2800" dirty="0"/>
          </a:p>
        </p:txBody>
      </p:sp>
    </p:spTree>
    <p:extLst>
      <p:ext uri="{BB962C8B-B14F-4D97-AF65-F5344CB8AC3E}">
        <p14:creationId xmlns:p14="http://schemas.microsoft.com/office/powerpoint/2010/main" val="179391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AAA6001-B9EE-4E01-8A7D-CB227BBECC7F}"/>
              </a:ext>
            </a:extLst>
          </p:cNvPr>
          <p:cNvSpPr txBox="1"/>
          <p:nvPr/>
        </p:nvSpPr>
        <p:spPr>
          <a:xfrm>
            <a:off x="305737" y="1268760"/>
            <a:ext cx="6048672" cy="3416320"/>
          </a:xfrm>
          <a:prstGeom prst="rect">
            <a:avLst/>
          </a:prstGeom>
          <a:solidFill>
            <a:schemeClr val="accent6">
              <a:lumMod val="20000"/>
              <a:lumOff val="80000"/>
            </a:schemeClr>
          </a:solidFill>
        </p:spPr>
        <p:txBody>
          <a:bodyPr wrap="square">
            <a:spAutoFit/>
          </a:bodyPr>
          <a:lstStyle/>
          <a:p>
            <a:pPr algn="just">
              <a:lnSpc>
                <a:spcPct val="150000"/>
              </a:lnSpc>
            </a:pPr>
            <a:r>
              <a:rPr lang="en-US" altLang="zh-CN" sz="24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10</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The naked truth is this: Most of us now </a:t>
            </a:r>
            <a:r>
              <a:rPr lang="en-US" altLang="zh-CN" sz="2400" b="1" kern="100"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u</a:t>
            </a:r>
            <a:r>
              <a:rPr lang="en-US" altLang="zh-CN" sz="24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se some form of social media. /</a:t>
            </a:r>
            <a:r>
              <a:rPr lang="en-US" altLang="zh-CN" sz="2400" b="1" u="sng" kern="100" dirty="0">
                <a:effectLst/>
                <a:latin typeface="Times New Roman" panose="02020603050405020304" pitchFamily="18" charset="0"/>
                <a:ea typeface="等线" panose="02010600030101010101" pitchFamily="2" charset="-122"/>
                <a:cs typeface="Times New Roman" panose="02020603050405020304" pitchFamily="18" charset="0"/>
              </a:rPr>
              <a:t>Research suggests </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that what people post on social media is not an accurate representation of their lives or who they are. In fact, it may be blatant lies.</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对话气泡: 矩形 4">
            <a:extLst>
              <a:ext uri="{FF2B5EF4-FFF2-40B4-BE49-F238E27FC236}">
                <a16:creationId xmlns:a16="http://schemas.microsoft.com/office/drawing/2014/main" id="{444A9AC9-0438-4C24-A670-E8D122D628BA}"/>
              </a:ext>
            </a:extLst>
          </p:cNvPr>
          <p:cNvSpPr/>
          <p:nvPr/>
        </p:nvSpPr>
        <p:spPr>
          <a:xfrm>
            <a:off x="7232203" y="3645024"/>
            <a:ext cx="1501933" cy="1152128"/>
          </a:xfrm>
          <a:prstGeom prst="wedgeRectCallout">
            <a:avLst>
              <a:gd name="adj1" fmla="val -103533"/>
              <a:gd name="adj2" fmla="val -729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Evidence: research findings</a:t>
            </a:r>
            <a:endParaRPr lang="zh-CN" altLang="en-US" sz="2400" b="1" dirty="0">
              <a:solidFill>
                <a:schemeClr val="tx1"/>
              </a:solidFill>
            </a:endParaRPr>
          </a:p>
        </p:txBody>
      </p:sp>
      <p:sp>
        <p:nvSpPr>
          <p:cNvPr id="6" name="对话气泡: 矩形 5">
            <a:extLst>
              <a:ext uri="{FF2B5EF4-FFF2-40B4-BE49-F238E27FC236}">
                <a16:creationId xmlns:a16="http://schemas.microsoft.com/office/drawing/2014/main" id="{1B8696DB-8F53-42EE-970E-BE98F113255C}"/>
              </a:ext>
            </a:extLst>
          </p:cNvPr>
          <p:cNvSpPr/>
          <p:nvPr/>
        </p:nvSpPr>
        <p:spPr>
          <a:xfrm>
            <a:off x="7232202" y="1270618"/>
            <a:ext cx="1501933" cy="1152128"/>
          </a:xfrm>
          <a:prstGeom prst="wedgeRectCallout">
            <a:avLst>
              <a:gd name="adj1" fmla="val -106343"/>
              <a:gd name="adj2" fmla="val -2652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Claim </a:t>
            </a:r>
            <a:endParaRPr lang="zh-CN" altLang="en-US" sz="2400" b="1" dirty="0">
              <a:solidFill>
                <a:schemeClr val="tx1"/>
              </a:solidFill>
            </a:endParaRPr>
          </a:p>
        </p:txBody>
      </p:sp>
      <p:sp>
        <p:nvSpPr>
          <p:cNvPr id="4" name="文本框 3">
            <a:extLst>
              <a:ext uri="{FF2B5EF4-FFF2-40B4-BE49-F238E27FC236}">
                <a16:creationId xmlns:a16="http://schemas.microsoft.com/office/drawing/2014/main" id="{34BA0DB3-B2BF-E4AA-6A8F-928AE99D0CED}"/>
              </a:ext>
            </a:extLst>
          </p:cNvPr>
          <p:cNvSpPr txBox="1"/>
          <p:nvPr/>
        </p:nvSpPr>
        <p:spPr>
          <a:xfrm>
            <a:off x="305737" y="188640"/>
            <a:ext cx="45720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Analysis of  evidence </a:t>
            </a:r>
            <a:r>
              <a:rPr kumimoji="0" lang="en-US" altLang="zh-CN"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endParaRPr kumimoji="0" lang="zh-CN" altLang="en-US"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955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191BA32-70D7-40AA-A093-101A114227E8}"/>
              </a:ext>
            </a:extLst>
          </p:cNvPr>
          <p:cNvSpPr txBox="1"/>
          <p:nvPr/>
        </p:nvSpPr>
        <p:spPr>
          <a:xfrm>
            <a:off x="107504" y="116632"/>
            <a:ext cx="4824536" cy="5693866"/>
          </a:xfrm>
          <a:prstGeom prst="rect">
            <a:avLst/>
          </a:prstGeom>
          <a:solidFill>
            <a:schemeClr val="accent6">
              <a:lumMod val="20000"/>
              <a:lumOff val="80000"/>
            </a:schemeClr>
          </a:solidFill>
        </p:spPr>
        <p:txBody>
          <a:bodyPr wrap="square">
            <a:spAutoFit/>
          </a:bodyPr>
          <a:lstStyle/>
          <a:p>
            <a:pPr algn="just"/>
            <a:r>
              <a:rPr lang="en-US" altLang="zh-CN" sz="28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11 </a:t>
            </a:r>
            <a:r>
              <a:rPr lang="en-US" altLang="zh-CN" sz="2800" b="1" u="sng"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Consequently</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when engaging with social media, it is critical to remind yourself that what you see is not an accurate picture of reality. Don't compare yourself to the </a:t>
            </a:r>
            <a:r>
              <a:rPr lang="en-US" altLang="zh-CN" sz="2800" b="1" u="sng"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images</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 of friends, colleagues, or celebrities. Remind yourself that it is just a </a:t>
            </a:r>
            <a:r>
              <a:rPr lang="en-US" altLang="zh-CN" sz="2800" b="1" kern="100" dirty="0">
                <a:solidFill>
                  <a:srgbClr val="3333FF"/>
                </a:solidFill>
                <a:effectLst/>
                <a:latin typeface="Times New Roman" panose="02020603050405020304" pitchFamily="18" charset="0"/>
                <a:ea typeface="等线" panose="02010600030101010101" pitchFamily="2" charset="-122"/>
                <a:cs typeface="Times New Roman" panose="02020603050405020304" pitchFamily="18" charset="0"/>
              </a:rPr>
              <a:t>snapshot </a:t>
            </a:r>
            <a:r>
              <a:rPr lang="en-US" altLang="zh-CN" sz="2800" b="1" kern="100" dirty="0">
                <a:effectLst/>
                <a:latin typeface="Times New Roman" panose="02020603050405020304" pitchFamily="18" charset="0"/>
                <a:ea typeface="等线" panose="02010600030101010101" pitchFamily="2" charset="-122"/>
                <a:cs typeface="Times New Roman" panose="02020603050405020304" pitchFamily="18" charset="0"/>
              </a:rPr>
              <a:t>of their life— and one that they want you to see.</a:t>
            </a:r>
          </a:p>
          <a:p>
            <a:pPr algn="just"/>
            <a:endPar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endParaRPr>
          </a:p>
          <a:p>
            <a:pPr algn="just"/>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474FE247-E961-46EB-9D5C-316E9DDECC6B}"/>
              </a:ext>
            </a:extLst>
          </p:cNvPr>
          <p:cNvSpPr txBox="1"/>
          <p:nvPr/>
        </p:nvSpPr>
        <p:spPr>
          <a:xfrm>
            <a:off x="5148064" y="332656"/>
            <a:ext cx="3682114" cy="4678204"/>
          </a:xfrm>
          <a:prstGeom prst="rect">
            <a:avLst/>
          </a:prstGeom>
          <a:noFill/>
        </p:spPr>
        <p:txBody>
          <a:bodyPr wrap="square">
            <a:spAutoFit/>
          </a:bodyPr>
          <a:lstStyle/>
          <a:p>
            <a:pPr marL="342900" indent="-342900">
              <a:buFont typeface="Wingdings" panose="05000000000000000000" pitchFamily="2" charset="2"/>
              <a:buChar char="Ø"/>
            </a:pPr>
            <a:r>
              <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c</a:t>
            </a:r>
            <a:r>
              <a:rPr kumimoji="0" lang="en-US" altLang="zh-CN" sz="2800" b="1" i="0" strike="noStrike" kern="100" cap="none" spc="0" normalizeH="0" baseline="0" noProof="0" dirty="0" err="1">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onsequently</a:t>
            </a:r>
            <a:endParaRPr kumimoji="0" lang="en-US" altLang="zh-CN" sz="2800" b="1" i="0"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 therefore</a:t>
            </a:r>
            <a:endParaRPr kumimoji="0" lang="en-US" altLang="zh-CN" sz="2800" b="1" i="0" strike="noStrike" kern="100" cap="none" spc="0" normalizeH="0" baseline="0" noProof="0" dirty="0">
              <a:ln>
                <a:noFill/>
              </a:ln>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Ø"/>
            </a:pPr>
            <a:endPar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Ø"/>
            </a:pPr>
            <a:endParaRPr kumimoji="0" lang="en-US" altLang="zh-CN" sz="2800" b="1" i="0"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en-US" altLang="zh-CN" sz="2800" b="1" kern="100" dirty="0" err="1">
                <a:solidFill>
                  <a:srgbClr val="3333FF"/>
                </a:solidFill>
                <a:latin typeface="Times New Roman" panose="02020603050405020304" pitchFamily="18" charset="0"/>
                <a:ea typeface="等线" panose="02010600030101010101" pitchFamily="2" charset="-122"/>
                <a:cs typeface="Times New Roman" panose="02020603050405020304" pitchFamily="18" charset="0"/>
              </a:rPr>
              <a:t>i</a:t>
            </a:r>
            <a:r>
              <a:rPr kumimoji="0" lang="en-US" altLang="zh-CN" sz="2800" b="1" i="0"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mage </a:t>
            </a:r>
          </a:p>
          <a:p>
            <a:r>
              <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     </a:t>
            </a:r>
            <a:r>
              <a:rPr kumimoji="0" lang="zh-CN" altLang="en-US" sz="2800" b="1" i="0" strike="noStrike" kern="100" cap="none" spc="0" normalizeH="0" baseline="0" noProof="0" dirty="0">
                <a:ln>
                  <a:noFill/>
                </a:ln>
                <a:effectLst/>
                <a:uLnTx/>
                <a:uFillTx/>
                <a:latin typeface="+mn-ea"/>
                <a:cs typeface="Times New Roman" panose="02020603050405020304" pitchFamily="18" charset="0"/>
              </a:rPr>
              <a:t>形象</a:t>
            </a:r>
            <a:endParaRPr kumimoji="0" lang="en-US" altLang="zh-CN" sz="2800" b="1" i="0" strike="noStrike" kern="100" cap="none" spc="0" normalizeH="0" baseline="0" noProof="0" dirty="0">
              <a:ln>
                <a:noFill/>
              </a:ln>
              <a:effectLst/>
              <a:uLnTx/>
              <a:uFillTx/>
              <a:latin typeface="+mn-ea"/>
              <a:cs typeface="Times New Roman" panose="02020603050405020304" pitchFamily="18" charset="0"/>
            </a:endParaRPr>
          </a:p>
          <a:p>
            <a:pPr marL="342900" indent="-342900">
              <a:buFont typeface="Wingdings" panose="05000000000000000000" pitchFamily="2" charset="2"/>
              <a:buChar char="Ø"/>
            </a:pPr>
            <a:endPar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Ø"/>
            </a:pPr>
            <a:endPar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en-US" altLang="zh-CN" sz="2800" b="1" kern="100" dirty="0">
                <a:solidFill>
                  <a:srgbClr val="3333FF"/>
                </a:solidFill>
                <a:latin typeface="Times New Roman" panose="02020603050405020304" pitchFamily="18" charset="0"/>
                <a:ea typeface="等线" panose="02010600030101010101" pitchFamily="2" charset="-122"/>
                <a:cs typeface="Times New Roman" panose="02020603050405020304" pitchFamily="18" charset="0"/>
              </a:rPr>
              <a:t>s</a:t>
            </a:r>
            <a:r>
              <a:rPr kumimoji="0" lang="en-US" altLang="zh-CN" sz="2800" b="1" i="0" strike="noStrike" kern="100" cap="none" spc="0" normalizeH="0" baseline="0" noProof="0" dirty="0" err="1">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rPr>
              <a:t>napshot</a:t>
            </a:r>
            <a:endParaRPr kumimoji="0" lang="en-US" altLang="zh-CN" sz="2800" b="1" i="0" strike="noStrike" kern="100" cap="none" spc="0" normalizeH="0" baseline="0" noProof="0" dirty="0">
              <a:ln>
                <a:noFill/>
              </a:ln>
              <a:solidFill>
                <a:srgbClr val="3333FF"/>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r>
              <a:rPr lang="en-US" altLang="zh-CN" sz="2800" b="1" kern="100" dirty="0">
                <a:latin typeface="Times New Roman" panose="02020603050405020304" pitchFamily="18" charset="0"/>
                <a:ea typeface="等线" panose="02010600030101010101" pitchFamily="2" charset="-122"/>
                <a:cs typeface="Times New Roman" panose="02020603050405020304" pitchFamily="18" charset="0"/>
              </a:rPr>
              <a:t>= picture/ photograph </a:t>
            </a:r>
            <a:endParaRPr kumimoji="0" lang="en-US" altLang="zh-CN" sz="2800" b="1" i="0" strike="noStrike" kern="100" cap="none" spc="0" normalizeH="0" baseline="0" noProof="0" dirty="0">
              <a:ln>
                <a:noFill/>
              </a:ln>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401533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191BA32-70D7-40AA-A093-101A114227E8}"/>
              </a:ext>
            </a:extLst>
          </p:cNvPr>
          <p:cNvSpPr txBox="1"/>
          <p:nvPr/>
        </p:nvSpPr>
        <p:spPr>
          <a:xfrm>
            <a:off x="323528" y="836712"/>
            <a:ext cx="6120680" cy="3911840"/>
          </a:xfrm>
          <a:prstGeom prst="rect">
            <a:avLst/>
          </a:prstGeom>
          <a:solidFill>
            <a:schemeClr val="accent6">
              <a:lumMod val="20000"/>
              <a:lumOff val="80000"/>
            </a:schemeClr>
          </a:solidFill>
        </p:spPr>
        <p:txBody>
          <a:bodyPr wrap="square">
            <a:spAutoFit/>
          </a:bodyPr>
          <a:lstStyle/>
          <a:p>
            <a:pPr algn="just">
              <a:lnSpc>
                <a:spcPct val="150000"/>
              </a:lnSpc>
            </a:pPr>
            <a:r>
              <a:rPr lang="en-US" altLang="zh-CN" sz="24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11</a:t>
            </a:r>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kern="100"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Consequently, when engaging with social media, it is critical to remind yourself that what you see is not an accurate picture of reality. Don't compare yourself to the images of friends, colleagues, or celebrities. Remind yourself that it is just a snapshot of their life— and one that they want you to see.</a:t>
            </a:r>
            <a:endParaRPr lang="zh-CN" altLang="zh-CN" sz="24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对话气泡: 矩形 4">
            <a:extLst>
              <a:ext uri="{FF2B5EF4-FFF2-40B4-BE49-F238E27FC236}">
                <a16:creationId xmlns:a16="http://schemas.microsoft.com/office/drawing/2014/main" id="{98691F5F-DD26-4715-AAC3-78EE4DB12716}"/>
              </a:ext>
            </a:extLst>
          </p:cNvPr>
          <p:cNvSpPr/>
          <p:nvPr/>
        </p:nvSpPr>
        <p:spPr>
          <a:xfrm>
            <a:off x="7253703" y="1556792"/>
            <a:ext cx="1501933" cy="864096"/>
          </a:xfrm>
          <a:prstGeom prst="wedgeRectCallout">
            <a:avLst>
              <a:gd name="adj1" fmla="val -86673"/>
              <a:gd name="adj2" fmla="val 239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Claim </a:t>
            </a:r>
            <a:endParaRPr lang="zh-CN" altLang="en-US" sz="2400" b="1" dirty="0">
              <a:solidFill>
                <a:schemeClr val="tx1"/>
              </a:solidFill>
            </a:endParaRPr>
          </a:p>
        </p:txBody>
      </p:sp>
      <p:sp>
        <p:nvSpPr>
          <p:cNvPr id="4" name="文本框 3">
            <a:extLst>
              <a:ext uri="{FF2B5EF4-FFF2-40B4-BE49-F238E27FC236}">
                <a16:creationId xmlns:a16="http://schemas.microsoft.com/office/drawing/2014/main" id="{0F009DDD-C644-1ED8-5401-41FA68AE38E3}"/>
              </a:ext>
            </a:extLst>
          </p:cNvPr>
          <p:cNvSpPr txBox="1"/>
          <p:nvPr/>
        </p:nvSpPr>
        <p:spPr>
          <a:xfrm>
            <a:off x="302217" y="220515"/>
            <a:ext cx="45720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Analysis of  evidence </a:t>
            </a:r>
            <a:r>
              <a:rPr kumimoji="0" lang="en-US" altLang="zh-CN"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endParaRPr kumimoji="0" lang="zh-CN" altLang="en-US" sz="3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6055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36C47-2326-1EB2-188B-19EA6025D29D}"/>
              </a:ext>
            </a:extLst>
          </p:cNvPr>
          <p:cNvSpPr>
            <a:spLocks noGrp="1"/>
          </p:cNvSpPr>
          <p:nvPr>
            <p:ph type="title"/>
          </p:nvPr>
        </p:nvSpPr>
        <p:spPr>
          <a:xfrm>
            <a:off x="107504" y="74242"/>
            <a:ext cx="8229600" cy="634082"/>
          </a:xfrm>
        </p:spPr>
        <p:txBody>
          <a:bodyPr>
            <a:normAutofit fontScale="90000"/>
          </a:bodyPr>
          <a:lstStyle/>
          <a:p>
            <a:pPr algn="l"/>
            <a:r>
              <a:rPr lang="en-US" altLang="zh-CN" b="1" dirty="0">
                <a:solidFill>
                  <a:srgbClr val="C00000"/>
                </a:solidFill>
                <a:latin typeface="Times New Roman" panose="02020603050405020304" pitchFamily="18" charset="0"/>
                <a:cs typeface="Times New Roman" panose="02020603050405020304" pitchFamily="18" charset="0"/>
              </a:rPr>
              <a:t>Useful expressions </a:t>
            </a:r>
            <a:endParaRPr lang="zh-CN" altLang="en-US" b="1" dirty="0">
              <a:solidFill>
                <a:srgbClr val="C00000"/>
              </a:solidFill>
              <a:latin typeface="Times New Roman" panose="02020603050405020304" pitchFamily="18" charset="0"/>
              <a:cs typeface="Times New Roman" panose="02020603050405020304" pitchFamily="18" charset="0"/>
            </a:endParaRPr>
          </a:p>
        </p:txBody>
      </p:sp>
      <p:graphicFrame>
        <p:nvGraphicFramePr>
          <p:cNvPr id="5" name="内容占位符 4">
            <a:extLst>
              <a:ext uri="{FF2B5EF4-FFF2-40B4-BE49-F238E27FC236}">
                <a16:creationId xmlns:a16="http://schemas.microsoft.com/office/drawing/2014/main" id="{9B96FBF6-50A0-C636-EFC8-F6ABE324F405}"/>
              </a:ext>
            </a:extLst>
          </p:cNvPr>
          <p:cNvGraphicFramePr>
            <a:graphicFrameLocks noGrp="1"/>
          </p:cNvGraphicFramePr>
          <p:nvPr>
            <p:ph sz="half" idx="1"/>
            <p:extLst>
              <p:ext uri="{D42A27DB-BD31-4B8C-83A1-F6EECF244321}">
                <p14:modId xmlns:p14="http://schemas.microsoft.com/office/powerpoint/2010/main" val="183801380"/>
              </p:ext>
            </p:extLst>
          </p:nvPr>
        </p:nvGraphicFramePr>
        <p:xfrm>
          <a:off x="251520" y="1052736"/>
          <a:ext cx="4244280" cy="5695192"/>
        </p:xfrm>
        <a:graphic>
          <a:graphicData uri="http://schemas.openxmlformats.org/drawingml/2006/table">
            <a:tbl>
              <a:tblPr/>
              <a:tblGrid>
                <a:gridCol w="623014">
                  <a:extLst>
                    <a:ext uri="{9D8B030D-6E8A-4147-A177-3AD203B41FA5}">
                      <a16:colId xmlns:a16="http://schemas.microsoft.com/office/drawing/2014/main" val="557227073"/>
                    </a:ext>
                  </a:extLst>
                </a:gridCol>
                <a:gridCol w="3621266">
                  <a:extLst>
                    <a:ext uri="{9D8B030D-6E8A-4147-A177-3AD203B41FA5}">
                      <a16:colId xmlns:a16="http://schemas.microsoft.com/office/drawing/2014/main" val="1655879390"/>
                    </a:ext>
                  </a:extLst>
                </a:gridCol>
              </a:tblGrid>
              <a:tr h="530350">
                <a:tc>
                  <a:txBody>
                    <a:bodyPr/>
                    <a:lstStyle/>
                    <a:p>
                      <a:pPr algn="ctr" fontAlgn="ctr"/>
                      <a:r>
                        <a:rPr lang="en-US" altLang="zh-CN" sz="2800" b="1" i="0" u="none" strike="noStrike" dirty="0">
                          <a:solidFill>
                            <a:srgbClr val="000000"/>
                          </a:solidFill>
                          <a:effectLst/>
                          <a:latin typeface="Times New Roman" panose="02020603050405020304" pitchFamily="18" charset="0"/>
                          <a:ea typeface="宋体" panose="02010600030101010101" pitchFamily="2"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b="1" i="0" u="none" strike="noStrike" dirty="0">
                          <a:solidFill>
                            <a:srgbClr val="000000"/>
                          </a:solidFill>
                          <a:effectLst/>
                          <a:latin typeface="Times New Roman" panose="02020603050405020304" pitchFamily="18" charset="0"/>
                          <a:ea typeface="宋体" panose="02010600030101010101" pitchFamily="2" charset="-122"/>
                        </a:rPr>
                        <a:t>social media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86455474"/>
                  </a:ext>
                </a:extLst>
              </a:tr>
              <a:tr h="530350">
                <a:tc>
                  <a:txBody>
                    <a:bodyPr/>
                    <a:lstStyle/>
                    <a:p>
                      <a:pPr algn="ctr" fontAlgn="ctr"/>
                      <a:r>
                        <a:rPr lang="en-US" altLang="zh-CN" sz="2800" b="1" i="0" u="none" strike="noStrike">
                          <a:solidFill>
                            <a:srgbClr val="000000"/>
                          </a:solidFill>
                          <a:effectLst/>
                          <a:latin typeface="Times New Roman" panose="02020603050405020304" pitchFamily="18" charset="0"/>
                          <a:ea typeface="宋体" panose="02010600030101010101" pitchFamily="2"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b="1" i="0" u="none" strike="noStrike">
                          <a:solidFill>
                            <a:srgbClr val="000000"/>
                          </a:solidFill>
                          <a:effectLst/>
                          <a:latin typeface="Times New Roman" panose="02020603050405020304" pitchFamily="18" charset="0"/>
                          <a:ea typeface="宋体" panose="02010600030101010101" pitchFamily="2" charset="-122"/>
                        </a:rPr>
                        <a:t>interact with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09364665"/>
                  </a:ext>
                </a:extLst>
              </a:tr>
              <a:tr h="530350">
                <a:tc>
                  <a:txBody>
                    <a:bodyPr/>
                    <a:lstStyle/>
                    <a:p>
                      <a:pPr algn="ctr" fontAlgn="ctr"/>
                      <a:r>
                        <a:rPr lang="en-US" altLang="zh-CN" sz="2800" b="1" i="0" u="none" strike="noStrike">
                          <a:solidFill>
                            <a:srgbClr val="000000"/>
                          </a:solidFill>
                          <a:effectLst/>
                          <a:latin typeface="Times New Roman" panose="02020603050405020304" pitchFamily="18" charset="0"/>
                          <a:ea typeface="宋体" panose="02010600030101010101" pitchFamily="2"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b="1" i="0" u="none" strike="noStrike">
                          <a:solidFill>
                            <a:srgbClr val="000000"/>
                          </a:solidFill>
                          <a:effectLst/>
                          <a:latin typeface="Times New Roman" panose="02020603050405020304" pitchFamily="18" charset="0"/>
                          <a:ea typeface="宋体" panose="02010600030101010101" pitchFamily="2" charset="-122"/>
                        </a:rPr>
                        <a:t>sift through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91726728"/>
                  </a:ext>
                </a:extLst>
              </a:tr>
              <a:tr h="530350">
                <a:tc>
                  <a:txBody>
                    <a:bodyPr/>
                    <a:lstStyle/>
                    <a:p>
                      <a:pPr algn="ctr" fontAlgn="ctr"/>
                      <a:r>
                        <a:rPr lang="en-US" altLang="zh-CN" sz="2800" b="1"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b="1" i="0" u="none" strike="noStrike">
                          <a:solidFill>
                            <a:srgbClr val="000000"/>
                          </a:solidFill>
                          <a:effectLst/>
                          <a:latin typeface="Times New Roman" panose="02020603050405020304" pitchFamily="18" charset="0"/>
                          <a:ea typeface="宋体" panose="02010600030101010101" pitchFamily="2" charset="-122"/>
                        </a:rPr>
                        <a:t>explosive reactions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72864961"/>
                  </a:ext>
                </a:extLst>
              </a:tr>
              <a:tr h="530350">
                <a:tc>
                  <a:txBody>
                    <a:bodyPr/>
                    <a:lstStyle/>
                    <a:p>
                      <a:pPr algn="ctr" fontAlgn="ctr"/>
                      <a:r>
                        <a:rPr lang="en-US" altLang="zh-CN" sz="2800" b="1" i="0" u="none" strike="noStrike">
                          <a:solidFill>
                            <a:srgbClr val="000000"/>
                          </a:solidFill>
                          <a:effectLst/>
                          <a:latin typeface="Times New Roman" panose="02020603050405020304" pitchFamily="18" charset="0"/>
                          <a:ea typeface="宋体" panose="02010600030101010101" pitchFamily="2"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b="1" i="0" u="none" strike="noStrike">
                          <a:solidFill>
                            <a:srgbClr val="000000"/>
                          </a:solidFill>
                          <a:effectLst/>
                          <a:latin typeface="Times New Roman" panose="02020603050405020304" pitchFamily="18" charset="0"/>
                          <a:ea typeface="宋体" panose="02010600030101010101" pitchFamily="2" charset="-122"/>
                        </a:rPr>
                        <a:t>political events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07583494"/>
                  </a:ext>
                </a:extLst>
              </a:tr>
              <a:tr h="922042">
                <a:tc>
                  <a:txBody>
                    <a:bodyPr/>
                    <a:lstStyle/>
                    <a:p>
                      <a:pPr algn="ctr" fontAlgn="ctr"/>
                      <a:r>
                        <a:rPr lang="en-US" altLang="zh-CN" sz="2800" b="1" i="0" u="none" strike="noStrike">
                          <a:solidFill>
                            <a:srgbClr val="000000"/>
                          </a:solidFill>
                          <a:effectLst/>
                          <a:latin typeface="Times New Roman" panose="02020603050405020304" pitchFamily="18" charset="0"/>
                          <a:ea typeface="宋体" panose="02010600030101010101" pitchFamily="2"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b="1" i="0" u="none" strike="noStrike" dirty="0">
                          <a:solidFill>
                            <a:srgbClr val="000000"/>
                          </a:solidFill>
                          <a:effectLst/>
                          <a:latin typeface="Times New Roman" panose="02020603050405020304" pitchFamily="18" charset="0"/>
                          <a:ea typeface="宋体" panose="02010600030101010101" pitchFamily="2" charset="-122"/>
                        </a:rPr>
                        <a:t>media usage and exposure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53346417"/>
                  </a:ext>
                </a:extLst>
              </a:tr>
              <a:tr h="530350">
                <a:tc>
                  <a:txBody>
                    <a:bodyPr/>
                    <a:lstStyle/>
                    <a:p>
                      <a:pPr algn="ctr" fontAlgn="ctr"/>
                      <a:r>
                        <a:rPr lang="en-US" altLang="zh-CN" sz="2800" b="1" i="0" u="none" strike="noStrike">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b="1" i="0" u="none" strike="noStrike">
                          <a:solidFill>
                            <a:srgbClr val="000000"/>
                          </a:solidFill>
                          <a:effectLst/>
                          <a:latin typeface="Times New Roman" panose="02020603050405020304" pitchFamily="18" charset="0"/>
                          <a:ea typeface="宋体" panose="02010600030101010101" pitchFamily="2" charset="-122"/>
                        </a:rPr>
                        <a:t>admit to doing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52843693"/>
                  </a:ext>
                </a:extLst>
              </a:tr>
              <a:tr h="530350">
                <a:tc>
                  <a:txBody>
                    <a:bodyPr/>
                    <a:lstStyle/>
                    <a:p>
                      <a:pPr algn="ctr" fontAlgn="ctr"/>
                      <a:r>
                        <a:rPr lang="en-US" altLang="zh-CN" sz="2800" b="1" i="0" u="none" strike="noStrike">
                          <a:solidFill>
                            <a:srgbClr val="000000"/>
                          </a:solidFill>
                          <a:effectLst/>
                          <a:latin typeface="Times New Roman" panose="02020603050405020304" pitchFamily="18" charset="0"/>
                          <a:ea typeface="宋体" panose="02010600030101010101" pitchFamily="2" charset="-122"/>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b="1" i="0" u="none" strike="noStrike">
                          <a:solidFill>
                            <a:srgbClr val="000000"/>
                          </a:solidFill>
                          <a:effectLst/>
                          <a:latin typeface="Times New Roman" panose="02020603050405020304" pitchFamily="18" charset="0"/>
                          <a:ea typeface="宋体" panose="02010600030101010101" pitchFamily="2" charset="-122"/>
                        </a:rPr>
                        <a:t>social creature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17929962"/>
                  </a:ext>
                </a:extLst>
              </a:tr>
              <a:tr h="530350">
                <a:tc>
                  <a:txBody>
                    <a:bodyPr/>
                    <a:lstStyle/>
                    <a:p>
                      <a:pPr algn="ctr" fontAlgn="ctr"/>
                      <a:r>
                        <a:rPr lang="en-US" altLang="zh-CN" sz="2800" b="1" i="0" u="none" strike="noStrike">
                          <a:solidFill>
                            <a:srgbClr val="000000"/>
                          </a:solidFill>
                          <a:effectLst/>
                          <a:latin typeface="Times New Roman" panose="02020603050405020304" pitchFamily="18" charset="0"/>
                          <a:ea typeface="宋体" panose="02010600030101010101" pitchFamily="2" charset="-122"/>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b="1" i="0" u="none" strike="noStrike">
                          <a:solidFill>
                            <a:srgbClr val="000000"/>
                          </a:solidFill>
                          <a:effectLst/>
                          <a:latin typeface="Times New Roman" panose="02020603050405020304" pitchFamily="18" charset="0"/>
                          <a:ea typeface="宋体" panose="02010600030101010101" pitchFamily="2" charset="-122"/>
                        </a:rPr>
                        <a:t>social interaction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7091286"/>
                  </a:ext>
                </a:extLst>
              </a:tr>
              <a:tr h="530350">
                <a:tc>
                  <a:txBody>
                    <a:bodyPr/>
                    <a:lstStyle/>
                    <a:p>
                      <a:pPr algn="ctr" fontAlgn="ctr"/>
                      <a:r>
                        <a:rPr lang="en-US" altLang="zh-CN" sz="2800" b="1" i="0" u="none" strike="noStrike">
                          <a:solidFill>
                            <a:srgbClr val="000000"/>
                          </a:solidFill>
                          <a:effectLst/>
                          <a:latin typeface="Times New Roman" panose="02020603050405020304" pitchFamily="18" charset="0"/>
                          <a:ea typeface="宋体" panose="02010600030101010101" pitchFamily="2" charset="-122"/>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800" b="1" i="0" u="none" strike="noStrike" dirty="0">
                          <a:solidFill>
                            <a:srgbClr val="000000"/>
                          </a:solidFill>
                          <a:effectLst/>
                          <a:latin typeface="Times New Roman" panose="02020603050405020304" pitchFamily="18" charset="0"/>
                          <a:ea typeface="宋体" panose="02010600030101010101" pitchFamily="2" charset="-122"/>
                        </a:rPr>
                        <a:t>a large body of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79353410"/>
                  </a:ext>
                </a:extLst>
              </a:tr>
            </a:tbl>
          </a:graphicData>
        </a:graphic>
      </p:graphicFrame>
      <p:graphicFrame>
        <p:nvGraphicFramePr>
          <p:cNvPr id="7" name="内容占位符 6">
            <a:extLst>
              <a:ext uri="{FF2B5EF4-FFF2-40B4-BE49-F238E27FC236}">
                <a16:creationId xmlns:a16="http://schemas.microsoft.com/office/drawing/2014/main" id="{C9201E57-0A05-4754-5EB8-FBBC64D99A13}"/>
              </a:ext>
            </a:extLst>
          </p:cNvPr>
          <p:cNvGraphicFramePr>
            <a:graphicFrameLocks noGrp="1"/>
          </p:cNvGraphicFramePr>
          <p:nvPr>
            <p:ph sz="half" idx="2"/>
            <p:extLst>
              <p:ext uri="{D42A27DB-BD31-4B8C-83A1-F6EECF244321}">
                <p14:modId xmlns:p14="http://schemas.microsoft.com/office/powerpoint/2010/main" val="3627701951"/>
              </p:ext>
            </p:extLst>
          </p:nvPr>
        </p:nvGraphicFramePr>
        <p:xfrm>
          <a:off x="4932040" y="1052736"/>
          <a:ext cx="3672408" cy="5616620"/>
        </p:xfrm>
        <a:graphic>
          <a:graphicData uri="http://schemas.openxmlformats.org/drawingml/2006/table">
            <a:tbl>
              <a:tblPr/>
              <a:tblGrid>
                <a:gridCol w="896242">
                  <a:extLst>
                    <a:ext uri="{9D8B030D-6E8A-4147-A177-3AD203B41FA5}">
                      <a16:colId xmlns:a16="http://schemas.microsoft.com/office/drawing/2014/main" val="229018159"/>
                    </a:ext>
                  </a:extLst>
                </a:gridCol>
                <a:gridCol w="2776166">
                  <a:extLst>
                    <a:ext uri="{9D8B030D-6E8A-4147-A177-3AD203B41FA5}">
                      <a16:colId xmlns:a16="http://schemas.microsoft.com/office/drawing/2014/main" val="4073823125"/>
                    </a:ext>
                  </a:extLst>
                </a:gridCol>
              </a:tblGrid>
              <a:tr h="561662">
                <a:tc>
                  <a:txBody>
                    <a:bodyPr/>
                    <a:lstStyle/>
                    <a:p>
                      <a:pPr algn="ctr" fontAlgn="ctr"/>
                      <a:r>
                        <a:rPr lang="en-US" altLang="zh-CN" sz="2800" b="1" i="0" u="none" strike="noStrike" dirty="0">
                          <a:solidFill>
                            <a:srgbClr val="000000"/>
                          </a:solidFill>
                          <a:effectLst/>
                          <a:latin typeface="+mn-ea"/>
                          <a:ea typeface="+mn-ea"/>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800" b="1" i="0" u="none" strike="noStrike">
                          <a:solidFill>
                            <a:srgbClr val="000000"/>
                          </a:solidFill>
                          <a:effectLst/>
                          <a:latin typeface="+mn-ea"/>
                          <a:ea typeface="+mn-ea"/>
                        </a:rPr>
                        <a:t>社交媒体</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954134"/>
                  </a:ext>
                </a:extLst>
              </a:tr>
              <a:tr h="561662">
                <a:tc>
                  <a:txBody>
                    <a:bodyPr/>
                    <a:lstStyle/>
                    <a:p>
                      <a:pPr algn="ctr" fontAlgn="ctr"/>
                      <a:r>
                        <a:rPr lang="en-US" altLang="zh-CN" sz="2800" b="1" i="0" u="none" strike="noStrike">
                          <a:solidFill>
                            <a:srgbClr val="000000"/>
                          </a:solidFill>
                          <a:effectLst/>
                          <a:latin typeface="+mn-ea"/>
                          <a:ea typeface="+mn-ea"/>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800" b="1" i="0" u="none" strike="noStrike" dirty="0">
                          <a:solidFill>
                            <a:srgbClr val="000000"/>
                          </a:solidFill>
                          <a:effectLst/>
                          <a:latin typeface="+mn-ea"/>
                          <a:ea typeface="+mn-ea"/>
                        </a:rPr>
                        <a:t>与</a:t>
                      </a:r>
                      <a:r>
                        <a:rPr lang="en-US" altLang="zh-CN" sz="2800" b="1" i="0" u="none" strike="noStrike">
                          <a:solidFill>
                            <a:srgbClr val="000000"/>
                          </a:solidFill>
                          <a:effectLst/>
                          <a:latin typeface="+mn-ea"/>
                          <a:ea typeface="+mn-ea"/>
                        </a:rPr>
                        <a:t>…</a:t>
                      </a:r>
                      <a:r>
                        <a:rPr lang="zh-CN" altLang="en-US" sz="2800" b="1" i="0" u="none" strike="noStrike">
                          <a:solidFill>
                            <a:srgbClr val="000000"/>
                          </a:solidFill>
                          <a:effectLst/>
                          <a:latin typeface="+mn-ea"/>
                          <a:ea typeface="+mn-ea"/>
                        </a:rPr>
                        <a:t>互动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6841456"/>
                  </a:ext>
                </a:extLst>
              </a:tr>
              <a:tr h="561662">
                <a:tc>
                  <a:txBody>
                    <a:bodyPr/>
                    <a:lstStyle/>
                    <a:p>
                      <a:pPr algn="ctr" fontAlgn="ctr"/>
                      <a:r>
                        <a:rPr lang="en-US" altLang="zh-CN" sz="2800" b="1" i="0" u="none" strike="noStrike">
                          <a:solidFill>
                            <a:srgbClr val="000000"/>
                          </a:solidFill>
                          <a:effectLst/>
                          <a:latin typeface="+mn-ea"/>
                          <a:ea typeface="+mn-ea"/>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800" b="1" i="0" u="none" strike="noStrike">
                          <a:solidFill>
                            <a:srgbClr val="000000"/>
                          </a:solidFill>
                          <a:effectLst/>
                          <a:latin typeface="+mn-ea"/>
                          <a:ea typeface="+mn-ea"/>
                        </a:rPr>
                        <a:t>仔细检查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6189904"/>
                  </a:ext>
                </a:extLst>
              </a:tr>
              <a:tr h="561662">
                <a:tc>
                  <a:txBody>
                    <a:bodyPr/>
                    <a:lstStyle/>
                    <a:p>
                      <a:pPr algn="ctr" fontAlgn="ctr"/>
                      <a:r>
                        <a:rPr lang="en-US" altLang="zh-CN" sz="2800" b="1" i="0" u="none" strike="noStrike">
                          <a:solidFill>
                            <a:srgbClr val="000000"/>
                          </a:solidFill>
                          <a:effectLst/>
                          <a:latin typeface="+mn-ea"/>
                          <a:ea typeface="+mn-ea"/>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800" b="1" i="0" u="none" strike="noStrike">
                          <a:solidFill>
                            <a:srgbClr val="000000"/>
                          </a:solidFill>
                          <a:effectLst/>
                          <a:latin typeface="+mn-ea"/>
                          <a:ea typeface="+mn-ea"/>
                        </a:rPr>
                        <a:t>激烈反应</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7805206"/>
                  </a:ext>
                </a:extLst>
              </a:tr>
              <a:tr h="561662">
                <a:tc>
                  <a:txBody>
                    <a:bodyPr/>
                    <a:lstStyle/>
                    <a:p>
                      <a:pPr algn="ctr" fontAlgn="ctr"/>
                      <a:r>
                        <a:rPr lang="en-US" altLang="zh-CN" sz="2800" b="1" i="0" u="none" strike="noStrike">
                          <a:solidFill>
                            <a:srgbClr val="000000"/>
                          </a:solidFill>
                          <a:effectLst/>
                          <a:latin typeface="+mn-ea"/>
                          <a:ea typeface="+mn-ea"/>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800" b="1" i="0" u="none" strike="noStrike">
                          <a:solidFill>
                            <a:srgbClr val="000000"/>
                          </a:solidFill>
                          <a:effectLst/>
                          <a:latin typeface="+mn-ea"/>
                          <a:ea typeface="+mn-ea"/>
                        </a:rPr>
                        <a:t>政治事件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7244575"/>
                  </a:ext>
                </a:extLst>
              </a:tr>
              <a:tr h="561662">
                <a:tc>
                  <a:txBody>
                    <a:bodyPr/>
                    <a:lstStyle/>
                    <a:p>
                      <a:pPr algn="ctr" fontAlgn="ctr"/>
                      <a:r>
                        <a:rPr lang="en-US" altLang="zh-CN" sz="2800" b="1" i="0" u="none" strike="noStrike">
                          <a:solidFill>
                            <a:srgbClr val="000000"/>
                          </a:solidFill>
                          <a:effectLst/>
                          <a:latin typeface="+mn-ea"/>
                          <a:ea typeface="+mn-ea"/>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800" b="1" i="0" u="none" strike="noStrike">
                          <a:solidFill>
                            <a:srgbClr val="000000"/>
                          </a:solidFill>
                          <a:effectLst/>
                          <a:latin typeface="+mn-ea"/>
                          <a:ea typeface="+mn-ea"/>
                        </a:rPr>
                        <a:t>媒体使用和曝光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4236176"/>
                  </a:ext>
                </a:extLst>
              </a:tr>
              <a:tr h="561662">
                <a:tc>
                  <a:txBody>
                    <a:bodyPr/>
                    <a:lstStyle/>
                    <a:p>
                      <a:pPr algn="ctr" fontAlgn="ctr"/>
                      <a:r>
                        <a:rPr lang="en-US" altLang="zh-CN" sz="2800" b="1" i="0" u="none" strike="noStrike">
                          <a:solidFill>
                            <a:srgbClr val="000000"/>
                          </a:solidFill>
                          <a:effectLst/>
                          <a:latin typeface="+mn-ea"/>
                          <a:ea typeface="+mn-ea"/>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800" b="1" i="0" u="none" strike="noStrike">
                          <a:solidFill>
                            <a:srgbClr val="000000"/>
                          </a:solidFill>
                          <a:effectLst/>
                          <a:latin typeface="+mn-ea"/>
                          <a:ea typeface="+mn-ea"/>
                        </a:rPr>
                        <a:t>承认做某事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3023292"/>
                  </a:ext>
                </a:extLst>
              </a:tr>
              <a:tr h="561662">
                <a:tc>
                  <a:txBody>
                    <a:bodyPr/>
                    <a:lstStyle/>
                    <a:p>
                      <a:pPr algn="ctr" fontAlgn="ctr"/>
                      <a:r>
                        <a:rPr lang="en-US" altLang="zh-CN" sz="2800" b="1" i="0" u="none" strike="noStrike">
                          <a:solidFill>
                            <a:srgbClr val="000000"/>
                          </a:solidFill>
                          <a:effectLst/>
                          <a:latin typeface="+mn-ea"/>
                          <a:ea typeface="+mn-ea"/>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800" b="1" i="0" u="none" strike="noStrike">
                          <a:solidFill>
                            <a:srgbClr val="000000"/>
                          </a:solidFill>
                          <a:effectLst/>
                          <a:latin typeface="+mn-ea"/>
                          <a:ea typeface="+mn-ea"/>
                        </a:rPr>
                        <a:t>群居动物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6071879"/>
                  </a:ext>
                </a:extLst>
              </a:tr>
              <a:tr h="561662">
                <a:tc>
                  <a:txBody>
                    <a:bodyPr/>
                    <a:lstStyle/>
                    <a:p>
                      <a:pPr algn="ctr" fontAlgn="ctr"/>
                      <a:r>
                        <a:rPr lang="en-US" altLang="zh-CN" sz="2800" b="1" i="0" u="none" strike="noStrike">
                          <a:solidFill>
                            <a:srgbClr val="000000"/>
                          </a:solidFill>
                          <a:effectLst/>
                          <a:latin typeface="+mn-ea"/>
                          <a:ea typeface="+mn-ea"/>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800" b="1" i="0" u="none" strike="noStrike">
                          <a:solidFill>
                            <a:srgbClr val="000000"/>
                          </a:solidFill>
                          <a:effectLst/>
                          <a:latin typeface="+mn-ea"/>
                          <a:ea typeface="+mn-ea"/>
                        </a:rPr>
                        <a:t>社会互动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1569740"/>
                  </a:ext>
                </a:extLst>
              </a:tr>
              <a:tr h="561662">
                <a:tc>
                  <a:txBody>
                    <a:bodyPr/>
                    <a:lstStyle/>
                    <a:p>
                      <a:pPr algn="ctr" fontAlgn="ctr"/>
                      <a:r>
                        <a:rPr lang="en-US" altLang="zh-CN" sz="2800" b="1" i="0" u="none" strike="noStrike">
                          <a:solidFill>
                            <a:srgbClr val="000000"/>
                          </a:solidFill>
                          <a:effectLst/>
                          <a:latin typeface="+mn-ea"/>
                          <a:ea typeface="+mn-ea"/>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800" b="1" i="0" u="none" strike="noStrike" dirty="0">
                          <a:solidFill>
                            <a:srgbClr val="000000"/>
                          </a:solidFill>
                          <a:effectLst/>
                          <a:latin typeface="+mn-ea"/>
                          <a:ea typeface="+mn-ea"/>
                        </a:rPr>
                        <a:t>大量的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077340"/>
                  </a:ext>
                </a:extLst>
              </a:tr>
            </a:tbl>
          </a:graphicData>
        </a:graphic>
      </p:graphicFrame>
    </p:spTree>
    <p:extLst>
      <p:ext uri="{BB962C8B-B14F-4D97-AF65-F5344CB8AC3E}">
        <p14:creationId xmlns:p14="http://schemas.microsoft.com/office/powerpoint/2010/main" val="341693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36C47-2326-1EB2-188B-19EA6025D29D}"/>
              </a:ext>
            </a:extLst>
          </p:cNvPr>
          <p:cNvSpPr>
            <a:spLocks noGrp="1"/>
          </p:cNvSpPr>
          <p:nvPr>
            <p:ph type="title"/>
          </p:nvPr>
        </p:nvSpPr>
        <p:spPr>
          <a:xfrm>
            <a:off x="107504" y="74242"/>
            <a:ext cx="8229600" cy="634082"/>
          </a:xfrm>
        </p:spPr>
        <p:txBody>
          <a:bodyPr>
            <a:normAutofit fontScale="90000"/>
          </a:bodyPr>
          <a:lstStyle/>
          <a:p>
            <a:pPr algn="l"/>
            <a:r>
              <a:rPr lang="en-US" altLang="zh-CN" b="1" dirty="0">
                <a:solidFill>
                  <a:srgbClr val="C00000"/>
                </a:solidFill>
                <a:latin typeface="Times New Roman" panose="02020603050405020304" pitchFamily="18" charset="0"/>
                <a:cs typeface="Times New Roman" panose="02020603050405020304" pitchFamily="18" charset="0"/>
              </a:rPr>
              <a:t>Useful expressions </a:t>
            </a:r>
            <a:endParaRPr lang="zh-CN" altLang="en-US" b="1" dirty="0">
              <a:solidFill>
                <a:srgbClr val="C00000"/>
              </a:solidFill>
              <a:latin typeface="Times New Roman" panose="02020603050405020304" pitchFamily="18" charset="0"/>
              <a:cs typeface="Times New Roman" panose="02020603050405020304" pitchFamily="18" charset="0"/>
            </a:endParaRPr>
          </a:p>
        </p:txBody>
      </p:sp>
      <p:graphicFrame>
        <p:nvGraphicFramePr>
          <p:cNvPr id="9" name="内容占位符 8">
            <a:extLst>
              <a:ext uri="{FF2B5EF4-FFF2-40B4-BE49-F238E27FC236}">
                <a16:creationId xmlns:a16="http://schemas.microsoft.com/office/drawing/2014/main" id="{835FB1EF-0C41-A978-6EDB-BB806172FD61}"/>
              </a:ext>
            </a:extLst>
          </p:cNvPr>
          <p:cNvGraphicFramePr>
            <a:graphicFrameLocks noGrp="1"/>
          </p:cNvGraphicFramePr>
          <p:nvPr>
            <p:ph sz="half" idx="1"/>
            <p:extLst>
              <p:ext uri="{D42A27DB-BD31-4B8C-83A1-F6EECF244321}">
                <p14:modId xmlns:p14="http://schemas.microsoft.com/office/powerpoint/2010/main" val="1842242884"/>
              </p:ext>
            </p:extLst>
          </p:nvPr>
        </p:nvGraphicFramePr>
        <p:xfrm>
          <a:off x="251520" y="1162881"/>
          <a:ext cx="5040560" cy="5400600"/>
        </p:xfrm>
        <a:graphic>
          <a:graphicData uri="http://schemas.openxmlformats.org/drawingml/2006/table">
            <a:tbl>
              <a:tblPr/>
              <a:tblGrid>
                <a:gridCol w="611853">
                  <a:extLst>
                    <a:ext uri="{9D8B030D-6E8A-4147-A177-3AD203B41FA5}">
                      <a16:colId xmlns:a16="http://schemas.microsoft.com/office/drawing/2014/main" val="2399148956"/>
                    </a:ext>
                  </a:extLst>
                </a:gridCol>
                <a:gridCol w="4428707">
                  <a:extLst>
                    <a:ext uri="{9D8B030D-6E8A-4147-A177-3AD203B41FA5}">
                      <a16:colId xmlns:a16="http://schemas.microsoft.com/office/drawing/2014/main" val="3794811796"/>
                    </a:ext>
                  </a:extLst>
                </a:gridCol>
              </a:tblGrid>
              <a:tr h="540060">
                <a:tc>
                  <a:txBody>
                    <a:bodyPr/>
                    <a:lstStyle/>
                    <a:p>
                      <a:pPr algn="ctr" fontAlgn="ctr"/>
                      <a:r>
                        <a:rPr lang="en-US" altLang="zh-CN" sz="2400" b="1" i="0" u="none" strike="noStrike" dirty="0">
                          <a:solidFill>
                            <a:srgbClr val="000000"/>
                          </a:solidFill>
                          <a:effectLst/>
                          <a:latin typeface="Times New Roman" panose="02020603050405020304" pitchFamily="18" charset="0"/>
                          <a:ea typeface="宋体" panose="02010600030101010101" pitchFamily="2" charset="-122"/>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400" b="1" i="0" u="none" strike="noStrike">
                          <a:solidFill>
                            <a:srgbClr val="000000"/>
                          </a:solidFill>
                          <a:effectLst/>
                          <a:latin typeface="Times New Roman" panose="02020603050405020304" pitchFamily="18" charset="0"/>
                          <a:ea typeface="宋体" panose="02010600030101010101" pitchFamily="2" charset="-122"/>
                        </a:rPr>
                        <a:t>a sense of belonging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17814766"/>
                  </a:ext>
                </a:extLst>
              </a:tr>
              <a:tr h="540060">
                <a:tc>
                  <a:txBody>
                    <a:bodyPr/>
                    <a:lstStyle/>
                    <a:p>
                      <a:pPr algn="ctr" fontAlgn="ctr"/>
                      <a:r>
                        <a:rPr lang="en-US" altLang="zh-CN" sz="2400" b="1" i="0" u="none" strike="noStrike">
                          <a:solidFill>
                            <a:srgbClr val="000000"/>
                          </a:solidFill>
                          <a:effectLst/>
                          <a:latin typeface="Times New Roman" panose="02020603050405020304" pitchFamily="18" charset="0"/>
                          <a:ea typeface="宋体" panose="02010600030101010101" pitchFamily="2"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400" b="1" i="0" u="none" strike="noStrike">
                          <a:solidFill>
                            <a:srgbClr val="000000"/>
                          </a:solidFill>
                          <a:effectLst/>
                          <a:latin typeface="Times New Roman" panose="02020603050405020304" pitchFamily="18" charset="0"/>
                          <a:ea typeface="宋体" panose="02010600030101010101" pitchFamily="2" charset="-122"/>
                        </a:rPr>
                        <a:t>psychological and physical health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88875422"/>
                  </a:ext>
                </a:extLst>
              </a:tr>
              <a:tr h="540060">
                <a:tc>
                  <a:txBody>
                    <a:bodyPr/>
                    <a:lstStyle/>
                    <a:p>
                      <a:pPr algn="ctr" fontAlgn="ctr"/>
                      <a:r>
                        <a:rPr lang="en-US" altLang="zh-CN" sz="2400" b="1" i="0" u="none" strike="noStrike">
                          <a:solidFill>
                            <a:srgbClr val="000000"/>
                          </a:solidFill>
                          <a:effectLst/>
                          <a:latin typeface="Times New Roman" panose="02020603050405020304" pitchFamily="18" charset="0"/>
                          <a:ea typeface="宋体" panose="02010600030101010101" pitchFamily="2" charset="-122"/>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400" b="1" i="0" u="none" strike="noStrike">
                          <a:solidFill>
                            <a:srgbClr val="000000"/>
                          </a:solidFill>
                          <a:effectLst/>
                          <a:latin typeface="Times New Roman" panose="02020603050405020304" pitchFamily="18" charset="0"/>
                          <a:ea typeface="宋体" panose="02010600030101010101" pitchFamily="2" charset="-122"/>
                        </a:rPr>
                        <a:t>social nature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62440973"/>
                  </a:ext>
                </a:extLst>
              </a:tr>
              <a:tr h="540060">
                <a:tc>
                  <a:txBody>
                    <a:bodyPr/>
                    <a:lstStyle/>
                    <a:p>
                      <a:pPr algn="ctr" fontAlgn="ctr"/>
                      <a:r>
                        <a:rPr lang="en-US" altLang="zh-CN" sz="2400" b="1" i="0" u="none" strike="noStrike">
                          <a:solidFill>
                            <a:srgbClr val="000000"/>
                          </a:solidFill>
                          <a:effectLst/>
                          <a:latin typeface="Times New Roman" panose="02020603050405020304" pitchFamily="18" charset="0"/>
                          <a:ea typeface="宋体" panose="02010600030101010101" pitchFamily="2" charset="-122"/>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400" b="1" i="0" u="none" strike="noStrike">
                          <a:solidFill>
                            <a:srgbClr val="000000"/>
                          </a:solidFill>
                          <a:effectLst/>
                          <a:latin typeface="Times New Roman" panose="02020603050405020304" pitchFamily="18" charset="0"/>
                          <a:ea typeface="宋体" panose="02010600030101010101" pitchFamily="2" charset="-122"/>
                        </a:rPr>
                        <a:t>interpersonal connectedness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11056458"/>
                  </a:ext>
                </a:extLst>
              </a:tr>
              <a:tr h="540060">
                <a:tc>
                  <a:txBody>
                    <a:bodyPr/>
                    <a:lstStyle/>
                    <a:p>
                      <a:pPr algn="ctr" fontAlgn="ctr"/>
                      <a:r>
                        <a:rPr lang="en-US" altLang="zh-CN" sz="2400" b="1" i="0" u="none" strike="noStrike">
                          <a:solidFill>
                            <a:srgbClr val="000000"/>
                          </a:solidFill>
                          <a:effectLst/>
                          <a:latin typeface="Times New Roman" panose="02020603050405020304" pitchFamily="18" charset="0"/>
                          <a:ea typeface="宋体" panose="02010600030101010101" pitchFamily="2" charset="-122"/>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400" b="1" i="0" u="none" strike="noStrike">
                          <a:solidFill>
                            <a:srgbClr val="000000"/>
                          </a:solidFill>
                          <a:effectLst/>
                          <a:latin typeface="Times New Roman" panose="02020603050405020304" pitchFamily="18" charset="0"/>
                          <a:ea typeface="宋体" panose="02010600030101010101" pitchFamily="2" charset="-122"/>
                        </a:rPr>
                        <a:t>in essence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40639088"/>
                  </a:ext>
                </a:extLst>
              </a:tr>
              <a:tr h="540060">
                <a:tc>
                  <a:txBody>
                    <a:bodyPr/>
                    <a:lstStyle/>
                    <a:p>
                      <a:pPr algn="ctr" fontAlgn="ctr"/>
                      <a:r>
                        <a:rPr lang="en-US" altLang="zh-CN" sz="2400" b="1" i="0" u="none" strike="noStrike">
                          <a:solidFill>
                            <a:srgbClr val="000000"/>
                          </a:solidFill>
                          <a:effectLst/>
                          <a:latin typeface="Times New Roman" panose="02020603050405020304" pitchFamily="18" charset="0"/>
                          <a:ea typeface="宋体" panose="02010600030101010101" pitchFamily="2" charset="-122"/>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400" b="1" i="0" u="none" strike="noStrike">
                          <a:solidFill>
                            <a:srgbClr val="000000"/>
                          </a:solidFill>
                          <a:effectLst/>
                          <a:latin typeface="Times New Roman" panose="02020603050405020304" pitchFamily="18" charset="0"/>
                          <a:ea typeface="宋体" panose="02010600030101010101" pitchFamily="2" charset="-122"/>
                        </a:rPr>
                        <a:t>feelings of safety and security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69284551"/>
                  </a:ext>
                </a:extLst>
              </a:tr>
              <a:tr h="540060">
                <a:tc>
                  <a:txBody>
                    <a:bodyPr/>
                    <a:lstStyle/>
                    <a:p>
                      <a:pPr algn="ctr" fontAlgn="ctr"/>
                      <a:r>
                        <a:rPr lang="en-US" altLang="zh-CN" sz="2400" b="1" i="0" u="none" strike="noStrike">
                          <a:solidFill>
                            <a:srgbClr val="000000"/>
                          </a:solidFill>
                          <a:effectLst/>
                          <a:latin typeface="Times New Roman" panose="02020603050405020304" pitchFamily="18" charset="0"/>
                          <a:ea typeface="宋体" panose="02010600030101010101" pitchFamily="2" charset="-122"/>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400" b="1" i="0" u="none" strike="noStrike">
                          <a:solidFill>
                            <a:srgbClr val="000000"/>
                          </a:solidFill>
                          <a:effectLst/>
                          <a:latin typeface="Times New Roman" panose="02020603050405020304" pitchFamily="18" charset="0"/>
                          <a:ea typeface="宋体" panose="02010600030101010101" pitchFamily="2" charset="-122"/>
                        </a:rPr>
                        <a:t>body esteem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52786732"/>
                  </a:ext>
                </a:extLst>
              </a:tr>
              <a:tr h="540060">
                <a:tc>
                  <a:txBody>
                    <a:bodyPr/>
                    <a:lstStyle/>
                    <a:p>
                      <a:pPr algn="ctr" fontAlgn="ctr"/>
                      <a:r>
                        <a:rPr lang="en-US" altLang="zh-CN" sz="2400" b="1" i="0" u="none" strike="noStrike">
                          <a:solidFill>
                            <a:srgbClr val="000000"/>
                          </a:solidFill>
                          <a:effectLst/>
                          <a:latin typeface="Times New Roman" panose="02020603050405020304" pitchFamily="18" charset="0"/>
                          <a:ea typeface="宋体" panose="02010600030101010101" pitchFamily="2" charset="-122"/>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400" b="1" i="0" u="none" strike="noStrike">
                          <a:solidFill>
                            <a:srgbClr val="000000"/>
                          </a:solidFill>
                          <a:effectLst/>
                          <a:latin typeface="Times New Roman" panose="02020603050405020304" pitchFamily="18" charset="0"/>
                          <a:ea typeface="宋体" panose="02010600030101010101" pitchFamily="2" charset="-122"/>
                        </a:rPr>
                        <a:t>body satisfaction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98072829"/>
                  </a:ext>
                </a:extLst>
              </a:tr>
              <a:tr h="540060">
                <a:tc>
                  <a:txBody>
                    <a:bodyPr/>
                    <a:lstStyle/>
                    <a:p>
                      <a:pPr algn="ctr" fontAlgn="ctr"/>
                      <a:r>
                        <a:rPr lang="en-US" altLang="zh-CN" sz="2400" b="1" i="0" u="none" strike="noStrike">
                          <a:solidFill>
                            <a:srgbClr val="000000"/>
                          </a:solidFill>
                          <a:effectLst/>
                          <a:latin typeface="Times New Roman" panose="02020603050405020304" pitchFamily="18" charset="0"/>
                          <a:ea typeface="宋体" panose="02010600030101010101" pitchFamily="2" charset="-122"/>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400" b="1" i="0" u="none" strike="noStrike">
                          <a:solidFill>
                            <a:srgbClr val="000000"/>
                          </a:solidFill>
                          <a:effectLst/>
                          <a:latin typeface="Times New Roman" panose="02020603050405020304" pitchFamily="18" charset="0"/>
                          <a:ea typeface="宋体" panose="02010600030101010101" pitchFamily="2" charset="-122"/>
                        </a:rPr>
                        <a:t>self-esteem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80547725"/>
                  </a:ext>
                </a:extLst>
              </a:tr>
              <a:tr h="540060">
                <a:tc>
                  <a:txBody>
                    <a:bodyPr/>
                    <a:lstStyle/>
                    <a:p>
                      <a:pPr algn="ctr" fontAlgn="ctr"/>
                      <a:r>
                        <a:rPr lang="en-US" altLang="zh-CN" sz="2400" b="1" i="0" u="none" strike="noStrike">
                          <a:solidFill>
                            <a:srgbClr val="000000"/>
                          </a:solidFill>
                          <a:effectLst/>
                          <a:latin typeface="Times New Roman" panose="02020603050405020304" pitchFamily="18" charset="0"/>
                          <a:ea typeface="宋体" panose="02010600030101010101" pitchFamily="2" charset="-122"/>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400" b="1" i="0" u="none" strike="noStrike" dirty="0">
                          <a:solidFill>
                            <a:srgbClr val="000000"/>
                          </a:solidFill>
                          <a:effectLst/>
                          <a:latin typeface="Times New Roman" panose="02020603050405020304" pitchFamily="18" charset="0"/>
                          <a:ea typeface="宋体" panose="02010600030101010101" pitchFamily="2" charset="-122"/>
                        </a:rPr>
                        <a:t>negative emotions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8191077"/>
                  </a:ext>
                </a:extLst>
              </a:tr>
            </a:tbl>
          </a:graphicData>
        </a:graphic>
      </p:graphicFrame>
      <p:graphicFrame>
        <p:nvGraphicFramePr>
          <p:cNvPr id="10" name="内容占位符 9">
            <a:extLst>
              <a:ext uri="{FF2B5EF4-FFF2-40B4-BE49-F238E27FC236}">
                <a16:creationId xmlns:a16="http://schemas.microsoft.com/office/drawing/2014/main" id="{B32DB56C-D237-3A2A-D094-ACA38618E275}"/>
              </a:ext>
            </a:extLst>
          </p:cNvPr>
          <p:cNvGraphicFramePr>
            <a:graphicFrameLocks noGrp="1"/>
          </p:cNvGraphicFramePr>
          <p:nvPr>
            <p:ph sz="half" idx="2"/>
            <p:extLst>
              <p:ext uri="{D42A27DB-BD31-4B8C-83A1-F6EECF244321}">
                <p14:modId xmlns:p14="http://schemas.microsoft.com/office/powerpoint/2010/main" val="2657438362"/>
              </p:ext>
            </p:extLst>
          </p:nvPr>
        </p:nvGraphicFramePr>
        <p:xfrm>
          <a:off x="5724128" y="1162880"/>
          <a:ext cx="3024336" cy="5400600"/>
        </p:xfrm>
        <a:graphic>
          <a:graphicData uri="http://schemas.openxmlformats.org/drawingml/2006/table">
            <a:tbl>
              <a:tblPr/>
              <a:tblGrid>
                <a:gridCol w="741798">
                  <a:extLst>
                    <a:ext uri="{9D8B030D-6E8A-4147-A177-3AD203B41FA5}">
                      <a16:colId xmlns:a16="http://schemas.microsoft.com/office/drawing/2014/main" val="2225530588"/>
                    </a:ext>
                  </a:extLst>
                </a:gridCol>
                <a:gridCol w="2282538">
                  <a:extLst>
                    <a:ext uri="{9D8B030D-6E8A-4147-A177-3AD203B41FA5}">
                      <a16:colId xmlns:a16="http://schemas.microsoft.com/office/drawing/2014/main" val="3416362664"/>
                    </a:ext>
                  </a:extLst>
                </a:gridCol>
              </a:tblGrid>
              <a:tr h="540060">
                <a:tc>
                  <a:txBody>
                    <a:bodyPr/>
                    <a:lstStyle/>
                    <a:p>
                      <a:pPr algn="ctr" fontAlgn="ctr"/>
                      <a:r>
                        <a:rPr lang="en-US" altLang="zh-CN" sz="2600" b="1" i="0" u="none" strike="noStrike" dirty="0">
                          <a:solidFill>
                            <a:srgbClr val="000000"/>
                          </a:solidFill>
                          <a:effectLst/>
                          <a:latin typeface="+mn-ea"/>
                          <a:ea typeface="+mn-ea"/>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600" b="1" i="0" u="none" strike="noStrike" dirty="0">
                          <a:solidFill>
                            <a:srgbClr val="000000"/>
                          </a:solidFill>
                          <a:effectLst/>
                          <a:latin typeface="+mn-ea"/>
                          <a:ea typeface="+mn-ea"/>
                        </a:rPr>
                        <a:t>归属感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4561914"/>
                  </a:ext>
                </a:extLst>
              </a:tr>
              <a:tr h="540060">
                <a:tc>
                  <a:txBody>
                    <a:bodyPr/>
                    <a:lstStyle/>
                    <a:p>
                      <a:pPr algn="ctr" fontAlgn="ctr"/>
                      <a:r>
                        <a:rPr lang="en-US" altLang="zh-CN" sz="2600" b="1" i="0" u="none" strike="noStrike">
                          <a:solidFill>
                            <a:srgbClr val="000000"/>
                          </a:solidFill>
                          <a:effectLst/>
                          <a:latin typeface="+mn-ea"/>
                          <a:ea typeface="+mn-ea"/>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600" b="1" i="0" u="none" strike="noStrike" dirty="0">
                          <a:solidFill>
                            <a:srgbClr val="000000"/>
                          </a:solidFill>
                          <a:effectLst/>
                          <a:latin typeface="+mn-ea"/>
                          <a:ea typeface="+mn-ea"/>
                        </a:rPr>
                        <a:t>身心健康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0354766"/>
                  </a:ext>
                </a:extLst>
              </a:tr>
              <a:tr h="540060">
                <a:tc>
                  <a:txBody>
                    <a:bodyPr/>
                    <a:lstStyle/>
                    <a:p>
                      <a:pPr algn="ctr" fontAlgn="ctr"/>
                      <a:r>
                        <a:rPr lang="en-US" altLang="zh-CN" sz="2600" b="1" i="0" u="none" strike="noStrike">
                          <a:solidFill>
                            <a:srgbClr val="000000"/>
                          </a:solidFill>
                          <a:effectLst/>
                          <a:latin typeface="+mn-ea"/>
                          <a:ea typeface="+mn-ea"/>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600" b="1" i="0" u="none" strike="noStrike" dirty="0">
                          <a:solidFill>
                            <a:srgbClr val="000000"/>
                          </a:solidFill>
                          <a:effectLst/>
                          <a:latin typeface="+mn-ea"/>
                          <a:ea typeface="+mn-ea"/>
                        </a:rPr>
                        <a:t>社会性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2099563"/>
                  </a:ext>
                </a:extLst>
              </a:tr>
              <a:tr h="540060">
                <a:tc>
                  <a:txBody>
                    <a:bodyPr/>
                    <a:lstStyle/>
                    <a:p>
                      <a:pPr algn="ctr" fontAlgn="ctr"/>
                      <a:r>
                        <a:rPr lang="en-US" altLang="zh-CN" sz="2600" b="1" i="0" u="none" strike="noStrike">
                          <a:solidFill>
                            <a:srgbClr val="000000"/>
                          </a:solidFill>
                          <a:effectLst/>
                          <a:latin typeface="+mn-ea"/>
                          <a:ea typeface="+mn-ea"/>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600" b="1" i="0" u="none" strike="noStrike" dirty="0">
                          <a:solidFill>
                            <a:srgbClr val="000000"/>
                          </a:solidFill>
                          <a:effectLst/>
                          <a:latin typeface="+mn-ea"/>
                          <a:ea typeface="+mn-ea"/>
                        </a:rPr>
                        <a:t>人际关系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8969941"/>
                  </a:ext>
                </a:extLst>
              </a:tr>
              <a:tr h="540060">
                <a:tc>
                  <a:txBody>
                    <a:bodyPr/>
                    <a:lstStyle/>
                    <a:p>
                      <a:pPr algn="ctr" fontAlgn="ctr"/>
                      <a:r>
                        <a:rPr lang="en-US" altLang="zh-CN" sz="2600" b="1" i="0" u="none" strike="noStrike">
                          <a:solidFill>
                            <a:srgbClr val="000000"/>
                          </a:solidFill>
                          <a:effectLst/>
                          <a:latin typeface="+mn-ea"/>
                          <a:ea typeface="+mn-ea"/>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600" b="1" i="0" u="none" strike="noStrike" dirty="0">
                          <a:solidFill>
                            <a:srgbClr val="000000"/>
                          </a:solidFill>
                          <a:effectLst/>
                          <a:latin typeface="+mn-ea"/>
                          <a:ea typeface="+mn-ea"/>
                        </a:rPr>
                        <a:t>本质上</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9390453"/>
                  </a:ext>
                </a:extLst>
              </a:tr>
              <a:tr h="540060">
                <a:tc>
                  <a:txBody>
                    <a:bodyPr/>
                    <a:lstStyle/>
                    <a:p>
                      <a:pPr algn="ctr" fontAlgn="ctr"/>
                      <a:r>
                        <a:rPr lang="en-US" altLang="zh-CN" sz="2600" b="1" i="0" u="none" strike="noStrike">
                          <a:solidFill>
                            <a:srgbClr val="000000"/>
                          </a:solidFill>
                          <a:effectLst/>
                          <a:latin typeface="+mn-ea"/>
                          <a:ea typeface="+mn-ea"/>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600" b="1" i="0" u="none" strike="noStrike" dirty="0">
                          <a:solidFill>
                            <a:srgbClr val="000000"/>
                          </a:solidFill>
                          <a:effectLst/>
                          <a:latin typeface="+mn-ea"/>
                          <a:ea typeface="+mn-ea"/>
                        </a:rPr>
                        <a:t>安全感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2789617"/>
                  </a:ext>
                </a:extLst>
              </a:tr>
              <a:tr h="540060">
                <a:tc>
                  <a:txBody>
                    <a:bodyPr/>
                    <a:lstStyle/>
                    <a:p>
                      <a:pPr algn="ctr" fontAlgn="ctr"/>
                      <a:r>
                        <a:rPr lang="en-US" altLang="zh-CN" sz="2600" b="1" i="0" u="none" strike="noStrike">
                          <a:solidFill>
                            <a:srgbClr val="000000"/>
                          </a:solidFill>
                          <a:effectLst/>
                          <a:latin typeface="+mn-ea"/>
                          <a:ea typeface="+mn-ea"/>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600" b="1" i="0" u="none" strike="noStrike" dirty="0">
                          <a:solidFill>
                            <a:srgbClr val="000000"/>
                          </a:solidFill>
                          <a:effectLst/>
                          <a:latin typeface="+mn-ea"/>
                          <a:ea typeface="+mn-ea"/>
                        </a:rPr>
                        <a:t>身体自尊</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6857555"/>
                  </a:ext>
                </a:extLst>
              </a:tr>
              <a:tr h="540060">
                <a:tc>
                  <a:txBody>
                    <a:bodyPr/>
                    <a:lstStyle/>
                    <a:p>
                      <a:pPr algn="ctr" fontAlgn="ctr"/>
                      <a:r>
                        <a:rPr lang="en-US" altLang="zh-CN" sz="2600" b="1" i="0" u="none" strike="noStrike">
                          <a:solidFill>
                            <a:srgbClr val="000000"/>
                          </a:solidFill>
                          <a:effectLst/>
                          <a:latin typeface="+mn-ea"/>
                          <a:ea typeface="+mn-ea"/>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600" b="1" i="0" u="none" strike="noStrike" dirty="0">
                          <a:solidFill>
                            <a:srgbClr val="000000"/>
                          </a:solidFill>
                          <a:effectLst/>
                          <a:latin typeface="+mn-ea"/>
                          <a:ea typeface="+mn-ea"/>
                        </a:rPr>
                        <a:t>身体满意度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527976"/>
                  </a:ext>
                </a:extLst>
              </a:tr>
              <a:tr h="540060">
                <a:tc>
                  <a:txBody>
                    <a:bodyPr/>
                    <a:lstStyle/>
                    <a:p>
                      <a:pPr algn="ctr" fontAlgn="ctr"/>
                      <a:r>
                        <a:rPr lang="en-US" altLang="zh-CN" sz="2600" b="1" i="0" u="none" strike="noStrike">
                          <a:solidFill>
                            <a:srgbClr val="000000"/>
                          </a:solidFill>
                          <a:effectLst/>
                          <a:latin typeface="+mn-ea"/>
                          <a:ea typeface="+mn-ea"/>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600" b="1" i="0" u="none" strike="noStrike" dirty="0">
                          <a:solidFill>
                            <a:srgbClr val="000000"/>
                          </a:solidFill>
                          <a:effectLst/>
                          <a:latin typeface="+mn-ea"/>
                          <a:ea typeface="+mn-ea"/>
                        </a:rPr>
                        <a:t>自尊</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7244905"/>
                  </a:ext>
                </a:extLst>
              </a:tr>
              <a:tr h="540060">
                <a:tc>
                  <a:txBody>
                    <a:bodyPr/>
                    <a:lstStyle/>
                    <a:p>
                      <a:pPr algn="ctr" fontAlgn="ctr"/>
                      <a:r>
                        <a:rPr lang="en-US" altLang="zh-CN" sz="2600" b="1" i="0" u="none" strike="noStrike">
                          <a:solidFill>
                            <a:srgbClr val="000000"/>
                          </a:solidFill>
                          <a:effectLst/>
                          <a:latin typeface="+mn-ea"/>
                          <a:ea typeface="+mn-ea"/>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2600" b="1" i="0" u="none" strike="noStrike" dirty="0">
                          <a:solidFill>
                            <a:srgbClr val="000000"/>
                          </a:solidFill>
                          <a:effectLst/>
                          <a:latin typeface="+mn-ea"/>
                          <a:ea typeface="+mn-ea"/>
                        </a:rPr>
                        <a:t>负面情绪</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8061952"/>
                  </a:ext>
                </a:extLst>
              </a:tr>
            </a:tbl>
          </a:graphicData>
        </a:graphic>
      </p:graphicFrame>
    </p:spTree>
    <p:extLst>
      <p:ext uri="{BB962C8B-B14F-4D97-AF65-F5344CB8AC3E}">
        <p14:creationId xmlns:p14="http://schemas.microsoft.com/office/powerpoint/2010/main" val="371959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itchFamily="34" charset="0"/>
                <a:cs typeface="Arial" pitchFamily="34" charset="0"/>
              </a:rPr>
              <a:t>Language building-up</a:t>
            </a: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a:ea typeface="宋体"/>
              </a:rPr>
              <a:t>Task 1 / Specialized vocabulary</a:t>
            </a:r>
          </a:p>
        </p:txBody>
      </p:sp>
      <p:sp>
        <p:nvSpPr>
          <p:cNvPr id="12" name="矩形 11"/>
          <p:cNvSpPr/>
          <p:nvPr/>
        </p:nvSpPr>
        <p:spPr>
          <a:xfrm>
            <a:off x="1043608" y="2060848"/>
            <a:ext cx="7723158" cy="830997"/>
          </a:xfrm>
          <a:prstGeom prst="rect">
            <a:avLst/>
          </a:prstGeom>
        </p:spPr>
        <p:txBody>
          <a:bodyPr wrap="square">
            <a:spAutoFit/>
          </a:bodyPr>
          <a:lstStyle/>
          <a:p>
            <a:pPr algn="just"/>
            <a:r>
              <a:rPr lang="en-US" altLang="zh-CN" sz="2400" b="1" dirty="0">
                <a:latin typeface="Arial" pitchFamily="34" charset="0"/>
                <a:cs typeface="Arial" pitchFamily="34" charset="0"/>
              </a:rPr>
              <a:t>1 </a:t>
            </a:r>
            <a:r>
              <a:rPr lang="en-US" altLang="zh-CN" sz="2400" dirty="0">
                <a:latin typeface="Arial" pitchFamily="34" charset="0"/>
                <a:cs typeface="Arial" pitchFamily="34" charset="0"/>
              </a:rPr>
              <a:t>Translate the following words and expressions from English into Chinese or vice versa.</a:t>
            </a:r>
          </a:p>
        </p:txBody>
      </p:sp>
      <p:sp>
        <p:nvSpPr>
          <p:cNvPr id="13" name="矩形 12"/>
          <p:cNvSpPr/>
          <p:nvPr/>
        </p:nvSpPr>
        <p:spPr>
          <a:xfrm>
            <a:off x="251520" y="3172166"/>
            <a:ext cx="8700731" cy="2345066"/>
          </a:xfrm>
          <a:prstGeom prst="rect">
            <a:avLst/>
          </a:prstGeom>
        </p:spPr>
        <p:txBody>
          <a:bodyPr wrap="square">
            <a:spAutoFit/>
          </a:bodyPr>
          <a:lstStyle/>
          <a:p>
            <a:pPr>
              <a:lnSpc>
                <a:spcPct val="130000"/>
              </a:lnSpc>
            </a:pPr>
            <a:r>
              <a:rPr lang="en-US" altLang="zh-CN" sz="2300" b="1" dirty="0">
                <a:latin typeface="Arial" pitchFamily="34" charset="0"/>
                <a:cs typeface="Arial" pitchFamily="34" charset="0"/>
              </a:rPr>
              <a:t>1 </a:t>
            </a:r>
            <a:r>
              <a:rPr lang="en-US" altLang="zh-CN" sz="2300" dirty="0">
                <a:latin typeface="Arial" pitchFamily="34" charset="0"/>
                <a:cs typeface="Arial" pitchFamily="34" charset="0"/>
              </a:rPr>
              <a:t>interpersonal connectedness	_______________________</a:t>
            </a:r>
          </a:p>
          <a:p>
            <a:pPr>
              <a:lnSpc>
                <a:spcPct val="130000"/>
              </a:lnSpc>
            </a:pPr>
            <a:r>
              <a:rPr lang="en-US" altLang="zh-CN" sz="2300" b="1" dirty="0">
                <a:latin typeface="Arial" pitchFamily="34" charset="0"/>
                <a:cs typeface="Arial" pitchFamily="34" charset="0"/>
              </a:rPr>
              <a:t>2 </a:t>
            </a:r>
            <a:r>
              <a:rPr lang="en-US" altLang="zh-CN" sz="2300" dirty="0">
                <a:latin typeface="Arial" pitchFamily="34" charset="0"/>
                <a:cs typeface="Arial" pitchFamily="34" charset="0"/>
              </a:rPr>
              <a:t>media usage and exposure	_______________________</a:t>
            </a:r>
          </a:p>
          <a:p>
            <a:pPr>
              <a:lnSpc>
                <a:spcPct val="130000"/>
              </a:lnSpc>
            </a:pPr>
            <a:r>
              <a:rPr lang="en-US" altLang="zh-CN" sz="2300" b="1" dirty="0">
                <a:latin typeface="Arial" pitchFamily="34" charset="0"/>
                <a:cs typeface="Arial" pitchFamily="34" charset="0"/>
              </a:rPr>
              <a:t>3 </a:t>
            </a:r>
            <a:r>
              <a:rPr lang="en-US" altLang="zh-CN" sz="2300" dirty="0">
                <a:latin typeface="Arial" pitchFamily="34" charset="0"/>
                <a:cs typeface="Arial" pitchFamily="34" charset="0"/>
              </a:rPr>
              <a:t>social media			_______________________</a:t>
            </a:r>
          </a:p>
          <a:p>
            <a:pPr>
              <a:lnSpc>
                <a:spcPct val="130000"/>
              </a:lnSpc>
            </a:pPr>
            <a:r>
              <a:rPr lang="en-US" altLang="zh-CN" sz="2300" b="1" dirty="0">
                <a:latin typeface="Arial" pitchFamily="34" charset="0"/>
                <a:cs typeface="Arial" pitchFamily="34" charset="0"/>
              </a:rPr>
              <a:t>4 </a:t>
            </a:r>
            <a:r>
              <a:rPr lang="en-US" altLang="zh-CN" sz="2300" dirty="0">
                <a:latin typeface="Arial" pitchFamily="34" charset="0"/>
                <a:cs typeface="Arial" pitchFamily="34" charset="0"/>
              </a:rPr>
              <a:t>social creature			_______________________</a:t>
            </a:r>
          </a:p>
          <a:p>
            <a:pPr>
              <a:lnSpc>
                <a:spcPct val="130000"/>
              </a:lnSpc>
            </a:pPr>
            <a:r>
              <a:rPr lang="en-US" altLang="zh-CN" sz="2300" b="1" dirty="0">
                <a:latin typeface="Arial" pitchFamily="34" charset="0"/>
                <a:cs typeface="Arial" pitchFamily="34" charset="0"/>
              </a:rPr>
              <a:t>5 </a:t>
            </a:r>
            <a:r>
              <a:rPr lang="en-US" altLang="zh-CN" sz="2300" dirty="0">
                <a:latin typeface="Arial" pitchFamily="34" charset="0"/>
                <a:cs typeface="Arial" pitchFamily="34" charset="0"/>
              </a:rPr>
              <a:t>a sense of belonging		_______________________</a:t>
            </a:r>
          </a:p>
        </p:txBody>
      </p:sp>
      <p:sp>
        <p:nvSpPr>
          <p:cNvPr id="2" name="TextBox 1"/>
          <p:cNvSpPr txBox="1"/>
          <p:nvPr/>
        </p:nvSpPr>
        <p:spPr>
          <a:xfrm>
            <a:off x="6180564" y="3212976"/>
            <a:ext cx="1415772" cy="461665"/>
          </a:xfrm>
          <a:prstGeom prst="rect">
            <a:avLst/>
          </a:prstGeom>
          <a:noFill/>
        </p:spPr>
        <p:txBody>
          <a:bodyPr wrap="none" rtlCol="0">
            <a:spAutoFit/>
          </a:bodyPr>
          <a:lstStyle/>
          <a:p>
            <a:r>
              <a:rPr lang="zh-CN" altLang="zh-CN" sz="2300" b="1" dirty="0">
                <a:solidFill>
                  <a:srgbClr val="C00000"/>
                </a:solidFill>
              </a:rPr>
              <a:t>人际关系</a:t>
            </a:r>
            <a:endParaRPr lang="zh-CN" altLang="en-US" sz="2300" b="1" dirty="0">
              <a:solidFill>
                <a:srgbClr val="C00000"/>
              </a:solidFill>
              <a:latin typeface="Arial" pitchFamily="34" charset="0"/>
              <a:cs typeface="Arial" pitchFamily="34" charset="0"/>
            </a:endParaRPr>
          </a:p>
        </p:txBody>
      </p:sp>
      <p:sp>
        <p:nvSpPr>
          <p:cNvPr id="6" name="TextBox 5"/>
          <p:cNvSpPr txBox="1"/>
          <p:nvPr/>
        </p:nvSpPr>
        <p:spPr>
          <a:xfrm>
            <a:off x="5779050" y="3633831"/>
            <a:ext cx="2249334" cy="446276"/>
          </a:xfrm>
          <a:prstGeom prst="rect">
            <a:avLst/>
          </a:prstGeom>
          <a:noFill/>
        </p:spPr>
        <p:txBody>
          <a:bodyPr wrap="none" rtlCol="0">
            <a:spAutoFit/>
          </a:bodyPr>
          <a:lstStyle/>
          <a:p>
            <a:r>
              <a:rPr lang="zh-CN" altLang="zh-CN" sz="2300" b="1" dirty="0">
                <a:solidFill>
                  <a:srgbClr val="C00000"/>
                </a:solidFill>
              </a:rPr>
              <a:t>媒体使用和曝光</a:t>
            </a:r>
            <a:endParaRPr lang="zh-CN" altLang="en-US" sz="2300" b="1" dirty="0">
              <a:solidFill>
                <a:srgbClr val="C00000"/>
              </a:solidFill>
              <a:latin typeface="Arial" pitchFamily="34" charset="0"/>
              <a:cs typeface="Arial" pitchFamily="34" charset="0"/>
            </a:endParaRPr>
          </a:p>
        </p:txBody>
      </p:sp>
      <p:sp>
        <p:nvSpPr>
          <p:cNvPr id="8" name="TextBox 7"/>
          <p:cNvSpPr txBox="1"/>
          <p:nvPr/>
        </p:nvSpPr>
        <p:spPr>
          <a:xfrm>
            <a:off x="6180564" y="4119463"/>
            <a:ext cx="1415772" cy="461665"/>
          </a:xfrm>
          <a:prstGeom prst="rect">
            <a:avLst/>
          </a:prstGeom>
          <a:noFill/>
        </p:spPr>
        <p:txBody>
          <a:bodyPr wrap="none" rtlCol="0">
            <a:spAutoFit/>
          </a:bodyPr>
          <a:lstStyle/>
          <a:p>
            <a:r>
              <a:rPr lang="zh-CN" altLang="zh-CN" sz="2300" b="1" dirty="0">
                <a:solidFill>
                  <a:srgbClr val="C00000"/>
                </a:solidFill>
              </a:rPr>
              <a:t>社交媒体</a:t>
            </a:r>
            <a:endParaRPr lang="zh-CN" altLang="en-US" sz="2300" b="1" dirty="0">
              <a:solidFill>
                <a:srgbClr val="C00000"/>
              </a:solidFill>
              <a:latin typeface="Arial" pitchFamily="34" charset="0"/>
              <a:cs typeface="Arial" pitchFamily="34" charset="0"/>
            </a:endParaRPr>
          </a:p>
        </p:txBody>
      </p:sp>
      <p:sp>
        <p:nvSpPr>
          <p:cNvPr id="14" name="TextBox 13"/>
          <p:cNvSpPr txBox="1"/>
          <p:nvPr/>
        </p:nvSpPr>
        <p:spPr>
          <a:xfrm>
            <a:off x="6156176" y="4581128"/>
            <a:ext cx="1415772" cy="461665"/>
          </a:xfrm>
          <a:prstGeom prst="rect">
            <a:avLst/>
          </a:prstGeom>
          <a:noFill/>
        </p:spPr>
        <p:txBody>
          <a:bodyPr wrap="none" rtlCol="0">
            <a:spAutoFit/>
          </a:bodyPr>
          <a:lstStyle/>
          <a:p>
            <a:r>
              <a:rPr lang="zh-CN" altLang="zh-CN" sz="2300" b="1" dirty="0">
                <a:solidFill>
                  <a:srgbClr val="C00000"/>
                </a:solidFill>
              </a:rPr>
              <a:t>群居生物</a:t>
            </a:r>
            <a:endParaRPr lang="zh-CN" altLang="en-US" sz="2300" b="1" dirty="0">
              <a:solidFill>
                <a:srgbClr val="C00000"/>
              </a:solidFill>
              <a:latin typeface="Arial" pitchFamily="34" charset="0"/>
              <a:cs typeface="Arial" pitchFamily="34" charset="0"/>
            </a:endParaRPr>
          </a:p>
        </p:txBody>
      </p:sp>
      <p:sp>
        <p:nvSpPr>
          <p:cNvPr id="15" name="TextBox 14"/>
          <p:cNvSpPr txBox="1"/>
          <p:nvPr/>
        </p:nvSpPr>
        <p:spPr>
          <a:xfrm>
            <a:off x="6272316" y="5055567"/>
            <a:ext cx="1107996" cy="461665"/>
          </a:xfrm>
          <a:prstGeom prst="rect">
            <a:avLst/>
          </a:prstGeom>
          <a:noFill/>
        </p:spPr>
        <p:txBody>
          <a:bodyPr wrap="none" rtlCol="0">
            <a:spAutoFit/>
          </a:bodyPr>
          <a:lstStyle/>
          <a:p>
            <a:r>
              <a:rPr lang="zh-CN" altLang="zh-CN" sz="2300" b="1" dirty="0">
                <a:solidFill>
                  <a:srgbClr val="C00000"/>
                </a:solidFill>
              </a:rPr>
              <a:t>归属感</a:t>
            </a:r>
            <a:endParaRPr lang="zh-CN" altLang="en-US" sz="2300" b="1" dirty="0">
              <a:solidFill>
                <a:srgbClr val="C00000"/>
              </a:solidFill>
              <a:latin typeface="Arial" pitchFamily="34" charset="0"/>
              <a:cs typeface="Arial" pitchFamily="34" charset="0"/>
            </a:endParaRPr>
          </a:p>
        </p:txBody>
      </p:sp>
      <p:pic>
        <p:nvPicPr>
          <p:cNvPr id="16"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2800" dirty="0">
                <a:solidFill>
                  <a:schemeClr val="accent6">
                    <a:lumMod val="40000"/>
                    <a:lumOff val="60000"/>
                  </a:schemeClr>
                </a:solidFill>
                <a:latin typeface="Arial Black" pitchFamily="34" charset="0"/>
              </a:rPr>
              <a:t>Text A </a:t>
            </a:r>
            <a:r>
              <a:rPr lang="en-US" altLang="zh-CN" sz="2800" dirty="0">
                <a:solidFill>
                  <a:schemeClr val="bg1"/>
                </a:solidFill>
                <a:latin typeface="Arial Black" pitchFamily="34" charset="0"/>
              </a:rPr>
              <a:t>After reading </a:t>
            </a:r>
          </a:p>
        </p:txBody>
      </p:sp>
    </p:spTree>
    <p:extLst>
      <p:ext uri="{BB962C8B-B14F-4D97-AF65-F5344CB8AC3E}">
        <p14:creationId xmlns:p14="http://schemas.microsoft.com/office/powerpoint/2010/main" val="284677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P spid="14" grpId="0"/>
      <p:bldP spid="1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itchFamily="34" charset="0"/>
                <a:cs typeface="Arial" pitchFamily="34" charset="0"/>
              </a:rPr>
              <a:t>Language building-up</a:t>
            </a: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a:ea typeface="宋体"/>
              </a:rPr>
              <a:t>Task 1 / Specialized vocabulary</a:t>
            </a:r>
          </a:p>
        </p:txBody>
      </p:sp>
      <p:sp>
        <p:nvSpPr>
          <p:cNvPr id="13" name="矩形 12"/>
          <p:cNvSpPr/>
          <p:nvPr/>
        </p:nvSpPr>
        <p:spPr>
          <a:xfrm>
            <a:off x="909414" y="2641388"/>
            <a:ext cx="7579142" cy="2341923"/>
          </a:xfrm>
          <a:prstGeom prst="rect">
            <a:avLst/>
          </a:prstGeom>
        </p:spPr>
        <p:txBody>
          <a:bodyPr wrap="square">
            <a:spAutoFit/>
          </a:bodyPr>
          <a:lstStyle/>
          <a:p>
            <a:pPr>
              <a:lnSpc>
                <a:spcPct val="130000"/>
              </a:lnSpc>
            </a:pPr>
            <a:r>
              <a:rPr lang="en-US" altLang="zh-CN" sz="2300" b="1" dirty="0">
                <a:latin typeface="Arial" pitchFamily="34" charset="0"/>
                <a:cs typeface="Arial" pitchFamily="34" charset="0"/>
              </a:rPr>
              <a:t>6 </a:t>
            </a:r>
            <a:r>
              <a:rPr lang="zh-CN" altLang="en-US" sz="2300" dirty="0">
                <a:latin typeface="Arial" pitchFamily="34" charset="0"/>
                <a:cs typeface="Arial" pitchFamily="34" charset="0"/>
              </a:rPr>
              <a:t>社会性</a:t>
            </a:r>
            <a:r>
              <a:rPr lang="en-US" altLang="zh-CN" sz="2300" dirty="0">
                <a:latin typeface="Arial" pitchFamily="34" charset="0"/>
                <a:cs typeface="Arial" pitchFamily="34" charset="0"/>
              </a:rPr>
              <a:t>			_______________________</a:t>
            </a:r>
            <a:endParaRPr lang="zh-CN" altLang="en-US" sz="2300" dirty="0">
              <a:latin typeface="Arial" pitchFamily="34" charset="0"/>
              <a:cs typeface="Arial" pitchFamily="34" charset="0"/>
            </a:endParaRPr>
          </a:p>
          <a:p>
            <a:pPr>
              <a:lnSpc>
                <a:spcPct val="130000"/>
              </a:lnSpc>
            </a:pPr>
            <a:r>
              <a:rPr lang="en-US" altLang="zh-CN" sz="2300" b="1" dirty="0">
                <a:latin typeface="Arial" pitchFamily="34" charset="0"/>
                <a:cs typeface="Arial" pitchFamily="34" charset="0"/>
              </a:rPr>
              <a:t>7 </a:t>
            </a:r>
            <a:r>
              <a:rPr lang="zh-CN" altLang="en-US" sz="2300" dirty="0">
                <a:latin typeface="Arial" pitchFamily="34" charset="0"/>
                <a:cs typeface="Arial" pitchFamily="34" charset="0"/>
              </a:rPr>
              <a:t>身心健康</a:t>
            </a:r>
            <a:r>
              <a:rPr lang="en-US" altLang="zh-CN" sz="2300" dirty="0">
                <a:latin typeface="Arial" pitchFamily="34" charset="0"/>
                <a:cs typeface="Arial" pitchFamily="34" charset="0"/>
              </a:rPr>
              <a:t>			_______________________</a:t>
            </a:r>
            <a:endParaRPr lang="zh-CN" altLang="en-US" sz="2300" dirty="0">
              <a:latin typeface="Arial" pitchFamily="34" charset="0"/>
              <a:cs typeface="Arial" pitchFamily="34" charset="0"/>
            </a:endParaRPr>
          </a:p>
          <a:p>
            <a:pPr>
              <a:lnSpc>
                <a:spcPct val="130000"/>
              </a:lnSpc>
            </a:pPr>
            <a:r>
              <a:rPr lang="en-US" altLang="zh-CN" sz="2300" b="1" dirty="0">
                <a:latin typeface="Arial" pitchFamily="34" charset="0"/>
                <a:cs typeface="Arial" pitchFamily="34" charset="0"/>
              </a:rPr>
              <a:t>8 </a:t>
            </a:r>
            <a:r>
              <a:rPr lang="zh-CN" altLang="en-US" sz="2300" dirty="0">
                <a:latin typeface="Arial" pitchFamily="34" charset="0"/>
                <a:cs typeface="Arial" pitchFamily="34" charset="0"/>
              </a:rPr>
              <a:t>自尊</a:t>
            </a:r>
            <a:r>
              <a:rPr lang="en-US" altLang="zh-CN" sz="2300" dirty="0">
                <a:latin typeface="Arial" pitchFamily="34" charset="0"/>
                <a:cs typeface="Arial" pitchFamily="34" charset="0"/>
              </a:rPr>
              <a:t>				_______________________</a:t>
            </a:r>
            <a:endParaRPr lang="zh-CN" altLang="en-US" sz="2300" dirty="0">
              <a:latin typeface="Arial" pitchFamily="34" charset="0"/>
              <a:cs typeface="Arial" pitchFamily="34" charset="0"/>
            </a:endParaRPr>
          </a:p>
          <a:p>
            <a:pPr>
              <a:lnSpc>
                <a:spcPct val="130000"/>
              </a:lnSpc>
            </a:pPr>
            <a:r>
              <a:rPr lang="en-US" altLang="zh-CN" sz="2300" b="1" dirty="0">
                <a:latin typeface="Arial" pitchFamily="34" charset="0"/>
                <a:cs typeface="Arial" pitchFamily="34" charset="0"/>
              </a:rPr>
              <a:t>9 </a:t>
            </a:r>
            <a:r>
              <a:rPr lang="zh-CN" altLang="en-US" sz="2300" dirty="0">
                <a:latin typeface="Arial" pitchFamily="34" charset="0"/>
                <a:cs typeface="Arial" pitchFamily="34" charset="0"/>
              </a:rPr>
              <a:t>负面情绪</a:t>
            </a:r>
            <a:r>
              <a:rPr lang="en-US" altLang="zh-CN" sz="2300" dirty="0">
                <a:latin typeface="Arial" pitchFamily="34" charset="0"/>
                <a:cs typeface="Arial" pitchFamily="34" charset="0"/>
              </a:rPr>
              <a:t>			_______________________</a:t>
            </a:r>
            <a:endParaRPr lang="zh-CN" altLang="en-US" sz="2300" dirty="0">
              <a:latin typeface="Arial" pitchFamily="34" charset="0"/>
              <a:cs typeface="Arial" pitchFamily="34" charset="0"/>
            </a:endParaRPr>
          </a:p>
          <a:p>
            <a:pPr>
              <a:lnSpc>
                <a:spcPct val="130000"/>
              </a:lnSpc>
            </a:pPr>
            <a:r>
              <a:rPr lang="en-US" altLang="zh-CN" sz="2300" b="1" dirty="0">
                <a:latin typeface="Arial" pitchFamily="34" charset="0"/>
                <a:cs typeface="Arial" pitchFamily="34" charset="0"/>
              </a:rPr>
              <a:t>10 </a:t>
            </a:r>
            <a:r>
              <a:rPr lang="zh-CN" altLang="en-US" sz="2300" dirty="0">
                <a:latin typeface="Arial" pitchFamily="34" charset="0"/>
                <a:cs typeface="Arial" pitchFamily="34" charset="0"/>
              </a:rPr>
              <a:t>社会互动</a:t>
            </a:r>
            <a:r>
              <a:rPr lang="en-US" altLang="zh-CN" sz="2300" dirty="0">
                <a:latin typeface="Arial" pitchFamily="34" charset="0"/>
                <a:cs typeface="Arial" pitchFamily="34" charset="0"/>
              </a:rPr>
              <a:t>			_______________________</a:t>
            </a:r>
          </a:p>
        </p:txBody>
      </p:sp>
      <p:sp>
        <p:nvSpPr>
          <p:cNvPr id="2" name="TextBox 1"/>
          <p:cNvSpPr txBox="1"/>
          <p:nvPr/>
        </p:nvSpPr>
        <p:spPr>
          <a:xfrm>
            <a:off x="5627337" y="2703878"/>
            <a:ext cx="1999265" cy="446276"/>
          </a:xfrm>
          <a:prstGeom prst="rect">
            <a:avLst/>
          </a:prstGeom>
          <a:noFill/>
        </p:spPr>
        <p:txBody>
          <a:bodyPr wrap="none" rtlCol="0">
            <a:spAutoFit/>
          </a:bodyPr>
          <a:lstStyle/>
          <a:p>
            <a:r>
              <a:rPr lang="en-US" altLang="zh-CN" sz="2300" b="1" dirty="0">
                <a:solidFill>
                  <a:srgbClr val="C00000"/>
                </a:solidFill>
                <a:latin typeface="Arial" pitchFamily="34" charset="0"/>
                <a:cs typeface="Arial" pitchFamily="34" charset="0"/>
              </a:rPr>
              <a:t>social nature</a:t>
            </a:r>
            <a:endParaRPr lang="zh-CN" altLang="en-US" sz="2300" b="1" dirty="0">
              <a:solidFill>
                <a:srgbClr val="C00000"/>
              </a:solidFill>
              <a:latin typeface="Arial" pitchFamily="34" charset="0"/>
              <a:cs typeface="Arial" pitchFamily="34" charset="0"/>
            </a:endParaRPr>
          </a:p>
        </p:txBody>
      </p:sp>
      <p:sp>
        <p:nvSpPr>
          <p:cNvPr id="6" name="TextBox 5"/>
          <p:cNvSpPr txBox="1"/>
          <p:nvPr/>
        </p:nvSpPr>
        <p:spPr>
          <a:xfrm>
            <a:off x="4283968" y="3169540"/>
            <a:ext cx="4955203" cy="446276"/>
          </a:xfrm>
          <a:prstGeom prst="rect">
            <a:avLst/>
          </a:prstGeom>
          <a:noFill/>
        </p:spPr>
        <p:txBody>
          <a:bodyPr wrap="none" rtlCol="0">
            <a:spAutoFit/>
          </a:bodyPr>
          <a:lstStyle/>
          <a:p>
            <a:r>
              <a:rPr lang="en-US" altLang="zh-CN" sz="2300" b="1" dirty="0">
                <a:solidFill>
                  <a:srgbClr val="C00000"/>
                </a:solidFill>
                <a:latin typeface="Arial" pitchFamily="34" charset="0"/>
                <a:cs typeface="Arial" pitchFamily="34" charset="0"/>
              </a:rPr>
              <a:t>psychological and physical health</a:t>
            </a:r>
            <a:endParaRPr lang="zh-CN" altLang="en-US" sz="2300" b="1" dirty="0">
              <a:solidFill>
                <a:srgbClr val="C00000"/>
              </a:solidFill>
              <a:latin typeface="Arial" pitchFamily="34" charset="0"/>
              <a:cs typeface="Arial" pitchFamily="34" charset="0"/>
            </a:endParaRPr>
          </a:p>
        </p:txBody>
      </p:sp>
      <p:sp>
        <p:nvSpPr>
          <p:cNvPr id="8" name="TextBox 7"/>
          <p:cNvSpPr txBox="1"/>
          <p:nvPr/>
        </p:nvSpPr>
        <p:spPr>
          <a:xfrm>
            <a:off x="5708236" y="3589211"/>
            <a:ext cx="1803699" cy="446276"/>
          </a:xfrm>
          <a:prstGeom prst="rect">
            <a:avLst/>
          </a:prstGeom>
          <a:noFill/>
        </p:spPr>
        <p:txBody>
          <a:bodyPr wrap="none" rtlCol="0">
            <a:spAutoFit/>
          </a:bodyPr>
          <a:lstStyle/>
          <a:p>
            <a:r>
              <a:rPr lang="en-US" altLang="zh-CN" sz="2300" b="1" dirty="0">
                <a:solidFill>
                  <a:srgbClr val="C00000"/>
                </a:solidFill>
                <a:latin typeface="Arial" pitchFamily="34" charset="0"/>
                <a:cs typeface="Arial" pitchFamily="34" charset="0"/>
              </a:rPr>
              <a:t>self-esteem</a:t>
            </a:r>
            <a:endParaRPr lang="zh-CN" altLang="en-US" sz="2300" b="1" dirty="0">
              <a:solidFill>
                <a:srgbClr val="C00000"/>
              </a:solidFill>
              <a:latin typeface="Arial" pitchFamily="34" charset="0"/>
              <a:cs typeface="Arial" pitchFamily="34" charset="0"/>
            </a:endParaRPr>
          </a:p>
        </p:txBody>
      </p:sp>
      <p:sp>
        <p:nvSpPr>
          <p:cNvPr id="14" name="TextBox 13"/>
          <p:cNvSpPr txBox="1"/>
          <p:nvPr/>
        </p:nvSpPr>
        <p:spPr>
          <a:xfrm>
            <a:off x="5341201" y="4050640"/>
            <a:ext cx="2848857" cy="446276"/>
          </a:xfrm>
          <a:prstGeom prst="rect">
            <a:avLst/>
          </a:prstGeom>
          <a:noFill/>
        </p:spPr>
        <p:txBody>
          <a:bodyPr wrap="none" rtlCol="0">
            <a:spAutoFit/>
          </a:bodyPr>
          <a:lstStyle/>
          <a:p>
            <a:r>
              <a:rPr lang="en-US" altLang="zh-CN" sz="2300" b="1" dirty="0">
                <a:solidFill>
                  <a:srgbClr val="C00000"/>
                </a:solidFill>
                <a:latin typeface="Arial" pitchFamily="34" charset="0"/>
                <a:cs typeface="Arial" pitchFamily="34" charset="0"/>
              </a:rPr>
              <a:t>negative emotions </a:t>
            </a:r>
            <a:endParaRPr lang="zh-CN" altLang="en-US" sz="2300" b="1" dirty="0">
              <a:solidFill>
                <a:srgbClr val="C00000"/>
              </a:solidFill>
              <a:latin typeface="Arial" pitchFamily="34" charset="0"/>
              <a:cs typeface="Arial" pitchFamily="34" charset="0"/>
            </a:endParaRPr>
          </a:p>
        </p:txBody>
      </p:sp>
      <p:sp>
        <p:nvSpPr>
          <p:cNvPr id="15" name="TextBox 14"/>
          <p:cNvSpPr txBox="1"/>
          <p:nvPr/>
        </p:nvSpPr>
        <p:spPr>
          <a:xfrm>
            <a:off x="5389291" y="4537035"/>
            <a:ext cx="2603598" cy="446276"/>
          </a:xfrm>
          <a:prstGeom prst="rect">
            <a:avLst/>
          </a:prstGeom>
          <a:noFill/>
        </p:spPr>
        <p:txBody>
          <a:bodyPr wrap="none" rtlCol="0">
            <a:spAutoFit/>
          </a:bodyPr>
          <a:lstStyle/>
          <a:p>
            <a:r>
              <a:rPr lang="en-US" altLang="zh-CN" sz="2300" b="1" dirty="0">
                <a:solidFill>
                  <a:srgbClr val="C00000"/>
                </a:solidFill>
                <a:latin typeface="Arial" pitchFamily="34" charset="0"/>
                <a:cs typeface="Arial" pitchFamily="34" charset="0"/>
              </a:rPr>
              <a:t>social interaction</a:t>
            </a:r>
            <a:endParaRPr lang="zh-CN" altLang="en-US" sz="2300" b="1" dirty="0">
              <a:solidFill>
                <a:srgbClr val="C00000"/>
              </a:solidFill>
              <a:latin typeface="Arial" pitchFamily="34" charset="0"/>
              <a:cs typeface="Arial" pitchFamily="34" charset="0"/>
            </a:endParaRPr>
          </a:p>
        </p:txBody>
      </p:sp>
      <p:pic>
        <p:nvPicPr>
          <p:cNvPr id="16"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2800" dirty="0">
                <a:solidFill>
                  <a:schemeClr val="accent6">
                    <a:lumMod val="40000"/>
                    <a:lumOff val="60000"/>
                  </a:schemeClr>
                </a:solidFill>
                <a:latin typeface="Arial Black" pitchFamily="34" charset="0"/>
              </a:rPr>
              <a:t>Text A </a:t>
            </a:r>
            <a:r>
              <a:rPr lang="en-US" altLang="zh-CN" sz="2800" dirty="0">
                <a:solidFill>
                  <a:schemeClr val="bg1"/>
                </a:solidFill>
                <a:latin typeface="Arial Black" pitchFamily="34" charset="0"/>
              </a:rPr>
              <a:t>After reading</a:t>
            </a:r>
          </a:p>
        </p:txBody>
      </p:sp>
    </p:spTree>
    <p:extLst>
      <p:ext uri="{BB962C8B-B14F-4D97-AF65-F5344CB8AC3E}">
        <p14:creationId xmlns:p14="http://schemas.microsoft.com/office/powerpoint/2010/main" val="217463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ntent Placeholder 2"/>
          <p:cNvSpPr txBox="1">
            <a:spLocks/>
          </p:cNvSpPr>
          <p:nvPr/>
        </p:nvSpPr>
        <p:spPr bwMode="auto">
          <a:xfrm>
            <a:off x="296334" y="2178313"/>
            <a:ext cx="8551332" cy="2501374"/>
          </a:xfrm>
          <a:prstGeom prst="rect">
            <a:avLst/>
          </a:prstGeom>
          <a:noFill/>
          <a:ln w="9525">
            <a:noFill/>
            <a:miter lim="800000"/>
          </a:ln>
          <a:effec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457200" lvl="1" indent="0" algn="just">
              <a:lnSpc>
                <a:spcPts val="3600"/>
              </a:lnSpc>
              <a:buNone/>
            </a:pPr>
            <a:r>
              <a:rPr lang="en-AU" altLang="zh-CN" sz="3000" b="1" kern="0" dirty="0">
                <a:solidFill>
                  <a:srgbClr val="C00000"/>
                </a:solidFill>
                <a:latin typeface="Arial" pitchFamily="34" charset="0"/>
                <a:cs typeface="Arial" pitchFamily="34" charset="0"/>
              </a:rPr>
              <a:t>How Honest Are People on </a:t>
            </a:r>
            <a:r>
              <a:rPr lang="en-AU" altLang="zh-CN" sz="3000" b="1" u="sng" kern="0" dirty="0">
                <a:solidFill>
                  <a:srgbClr val="C00000"/>
                </a:solidFill>
                <a:latin typeface="Arial" pitchFamily="34" charset="0"/>
                <a:cs typeface="Arial" pitchFamily="34" charset="0"/>
              </a:rPr>
              <a:t>Social Media</a:t>
            </a:r>
            <a:r>
              <a:rPr lang="en-AU" altLang="zh-CN" sz="3000" b="1" kern="0" dirty="0">
                <a:solidFill>
                  <a:srgbClr val="C00000"/>
                </a:solidFill>
                <a:latin typeface="Arial" pitchFamily="34" charset="0"/>
                <a:cs typeface="Arial" pitchFamily="34" charset="0"/>
              </a:rPr>
              <a:t>?</a:t>
            </a:r>
          </a:p>
          <a:p>
            <a:pPr marL="457200" lvl="1" indent="0" algn="just">
              <a:lnSpc>
                <a:spcPts val="3600"/>
              </a:lnSpc>
              <a:buNone/>
            </a:pPr>
            <a:endParaRPr lang="en-AU" altLang="zh-CN" sz="3000" b="1" kern="0" dirty="0">
              <a:solidFill>
                <a:srgbClr val="C00000"/>
              </a:solidFill>
              <a:latin typeface="Arial" pitchFamily="34" charset="0"/>
              <a:cs typeface="Arial" pitchFamily="34" charset="0"/>
            </a:endParaRPr>
          </a:p>
          <a:p>
            <a:pPr lvl="0" eaLnBrk="1" fontAlgn="auto" hangingPunct="1">
              <a:spcBef>
                <a:spcPts val="0"/>
              </a:spcBef>
              <a:spcAft>
                <a:spcPts val="0"/>
              </a:spcAft>
              <a:buFont typeface="Wingdings" pitchFamily="2" charset="2"/>
              <a:buChar char="Ø"/>
              <a:defRPr/>
            </a:pPr>
            <a:r>
              <a:rPr lang="en-US" altLang="zh-CN" sz="2800" b="1" dirty="0">
                <a:solidFill>
                  <a:srgbClr val="3333FF"/>
                </a:solidFill>
                <a:latin typeface="Times New Roman" pitchFamily="18" charset="0"/>
                <a:ea typeface="宋体" panose="02010600030101010101" pitchFamily="2" charset="-122"/>
                <a:cs typeface="Times New Roman" pitchFamily="18" charset="0"/>
              </a:rPr>
              <a:t>social media: </a:t>
            </a:r>
            <a:r>
              <a:rPr lang="zh-CN" altLang="en-US" sz="2800" b="1" dirty="0">
                <a:solidFill>
                  <a:prstClr val="black"/>
                </a:solidFill>
                <a:latin typeface="Times New Roman" pitchFamily="18" charset="0"/>
                <a:ea typeface="宋体" panose="02010600030101010101" pitchFamily="2" charset="-122"/>
                <a:cs typeface="Times New Roman" pitchFamily="18" charset="0"/>
              </a:rPr>
              <a:t>社交媒体</a:t>
            </a:r>
            <a:endParaRPr lang="en-US" altLang="zh-CN" sz="2800" b="1" dirty="0">
              <a:solidFill>
                <a:prstClr val="black"/>
              </a:solidFill>
              <a:latin typeface="Times New Roman" pitchFamily="18" charset="0"/>
              <a:ea typeface="宋体" panose="02010600030101010101" pitchFamily="2" charset="-122"/>
              <a:cs typeface="Times New Roman" pitchFamily="18" charset="0"/>
            </a:endParaRPr>
          </a:p>
          <a:p>
            <a:pPr marL="0" lvl="0" indent="0" eaLnBrk="1" fontAlgn="auto" hangingPunct="1">
              <a:spcBef>
                <a:spcPts val="0"/>
              </a:spcBef>
              <a:spcAft>
                <a:spcPts val="0"/>
              </a:spcAft>
              <a:buNone/>
              <a:defRPr/>
            </a:pPr>
            <a:r>
              <a:rPr lang="en-US" altLang="zh-CN" sz="2800" b="1" dirty="0">
                <a:solidFill>
                  <a:prstClr val="black"/>
                </a:solidFill>
                <a:latin typeface="Times New Roman" pitchFamily="18" charset="0"/>
                <a:ea typeface="宋体" panose="02010600030101010101" pitchFamily="2" charset="-122"/>
                <a:cs typeface="Times New Roman" pitchFamily="18" charset="0"/>
              </a:rPr>
              <a:t>Websites and applications used for social networking. </a:t>
            </a:r>
          </a:p>
          <a:p>
            <a:pPr marL="0" lvl="0" indent="0" eaLnBrk="1" fontAlgn="auto" hangingPunct="1">
              <a:spcBef>
                <a:spcPts val="0"/>
              </a:spcBef>
              <a:spcAft>
                <a:spcPts val="0"/>
              </a:spcAft>
              <a:buNone/>
              <a:defRPr/>
            </a:pPr>
            <a:endParaRPr lang="en-US" altLang="zh-CN" sz="2400" b="1" dirty="0">
              <a:solidFill>
                <a:prstClr val="black"/>
              </a:solidFill>
              <a:latin typeface="Times New Roman" pitchFamily="18" charset="0"/>
              <a:ea typeface="宋体" panose="02010600030101010101" pitchFamily="2" charset="-122"/>
              <a:cs typeface="Times New Roman" pitchFamily="18" charset="0"/>
            </a:endParaRPr>
          </a:p>
          <a:p>
            <a:pPr marL="457200" lvl="1" indent="0" algn="just">
              <a:lnSpc>
                <a:spcPts val="3600"/>
              </a:lnSpc>
              <a:buNone/>
            </a:pPr>
            <a:endParaRPr lang="zh-CN" altLang="en-US" sz="3000" b="1" kern="0" dirty="0">
              <a:solidFill>
                <a:srgbClr val="C00000"/>
              </a:solidFill>
            </a:endParaRPr>
          </a:p>
        </p:txBody>
      </p:sp>
      <p:pic>
        <p:nvPicPr>
          <p:cNvPr id="7"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21951" y="-27384"/>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2800" dirty="0">
                <a:solidFill>
                  <a:schemeClr val="bg1"/>
                </a:solidFill>
                <a:latin typeface="Arial Black" pitchFamily="34" charset="0"/>
              </a:rPr>
              <a:t>Text A</a:t>
            </a:r>
          </a:p>
        </p:txBody>
      </p:sp>
    </p:spTree>
    <p:extLst>
      <p:ext uri="{BB962C8B-B14F-4D97-AF65-F5344CB8AC3E}">
        <p14:creationId xmlns:p14="http://schemas.microsoft.com/office/powerpoint/2010/main" val="294748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itchFamily="34" charset="0"/>
                <a:cs typeface="Arial" pitchFamily="34" charset="0"/>
              </a:rPr>
              <a:t>Language building-up</a:t>
            </a: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a:ea typeface="宋体"/>
              </a:rPr>
              <a:t>Task 1 / Specialized vocabulary</a:t>
            </a:r>
          </a:p>
        </p:txBody>
      </p:sp>
      <p:sp>
        <p:nvSpPr>
          <p:cNvPr id="12" name="矩形 11"/>
          <p:cNvSpPr/>
          <p:nvPr/>
        </p:nvSpPr>
        <p:spPr>
          <a:xfrm>
            <a:off x="881658" y="2060848"/>
            <a:ext cx="7794798" cy="738664"/>
          </a:xfrm>
          <a:prstGeom prst="rect">
            <a:avLst/>
          </a:prstGeom>
        </p:spPr>
        <p:txBody>
          <a:bodyPr wrap="square">
            <a:spAutoFit/>
          </a:bodyPr>
          <a:lstStyle/>
          <a:p>
            <a:pPr algn="just"/>
            <a:r>
              <a:rPr lang="en-US" altLang="zh-CN" sz="2100" b="1" dirty="0">
                <a:latin typeface="Arial" pitchFamily="34" charset="0"/>
                <a:cs typeface="Arial" pitchFamily="34" charset="0"/>
              </a:rPr>
              <a:t>2 </a:t>
            </a:r>
            <a:r>
              <a:rPr lang="en-US" altLang="zh-CN" sz="2100" dirty="0">
                <a:latin typeface="Arial" pitchFamily="34" charset="0"/>
                <a:cs typeface="Arial" pitchFamily="34" charset="0"/>
              </a:rPr>
              <a:t>Complete the following sentences with expressions from Exercise 1. Change the form where necessary.</a:t>
            </a:r>
          </a:p>
        </p:txBody>
      </p:sp>
      <p:sp>
        <p:nvSpPr>
          <p:cNvPr id="13" name="矩形 12"/>
          <p:cNvSpPr/>
          <p:nvPr/>
        </p:nvSpPr>
        <p:spPr>
          <a:xfrm>
            <a:off x="467544" y="2872675"/>
            <a:ext cx="7848872" cy="3600986"/>
          </a:xfrm>
          <a:prstGeom prst="rect">
            <a:avLst/>
          </a:prstGeom>
        </p:spPr>
        <p:txBody>
          <a:bodyPr wrap="square">
            <a:spAutoFit/>
          </a:bodyPr>
          <a:lstStyle/>
          <a:p>
            <a:pPr algn="just"/>
            <a:r>
              <a:rPr lang="en-US" altLang="zh-CN" sz="2200" b="1" dirty="0">
                <a:latin typeface="Arial" pitchFamily="34" charset="0"/>
                <a:cs typeface="Arial" pitchFamily="34" charset="0"/>
              </a:rPr>
              <a:t>1 </a:t>
            </a:r>
            <a:r>
              <a:rPr lang="en-US" altLang="zh-CN" sz="2200" dirty="0">
                <a:latin typeface="Arial" pitchFamily="34" charset="0"/>
                <a:cs typeface="Arial" pitchFamily="34" charset="0"/>
              </a:rPr>
              <a:t>Try boosting your mood and ____________ by listing your strengths and things you are grateful for, or reviewing your small accomplishments.</a:t>
            </a:r>
          </a:p>
          <a:p>
            <a:pPr algn="just"/>
            <a:r>
              <a:rPr lang="en-US" altLang="zh-CN" sz="2200" b="1" dirty="0">
                <a:latin typeface="Arial" pitchFamily="34" charset="0"/>
                <a:cs typeface="Arial" pitchFamily="34" charset="0"/>
              </a:rPr>
              <a:t>2 </a:t>
            </a:r>
            <a:r>
              <a:rPr lang="en-US" altLang="zh-CN" sz="2200" dirty="0">
                <a:latin typeface="Arial" pitchFamily="34" charset="0"/>
                <a:cs typeface="Arial" pitchFamily="34" charset="0"/>
              </a:rPr>
              <a:t>As the number of people using </a:t>
            </a:r>
            <a:r>
              <a:rPr lang="en-US" altLang="zh-CN" sz="2400" dirty="0">
                <a:latin typeface="Arial" pitchFamily="34" charset="0"/>
                <a:cs typeface="Arial" pitchFamily="34" charset="0"/>
              </a:rPr>
              <a:t>__________________ </a:t>
            </a:r>
            <a:r>
              <a:rPr lang="en-US" altLang="zh-CN" sz="2200" dirty="0">
                <a:latin typeface="Arial" pitchFamily="34" charset="0"/>
                <a:cs typeface="Arial" pitchFamily="34" charset="0"/>
              </a:rPr>
              <a:t>continues to grow, social networks will become increasingly important for product search and e-commerce.</a:t>
            </a:r>
          </a:p>
          <a:p>
            <a:pPr algn="just"/>
            <a:r>
              <a:rPr lang="en-US" altLang="zh-CN" sz="2200" b="1" dirty="0">
                <a:latin typeface="Arial" pitchFamily="34" charset="0"/>
                <a:cs typeface="Arial" pitchFamily="34" charset="0"/>
              </a:rPr>
              <a:t>3 </a:t>
            </a:r>
            <a:r>
              <a:rPr lang="en-US" altLang="zh-CN" sz="2400" dirty="0">
                <a:latin typeface="Arial" pitchFamily="34" charset="0"/>
                <a:cs typeface="Arial" pitchFamily="34" charset="0"/>
              </a:rPr>
              <a:t>__________________ </a:t>
            </a:r>
            <a:r>
              <a:rPr lang="en-US" altLang="zh-CN" sz="2200" dirty="0">
                <a:latin typeface="Arial" pitchFamily="34" charset="0"/>
                <a:cs typeface="Arial" pitchFamily="34" charset="0"/>
              </a:rPr>
              <a:t>is the process through which individuals in the society act and react toward each other.</a:t>
            </a:r>
          </a:p>
          <a:p>
            <a:pPr algn="just"/>
            <a:r>
              <a:rPr lang="en-US" altLang="zh-CN" sz="2200" b="1" dirty="0">
                <a:latin typeface="Arial" pitchFamily="34" charset="0"/>
                <a:cs typeface="Arial" pitchFamily="34" charset="0"/>
              </a:rPr>
              <a:t>4 </a:t>
            </a:r>
            <a:r>
              <a:rPr lang="en-US" altLang="zh-CN" sz="2200" dirty="0">
                <a:latin typeface="Arial" pitchFamily="34" charset="0"/>
                <a:cs typeface="Arial" pitchFamily="34" charset="0"/>
              </a:rPr>
              <a:t>A new study has found that </a:t>
            </a:r>
            <a:r>
              <a:rPr lang="en-US" altLang="zh-CN" sz="2400" dirty="0">
                <a:latin typeface="Arial" pitchFamily="34" charset="0"/>
                <a:cs typeface="Arial" pitchFamily="34" charset="0"/>
              </a:rPr>
              <a:t>__________________ </a:t>
            </a:r>
            <a:r>
              <a:rPr lang="en-US" altLang="zh-CN" sz="2200" dirty="0">
                <a:latin typeface="Arial" pitchFamily="34" charset="0"/>
                <a:cs typeface="Arial" pitchFamily="34" charset="0"/>
              </a:rPr>
              <a:t>helps give a sense of meaning to our lives.</a:t>
            </a:r>
          </a:p>
        </p:txBody>
      </p:sp>
      <p:sp>
        <p:nvSpPr>
          <p:cNvPr id="2" name="TextBox 1"/>
          <p:cNvSpPr txBox="1"/>
          <p:nvPr/>
        </p:nvSpPr>
        <p:spPr>
          <a:xfrm>
            <a:off x="4572000" y="2854097"/>
            <a:ext cx="1739579" cy="430887"/>
          </a:xfrm>
          <a:prstGeom prst="rect">
            <a:avLst/>
          </a:prstGeom>
          <a:noFill/>
        </p:spPr>
        <p:txBody>
          <a:bodyPr wrap="none" rtlCol="0">
            <a:spAutoFit/>
          </a:bodyPr>
          <a:lstStyle/>
          <a:p>
            <a:r>
              <a:rPr lang="en-US" altLang="zh-CN" sz="2200" b="1" dirty="0">
                <a:solidFill>
                  <a:srgbClr val="C00000"/>
                </a:solidFill>
                <a:latin typeface="Arial" pitchFamily="34" charset="0"/>
                <a:cs typeface="Arial" pitchFamily="34" charset="0"/>
              </a:rPr>
              <a:t>self-esteem</a:t>
            </a:r>
            <a:endParaRPr lang="zh-CN" altLang="en-US" sz="2200" b="1" dirty="0">
              <a:solidFill>
                <a:srgbClr val="C00000"/>
              </a:solidFill>
              <a:latin typeface="Arial" pitchFamily="34" charset="0"/>
              <a:cs typeface="Arial" pitchFamily="34" charset="0"/>
            </a:endParaRPr>
          </a:p>
        </p:txBody>
      </p:sp>
      <p:sp>
        <p:nvSpPr>
          <p:cNvPr id="6" name="TextBox 5"/>
          <p:cNvSpPr txBox="1"/>
          <p:nvPr/>
        </p:nvSpPr>
        <p:spPr>
          <a:xfrm>
            <a:off x="5814713" y="3933056"/>
            <a:ext cx="1880643" cy="430887"/>
          </a:xfrm>
          <a:prstGeom prst="rect">
            <a:avLst/>
          </a:prstGeom>
          <a:noFill/>
        </p:spPr>
        <p:txBody>
          <a:bodyPr wrap="none" rtlCol="0">
            <a:spAutoFit/>
          </a:bodyPr>
          <a:lstStyle/>
          <a:p>
            <a:r>
              <a:rPr lang="en-US" altLang="zh-CN" sz="2200" b="1" dirty="0">
                <a:solidFill>
                  <a:srgbClr val="C00000"/>
                </a:solidFill>
                <a:latin typeface="Arial" pitchFamily="34" charset="0"/>
                <a:cs typeface="Arial" pitchFamily="34" charset="0"/>
              </a:rPr>
              <a:t>social media</a:t>
            </a:r>
            <a:endParaRPr lang="zh-CN" altLang="en-US" sz="2200" b="1" dirty="0">
              <a:solidFill>
                <a:srgbClr val="C00000"/>
              </a:solidFill>
              <a:latin typeface="Arial" pitchFamily="34" charset="0"/>
              <a:cs typeface="Arial" pitchFamily="34" charset="0"/>
            </a:endParaRPr>
          </a:p>
        </p:txBody>
      </p:sp>
      <p:sp>
        <p:nvSpPr>
          <p:cNvPr id="8" name="TextBox 7"/>
          <p:cNvSpPr txBox="1"/>
          <p:nvPr/>
        </p:nvSpPr>
        <p:spPr>
          <a:xfrm>
            <a:off x="1302686" y="4955990"/>
            <a:ext cx="2693250" cy="430887"/>
          </a:xfrm>
          <a:prstGeom prst="rect">
            <a:avLst/>
          </a:prstGeom>
          <a:noFill/>
        </p:spPr>
        <p:txBody>
          <a:bodyPr wrap="square" rtlCol="0">
            <a:spAutoFit/>
          </a:bodyPr>
          <a:lstStyle/>
          <a:p>
            <a:r>
              <a:rPr lang="en-US" altLang="zh-CN" sz="2200" b="1" dirty="0">
                <a:solidFill>
                  <a:srgbClr val="C00000"/>
                </a:solidFill>
                <a:latin typeface="Arial" pitchFamily="34" charset="0"/>
                <a:cs typeface="Arial" pitchFamily="34" charset="0"/>
              </a:rPr>
              <a:t>Social interaction</a:t>
            </a:r>
            <a:endParaRPr lang="zh-CN" altLang="en-US" sz="2200" b="1" dirty="0">
              <a:solidFill>
                <a:srgbClr val="C00000"/>
              </a:solidFill>
              <a:latin typeface="Arial" pitchFamily="34" charset="0"/>
              <a:cs typeface="Arial" pitchFamily="34" charset="0"/>
            </a:endParaRPr>
          </a:p>
        </p:txBody>
      </p:sp>
      <p:sp>
        <p:nvSpPr>
          <p:cNvPr id="3" name="TextBox 2"/>
          <p:cNvSpPr txBox="1"/>
          <p:nvPr/>
        </p:nvSpPr>
        <p:spPr>
          <a:xfrm>
            <a:off x="4572000" y="5684139"/>
            <a:ext cx="2999539" cy="430887"/>
          </a:xfrm>
          <a:prstGeom prst="rect">
            <a:avLst/>
          </a:prstGeom>
          <a:noFill/>
        </p:spPr>
        <p:txBody>
          <a:bodyPr wrap="none" rtlCol="0">
            <a:spAutoFit/>
          </a:bodyPr>
          <a:lstStyle/>
          <a:p>
            <a:r>
              <a:rPr lang="en-US" altLang="zh-CN" sz="2200" b="1" dirty="0">
                <a:solidFill>
                  <a:srgbClr val="C00000"/>
                </a:solidFill>
                <a:latin typeface="Arial" pitchFamily="34" charset="0"/>
                <a:cs typeface="Arial" pitchFamily="34" charset="0"/>
              </a:rPr>
              <a:t>a sense of belonging</a:t>
            </a:r>
            <a:endParaRPr lang="zh-CN" altLang="en-US" sz="2200" b="1" dirty="0">
              <a:solidFill>
                <a:srgbClr val="C00000"/>
              </a:solidFill>
              <a:latin typeface="Arial" pitchFamily="34" charset="0"/>
              <a:cs typeface="Arial" pitchFamily="34" charset="0"/>
            </a:endParaRPr>
          </a:p>
        </p:txBody>
      </p:sp>
      <p:pic>
        <p:nvPicPr>
          <p:cNvPr id="15"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2800" dirty="0">
                <a:solidFill>
                  <a:schemeClr val="accent6">
                    <a:lumMod val="40000"/>
                    <a:lumOff val="60000"/>
                  </a:schemeClr>
                </a:solidFill>
                <a:latin typeface="Arial Black" pitchFamily="34" charset="0"/>
              </a:rPr>
              <a:t>Text A </a:t>
            </a:r>
            <a:r>
              <a:rPr lang="en-US" altLang="zh-CN" sz="2800" dirty="0">
                <a:solidFill>
                  <a:schemeClr val="bg1"/>
                </a:solidFill>
                <a:latin typeface="Arial Black" pitchFamily="34" charset="0"/>
              </a:rPr>
              <a:t>After reading</a:t>
            </a:r>
          </a:p>
        </p:txBody>
      </p:sp>
    </p:spTree>
    <p:extLst>
      <p:ext uri="{BB962C8B-B14F-4D97-AF65-F5344CB8AC3E}">
        <p14:creationId xmlns:p14="http://schemas.microsoft.com/office/powerpoint/2010/main" val="157744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itchFamily="34" charset="0"/>
                <a:cs typeface="Arial" pitchFamily="34" charset="0"/>
              </a:rPr>
              <a:t>Language building-up</a:t>
            </a: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a:ea typeface="宋体"/>
              </a:rPr>
              <a:t>Task 1 / Specialized vocabulary</a:t>
            </a:r>
          </a:p>
        </p:txBody>
      </p:sp>
      <p:sp>
        <p:nvSpPr>
          <p:cNvPr id="13" name="矩形 12"/>
          <p:cNvSpPr/>
          <p:nvPr/>
        </p:nvSpPr>
        <p:spPr>
          <a:xfrm>
            <a:off x="659940" y="2204681"/>
            <a:ext cx="7872873" cy="4154984"/>
          </a:xfrm>
          <a:prstGeom prst="rect">
            <a:avLst/>
          </a:prstGeom>
        </p:spPr>
        <p:txBody>
          <a:bodyPr wrap="square">
            <a:spAutoFit/>
          </a:bodyPr>
          <a:lstStyle/>
          <a:p>
            <a:pPr algn="just"/>
            <a:r>
              <a:rPr lang="en-US" altLang="zh-CN" sz="2200" b="1" dirty="0">
                <a:latin typeface="Arial" pitchFamily="34" charset="0"/>
                <a:cs typeface="Arial" pitchFamily="34" charset="0"/>
              </a:rPr>
              <a:t>5 </a:t>
            </a:r>
            <a:r>
              <a:rPr lang="en-US" altLang="zh-CN" sz="2200" dirty="0">
                <a:latin typeface="Arial" pitchFamily="34" charset="0"/>
                <a:cs typeface="Arial" pitchFamily="34" charset="0"/>
              </a:rPr>
              <a:t>To learn more about writing as a social activity, review the accompanying lesson on the __________________ of writing for children.</a:t>
            </a:r>
          </a:p>
          <a:p>
            <a:pPr algn="just"/>
            <a:r>
              <a:rPr lang="en-US" altLang="zh-CN" sz="2200" b="1" dirty="0">
                <a:latin typeface="Arial" pitchFamily="34" charset="0"/>
                <a:cs typeface="Arial" pitchFamily="34" charset="0"/>
              </a:rPr>
              <a:t>6 </a:t>
            </a:r>
            <a:r>
              <a:rPr lang="en-US" altLang="zh-CN" sz="2200" dirty="0">
                <a:latin typeface="Arial" pitchFamily="34" charset="0"/>
                <a:cs typeface="Arial" pitchFamily="34" charset="0"/>
              </a:rPr>
              <a:t>All of us occasionally have to deal with __________________ like anger, jealousy, resentment, and loneliness.</a:t>
            </a:r>
          </a:p>
          <a:p>
            <a:pPr algn="just"/>
            <a:r>
              <a:rPr lang="en-US" altLang="zh-CN" sz="2200" b="1" dirty="0">
                <a:latin typeface="Arial" pitchFamily="34" charset="0"/>
                <a:cs typeface="Arial" pitchFamily="34" charset="0"/>
              </a:rPr>
              <a:t>7 </a:t>
            </a:r>
            <a:r>
              <a:rPr lang="en-US" altLang="zh-CN" sz="2200" dirty="0">
                <a:latin typeface="Arial" pitchFamily="34" charset="0"/>
                <a:cs typeface="Arial" pitchFamily="34" charset="0"/>
              </a:rPr>
              <a:t>____________________________ is the sense of belonging based on the appraisal of having sufficient close social contacts.</a:t>
            </a:r>
          </a:p>
          <a:p>
            <a:pPr algn="just"/>
            <a:r>
              <a:rPr lang="en-US" altLang="zh-CN" sz="2200" b="1" dirty="0">
                <a:latin typeface="Arial" pitchFamily="34" charset="0"/>
                <a:cs typeface="Arial" pitchFamily="34" charset="0"/>
              </a:rPr>
              <a:t>8 </a:t>
            </a:r>
            <a:r>
              <a:rPr lang="en-US" altLang="zh-CN" sz="2200" dirty="0">
                <a:latin typeface="Arial" pitchFamily="34" charset="0"/>
                <a:cs typeface="Arial" pitchFamily="34" charset="0"/>
              </a:rPr>
              <a:t>Previous research has demonstrated that the unemployed suffer increased ____________________________ </a:t>
            </a:r>
          </a:p>
          <a:p>
            <a:pPr algn="just"/>
            <a:r>
              <a:rPr lang="en-US" altLang="zh-CN" sz="2200" dirty="0">
                <a:latin typeface="Arial" pitchFamily="34" charset="0"/>
                <a:cs typeface="Arial" pitchFamily="34" charset="0"/>
              </a:rPr>
              <a:t>problems compared to their employed counterparts.</a:t>
            </a:r>
          </a:p>
        </p:txBody>
      </p:sp>
      <p:sp>
        <p:nvSpPr>
          <p:cNvPr id="2" name="TextBox 1"/>
          <p:cNvSpPr txBox="1"/>
          <p:nvPr/>
        </p:nvSpPr>
        <p:spPr>
          <a:xfrm>
            <a:off x="1476029" y="4175324"/>
            <a:ext cx="4270721" cy="446276"/>
          </a:xfrm>
          <a:prstGeom prst="rect">
            <a:avLst/>
          </a:prstGeom>
          <a:noFill/>
        </p:spPr>
        <p:txBody>
          <a:bodyPr wrap="none" rtlCol="0">
            <a:spAutoFit/>
          </a:bodyPr>
          <a:lstStyle/>
          <a:p>
            <a:r>
              <a:rPr lang="en-US" altLang="zh-CN" sz="2300" b="1" dirty="0">
                <a:solidFill>
                  <a:srgbClr val="C00000"/>
                </a:solidFill>
                <a:latin typeface="Arial" pitchFamily="34" charset="0"/>
                <a:cs typeface="Arial" pitchFamily="34" charset="0"/>
              </a:rPr>
              <a:t>Interpersonal connectedness</a:t>
            </a:r>
            <a:endParaRPr lang="zh-CN" altLang="en-US" sz="2300" b="1" dirty="0">
              <a:solidFill>
                <a:srgbClr val="C00000"/>
              </a:solidFill>
              <a:latin typeface="Arial" pitchFamily="34" charset="0"/>
              <a:cs typeface="Arial" pitchFamily="34" charset="0"/>
            </a:endParaRPr>
          </a:p>
        </p:txBody>
      </p:sp>
      <p:sp>
        <p:nvSpPr>
          <p:cNvPr id="6" name="TextBox 5"/>
          <p:cNvSpPr txBox="1"/>
          <p:nvPr/>
        </p:nvSpPr>
        <p:spPr>
          <a:xfrm>
            <a:off x="4915382" y="2504912"/>
            <a:ext cx="1999265" cy="446276"/>
          </a:xfrm>
          <a:prstGeom prst="rect">
            <a:avLst/>
          </a:prstGeom>
          <a:noFill/>
        </p:spPr>
        <p:txBody>
          <a:bodyPr wrap="none" rtlCol="0">
            <a:spAutoFit/>
          </a:bodyPr>
          <a:lstStyle/>
          <a:p>
            <a:r>
              <a:rPr lang="en-US" altLang="zh-CN" sz="2300" b="1" dirty="0">
                <a:solidFill>
                  <a:srgbClr val="C00000"/>
                </a:solidFill>
                <a:latin typeface="Arial" pitchFamily="34" charset="0"/>
                <a:cs typeface="Arial" pitchFamily="34" charset="0"/>
              </a:rPr>
              <a:t>social nature</a:t>
            </a:r>
            <a:endParaRPr lang="zh-CN" altLang="en-US" sz="2300" b="1" dirty="0">
              <a:solidFill>
                <a:srgbClr val="C00000"/>
              </a:solidFill>
              <a:latin typeface="Arial" pitchFamily="34" charset="0"/>
              <a:cs typeface="Arial" pitchFamily="34" charset="0"/>
            </a:endParaRPr>
          </a:p>
        </p:txBody>
      </p:sp>
      <p:sp>
        <p:nvSpPr>
          <p:cNvPr id="8" name="TextBox 7"/>
          <p:cNvSpPr txBox="1"/>
          <p:nvPr/>
        </p:nvSpPr>
        <p:spPr>
          <a:xfrm>
            <a:off x="914776" y="3527252"/>
            <a:ext cx="2767104" cy="446276"/>
          </a:xfrm>
          <a:prstGeom prst="rect">
            <a:avLst/>
          </a:prstGeom>
          <a:noFill/>
        </p:spPr>
        <p:txBody>
          <a:bodyPr wrap="none" rtlCol="0">
            <a:spAutoFit/>
          </a:bodyPr>
          <a:lstStyle/>
          <a:p>
            <a:r>
              <a:rPr lang="en-US" altLang="zh-CN" sz="2300" b="1" dirty="0">
                <a:solidFill>
                  <a:srgbClr val="C00000"/>
                </a:solidFill>
                <a:latin typeface="Arial" pitchFamily="34" charset="0"/>
                <a:cs typeface="Arial" pitchFamily="34" charset="0"/>
              </a:rPr>
              <a:t>negative emotions</a:t>
            </a:r>
            <a:endParaRPr lang="zh-CN" altLang="en-US" sz="2300" b="1" dirty="0">
              <a:solidFill>
                <a:srgbClr val="C00000"/>
              </a:solidFill>
              <a:latin typeface="Arial" pitchFamily="34" charset="0"/>
              <a:cs typeface="Arial" pitchFamily="34" charset="0"/>
            </a:endParaRPr>
          </a:p>
        </p:txBody>
      </p:sp>
      <p:sp>
        <p:nvSpPr>
          <p:cNvPr id="14" name="TextBox 13"/>
          <p:cNvSpPr txBox="1"/>
          <p:nvPr/>
        </p:nvSpPr>
        <p:spPr>
          <a:xfrm>
            <a:off x="2772173" y="5543476"/>
            <a:ext cx="4955203" cy="446276"/>
          </a:xfrm>
          <a:prstGeom prst="rect">
            <a:avLst/>
          </a:prstGeom>
          <a:noFill/>
        </p:spPr>
        <p:txBody>
          <a:bodyPr wrap="none" rtlCol="0">
            <a:spAutoFit/>
          </a:bodyPr>
          <a:lstStyle/>
          <a:p>
            <a:r>
              <a:rPr lang="en-US" altLang="zh-CN" sz="2300" b="1" dirty="0">
                <a:solidFill>
                  <a:srgbClr val="C00000"/>
                </a:solidFill>
                <a:latin typeface="Arial" pitchFamily="34" charset="0"/>
                <a:cs typeface="Arial" pitchFamily="34" charset="0"/>
              </a:rPr>
              <a:t>psychological and physical health</a:t>
            </a:r>
            <a:endParaRPr lang="zh-CN" altLang="en-US" sz="2300" b="1" dirty="0">
              <a:solidFill>
                <a:srgbClr val="C00000"/>
              </a:solidFill>
              <a:latin typeface="Arial" pitchFamily="34" charset="0"/>
              <a:cs typeface="Arial" pitchFamily="34" charset="0"/>
            </a:endParaRPr>
          </a:p>
        </p:txBody>
      </p:sp>
      <p:pic>
        <p:nvPicPr>
          <p:cNvPr id="15"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2800" dirty="0">
                <a:solidFill>
                  <a:schemeClr val="accent6">
                    <a:lumMod val="40000"/>
                    <a:lumOff val="60000"/>
                  </a:schemeClr>
                </a:solidFill>
                <a:latin typeface="Arial Black" pitchFamily="34" charset="0"/>
              </a:rPr>
              <a:t>Text A </a:t>
            </a:r>
            <a:r>
              <a:rPr lang="en-US" altLang="zh-CN" sz="2800" dirty="0">
                <a:solidFill>
                  <a:schemeClr val="bg1"/>
                </a:solidFill>
                <a:latin typeface="Arial Black" pitchFamily="34" charset="0"/>
              </a:rPr>
              <a:t>After reading</a:t>
            </a:r>
          </a:p>
        </p:txBody>
      </p:sp>
    </p:spTree>
    <p:extLst>
      <p:ext uri="{BB962C8B-B14F-4D97-AF65-F5344CB8AC3E}">
        <p14:creationId xmlns:p14="http://schemas.microsoft.com/office/powerpoint/2010/main" val="302467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P spid="1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itchFamily="34" charset="0"/>
                <a:cs typeface="Arial" pitchFamily="34" charset="0"/>
              </a:rPr>
              <a:t>Language building-up</a:t>
            </a: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a:ea typeface="宋体"/>
              </a:rPr>
              <a:t>Task 2 / Academic vocabulary</a:t>
            </a:r>
          </a:p>
        </p:txBody>
      </p:sp>
      <p:sp>
        <p:nvSpPr>
          <p:cNvPr id="12" name="矩形 11"/>
          <p:cNvSpPr/>
          <p:nvPr/>
        </p:nvSpPr>
        <p:spPr>
          <a:xfrm>
            <a:off x="881658" y="2060848"/>
            <a:ext cx="8082830" cy="769441"/>
          </a:xfrm>
          <a:prstGeom prst="rect">
            <a:avLst/>
          </a:prstGeom>
        </p:spPr>
        <p:txBody>
          <a:bodyPr wrap="square">
            <a:spAutoFit/>
          </a:bodyPr>
          <a:lstStyle/>
          <a:p>
            <a:r>
              <a:rPr lang="en-US" altLang="zh-CN" sz="2200" dirty="0">
                <a:latin typeface="Arial" pitchFamily="34" charset="0"/>
                <a:cs typeface="Arial" pitchFamily="34" charset="0"/>
              </a:rPr>
              <a:t>Complete the following sentences with the words from the box. Change the form where necessary.</a:t>
            </a:r>
          </a:p>
        </p:txBody>
      </p:sp>
      <p:sp>
        <p:nvSpPr>
          <p:cNvPr id="13" name="矩形 12"/>
          <p:cNvSpPr/>
          <p:nvPr/>
        </p:nvSpPr>
        <p:spPr>
          <a:xfrm>
            <a:off x="323528" y="4077072"/>
            <a:ext cx="8143677" cy="2015936"/>
          </a:xfrm>
          <a:prstGeom prst="rect">
            <a:avLst/>
          </a:prstGeom>
        </p:spPr>
        <p:txBody>
          <a:bodyPr wrap="square">
            <a:spAutoFit/>
          </a:bodyPr>
          <a:lstStyle/>
          <a:p>
            <a:pPr algn="just">
              <a:spcBef>
                <a:spcPts val="600"/>
              </a:spcBef>
            </a:pPr>
            <a:r>
              <a:rPr lang="en-US" altLang="zh-CN" sz="2400" b="1" dirty="0">
                <a:latin typeface="Arial" pitchFamily="34" charset="0"/>
                <a:cs typeface="Arial" pitchFamily="34" charset="0"/>
              </a:rPr>
              <a:t>1 </a:t>
            </a:r>
            <a:r>
              <a:rPr lang="en-US" altLang="zh-CN" sz="2400" dirty="0">
                <a:latin typeface="Arial" pitchFamily="34" charset="0"/>
                <a:cs typeface="Arial" pitchFamily="34" charset="0"/>
              </a:rPr>
              <a:t>You will complete both Master’s-level core courses and concentration courses, which provide a(n) ___________ education in psychological theory and practice.</a:t>
            </a:r>
          </a:p>
          <a:p>
            <a:pPr algn="just">
              <a:spcBef>
                <a:spcPts val="600"/>
              </a:spcBef>
            </a:pPr>
            <a:r>
              <a:rPr lang="en-US" altLang="zh-CN" sz="2400" b="1" dirty="0">
                <a:latin typeface="Arial" pitchFamily="34" charset="0"/>
                <a:cs typeface="Arial" pitchFamily="34" charset="0"/>
              </a:rPr>
              <a:t>2 </a:t>
            </a:r>
            <a:r>
              <a:rPr lang="en-US" altLang="zh-CN" sz="2400" dirty="0">
                <a:latin typeface="Arial" pitchFamily="34" charset="0"/>
                <a:cs typeface="Arial" pitchFamily="34" charset="0"/>
              </a:rPr>
              <a:t>The city’s residents are ___________ more than 101 million disposable plastic items for takeaway every week.</a:t>
            </a:r>
          </a:p>
        </p:txBody>
      </p:sp>
      <p:sp>
        <p:nvSpPr>
          <p:cNvPr id="6" name="TextBox 5"/>
          <p:cNvSpPr txBox="1"/>
          <p:nvPr/>
        </p:nvSpPr>
        <p:spPr>
          <a:xfrm>
            <a:off x="6405386" y="4453865"/>
            <a:ext cx="2135713" cy="461665"/>
          </a:xfrm>
          <a:prstGeom prst="rect">
            <a:avLst/>
          </a:prstGeom>
          <a:noFill/>
        </p:spPr>
        <p:txBody>
          <a:bodyPr wrap="none" rtlCol="0">
            <a:spAutoFit/>
          </a:bodyPr>
          <a:lstStyle/>
          <a:p>
            <a:r>
              <a:rPr lang="en-US" altLang="zh-CN" sz="2400" b="1" dirty="0">
                <a:solidFill>
                  <a:srgbClr val="C00000"/>
                </a:solidFill>
              </a:rPr>
              <a:t>comprehensive</a:t>
            </a:r>
            <a:endParaRPr lang="zh-CN" altLang="en-US" sz="2200" b="1" dirty="0">
              <a:solidFill>
                <a:srgbClr val="C00000"/>
              </a:solidFill>
              <a:latin typeface="Arial" pitchFamily="34" charset="0"/>
              <a:cs typeface="Arial" pitchFamily="34" charset="0"/>
            </a:endParaRPr>
          </a:p>
        </p:txBody>
      </p:sp>
      <p:sp>
        <p:nvSpPr>
          <p:cNvPr id="8" name="TextBox 7"/>
          <p:cNvSpPr txBox="1"/>
          <p:nvPr/>
        </p:nvSpPr>
        <p:spPr>
          <a:xfrm>
            <a:off x="4397947" y="5254500"/>
            <a:ext cx="1566583" cy="461665"/>
          </a:xfrm>
          <a:prstGeom prst="rect">
            <a:avLst/>
          </a:prstGeom>
          <a:noFill/>
        </p:spPr>
        <p:txBody>
          <a:bodyPr wrap="none" rtlCol="0">
            <a:spAutoFit/>
          </a:bodyPr>
          <a:lstStyle/>
          <a:p>
            <a:r>
              <a:rPr lang="en-US" altLang="zh-CN" sz="2400" b="1" dirty="0">
                <a:solidFill>
                  <a:srgbClr val="C00000"/>
                </a:solidFill>
              </a:rPr>
              <a:t>consuming</a:t>
            </a:r>
            <a:endParaRPr lang="zh-CN" altLang="en-US" sz="2200" b="1" dirty="0">
              <a:solidFill>
                <a:srgbClr val="C00000"/>
              </a:solidFill>
              <a:latin typeface="Arial" pitchFamily="34" charset="0"/>
              <a:cs typeface="Arial"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70845281"/>
              </p:ext>
            </p:extLst>
          </p:nvPr>
        </p:nvGraphicFramePr>
        <p:xfrm>
          <a:off x="449538" y="3028223"/>
          <a:ext cx="8388867" cy="760817"/>
        </p:xfrm>
        <a:graphic>
          <a:graphicData uri="http://schemas.openxmlformats.org/drawingml/2006/table">
            <a:tbl>
              <a:tblPr firstRow="1" firstCol="1" bandRow="1">
                <a:tableStyleId>{E8B1032C-EA38-4F05-BA0D-38AFFFC7BED3}</a:tableStyleId>
              </a:tblPr>
              <a:tblGrid>
                <a:gridCol w="1530174">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939968">
                  <a:extLst>
                    <a:ext uri="{9D8B030D-6E8A-4147-A177-3AD203B41FA5}">
                      <a16:colId xmlns:a16="http://schemas.microsoft.com/office/drawing/2014/main" val="20003"/>
                    </a:ext>
                  </a:extLst>
                </a:gridCol>
                <a:gridCol w="1678365">
                  <a:extLst>
                    <a:ext uri="{9D8B030D-6E8A-4147-A177-3AD203B41FA5}">
                      <a16:colId xmlns:a16="http://schemas.microsoft.com/office/drawing/2014/main" val="20004"/>
                    </a:ext>
                  </a:extLst>
                </a:gridCol>
              </a:tblGrid>
              <a:tr h="367491">
                <a:tc>
                  <a:txBody>
                    <a:bodyPr/>
                    <a:lstStyle/>
                    <a:p>
                      <a:pPr algn="ctr"/>
                      <a:r>
                        <a:rPr lang="en-US" altLang="zh-CN" sz="1900" b="0" i="0" u="none" strike="noStrike" kern="1200" baseline="0" dirty="0">
                          <a:solidFill>
                            <a:schemeClr val="tx1"/>
                          </a:solidFill>
                          <a:latin typeface="Arial" pitchFamily="34" charset="0"/>
                          <a:ea typeface="+mn-ea"/>
                          <a:cs typeface="Arial" pitchFamily="34" charset="0"/>
                        </a:rPr>
                        <a:t>consume</a:t>
                      </a:r>
                    </a:p>
                  </a:txBody>
                  <a:tcPr marL="68580" marR="68580" marT="0" marB="0" anchor="ctr"/>
                </a:tc>
                <a:tc>
                  <a:txBody>
                    <a:bodyPr/>
                    <a:lstStyle/>
                    <a:p>
                      <a:pPr algn="ctr">
                        <a:lnSpc>
                          <a:spcPct val="100000"/>
                        </a:lnSpc>
                        <a:spcAft>
                          <a:spcPts val="0"/>
                        </a:spcAft>
                      </a:pPr>
                      <a:r>
                        <a:rPr lang="en-US" altLang="zh-CN" sz="1900" b="0" i="0" u="none" strike="noStrike" kern="1200" baseline="0" dirty="0">
                          <a:solidFill>
                            <a:schemeClr val="tx1"/>
                          </a:solidFill>
                          <a:latin typeface="Arial" pitchFamily="34" charset="0"/>
                          <a:ea typeface="+mn-ea"/>
                          <a:cs typeface="Arial" pitchFamily="34" charset="0"/>
                        </a:rPr>
                        <a:t>majority </a:t>
                      </a:r>
                      <a:endParaRPr lang="zh-CN" sz="1900" b="0" kern="0" dirty="0">
                        <a:solidFill>
                          <a:schemeClr val="tx1"/>
                        </a:solidFill>
                        <a:effectLst/>
                        <a:latin typeface="Arial" pitchFamily="34" charset="0"/>
                        <a:ea typeface="+mn-ea"/>
                        <a:cs typeface="Arial" pitchFamily="34" charset="0"/>
                      </a:endParaRPr>
                    </a:p>
                  </a:txBody>
                  <a:tcPr marL="68580" marR="68580" marT="0" marB="0" anchor="ctr"/>
                </a:tc>
                <a:tc>
                  <a:txBody>
                    <a:bodyPr/>
                    <a:lstStyle/>
                    <a:p>
                      <a:pPr algn="ctr">
                        <a:lnSpc>
                          <a:spcPct val="100000"/>
                        </a:lnSpc>
                        <a:spcAft>
                          <a:spcPts val="0"/>
                        </a:spcAft>
                      </a:pPr>
                      <a:r>
                        <a:rPr lang="en-US" altLang="zh-CN" sz="1900" b="0" i="0" u="none" strike="noStrike" kern="1200" baseline="0" dirty="0">
                          <a:solidFill>
                            <a:schemeClr val="tx1"/>
                          </a:solidFill>
                          <a:latin typeface="Arial" pitchFamily="34" charset="0"/>
                          <a:ea typeface="+mn-ea"/>
                          <a:cs typeface="Arial" pitchFamily="34" charset="0"/>
                        </a:rPr>
                        <a:t> specifically </a:t>
                      </a:r>
                      <a:r>
                        <a:rPr lang="en-US" altLang="zh-CN" sz="1900" b="0" kern="0" dirty="0">
                          <a:solidFill>
                            <a:schemeClr val="tx1"/>
                          </a:solidFill>
                          <a:effectLst/>
                          <a:latin typeface="Arial" pitchFamily="34" charset="0"/>
                          <a:ea typeface="+mn-ea"/>
                          <a:cs typeface="Arial" pitchFamily="34" charset="0"/>
                        </a:rPr>
                        <a:t> </a:t>
                      </a:r>
                      <a:r>
                        <a:rPr lang="it-IT" altLang="zh-CN" sz="1900" b="0" i="0" u="none" strike="noStrike" kern="1200" baseline="0" dirty="0">
                          <a:solidFill>
                            <a:schemeClr val="tx1"/>
                          </a:solidFill>
                          <a:latin typeface="Arial" pitchFamily="34" charset="0"/>
                          <a:ea typeface="+mn-ea"/>
                          <a:cs typeface="Arial" pitchFamily="34" charset="0"/>
                        </a:rPr>
                        <a:t> </a:t>
                      </a:r>
                      <a:endParaRPr lang="zh-CN" sz="1900" b="0" kern="0" dirty="0">
                        <a:solidFill>
                          <a:schemeClr val="tx1"/>
                        </a:solidFill>
                        <a:effectLst/>
                        <a:latin typeface="Arial" pitchFamily="34" charset="0"/>
                        <a:ea typeface="+mn-ea"/>
                        <a:cs typeface="Arial" pitchFamily="34" charset="0"/>
                      </a:endParaRPr>
                    </a:p>
                  </a:txBody>
                  <a:tcPr marL="68580" marR="68580" marT="0" marB="0" anchor="ctr"/>
                </a:tc>
                <a:tc>
                  <a:txBody>
                    <a:bodyPr/>
                    <a:lstStyle/>
                    <a:p>
                      <a:pPr algn="ctr">
                        <a:lnSpc>
                          <a:spcPct val="100000"/>
                        </a:lnSpc>
                        <a:spcAft>
                          <a:spcPts val="0"/>
                        </a:spcAft>
                      </a:pPr>
                      <a:r>
                        <a:rPr lang="en-US" altLang="zh-CN" sz="1900" b="0" i="0" u="none" strike="noStrike" kern="1200" baseline="0" dirty="0">
                          <a:solidFill>
                            <a:schemeClr val="tx1"/>
                          </a:solidFill>
                          <a:latin typeface="Arial" pitchFamily="34" charset="0"/>
                          <a:ea typeface="+mn-ea"/>
                          <a:cs typeface="Arial" pitchFamily="34" charset="0"/>
                        </a:rPr>
                        <a:t>comprehensive</a:t>
                      </a:r>
                      <a:r>
                        <a:rPr lang="it-IT" altLang="zh-CN" sz="1900" b="0" i="0" u="none" strike="noStrike" kern="1200" baseline="0" dirty="0">
                          <a:solidFill>
                            <a:schemeClr val="tx1"/>
                          </a:solidFill>
                          <a:latin typeface="Arial" pitchFamily="34" charset="0"/>
                          <a:ea typeface="+mn-ea"/>
                          <a:cs typeface="Arial" pitchFamily="34" charset="0"/>
                        </a:rPr>
                        <a:t> </a:t>
                      </a:r>
                      <a:endParaRPr lang="zh-CN" sz="1900" b="0" kern="0" dirty="0">
                        <a:solidFill>
                          <a:schemeClr val="tx1"/>
                        </a:solidFill>
                        <a:effectLst/>
                        <a:latin typeface="Arial" pitchFamily="34" charset="0"/>
                        <a:ea typeface="+mn-ea"/>
                        <a:cs typeface="Arial" pitchFamily="34"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900" b="0" i="0" u="none" strike="noStrike" kern="1200" baseline="0" dirty="0">
                          <a:solidFill>
                            <a:schemeClr val="tx1"/>
                          </a:solidFill>
                          <a:latin typeface="Arial" pitchFamily="34" charset="0"/>
                          <a:ea typeface="+mn-ea"/>
                          <a:cs typeface="Arial" pitchFamily="34" charset="0"/>
                        </a:rPr>
                        <a:t>fundamental</a:t>
                      </a:r>
                      <a:endParaRPr lang="it-IT" altLang="zh-CN" sz="1900" b="0" i="0" u="none" strike="noStrike" kern="1200" baseline="0" dirty="0">
                        <a:solidFill>
                          <a:schemeClr val="tx1"/>
                        </a:solidFill>
                        <a:latin typeface="Arial" pitchFamily="34" charset="0"/>
                        <a:ea typeface="+mn-ea"/>
                        <a:cs typeface="Arial" pitchFamily="34" charset="0"/>
                      </a:endParaRPr>
                    </a:p>
                  </a:txBody>
                  <a:tcPr marL="68580" marR="68580" marT="0" marB="0" anchor="ctr"/>
                </a:tc>
                <a:extLst>
                  <a:ext uri="{0D108BD9-81ED-4DB2-BD59-A6C34878D82A}">
                    <a16:rowId xmlns:a16="http://schemas.microsoft.com/office/drawing/2014/main" val="10000"/>
                  </a:ext>
                </a:extLst>
              </a:tr>
              <a:tr h="393326">
                <a:tc>
                  <a:txBody>
                    <a:bodyPr/>
                    <a:lstStyle/>
                    <a:p>
                      <a:pPr algn="ctr">
                        <a:lnSpc>
                          <a:spcPct val="100000"/>
                        </a:lnSpc>
                        <a:spcAft>
                          <a:spcPts val="0"/>
                        </a:spcAft>
                      </a:pPr>
                      <a:r>
                        <a:rPr lang="en-US" altLang="zh-CN" sz="1900" b="0" i="0" u="none" strike="noStrike" kern="1200" baseline="0" dirty="0">
                          <a:solidFill>
                            <a:schemeClr val="tx1"/>
                          </a:solidFill>
                          <a:latin typeface="Arial" pitchFamily="34" charset="0"/>
                          <a:ea typeface="+mn-ea"/>
                          <a:cs typeface="Arial" pitchFamily="34" charset="0"/>
                        </a:rPr>
                        <a:t>internally </a:t>
                      </a:r>
                      <a:endParaRPr lang="zh-CN" sz="1900" b="0" kern="0" dirty="0">
                        <a:solidFill>
                          <a:schemeClr val="tx1"/>
                        </a:solidFill>
                        <a:effectLst/>
                        <a:latin typeface="Arial" pitchFamily="34" charset="0"/>
                        <a:ea typeface="+mn-ea"/>
                        <a:cs typeface="Arial" pitchFamily="34" charset="0"/>
                      </a:endParaRPr>
                    </a:p>
                  </a:txBody>
                  <a:tcPr marL="68580" marR="68580" marT="0" marB="0" anchor="ctr"/>
                </a:tc>
                <a:tc>
                  <a:txBody>
                    <a:bodyPr/>
                    <a:lstStyle/>
                    <a:p>
                      <a:pPr algn="ctr">
                        <a:lnSpc>
                          <a:spcPct val="100000"/>
                        </a:lnSpc>
                        <a:spcAft>
                          <a:spcPts val="0"/>
                        </a:spcAft>
                      </a:pPr>
                      <a:r>
                        <a:rPr lang="en-US" altLang="zh-CN" sz="1900" b="0" i="0" u="none" strike="noStrike" kern="1200" baseline="0" dirty="0">
                          <a:solidFill>
                            <a:schemeClr val="tx1"/>
                          </a:solidFill>
                          <a:latin typeface="Arial" pitchFamily="34" charset="0"/>
                          <a:ea typeface="+mn-ea"/>
                          <a:cs typeface="Arial" pitchFamily="34" charset="0"/>
                        </a:rPr>
                        <a:t>evaluate </a:t>
                      </a:r>
                      <a:endParaRPr lang="zh-CN" sz="1900" b="0" kern="0" dirty="0">
                        <a:solidFill>
                          <a:schemeClr val="tx1"/>
                        </a:solidFill>
                        <a:effectLst/>
                        <a:latin typeface="Arial" pitchFamily="34" charset="0"/>
                        <a:ea typeface="+mn-ea"/>
                        <a:cs typeface="Arial" pitchFamily="34" charset="0"/>
                      </a:endParaRPr>
                    </a:p>
                  </a:txBody>
                  <a:tcPr marL="68580" marR="68580" marT="0" marB="0" anchor="ctr"/>
                </a:tc>
                <a:tc>
                  <a:txBody>
                    <a:bodyPr/>
                    <a:lstStyle/>
                    <a:p>
                      <a:pPr algn="ctr">
                        <a:lnSpc>
                          <a:spcPct val="100000"/>
                        </a:lnSpc>
                        <a:spcAft>
                          <a:spcPts val="0"/>
                        </a:spcAft>
                      </a:pPr>
                      <a:r>
                        <a:rPr lang="en-US" altLang="zh-CN" sz="1900" b="0" i="0" u="none" strike="noStrike" kern="1200" baseline="0" dirty="0">
                          <a:solidFill>
                            <a:schemeClr val="tx1"/>
                          </a:solidFill>
                          <a:latin typeface="Arial" pitchFamily="34" charset="0"/>
                          <a:ea typeface="+mn-ea"/>
                          <a:cs typeface="Arial" pitchFamily="34" charset="0"/>
                        </a:rPr>
                        <a:t>negatively   </a:t>
                      </a:r>
                      <a:endParaRPr lang="zh-CN" sz="1900" b="0" kern="0" dirty="0">
                        <a:solidFill>
                          <a:schemeClr val="tx1"/>
                        </a:solidFill>
                        <a:effectLst/>
                        <a:latin typeface="Arial" pitchFamily="34" charset="0"/>
                        <a:ea typeface="+mn-ea"/>
                        <a:cs typeface="Arial" pitchFamily="34" charset="0"/>
                      </a:endParaRPr>
                    </a:p>
                  </a:txBody>
                  <a:tcPr marL="68580" marR="68580" marT="0" marB="0" anchor="ctr"/>
                </a:tc>
                <a:tc>
                  <a:txBody>
                    <a:bodyPr/>
                    <a:lstStyle/>
                    <a:p>
                      <a:pPr algn="ctr">
                        <a:lnSpc>
                          <a:spcPct val="100000"/>
                        </a:lnSpc>
                        <a:spcAft>
                          <a:spcPts val="0"/>
                        </a:spcAft>
                      </a:pPr>
                      <a:r>
                        <a:rPr lang="en-US" altLang="zh-CN" sz="1900" b="0" i="0" u="none" strike="noStrike" kern="1200" baseline="0" dirty="0">
                          <a:solidFill>
                            <a:schemeClr val="tx1"/>
                          </a:solidFill>
                          <a:latin typeface="Arial" pitchFamily="34" charset="0"/>
                          <a:ea typeface="+mn-ea"/>
                          <a:cs typeface="Arial" pitchFamily="34" charset="0"/>
                        </a:rPr>
                        <a:t>furthermore  </a:t>
                      </a:r>
                      <a:endParaRPr lang="zh-CN" sz="1900" b="0" kern="0" dirty="0">
                        <a:solidFill>
                          <a:schemeClr val="tx1"/>
                        </a:solidFill>
                        <a:effectLst/>
                        <a:latin typeface="Arial" pitchFamily="34" charset="0"/>
                        <a:ea typeface="+mn-ea"/>
                        <a:cs typeface="Arial" pitchFamily="34"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900" b="0" i="0" u="none" strike="noStrike" kern="1200" baseline="0" dirty="0">
                          <a:solidFill>
                            <a:schemeClr val="tx1"/>
                          </a:solidFill>
                          <a:latin typeface="Arial" pitchFamily="34" charset="0"/>
                          <a:ea typeface="+mn-ea"/>
                          <a:cs typeface="Arial" pitchFamily="34" charset="0"/>
                        </a:rPr>
                        <a:t>consequently</a:t>
                      </a:r>
                    </a:p>
                  </a:txBody>
                  <a:tcPr marL="68580" marR="68580" marT="0" marB="0" anchor="ctr"/>
                </a:tc>
                <a:extLst>
                  <a:ext uri="{0D108BD9-81ED-4DB2-BD59-A6C34878D82A}">
                    <a16:rowId xmlns:a16="http://schemas.microsoft.com/office/drawing/2014/main" val="10001"/>
                  </a:ext>
                </a:extLst>
              </a:tr>
            </a:tbl>
          </a:graphicData>
        </a:graphic>
      </p:graphicFrame>
      <p:pic>
        <p:nvPicPr>
          <p:cNvPr id="15"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2800" dirty="0">
                <a:solidFill>
                  <a:schemeClr val="accent6">
                    <a:lumMod val="40000"/>
                    <a:lumOff val="60000"/>
                  </a:schemeClr>
                </a:solidFill>
                <a:latin typeface="Arial Black" pitchFamily="34" charset="0"/>
              </a:rPr>
              <a:t>Text A </a:t>
            </a:r>
            <a:r>
              <a:rPr lang="en-US" altLang="zh-CN" sz="2800" dirty="0">
                <a:solidFill>
                  <a:schemeClr val="bg1"/>
                </a:solidFill>
                <a:latin typeface="Arial Black" pitchFamily="34" charset="0"/>
              </a:rPr>
              <a:t>After reading</a:t>
            </a:r>
          </a:p>
        </p:txBody>
      </p:sp>
    </p:spTree>
    <p:extLst>
      <p:ext uri="{BB962C8B-B14F-4D97-AF65-F5344CB8AC3E}">
        <p14:creationId xmlns:p14="http://schemas.microsoft.com/office/powerpoint/2010/main" val="399679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itchFamily="34" charset="0"/>
                <a:cs typeface="Arial" pitchFamily="34" charset="0"/>
              </a:rPr>
              <a:t>Language building-up</a:t>
            </a:r>
          </a:p>
        </p:txBody>
      </p:sp>
      <p:sp>
        <p:nvSpPr>
          <p:cNvPr id="13" name="矩形 12"/>
          <p:cNvSpPr/>
          <p:nvPr/>
        </p:nvSpPr>
        <p:spPr>
          <a:xfrm>
            <a:off x="683568" y="2420888"/>
            <a:ext cx="7580424" cy="3862596"/>
          </a:xfrm>
          <a:prstGeom prst="rect">
            <a:avLst/>
          </a:prstGeom>
        </p:spPr>
        <p:txBody>
          <a:bodyPr wrap="square">
            <a:spAutoFit/>
          </a:bodyPr>
          <a:lstStyle/>
          <a:p>
            <a:pPr algn="just">
              <a:spcBef>
                <a:spcPts val="600"/>
              </a:spcBef>
            </a:pPr>
            <a:r>
              <a:rPr lang="en-US" altLang="zh-CN" sz="2300" b="1" dirty="0">
                <a:latin typeface="Arial" pitchFamily="34" charset="0"/>
                <a:cs typeface="Arial" pitchFamily="34" charset="0"/>
              </a:rPr>
              <a:t>3 </a:t>
            </a:r>
            <a:r>
              <a:rPr lang="en-US" altLang="zh-CN" sz="2300" dirty="0">
                <a:latin typeface="Arial" pitchFamily="34" charset="0"/>
                <a:cs typeface="Arial" pitchFamily="34" charset="0"/>
              </a:rPr>
              <a:t>Vomiting may occur if the stress is severe enough. ___________, stress may cause an unnecessary increase or decrease in appetite.</a:t>
            </a:r>
          </a:p>
          <a:p>
            <a:pPr algn="just">
              <a:spcBef>
                <a:spcPts val="600"/>
              </a:spcBef>
            </a:pPr>
            <a:r>
              <a:rPr lang="en-US" altLang="zh-CN" sz="2300" b="1" dirty="0">
                <a:latin typeface="Arial" pitchFamily="34" charset="0"/>
                <a:cs typeface="Arial" pitchFamily="34" charset="0"/>
              </a:rPr>
              <a:t>4 </a:t>
            </a:r>
            <a:r>
              <a:rPr lang="en-US" altLang="zh-CN" sz="2300" dirty="0">
                <a:latin typeface="Arial" pitchFamily="34" charset="0"/>
                <a:cs typeface="Arial" pitchFamily="34" charset="0"/>
              </a:rPr>
              <a:t>Attention can be oriented externally to the environment or ___________ to the mind.</a:t>
            </a:r>
          </a:p>
          <a:p>
            <a:pPr algn="just">
              <a:spcBef>
                <a:spcPts val="600"/>
              </a:spcBef>
            </a:pPr>
            <a:r>
              <a:rPr lang="en-US" altLang="zh-CN" sz="2300" b="1" dirty="0">
                <a:latin typeface="Arial" pitchFamily="34" charset="0"/>
                <a:cs typeface="Arial" pitchFamily="34" charset="0"/>
              </a:rPr>
              <a:t>5 </a:t>
            </a:r>
            <a:r>
              <a:rPr lang="en-US" altLang="zh-CN" sz="2300" dirty="0">
                <a:latin typeface="Arial" pitchFamily="34" charset="0"/>
                <a:cs typeface="Arial" pitchFamily="34" charset="0"/>
              </a:rPr>
              <a:t>Coincidentally, they were both studying cognitive psychology and were ___________ interested in how the brain often falsely perceives visual images.</a:t>
            </a:r>
          </a:p>
          <a:p>
            <a:pPr algn="just">
              <a:spcBef>
                <a:spcPts val="600"/>
              </a:spcBef>
            </a:pPr>
            <a:r>
              <a:rPr lang="en-US" altLang="zh-CN" sz="2300" b="1" dirty="0">
                <a:latin typeface="Arial" pitchFamily="34" charset="0"/>
                <a:cs typeface="Arial" pitchFamily="34" charset="0"/>
              </a:rPr>
              <a:t>6 </a:t>
            </a:r>
            <a:r>
              <a:rPr lang="en-US" altLang="zh-CN" sz="2300" dirty="0">
                <a:latin typeface="Arial" pitchFamily="34" charset="0"/>
                <a:cs typeface="Arial" pitchFamily="34" charset="0"/>
              </a:rPr>
              <a:t>The purpose of this study is to ___________ a model of vulnerability to stress in French college students.</a:t>
            </a:r>
          </a:p>
        </p:txBody>
      </p:sp>
      <p:sp>
        <p:nvSpPr>
          <p:cNvPr id="2" name="TextBox 1"/>
          <p:cNvSpPr txBox="1"/>
          <p:nvPr/>
        </p:nvSpPr>
        <p:spPr>
          <a:xfrm>
            <a:off x="3733541" y="4687319"/>
            <a:ext cx="1770036" cy="446276"/>
          </a:xfrm>
          <a:prstGeom prst="rect">
            <a:avLst/>
          </a:prstGeom>
          <a:noFill/>
        </p:spPr>
        <p:txBody>
          <a:bodyPr wrap="none" rtlCol="0">
            <a:spAutoFit/>
          </a:bodyPr>
          <a:lstStyle/>
          <a:p>
            <a:r>
              <a:rPr lang="en-US" altLang="zh-CN" sz="2300" b="1" dirty="0">
                <a:solidFill>
                  <a:srgbClr val="C00000"/>
                </a:solidFill>
                <a:latin typeface="Arial" pitchFamily="34" charset="0"/>
                <a:cs typeface="Arial" pitchFamily="34" charset="0"/>
              </a:rPr>
              <a:t>specifically</a:t>
            </a:r>
            <a:endParaRPr lang="zh-CN" altLang="en-US" sz="2300" b="1" dirty="0">
              <a:solidFill>
                <a:srgbClr val="C00000"/>
              </a:solidFill>
              <a:latin typeface="Arial" pitchFamily="34" charset="0"/>
              <a:cs typeface="Arial" pitchFamily="34" charset="0"/>
            </a:endParaRPr>
          </a:p>
        </p:txBody>
      </p:sp>
      <p:sp>
        <p:nvSpPr>
          <p:cNvPr id="6" name="TextBox 5"/>
          <p:cNvSpPr txBox="1"/>
          <p:nvPr/>
        </p:nvSpPr>
        <p:spPr>
          <a:xfrm>
            <a:off x="827584" y="2780928"/>
            <a:ext cx="2031325" cy="461665"/>
          </a:xfrm>
          <a:prstGeom prst="rect">
            <a:avLst/>
          </a:prstGeom>
          <a:noFill/>
        </p:spPr>
        <p:txBody>
          <a:bodyPr wrap="none" rtlCol="0">
            <a:spAutoFit/>
          </a:bodyPr>
          <a:lstStyle/>
          <a:p>
            <a:r>
              <a:rPr lang="en-US" altLang="zh-CN" sz="2300" b="1" dirty="0">
                <a:solidFill>
                  <a:srgbClr val="C00000"/>
                </a:solidFill>
                <a:latin typeface="Arial" pitchFamily="34" charset="0"/>
                <a:cs typeface="Arial" pitchFamily="34" charset="0"/>
              </a:rPr>
              <a:t>Furthermore	</a:t>
            </a:r>
            <a:endParaRPr lang="zh-CN" altLang="en-US" sz="2300" b="1" dirty="0">
              <a:solidFill>
                <a:srgbClr val="C00000"/>
              </a:solidFill>
              <a:latin typeface="Arial" pitchFamily="34" charset="0"/>
              <a:cs typeface="Arial" pitchFamily="34" charset="0"/>
            </a:endParaRPr>
          </a:p>
        </p:txBody>
      </p:sp>
      <p:sp>
        <p:nvSpPr>
          <p:cNvPr id="8" name="TextBox 7"/>
          <p:cNvSpPr txBox="1"/>
          <p:nvPr/>
        </p:nvSpPr>
        <p:spPr>
          <a:xfrm>
            <a:off x="1336471" y="3905379"/>
            <a:ext cx="1492716" cy="446276"/>
          </a:xfrm>
          <a:prstGeom prst="rect">
            <a:avLst/>
          </a:prstGeom>
          <a:noFill/>
        </p:spPr>
        <p:txBody>
          <a:bodyPr wrap="none" rtlCol="0">
            <a:spAutoFit/>
          </a:bodyPr>
          <a:lstStyle/>
          <a:p>
            <a:r>
              <a:rPr lang="en-US" altLang="zh-CN" sz="2300" b="1" dirty="0">
                <a:solidFill>
                  <a:srgbClr val="C00000"/>
                </a:solidFill>
                <a:latin typeface="Arial" pitchFamily="34" charset="0"/>
                <a:cs typeface="Arial" pitchFamily="34" charset="0"/>
              </a:rPr>
              <a:t>internally</a:t>
            </a:r>
            <a:endParaRPr lang="zh-CN" altLang="en-US" sz="2300" b="1" dirty="0">
              <a:solidFill>
                <a:srgbClr val="C00000"/>
              </a:solidFill>
              <a:latin typeface="Arial" pitchFamily="34" charset="0"/>
              <a:cs typeface="Arial" pitchFamily="34" charset="0"/>
            </a:endParaRPr>
          </a:p>
        </p:txBody>
      </p:sp>
      <p:sp>
        <p:nvSpPr>
          <p:cNvPr id="12"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a:ea typeface="宋体"/>
              </a:rPr>
              <a:t>Task 2 / Academic vocabulary</a:t>
            </a:r>
          </a:p>
        </p:txBody>
      </p:sp>
      <p:sp>
        <p:nvSpPr>
          <p:cNvPr id="15" name="TextBox 14"/>
          <p:cNvSpPr txBox="1"/>
          <p:nvPr/>
        </p:nvSpPr>
        <p:spPr>
          <a:xfrm>
            <a:off x="5436096" y="5453307"/>
            <a:ext cx="1361270" cy="446276"/>
          </a:xfrm>
          <a:prstGeom prst="rect">
            <a:avLst/>
          </a:prstGeom>
          <a:noFill/>
        </p:spPr>
        <p:txBody>
          <a:bodyPr wrap="none" rtlCol="0">
            <a:spAutoFit/>
          </a:bodyPr>
          <a:lstStyle/>
          <a:p>
            <a:r>
              <a:rPr lang="en-US" altLang="zh-CN" sz="2300" b="1" dirty="0">
                <a:solidFill>
                  <a:srgbClr val="C00000"/>
                </a:solidFill>
                <a:latin typeface="Arial" pitchFamily="34" charset="0"/>
                <a:cs typeface="Arial" pitchFamily="34" charset="0"/>
              </a:rPr>
              <a:t>evaluate</a:t>
            </a:r>
            <a:endParaRPr lang="zh-CN" altLang="en-US" sz="2300" b="1" dirty="0">
              <a:solidFill>
                <a:srgbClr val="C00000"/>
              </a:solidFill>
              <a:latin typeface="Arial" pitchFamily="34" charset="0"/>
              <a:cs typeface="Arial" pitchFamily="34" charset="0"/>
            </a:endParaRPr>
          </a:p>
        </p:txBody>
      </p:sp>
      <p:pic>
        <p:nvPicPr>
          <p:cNvPr id="16"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2800" dirty="0">
                <a:solidFill>
                  <a:schemeClr val="accent6">
                    <a:lumMod val="40000"/>
                    <a:lumOff val="60000"/>
                  </a:schemeClr>
                </a:solidFill>
                <a:latin typeface="Arial Black" pitchFamily="34" charset="0"/>
              </a:rPr>
              <a:t>Text A </a:t>
            </a:r>
            <a:r>
              <a:rPr lang="en-US" altLang="zh-CN" sz="2800" dirty="0">
                <a:solidFill>
                  <a:schemeClr val="bg1"/>
                </a:solidFill>
                <a:latin typeface="Arial Black" pitchFamily="34" charset="0"/>
              </a:rPr>
              <a:t>After reading</a:t>
            </a:r>
          </a:p>
        </p:txBody>
      </p:sp>
    </p:spTree>
    <p:extLst>
      <p:ext uri="{BB962C8B-B14F-4D97-AF65-F5344CB8AC3E}">
        <p14:creationId xmlns:p14="http://schemas.microsoft.com/office/powerpoint/2010/main" val="107923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P spid="1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itchFamily="34" charset="0"/>
                <a:cs typeface="Arial" pitchFamily="34" charset="0"/>
              </a:rPr>
              <a:t>Language building-up</a:t>
            </a:r>
          </a:p>
        </p:txBody>
      </p:sp>
      <p:sp>
        <p:nvSpPr>
          <p:cNvPr id="13" name="矩形 12"/>
          <p:cNvSpPr/>
          <p:nvPr/>
        </p:nvSpPr>
        <p:spPr>
          <a:xfrm>
            <a:off x="750867" y="2204864"/>
            <a:ext cx="7637557" cy="4201150"/>
          </a:xfrm>
          <a:prstGeom prst="rect">
            <a:avLst/>
          </a:prstGeom>
        </p:spPr>
        <p:txBody>
          <a:bodyPr wrap="square">
            <a:spAutoFit/>
          </a:bodyPr>
          <a:lstStyle/>
          <a:p>
            <a:pPr algn="just">
              <a:spcBef>
                <a:spcPts val="600"/>
              </a:spcBef>
            </a:pPr>
            <a:r>
              <a:rPr lang="en-US" altLang="zh-CN" sz="2100" b="1" dirty="0">
                <a:latin typeface="Arial" pitchFamily="34" charset="0"/>
                <a:cs typeface="Arial" pitchFamily="34" charset="0"/>
              </a:rPr>
              <a:t>7 </a:t>
            </a:r>
            <a:r>
              <a:rPr lang="en-US" altLang="zh-CN" sz="2100" dirty="0">
                <a:latin typeface="Arial" pitchFamily="34" charset="0"/>
                <a:cs typeface="Arial" pitchFamily="34" charset="0"/>
              </a:rPr>
              <a:t>Surprisingly, it is the youngest generation of travelers, aged 21 and under, that are responsible for the ___________ of travel insurance purchases during the COVID-19 pandemic.</a:t>
            </a:r>
          </a:p>
          <a:p>
            <a:pPr algn="just">
              <a:spcBef>
                <a:spcPts val="600"/>
              </a:spcBef>
            </a:pPr>
            <a:r>
              <a:rPr lang="en-US" altLang="zh-CN" sz="2100" b="1" dirty="0">
                <a:latin typeface="Arial" pitchFamily="34" charset="0"/>
                <a:cs typeface="Arial" pitchFamily="34" charset="0"/>
              </a:rPr>
              <a:t>8 </a:t>
            </a:r>
            <a:r>
              <a:rPr lang="en-US" altLang="zh-CN" sz="2100" dirty="0">
                <a:latin typeface="Arial" pitchFamily="34" charset="0"/>
                <a:cs typeface="Arial" pitchFamily="34" charset="0"/>
              </a:rPr>
              <a:t>Until recently, most people believed that the stress response was bad for you and ___________, was something that should be avoided whenever possible.</a:t>
            </a:r>
          </a:p>
          <a:p>
            <a:pPr algn="just">
              <a:spcBef>
                <a:spcPts val="600"/>
              </a:spcBef>
            </a:pPr>
            <a:r>
              <a:rPr lang="en-US" altLang="zh-CN" sz="2100" b="1" dirty="0">
                <a:latin typeface="Arial" pitchFamily="34" charset="0"/>
                <a:cs typeface="Arial" pitchFamily="34" charset="0"/>
              </a:rPr>
              <a:t>9 </a:t>
            </a:r>
            <a:r>
              <a:rPr lang="en-US" altLang="zh-CN" sz="2100" dirty="0">
                <a:latin typeface="Arial" pitchFamily="34" charset="0"/>
                <a:cs typeface="Arial" pitchFamily="34" charset="0"/>
              </a:rPr>
              <a:t>This course will introduce you to the ___________ principles of psychology and to the major subjects of psychological inquiry.</a:t>
            </a:r>
          </a:p>
          <a:p>
            <a:pPr algn="just">
              <a:spcBef>
                <a:spcPts val="600"/>
              </a:spcBef>
            </a:pPr>
            <a:r>
              <a:rPr lang="en-US" altLang="zh-CN" sz="2100" b="1" dirty="0">
                <a:latin typeface="Arial" pitchFamily="34" charset="0"/>
                <a:cs typeface="Arial" pitchFamily="34" charset="0"/>
              </a:rPr>
              <a:t>10 </a:t>
            </a:r>
            <a:r>
              <a:rPr lang="en-US" altLang="zh-CN" sz="2100" dirty="0">
                <a:latin typeface="Arial" pitchFamily="34" charset="0"/>
                <a:cs typeface="Arial" pitchFamily="34" charset="0"/>
              </a:rPr>
              <a:t>Prolonged psychological stress may ___________ impact health, and has been cited as a factor in cognitive impairment with aging, depressive illness, and expression of disease.</a:t>
            </a:r>
          </a:p>
        </p:txBody>
      </p:sp>
      <p:sp>
        <p:nvSpPr>
          <p:cNvPr id="2" name="TextBox 1"/>
          <p:cNvSpPr txBox="1"/>
          <p:nvPr/>
        </p:nvSpPr>
        <p:spPr>
          <a:xfrm>
            <a:off x="5501653" y="4274877"/>
            <a:ext cx="1786066" cy="415498"/>
          </a:xfrm>
          <a:prstGeom prst="rect">
            <a:avLst/>
          </a:prstGeom>
          <a:noFill/>
        </p:spPr>
        <p:txBody>
          <a:bodyPr wrap="none" rtlCol="0">
            <a:spAutoFit/>
          </a:bodyPr>
          <a:lstStyle/>
          <a:p>
            <a:r>
              <a:rPr lang="en-US" altLang="zh-CN" sz="2100" b="1" dirty="0">
                <a:solidFill>
                  <a:srgbClr val="C00000"/>
                </a:solidFill>
                <a:latin typeface="Arial" pitchFamily="34" charset="0"/>
                <a:cs typeface="Arial" pitchFamily="34" charset="0"/>
              </a:rPr>
              <a:t>fundamental</a:t>
            </a:r>
            <a:endParaRPr lang="zh-CN" altLang="en-US" sz="2100" b="1" dirty="0">
              <a:solidFill>
                <a:srgbClr val="C00000"/>
              </a:solidFill>
              <a:latin typeface="Arial" pitchFamily="34" charset="0"/>
              <a:cs typeface="Arial" pitchFamily="34" charset="0"/>
            </a:endParaRPr>
          </a:p>
        </p:txBody>
      </p:sp>
      <p:sp>
        <p:nvSpPr>
          <p:cNvPr id="6" name="TextBox 5"/>
          <p:cNvSpPr txBox="1"/>
          <p:nvPr/>
        </p:nvSpPr>
        <p:spPr>
          <a:xfrm>
            <a:off x="3283533" y="3573016"/>
            <a:ext cx="1920719" cy="415498"/>
          </a:xfrm>
          <a:prstGeom prst="rect">
            <a:avLst/>
          </a:prstGeom>
          <a:noFill/>
        </p:spPr>
        <p:txBody>
          <a:bodyPr wrap="none" rtlCol="0">
            <a:spAutoFit/>
          </a:bodyPr>
          <a:lstStyle/>
          <a:p>
            <a:r>
              <a:rPr lang="en-US" altLang="zh-CN" sz="2100" b="1" dirty="0">
                <a:solidFill>
                  <a:srgbClr val="C00000"/>
                </a:solidFill>
                <a:latin typeface="Arial" pitchFamily="34" charset="0"/>
                <a:cs typeface="Arial" pitchFamily="34" charset="0"/>
              </a:rPr>
              <a:t>consequently</a:t>
            </a:r>
            <a:endParaRPr lang="zh-CN" altLang="en-US" sz="2100" b="1" dirty="0">
              <a:solidFill>
                <a:srgbClr val="C00000"/>
              </a:solidFill>
              <a:latin typeface="Arial" pitchFamily="34" charset="0"/>
              <a:cs typeface="Arial" pitchFamily="34" charset="0"/>
            </a:endParaRPr>
          </a:p>
        </p:txBody>
      </p:sp>
      <p:sp>
        <p:nvSpPr>
          <p:cNvPr id="8" name="TextBox 7"/>
          <p:cNvSpPr txBox="1"/>
          <p:nvPr/>
        </p:nvSpPr>
        <p:spPr>
          <a:xfrm>
            <a:off x="6583980" y="2492896"/>
            <a:ext cx="1231427" cy="415498"/>
          </a:xfrm>
          <a:prstGeom prst="rect">
            <a:avLst/>
          </a:prstGeom>
          <a:noFill/>
        </p:spPr>
        <p:txBody>
          <a:bodyPr wrap="none" rtlCol="0">
            <a:spAutoFit/>
          </a:bodyPr>
          <a:lstStyle/>
          <a:p>
            <a:r>
              <a:rPr lang="en-US" altLang="zh-CN" sz="2100" b="1" dirty="0">
                <a:solidFill>
                  <a:srgbClr val="C00000"/>
                </a:solidFill>
                <a:latin typeface="Arial" pitchFamily="34" charset="0"/>
                <a:cs typeface="Arial" pitchFamily="34" charset="0"/>
              </a:rPr>
              <a:t>majority</a:t>
            </a:r>
            <a:endParaRPr lang="zh-CN" altLang="en-US" sz="2100" b="1" dirty="0">
              <a:solidFill>
                <a:srgbClr val="C00000"/>
              </a:solidFill>
              <a:latin typeface="Arial" pitchFamily="34" charset="0"/>
              <a:cs typeface="Arial" pitchFamily="34" charset="0"/>
            </a:endParaRPr>
          </a:p>
        </p:txBody>
      </p:sp>
      <p:sp>
        <p:nvSpPr>
          <p:cNvPr id="12"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a:ea typeface="宋体"/>
              </a:rPr>
              <a:t>Task 2 / Academic vocabulary</a:t>
            </a:r>
          </a:p>
        </p:txBody>
      </p:sp>
      <p:sp>
        <p:nvSpPr>
          <p:cNvPr id="15" name="TextBox 14"/>
          <p:cNvSpPr txBox="1"/>
          <p:nvPr/>
        </p:nvSpPr>
        <p:spPr>
          <a:xfrm>
            <a:off x="5887315" y="5301208"/>
            <a:ext cx="1500732" cy="415498"/>
          </a:xfrm>
          <a:prstGeom prst="rect">
            <a:avLst/>
          </a:prstGeom>
          <a:noFill/>
        </p:spPr>
        <p:txBody>
          <a:bodyPr wrap="none" rtlCol="0">
            <a:spAutoFit/>
          </a:bodyPr>
          <a:lstStyle/>
          <a:p>
            <a:r>
              <a:rPr lang="en-US" altLang="zh-CN" sz="2100" b="1" dirty="0">
                <a:solidFill>
                  <a:srgbClr val="C00000"/>
                </a:solidFill>
                <a:latin typeface="Arial" pitchFamily="34" charset="0"/>
                <a:cs typeface="Arial" pitchFamily="34" charset="0"/>
              </a:rPr>
              <a:t>negatively</a:t>
            </a:r>
            <a:endParaRPr lang="zh-CN" altLang="en-US" sz="2100" b="1" dirty="0">
              <a:solidFill>
                <a:srgbClr val="C00000"/>
              </a:solidFill>
              <a:latin typeface="Arial" pitchFamily="34" charset="0"/>
              <a:cs typeface="Arial" pitchFamily="34" charset="0"/>
            </a:endParaRPr>
          </a:p>
        </p:txBody>
      </p:sp>
      <p:pic>
        <p:nvPicPr>
          <p:cNvPr id="16"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2800" dirty="0">
                <a:solidFill>
                  <a:schemeClr val="accent6">
                    <a:lumMod val="40000"/>
                    <a:lumOff val="60000"/>
                  </a:schemeClr>
                </a:solidFill>
                <a:latin typeface="Arial Black" pitchFamily="34" charset="0"/>
              </a:rPr>
              <a:t>Text A </a:t>
            </a:r>
            <a:r>
              <a:rPr lang="en-US" altLang="zh-CN" sz="2800" dirty="0">
                <a:solidFill>
                  <a:schemeClr val="bg1"/>
                </a:solidFill>
                <a:latin typeface="Arial Black" pitchFamily="34" charset="0"/>
              </a:rPr>
              <a:t>After reading</a:t>
            </a:r>
          </a:p>
        </p:txBody>
      </p:sp>
    </p:spTree>
    <p:extLst>
      <p:ext uri="{BB962C8B-B14F-4D97-AF65-F5344CB8AC3E}">
        <p14:creationId xmlns:p14="http://schemas.microsoft.com/office/powerpoint/2010/main" val="1887244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8" grpId="0"/>
      <p:bldP spid="1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itchFamily="34" charset="0"/>
                <a:cs typeface="Arial" pitchFamily="34" charset="0"/>
              </a:rPr>
              <a:t>Language building-up</a:t>
            </a: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a:ea typeface="宋体"/>
              </a:rPr>
              <a:t>Task 3 / Collocations</a:t>
            </a:r>
          </a:p>
        </p:txBody>
      </p:sp>
      <p:sp>
        <p:nvSpPr>
          <p:cNvPr id="12" name="矩形 11"/>
          <p:cNvSpPr/>
          <p:nvPr/>
        </p:nvSpPr>
        <p:spPr>
          <a:xfrm>
            <a:off x="899592" y="2060848"/>
            <a:ext cx="7938814" cy="1015663"/>
          </a:xfrm>
          <a:prstGeom prst="rect">
            <a:avLst/>
          </a:prstGeom>
        </p:spPr>
        <p:txBody>
          <a:bodyPr wrap="square">
            <a:spAutoFit/>
          </a:bodyPr>
          <a:lstStyle/>
          <a:p>
            <a:pPr algn="just"/>
            <a:r>
              <a:rPr lang="en-US" altLang="zh-CN" sz="2000" dirty="0">
                <a:latin typeface="Arial" pitchFamily="34" charset="0"/>
                <a:cs typeface="Arial" pitchFamily="34" charset="0"/>
              </a:rPr>
              <a:t>Complete the following sentences by translating the Chinese in brackets into English, using the given words in proper forms and collocations.</a:t>
            </a:r>
          </a:p>
        </p:txBody>
      </p:sp>
      <p:pic>
        <p:nvPicPr>
          <p:cNvPr id="14"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2800" dirty="0">
                <a:solidFill>
                  <a:schemeClr val="accent6">
                    <a:lumMod val="40000"/>
                    <a:lumOff val="60000"/>
                  </a:schemeClr>
                </a:solidFill>
                <a:latin typeface="Arial Black" pitchFamily="34" charset="0"/>
              </a:rPr>
              <a:t>Text A </a:t>
            </a:r>
            <a:r>
              <a:rPr lang="en-US" altLang="zh-CN" sz="2800" dirty="0">
                <a:solidFill>
                  <a:schemeClr val="bg1"/>
                </a:solidFill>
                <a:latin typeface="Arial Black" pitchFamily="34" charset="0"/>
              </a:rPr>
              <a:t>After reading</a:t>
            </a:r>
          </a:p>
        </p:txBody>
      </p:sp>
      <p:sp>
        <p:nvSpPr>
          <p:cNvPr id="2" name="TextBox 1"/>
          <p:cNvSpPr txBox="1"/>
          <p:nvPr/>
        </p:nvSpPr>
        <p:spPr>
          <a:xfrm>
            <a:off x="251520" y="3124413"/>
            <a:ext cx="7934064" cy="3400931"/>
          </a:xfrm>
          <a:prstGeom prst="rect">
            <a:avLst/>
          </a:prstGeom>
          <a:noFill/>
        </p:spPr>
        <p:txBody>
          <a:bodyPr wrap="square" rtlCol="0">
            <a:spAutoFit/>
          </a:bodyPr>
          <a:lstStyle/>
          <a:p>
            <a:pPr algn="just">
              <a:spcBef>
                <a:spcPts val="600"/>
              </a:spcBef>
            </a:pPr>
            <a:r>
              <a:rPr lang="en-US" altLang="zh-CN" sz="2000" b="1" dirty="0">
                <a:latin typeface="Arial" pitchFamily="34" charset="0"/>
                <a:cs typeface="Arial" pitchFamily="34" charset="0"/>
              </a:rPr>
              <a:t>1 </a:t>
            </a:r>
            <a:r>
              <a:rPr lang="en-US" altLang="zh-CN" sz="2000" dirty="0">
                <a:latin typeface="Arial" pitchFamily="34" charset="0"/>
                <a:cs typeface="Arial" pitchFamily="34" charset="0"/>
              </a:rPr>
              <a:t>__________________ (</a:t>
            </a:r>
            <a:r>
              <a:rPr lang="zh-CN" altLang="en-US" sz="2000" dirty="0">
                <a:latin typeface="Arial" pitchFamily="34" charset="0"/>
                <a:cs typeface="Arial" pitchFamily="34" charset="0"/>
              </a:rPr>
              <a:t>越来越多的</a:t>
            </a:r>
            <a:r>
              <a:rPr lang="en-US" altLang="zh-CN" sz="2000" dirty="0">
                <a:latin typeface="Arial" pitchFamily="34" charset="0"/>
                <a:cs typeface="Arial" pitchFamily="34" charset="0"/>
              </a:rPr>
              <a:t>; body) literature has suggested that action video game playing can improve visual cognitive abilities.</a:t>
            </a:r>
          </a:p>
          <a:p>
            <a:pPr algn="just">
              <a:spcBef>
                <a:spcPts val="600"/>
              </a:spcBef>
            </a:pPr>
            <a:r>
              <a:rPr lang="en-US" altLang="zh-CN" sz="2000" b="1" dirty="0">
                <a:latin typeface="Arial" pitchFamily="34" charset="0"/>
                <a:cs typeface="Arial" pitchFamily="34" charset="0"/>
              </a:rPr>
              <a:t>2 </a:t>
            </a:r>
            <a:r>
              <a:rPr lang="en-US" altLang="zh-CN" sz="2000" dirty="0">
                <a:latin typeface="Arial" pitchFamily="34" charset="0"/>
                <a:cs typeface="Arial" pitchFamily="34" charset="0"/>
              </a:rPr>
              <a:t>He took part in all training sessions and came back __________________ (</a:t>
            </a:r>
            <a:r>
              <a:rPr lang="zh-CN" altLang="en-US" sz="2000" dirty="0">
                <a:latin typeface="Arial" pitchFamily="34" charset="0"/>
                <a:cs typeface="Arial" pitchFamily="34" charset="0"/>
              </a:rPr>
              <a:t>好状态</a:t>
            </a:r>
            <a:r>
              <a:rPr lang="en-US" altLang="zh-CN" sz="2000" dirty="0">
                <a:latin typeface="Arial" pitchFamily="34" charset="0"/>
                <a:cs typeface="Arial" pitchFamily="34" charset="0"/>
              </a:rPr>
              <a:t>; state) mind.</a:t>
            </a:r>
          </a:p>
          <a:p>
            <a:pPr algn="just">
              <a:spcBef>
                <a:spcPts val="600"/>
              </a:spcBef>
            </a:pPr>
            <a:r>
              <a:rPr lang="en-US" altLang="zh-CN" sz="2000" b="1" dirty="0">
                <a:latin typeface="Arial" pitchFamily="34" charset="0"/>
                <a:cs typeface="Arial" pitchFamily="34" charset="0"/>
              </a:rPr>
              <a:t>3 </a:t>
            </a:r>
            <a:r>
              <a:rPr lang="en-US" altLang="zh-CN" sz="2000" dirty="0">
                <a:latin typeface="Arial" pitchFamily="34" charset="0"/>
                <a:cs typeface="Arial" pitchFamily="34" charset="0"/>
              </a:rPr>
              <a:t>Psychology is __________________ (</a:t>
            </a:r>
            <a:r>
              <a:rPr lang="zh-CN" altLang="en-US" sz="2000" dirty="0">
                <a:latin typeface="Arial" pitchFamily="34" charset="0"/>
                <a:cs typeface="Arial" pitchFamily="34" charset="0"/>
              </a:rPr>
              <a:t>本质上</a:t>
            </a:r>
            <a:r>
              <a:rPr lang="en-US" altLang="zh-CN" sz="2000" dirty="0">
                <a:latin typeface="Arial" pitchFamily="34" charset="0"/>
                <a:cs typeface="Arial" pitchFamily="34" charset="0"/>
              </a:rPr>
              <a:t>; essence) about entering a particular mind and explaining its inner workings and motivations.</a:t>
            </a:r>
          </a:p>
          <a:p>
            <a:pPr algn="just">
              <a:spcBef>
                <a:spcPts val="600"/>
              </a:spcBef>
            </a:pPr>
            <a:r>
              <a:rPr lang="en-US" altLang="zh-CN" sz="2000" b="1" dirty="0">
                <a:latin typeface="Arial" pitchFamily="34" charset="0"/>
                <a:cs typeface="Arial" pitchFamily="34" charset="0"/>
              </a:rPr>
              <a:t>4 </a:t>
            </a:r>
            <a:r>
              <a:rPr lang="en-US" altLang="zh-CN" sz="2000" dirty="0">
                <a:latin typeface="Arial" pitchFamily="34" charset="0"/>
                <a:cs typeface="Arial" pitchFamily="34" charset="0"/>
              </a:rPr>
              <a:t>When we engage in internal dialog, whether through language or visual imagery, the brain begins to __________________ (</a:t>
            </a:r>
            <a:r>
              <a:rPr lang="zh-CN" altLang="en-US" sz="2000" dirty="0">
                <a:latin typeface="Arial" pitchFamily="34" charset="0"/>
                <a:cs typeface="Arial" pitchFamily="34" charset="0"/>
              </a:rPr>
              <a:t>仔细检查</a:t>
            </a:r>
            <a:r>
              <a:rPr lang="en-US" altLang="zh-CN" sz="2000" dirty="0">
                <a:latin typeface="Arial" pitchFamily="34" charset="0"/>
                <a:cs typeface="Arial" pitchFamily="34" charset="0"/>
              </a:rPr>
              <a:t>; sift) information that is salient to the individual’s needs.</a:t>
            </a:r>
          </a:p>
        </p:txBody>
      </p:sp>
      <p:sp>
        <p:nvSpPr>
          <p:cNvPr id="10" name="TextBox 9"/>
          <p:cNvSpPr txBox="1"/>
          <p:nvPr/>
        </p:nvSpPr>
        <p:spPr>
          <a:xfrm>
            <a:off x="693476" y="3124413"/>
            <a:ext cx="2425792" cy="400110"/>
          </a:xfrm>
          <a:prstGeom prst="rect">
            <a:avLst/>
          </a:prstGeom>
          <a:noFill/>
        </p:spPr>
        <p:txBody>
          <a:bodyPr wrap="none" rtlCol="0">
            <a:spAutoFit/>
          </a:bodyPr>
          <a:lstStyle/>
          <a:p>
            <a:r>
              <a:rPr lang="en-US" altLang="zh-CN" sz="2000" b="1" dirty="0">
                <a:solidFill>
                  <a:srgbClr val="C00000"/>
                </a:solidFill>
                <a:latin typeface="Arial" pitchFamily="34" charset="0"/>
                <a:cs typeface="Arial" pitchFamily="34" charset="0"/>
              </a:rPr>
              <a:t>A growing body of</a:t>
            </a:r>
            <a:endParaRPr lang="zh-CN" altLang="en-US" sz="2000" b="1" dirty="0">
              <a:solidFill>
                <a:srgbClr val="C00000"/>
              </a:solidFill>
              <a:latin typeface="Arial" pitchFamily="34" charset="0"/>
              <a:cs typeface="Arial" pitchFamily="34" charset="0"/>
            </a:endParaRPr>
          </a:p>
        </p:txBody>
      </p:sp>
      <p:sp>
        <p:nvSpPr>
          <p:cNvPr id="15" name="TextBox 14"/>
          <p:cNvSpPr txBox="1"/>
          <p:nvPr/>
        </p:nvSpPr>
        <p:spPr>
          <a:xfrm>
            <a:off x="611560" y="4109010"/>
            <a:ext cx="2305439" cy="400110"/>
          </a:xfrm>
          <a:prstGeom prst="rect">
            <a:avLst/>
          </a:prstGeom>
          <a:noFill/>
        </p:spPr>
        <p:txBody>
          <a:bodyPr wrap="none" rtlCol="0">
            <a:spAutoFit/>
          </a:bodyPr>
          <a:lstStyle/>
          <a:p>
            <a:r>
              <a:rPr lang="en-US" altLang="zh-CN" sz="2000" b="1" dirty="0">
                <a:solidFill>
                  <a:srgbClr val="C00000"/>
                </a:solidFill>
                <a:latin typeface="Arial" pitchFamily="34" charset="0"/>
                <a:cs typeface="Arial" pitchFamily="34" charset="0"/>
              </a:rPr>
              <a:t>in a good state of</a:t>
            </a:r>
            <a:endParaRPr lang="zh-CN" altLang="en-US" sz="2000" b="1" dirty="0">
              <a:solidFill>
                <a:srgbClr val="C00000"/>
              </a:solidFill>
              <a:latin typeface="Arial" pitchFamily="34" charset="0"/>
              <a:cs typeface="Arial" pitchFamily="34" charset="0"/>
            </a:endParaRPr>
          </a:p>
        </p:txBody>
      </p:sp>
      <p:sp>
        <p:nvSpPr>
          <p:cNvPr id="18" name="TextBox 17"/>
          <p:cNvSpPr txBox="1"/>
          <p:nvPr/>
        </p:nvSpPr>
        <p:spPr>
          <a:xfrm>
            <a:off x="3059832" y="4509120"/>
            <a:ext cx="1495922" cy="400110"/>
          </a:xfrm>
          <a:prstGeom prst="rect">
            <a:avLst/>
          </a:prstGeom>
          <a:noFill/>
        </p:spPr>
        <p:txBody>
          <a:bodyPr wrap="none" rtlCol="0">
            <a:spAutoFit/>
          </a:bodyPr>
          <a:lstStyle/>
          <a:p>
            <a:r>
              <a:rPr lang="en-US" altLang="zh-CN" sz="2000" b="1" dirty="0">
                <a:solidFill>
                  <a:srgbClr val="C00000"/>
                </a:solidFill>
                <a:latin typeface="Arial" pitchFamily="34" charset="0"/>
                <a:cs typeface="Arial" pitchFamily="34" charset="0"/>
              </a:rPr>
              <a:t>in essence</a:t>
            </a:r>
            <a:endParaRPr lang="zh-CN" altLang="en-US" sz="2000" b="1" dirty="0">
              <a:solidFill>
                <a:srgbClr val="C00000"/>
              </a:solidFill>
              <a:latin typeface="Arial" pitchFamily="34" charset="0"/>
              <a:cs typeface="Arial" pitchFamily="34" charset="0"/>
            </a:endParaRPr>
          </a:p>
        </p:txBody>
      </p:sp>
      <p:sp>
        <p:nvSpPr>
          <p:cNvPr id="19" name="TextBox 18"/>
          <p:cNvSpPr txBox="1"/>
          <p:nvPr/>
        </p:nvSpPr>
        <p:spPr>
          <a:xfrm>
            <a:off x="4849154" y="5805264"/>
            <a:ext cx="1608133" cy="400110"/>
          </a:xfrm>
          <a:prstGeom prst="rect">
            <a:avLst/>
          </a:prstGeom>
          <a:noFill/>
        </p:spPr>
        <p:txBody>
          <a:bodyPr wrap="none" rtlCol="0">
            <a:spAutoFit/>
          </a:bodyPr>
          <a:lstStyle/>
          <a:p>
            <a:r>
              <a:rPr lang="en-US" altLang="zh-CN" sz="2000" b="1" dirty="0">
                <a:solidFill>
                  <a:srgbClr val="C00000"/>
                </a:solidFill>
                <a:latin typeface="Arial" pitchFamily="34" charset="0"/>
                <a:cs typeface="Arial" pitchFamily="34" charset="0"/>
              </a:rPr>
              <a:t>sift through</a:t>
            </a:r>
            <a:endParaRPr lang="zh-CN" altLang="en-US" sz="2000" b="1"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294654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5" grpId="0"/>
      <p:bldP spid="18" grpId="0"/>
      <p:bldP spid="1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itchFamily="34" charset="0"/>
                <a:cs typeface="Arial" pitchFamily="34" charset="0"/>
              </a:rPr>
              <a:t>Language building-up</a:t>
            </a:r>
          </a:p>
        </p:txBody>
      </p:sp>
      <p:sp>
        <p:nvSpPr>
          <p:cNvPr id="11" name="矩形 19"/>
          <p:cNvSpPr/>
          <p:nvPr/>
        </p:nvSpPr>
        <p:spPr>
          <a:xfrm>
            <a:off x="1475656" y="1484785"/>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a:ea typeface="宋体"/>
              </a:rPr>
              <a:t>Task 3 / Collocations</a:t>
            </a:r>
          </a:p>
        </p:txBody>
      </p:sp>
      <p:pic>
        <p:nvPicPr>
          <p:cNvPr id="15"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2800" dirty="0">
                <a:solidFill>
                  <a:schemeClr val="accent6">
                    <a:lumMod val="40000"/>
                    <a:lumOff val="60000"/>
                  </a:schemeClr>
                </a:solidFill>
                <a:latin typeface="Arial Black" pitchFamily="34" charset="0"/>
              </a:rPr>
              <a:t>Text A </a:t>
            </a:r>
            <a:r>
              <a:rPr lang="en-US" altLang="zh-CN" sz="2800" dirty="0">
                <a:solidFill>
                  <a:schemeClr val="bg1"/>
                </a:solidFill>
                <a:latin typeface="Arial Black" pitchFamily="34" charset="0"/>
              </a:rPr>
              <a:t>After reading</a:t>
            </a:r>
          </a:p>
        </p:txBody>
      </p:sp>
      <p:sp>
        <p:nvSpPr>
          <p:cNvPr id="3" name="TextBox 2"/>
          <p:cNvSpPr txBox="1"/>
          <p:nvPr/>
        </p:nvSpPr>
        <p:spPr>
          <a:xfrm>
            <a:off x="611561" y="2492896"/>
            <a:ext cx="7718039" cy="3785652"/>
          </a:xfrm>
          <a:prstGeom prst="rect">
            <a:avLst/>
          </a:prstGeom>
          <a:noFill/>
        </p:spPr>
        <p:txBody>
          <a:bodyPr wrap="square" rtlCol="0">
            <a:spAutoFit/>
          </a:bodyPr>
          <a:lstStyle/>
          <a:p>
            <a:pPr algn="just">
              <a:spcBef>
                <a:spcPts val="600"/>
              </a:spcBef>
            </a:pPr>
            <a:r>
              <a:rPr lang="en-US" altLang="zh-CN" sz="2000" b="1" dirty="0">
                <a:latin typeface="Arial" pitchFamily="34" charset="0"/>
                <a:cs typeface="Arial" pitchFamily="34" charset="0"/>
              </a:rPr>
              <a:t>5 </a:t>
            </a:r>
            <a:r>
              <a:rPr lang="en-US" altLang="zh-CN" sz="2000" dirty="0">
                <a:latin typeface="Arial" pitchFamily="34" charset="0"/>
                <a:cs typeface="Arial" pitchFamily="34" charset="0"/>
              </a:rPr>
              <a:t>Your job is to pick the color that you most __________________ (</a:t>
            </a:r>
            <a:r>
              <a:rPr lang="zh-CN" altLang="en-US" sz="2000" dirty="0">
                <a:latin typeface="Arial" pitchFamily="34" charset="0"/>
                <a:cs typeface="Arial" pitchFamily="34" charset="0"/>
              </a:rPr>
              <a:t>与</a:t>
            </a:r>
            <a:r>
              <a:rPr lang="en-US" altLang="zh-CN" sz="2000" dirty="0">
                <a:latin typeface="Arial" pitchFamily="34" charset="0"/>
                <a:cs typeface="Arial" pitchFamily="34" charset="0"/>
              </a:rPr>
              <a:t>……</a:t>
            </a:r>
            <a:r>
              <a:rPr lang="zh-CN" altLang="en-US" sz="2000" dirty="0">
                <a:latin typeface="Arial" pitchFamily="34" charset="0"/>
                <a:cs typeface="Arial" pitchFamily="34" charset="0"/>
              </a:rPr>
              <a:t>有关</a:t>
            </a:r>
            <a:r>
              <a:rPr lang="en-US" altLang="zh-CN" sz="2000" dirty="0">
                <a:latin typeface="Arial" pitchFamily="34" charset="0"/>
                <a:cs typeface="Arial" pitchFamily="34" charset="0"/>
              </a:rPr>
              <a:t>; associate) each character’s personality.</a:t>
            </a:r>
          </a:p>
          <a:p>
            <a:pPr algn="just">
              <a:spcBef>
                <a:spcPts val="600"/>
              </a:spcBef>
            </a:pPr>
            <a:r>
              <a:rPr lang="en-US" altLang="zh-CN" sz="2000" b="1" dirty="0">
                <a:latin typeface="Arial" pitchFamily="34" charset="0"/>
                <a:cs typeface="Arial" pitchFamily="34" charset="0"/>
              </a:rPr>
              <a:t>6 </a:t>
            </a:r>
            <a:r>
              <a:rPr lang="en-US" altLang="zh-CN" sz="2000" dirty="0">
                <a:latin typeface="Arial" pitchFamily="34" charset="0"/>
                <a:cs typeface="Arial" pitchFamily="34" charset="0"/>
              </a:rPr>
              <a:t>I will keep blogging because it offers me a way to __________________ (</a:t>
            </a:r>
            <a:r>
              <a:rPr lang="zh-CN" altLang="en-US" sz="2000" dirty="0">
                <a:latin typeface="Arial" pitchFamily="34" charset="0"/>
                <a:cs typeface="Arial" pitchFamily="34" charset="0"/>
              </a:rPr>
              <a:t>与</a:t>
            </a:r>
            <a:r>
              <a:rPr lang="en-US" altLang="zh-CN" sz="2000" dirty="0">
                <a:latin typeface="Arial" pitchFamily="34" charset="0"/>
                <a:cs typeface="Arial" pitchFamily="34" charset="0"/>
              </a:rPr>
              <a:t>……</a:t>
            </a:r>
            <a:r>
              <a:rPr lang="zh-CN" altLang="en-US" sz="2000" dirty="0">
                <a:latin typeface="Arial" pitchFamily="34" charset="0"/>
                <a:cs typeface="Arial" pitchFamily="34" charset="0"/>
              </a:rPr>
              <a:t>接触</a:t>
            </a:r>
            <a:r>
              <a:rPr lang="en-US" altLang="zh-CN" sz="2000" dirty="0">
                <a:latin typeface="Arial" pitchFamily="34" charset="0"/>
                <a:cs typeface="Arial" pitchFamily="34" charset="0"/>
              </a:rPr>
              <a:t>; engage) readers.</a:t>
            </a:r>
          </a:p>
          <a:p>
            <a:pPr algn="just">
              <a:spcBef>
                <a:spcPts val="600"/>
              </a:spcBef>
            </a:pPr>
            <a:r>
              <a:rPr lang="en-US" altLang="zh-CN" sz="2000" b="1" dirty="0">
                <a:latin typeface="Arial" pitchFamily="34" charset="0"/>
                <a:cs typeface="Arial" pitchFamily="34" charset="0"/>
              </a:rPr>
              <a:t>7 </a:t>
            </a:r>
            <a:r>
              <a:rPr lang="en-US" altLang="zh-CN" sz="2000" dirty="0">
                <a:latin typeface="Arial" pitchFamily="34" charset="0"/>
                <a:cs typeface="Arial" pitchFamily="34" charset="0"/>
              </a:rPr>
              <a:t>The study examines how individuals __________________ (</a:t>
            </a:r>
            <a:r>
              <a:rPr lang="zh-CN" altLang="en-US" sz="2000" dirty="0">
                <a:latin typeface="Arial" pitchFamily="34" charset="0"/>
                <a:cs typeface="Arial" pitchFamily="34" charset="0"/>
              </a:rPr>
              <a:t>互动</a:t>
            </a:r>
            <a:r>
              <a:rPr lang="en-US" altLang="zh-CN" sz="2000" dirty="0">
                <a:latin typeface="Arial" pitchFamily="34" charset="0"/>
                <a:cs typeface="Arial" pitchFamily="34" charset="0"/>
              </a:rPr>
              <a:t>; interact) one another, influence and are influenced by each other’s actions and communications, and develop social selves and identities.</a:t>
            </a:r>
          </a:p>
          <a:p>
            <a:pPr algn="just">
              <a:spcBef>
                <a:spcPts val="600"/>
              </a:spcBef>
            </a:pPr>
            <a:r>
              <a:rPr lang="en-US" altLang="zh-CN" sz="2000" b="1" dirty="0">
                <a:latin typeface="Arial" pitchFamily="34" charset="0"/>
                <a:cs typeface="Arial" pitchFamily="34" charset="0"/>
              </a:rPr>
              <a:t>8 </a:t>
            </a:r>
            <a:r>
              <a:rPr lang="en-US" altLang="zh-CN" sz="2000" dirty="0">
                <a:latin typeface="Arial" pitchFamily="34" charset="0"/>
                <a:cs typeface="Arial" pitchFamily="34" charset="0"/>
              </a:rPr>
              <a:t>____________________________ (</a:t>
            </a:r>
            <a:r>
              <a:rPr lang="zh-CN" altLang="en-US" sz="2000" dirty="0">
                <a:latin typeface="Arial" pitchFamily="34" charset="0"/>
                <a:cs typeface="Arial" pitchFamily="34" charset="0"/>
              </a:rPr>
              <a:t>让事情变得更复杂</a:t>
            </a:r>
            <a:r>
              <a:rPr lang="en-US" altLang="zh-CN" sz="2000" dirty="0">
                <a:latin typeface="Arial" pitchFamily="34" charset="0"/>
                <a:cs typeface="Arial" pitchFamily="34" charset="0"/>
              </a:rPr>
              <a:t>; matter), we now live in an age where people idealize the notion of love and intimacy.</a:t>
            </a:r>
          </a:p>
        </p:txBody>
      </p:sp>
      <p:sp>
        <p:nvSpPr>
          <p:cNvPr id="10" name="TextBox 9"/>
          <p:cNvSpPr txBox="1"/>
          <p:nvPr/>
        </p:nvSpPr>
        <p:spPr>
          <a:xfrm>
            <a:off x="6002988" y="2492896"/>
            <a:ext cx="1935145" cy="400110"/>
          </a:xfrm>
          <a:prstGeom prst="rect">
            <a:avLst/>
          </a:prstGeom>
          <a:noFill/>
        </p:spPr>
        <p:txBody>
          <a:bodyPr wrap="none" rtlCol="0">
            <a:spAutoFit/>
          </a:bodyPr>
          <a:lstStyle/>
          <a:p>
            <a:r>
              <a:rPr lang="en-US" altLang="zh-CN" sz="2000" b="1" dirty="0">
                <a:solidFill>
                  <a:srgbClr val="C00000"/>
                </a:solidFill>
                <a:latin typeface="Arial" pitchFamily="34" charset="0"/>
                <a:cs typeface="Arial" pitchFamily="34" charset="0"/>
              </a:rPr>
              <a:t>associate with</a:t>
            </a:r>
            <a:endParaRPr lang="zh-CN" altLang="en-US" sz="2000" b="1" dirty="0">
              <a:solidFill>
                <a:srgbClr val="C00000"/>
              </a:solidFill>
              <a:latin typeface="Arial" pitchFamily="34" charset="0"/>
              <a:cs typeface="Arial" pitchFamily="34" charset="0"/>
            </a:endParaRPr>
          </a:p>
        </p:txBody>
      </p:sp>
      <p:sp>
        <p:nvSpPr>
          <p:cNvPr id="12" name="TextBox 11"/>
          <p:cNvSpPr txBox="1"/>
          <p:nvPr/>
        </p:nvSpPr>
        <p:spPr>
          <a:xfrm>
            <a:off x="1281236" y="3460938"/>
            <a:ext cx="1665841" cy="400110"/>
          </a:xfrm>
          <a:prstGeom prst="rect">
            <a:avLst/>
          </a:prstGeom>
          <a:noFill/>
        </p:spPr>
        <p:txBody>
          <a:bodyPr wrap="none" rtlCol="0">
            <a:spAutoFit/>
          </a:bodyPr>
          <a:lstStyle/>
          <a:p>
            <a:r>
              <a:rPr lang="en-US" altLang="zh-CN" sz="2000" b="1" dirty="0">
                <a:solidFill>
                  <a:srgbClr val="C00000"/>
                </a:solidFill>
                <a:latin typeface="Arial" pitchFamily="34" charset="0"/>
                <a:cs typeface="Arial" pitchFamily="34" charset="0"/>
              </a:rPr>
              <a:t>engage with</a:t>
            </a:r>
            <a:endParaRPr lang="zh-CN" altLang="en-US" sz="2000" b="1" dirty="0">
              <a:solidFill>
                <a:srgbClr val="C00000"/>
              </a:solidFill>
              <a:latin typeface="Arial" pitchFamily="34" charset="0"/>
              <a:cs typeface="Arial" pitchFamily="34" charset="0"/>
            </a:endParaRPr>
          </a:p>
        </p:txBody>
      </p:sp>
      <p:sp>
        <p:nvSpPr>
          <p:cNvPr id="18" name="TextBox 17"/>
          <p:cNvSpPr txBox="1"/>
          <p:nvPr/>
        </p:nvSpPr>
        <p:spPr>
          <a:xfrm>
            <a:off x="5724128" y="3868544"/>
            <a:ext cx="1691489" cy="400110"/>
          </a:xfrm>
          <a:prstGeom prst="rect">
            <a:avLst/>
          </a:prstGeom>
          <a:noFill/>
        </p:spPr>
        <p:txBody>
          <a:bodyPr wrap="none" rtlCol="0">
            <a:spAutoFit/>
          </a:bodyPr>
          <a:lstStyle/>
          <a:p>
            <a:r>
              <a:rPr lang="en-US" altLang="zh-CN" sz="2000" b="1" dirty="0">
                <a:solidFill>
                  <a:srgbClr val="C00000"/>
                </a:solidFill>
                <a:latin typeface="Arial" pitchFamily="34" charset="0"/>
                <a:cs typeface="Arial" pitchFamily="34" charset="0"/>
              </a:rPr>
              <a:t>interact with</a:t>
            </a:r>
            <a:endParaRPr lang="zh-CN" altLang="en-US" sz="2000" b="1" dirty="0">
              <a:solidFill>
                <a:srgbClr val="C00000"/>
              </a:solidFill>
              <a:latin typeface="Arial" pitchFamily="34" charset="0"/>
              <a:cs typeface="Arial" pitchFamily="34" charset="0"/>
            </a:endParaRPr>
          </a:p>
        </p:txBody>
      </p:sp>
      <p:sp>
        <p:nvSpPr>
          <p:cNvPr id="19" name="TextBox 18"/>
          <p:cNvSpPr txBox="1"/>
          <p:nvPr/>
        </p:nvSpPr>
        <p:spPr>
          <a:xfrm>
            <a:off x="899592" y="5157192"/>
            <a:ext cx="4464877" cy="400110"/>
          </a:xfrm>
          <a:prstGeom prst="rect">
            <a:avLst/>
          </a:prstGeom>
          <a:noFill/>
        </p:spPr>
        <p:txBody>
          <a:bodyPr wrap="none" rtlCol="0">
            <a:spAutoFit/>
          </a:bodyPr>
          <a:lstStyle/>
          <a:p>
            <a:r>
              <a:rPr lang="en-US" altLang="zh-CN" sz="2000" b="1" dirty="0">
                <a:solidFill>
                  <a:srgbClr val="C00000"/>
                </a:solidFill>
                <a:latin typeface="Arial" pitchFamily="34" charset="0"/>
                <a:cs typeface="Arial" pitchFamily="34" charset="0"/>
              </a:rPr>
              <a:t>To make matters more complicated</a:t>
            </a:r>
            <a:endParaRPr lang="zh-CN" altLang="en-US" sz="2000" b="1"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340338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P spid="18" grpId="0"/>
      <p:bldP spid="1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itchFamily="34" charset="0"/>
                <a:cs typeface="Arial" pitchFamily="34" charset="0"/>
              </a:rPr>
              <a:t>Language building-up</a:t>
            </a:r>
          </a:p>
        </p:txBody>
      </p:sp>
      <p:sp>
        <p:nvSpPr>
          <p:cNvPr id="12" name="矩形 11"/>
          <p:cNvSpPr/>
          <p:nvPr/>
        </p:nvSpPr>
        <p:spPr>
          <a:xfrm>
            <a:off x="1043608" y="2060848"/>
            <a:ext cx="7794798" cy="830997"/>
          </a:xfrm>
          <a:prstGeom prst="rect">
            <a:avLst/>
          </a:prstGeom>
        </p:spPr>
        <p:txBody>
          <a:bodyPr wrap="square">
            <a:spAutoFit/>
          </a:bodyPr>
          <a:lstStyle/>
          <a:p>
            <a:pPr algn="just"/>
            <a:r>
              <a:rPr lang="en-US" altLang="zh-CN" sz="2400" dirty="0">
                <a:latin typeface="Arial" pitchFamily="34" charset="0"/>
                <a:cs typeface="Arial" pitchFamily="34" charset="0"/>
              </a:rPr>
              <a:t>Replace the underlined words and expressions with more formal ones from Text A.</a:t>
            </a:r>
          </a:p>
        </p:txBody>
      </p:sp>
      <p:sp>
        <p:nvSpPr>
          <p:cNvPr id="13" name="矩形 12"/>
          <p:cNvSpPr/>
          <p:nvPr/>
        </p:nvSpPr>
        <p:spPr>
          <a:xfrm>
            <a:off x="606828" y="3047872"/>
            <a:ext cx="7637580" cy="3323987"/>
          </a:xfrm>
          <a:prstGeom prst="rect">
            <a:avLst/>
          </a:prstGeom>
        </p:spPr>
        <p:txBody>
          <a:bodyPr wrap="square">
            <a:spAutoFit/>
          </a:bodyPr>
          <a:lstStyle/>
          <a:p>
            <a:pPr algn="just">
              <a:spcBef>
                <a:spcPts val="600"/>
              </a:spcBef>
            </a:pPr>
            <a:r>
              <a:rPr lang="en-US" altLang="zh-CN" sz="2000" b="1" dirty="0">
                <a:solidFill>
                  <a:srgbClr val="C00000"/>
                </a:solidFill>
                <a:latin typeface="Arial" pitchFamily="34" charset="0"/>
                <a:cs typeface="Arial" pitchFamily="34" charset="0"/>
              </a:rPr>
              <a:t>		</a:t>
            </a:r>
            <a:r>
              <a:rPr lang="en-US" altLang="zh-CN" sz="2000" b="1" dirty="0">
                <a:latin typeface="Arial" pitchFamily="34" charset="0"/>
                <a:cs typeface="Arial" pitchFamily="34" charset="0"/>
              </a:rPr>
              <a:t>1	</a:t>
            </a:r>
            <a:r>
              <a:rPr lang="en-US" altLang="zh-CN" sz="2000" dirty="0">
                <a:latin typeface="Arial" pitchFamily="34" charset="0"/>
                <a:cs typeface="Arial" pitchFamily="34" charset="0"/>
              </a:rPr>
              <a:t>As we engage on social media with 				greater frequency, we find ourselves 				</a:t>
            </a:r>
            <a:r>
              <a:rPr lang="en-US" altLang="zh-CN" sz="2000" u="sng" dirty="0">
                <a:latin typeface="Arial" pitchFamily="34" charset="0"/>
                <a:cs typeface="Arial" pitchFamily="34" charset="0"/>
              </a:rPr>
              <a:t>examining</a:t>
            </a:r>
            <a:r>
              <a:rPr lang="en-US" altLang="zh-CN" sz="2000" dirty="0">
                <a:latin typeface="Arial" pitchFamily="34" charset="0"/>
                <a:cs typeface="Arial" pitchFamily="34" charset="0"/>
              </a:rPr>
              <a:t> photos of children </a:t>
            </a:r>
            <a:r>
              <a:rPr lang="en-US" altLang="zh-CN" sz="2000" u="sng" dirty="0">
                <a:latin typeface="Arial" pitchFamily="34" charset="0"/>
                <a:cs typeface="Arial" pitchFamily="34" charset="0"/>
              </a:rPr>
              <a:t>carefully</a:t>
            </a:r>
            <a:r>
              <a:rPr lang="en-US" altLang="zh-CN" sz="2000" dirty="0">
                <a:latin typeface="Arial" pitchFamily="34" charset="0"/>
                <a:cs typeface="Arial" pitchFamily="34" charset="0"/>
              </a:rPr>
              <a:t> …</a:t>
            </a:r>
          </a:p>
          <a:p>
            <a:pPr algn="just">
              <a:spcBef>
                <a:spcPts val="600"/>
              </a:spcBef>
            </a:pPr>
            <a:r>
              <a:rPr lang="en-US" altLang="zh-CN" sz="2000" b="1" dirty="0">
                <a:latin typeface="Arial" pitchFamily="34" charset="0"/>
                <a:cs typeface="Arial" pitchFamily="34" charset="0"/>
              </a:rPr>
              <a:t>		2	</a:t>
            </a:r>
            <a:r>
              <a:rPr lang="en-US" altLang="zh-CN" sz="2000" dirty="0">
                <a:latin typeface="Arial" pitchFamily="34" charset="0"/>
                <a:cs typeface="Arial" pitchFamily="34" charset="0"/>
              </a:rPr>
              <a:t>Even more commonly, people “lie” by 				presenting an image of themselves and 				their lives that is </a:t>
            </a:r>
            <a:r>
              <a:rPr lang="en-US" altLang="zh-CN" sz="2000" u="sng" dirty="0">
                <a:latin typeface="Arial" pitchFamily="34" charset="0"/>
                <a:cs typeface="Arial" pitchFamily="34" charset="0"/>
              </a:rPr>
              <a:t>not accurate</a:t>
            </a:r>
            <a:r>
              <a:rPr lang="en-US" altLang="zh-CN" sz="2000" dirty="0">
                <a:latin typeface="Arial" pitchFamily="34" charset="0"/>
                <a:cs typeface="Arial" pitchFamily="34" charset="0"/>
              </a:rPr>
              <a:t> or less than 			comprehensive …</a:t>
            </a:r>
          </a:p>
          <a:p>
            <a:pPr algn="just">
              <a:spcBef>
                <a:spcPts val="600"/>
              </a:spcBef>
            </a:pPr>
            <a:r>
              <a:rPr lang="en-US" altLang="zh-CN" sz="2000" b="1" dirty="0">
                <a:latin typeface="Arial" pitchFamily="34" charset="0"/>
                <a:cs typeface="Arial" pitchFamily="34" charset="0"/>
              </a:rPr>
              <a:t>		3	</a:t>
            </a:r>
            <a:r>
              <a:rPr lang="en-US" altLang="zh-CN" sz="2000" dirty="0">
                <a:latin typeface="Arial" pitchFamily="34" charset="0"/>
                <a:cs typeface="Arial" pitchFamily="34" charset="0"/>
              </a:rPr>
              <a:t>Humans are naturally social creatures—				we </a:t>
            </a:r>
            <a:r>
              <a:rPr lang="en-US" altLang="zh-CN" sz="2000" u="sng" dirty="0">
                <a:latin typeface="Arial" pitchFamily="34" charset="0"/>
                <a:cs typeface="Arial" pitchFamily="34" charset="0"/>
              </a:rPr>
              <a:t>have a strong desire for</a:t>
            </a:r>
            <a:r>
              <a:rPr lang="en-US" altLang="zh-CN" sz="2000" dirty="0">
                <a:latin typeface="Arial" pitchFamily="34" charset="0"/>
                <a:cs typeface="Arial" pitchFamily="34" charset="0"/>
              </a:rPr>
              <a:t> relationships 			and social interaction.</a:t>
            </a:r>
          </a:p>
        </p:txBody>
      </p:sp>
      <p:sp>
        <p:nvSpPr>
          <p:cNvPr id="6" name="TextBox 5"/>
          <p:cNvSpPr txBox="1"/>
          <p:nvPr/>
        </p:nvSpPr>
        <p:spPr>
          <a:xfrm>
            <a:off x="591184" y="3096163"/>
            <a:ext cx="1992853" cy="400110"/>
          </a:xfrm>
          <a:prstGeom prst="rect">
            <a:avLst/>
          </a:prstGeom>
          <a:noFill/>
        </p:spPr>
        <p:txBody>
          <a:bodyPr wrap="none" rtlCol="0">
            <a:spAutoFit/>
          </a:bodyPr>
          <a:lstStyle/>
          <a:p>
            <a:r>
              <a:rPr lang="en-US" altLang="zh-CN" sz="2000" b="1" dirty="0">
                <a:solidFill>
                  <a:srgbClr val="C00000"/>
                </a:solidFill>
                <a:latin typeface="Arial" pitchFamily="34" charset="0"/>
                <a:cs typeface="Arial" pitchFamily="34" charset="0"/>
              </a:rPr>
              <a:t>sifting through</a:t>
            </a:r>
            <a:endParaRPr lang="zh-CN" altLang="en-US" sz="2000" b="1" dirty="0">
              <a:solidFill>
                <a:srgbClr val="C00000"/>
              </a:solidFill>
              <a:latin typeface="Arial" pitchFamily="34" charset="0"/>
              <a:cs typeface="Arial" pitchFamily="34" charset="0"/>
            </a:endParaRPr>
          </a:p>
        </p:txBody>
      </p:sp>
      <p:sp>
        <p:nvSpPr>
          <p:cNvPr id="8" name="TextBox 7"/>
          <p:cNvSpPr txBox="1"/>
          <p:nvPr/>
        </p:nvSpPr>
        <p:spPr>
          <a:xfrm>
            <a:off x="835265" y="4057723"/>
            <a:ext cx="1380506" cy="400110"/>
          </a:xfrm>
          <a:prstGeom prst="rect">
            <a:avLst/>
          </a:prstGeom>
          <a:noFill/>
        </p:spPr>
        <p:txBody>
          <a:bodyPr wrap="none" rtlCol="0">
            <a:spAutoFit/>
          </a:bodyPr>
          <a:lstStyle/>
          <a:p>
            <a:r>
              <a:rPr lang="en-US" altLang="zh-CN" sz="2000" b="1" dirty="0">
                <a:solidFill>
                  <a:srgbClr val="C00000"/>
                </a:solidFill>
                <a:latin typeface="Arial" pitchFamily="34" charset="0"/>
                <a:cs typeface="Arial" pitchFamily="34" charset="0"/>
              </a:rPr>
              <a:t>imprecise</a:t>
            </a:r>
            <a:endParaRPr lang="zh-CN" altLang="en-US" sz="2000" b="1" dirty="0">
              <a:solidFill>
                <a:srgbClr val="C00000"/>
              </a:solidFill>
              <a:latin typeface="Arial" pitchFamily="34" charset="0"/>
              <a:cs typeface="Arial" pitchFamily="34" charset="0"/>
            </a:endParaRPr>
          </a:p>
        </p:txBody>
      </p:sp>
      <p:sp>
        <p:nvSpPr>
          <p:cNvPr id="2" name="TextBox 1"/>
          <p:cNvSpPr txBox="1"/>
          <p:nvPr/>
        </p:nvSpPr>
        <p:spPr>
          <a:xfrm>
            <a:off x="1102225" y="5319145"/>
            <a:ext cx="854721" cy="400110"/>
          </a:xfrm>
          <a:prstGeom prst="rect">
            <a:avLst/>
          </a:prstGeom>
          <a:noFill/>
        </p:spPr>
        <p:txBody>
          <a:bodyPr wrap="none" rtlCol="0">
            <a:spAutoFit/>
          </a:bodyPr>
          <a:lstStyle/>
          <a:p>
            <a:r>
              <a:rPr lang="en-US" altLang="zh-CN" sz="2000" b="1" dirty="0">
                <a:solidFill>
                  <a:srgbClr val="C00000"/>
                </a:solidFill>
                <a:latin typeface="Arial" pitchFamily="34" charset="0"/>
                <a:cs typeface="Arial" pitchFamily="34" charset="0"/>
              </a:rPr>
              <a:t>crave</a:t>
            </a:r>
            <a:endParaRPr lang="zh-CN" altLang="en-US" sz="2000" b="1" dirty="0">
              <a:solidFill>
                <a:srgbClr val="C00000"/>
              </a:solidFill>
              <a:latin typeface="Arial" pitchFamily="34" charset="0"/>
              <a:cs typeface="Arial" pitchFamily="34" charset="0"/>
            </a:endParaRPr>
          </a:p>
        </p:txBody>
      </p:sp>
      <p:pic>
        <p:nvPicPr>
          <p:cNvPr id="15"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2800" dirty="0">
                <a:solidFill>
                  <a:schemeClr val="accent6">
                    <a:lumMod val="40000"/>
                    <a:lumOff val="60000"/>
                  </a:schemeClr>
                </a:solidFill>
                <a:latin typeface="Arial Black" pitchFamily="34" charset="0"/>
              </a:rPr>
              <a:t>Text A </a:t>
            </a:r>
            <a:r>
              <a:rPr lang="en-US" altLang="zh-CN" sz="2800" dirty="0">
                <a:solidFill>
                  <a:schemeClr val="bg1"/>
                </a:solidFill>
                <a:latin typeface="Arial Black" pitchFamily="34" charset="0"/>
              </a:rPr>
              <a:t>After reading</a:t>
            </a:r>
          </a:p>
        </p:txBody>
      </p:sp>
      <p:cxnSp>
        <p:nvCxnSpPr>
          <p:cNvPr id="10" name="直接连接符 9"/>
          <p:cNvCxnSpPr/>
          <p:nvPr/>
        </p:nvCxnSpPr>
        <p:spPr>
          <a:xfrm>
            <a:off x="585066" y="3424265"/>
            <a:ext cx="17417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05759" y="4385824"/>
            <a:ext cx="17417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04788" y="5647247"/>
            <a:ext cx="17417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9"/>
          <p:cNvSpPr/>
          <p:nvPr/>
        </p:nvSpPr>
        <p:spPr>
          <a:xfrm>
            <a:off x="1750877" y="1364356"/>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a:ea typeface="宋体"/>
              </a:rPr>
              <a:t>Task 4 / Formal English</a:t>
            </a:r>
          </a:p>
        </p:txBody>
      </p:sp>
    </p:spTree>
    <p:extLst>
      <p:ext uri="{BB962C8B-B14F-4D97-AF65-F5344CB8AC3E}">
        <p14:creationId xmlns:p14="http://schemas.microsoft.com/office/powerpoint/2010/main" val="247063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5400000">
            <a:off x="-336434" y="320766"/>
            <a:ext cx="3300652" cy="2627784"/>
          </a:xfrm>
          <a:prstGeom prst="rtTriangle">
            <a:avLst/>
          </a:prstGeom>
          <a:solidFill>
            <a:schemeClr val="accent6">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6200000">
            <a:off x="7371184" y="5085184"/>
            <a:ext cx="1916832" cy="1628800"/>
          </a:xfrm>
          <a:prstGeom prst="rtTriangle">
            <a:avLst/>
          </a:prstGeom>
          <a:solidFill>
            <a:schemeClr val="accent6">
              <a:lumMod val="75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95736" y="641778"/>
            <a:ext cx="5006499" cy="646331"/>
          </a:xfrm>
          <a:prstGeom prst="rect">
            <a:avLst/>
          </a:prstGeom>
        </p:spPr>
        <p:txBody>
          <a:bodyPr wrap="none">
            <a:spAutoFit/>
          </a:bodyPr>
          <a:lstStyle/>
          <a:p>
            <a:pPr marL="0" lvl="0" indent="0">
              <a:buNone/>
            </a:pPr>
            <a:r>
              <a:rPr lang="en-AU" altLang="zh-CN" sz="3600" b="1" dirty="0">
                <a:solidFill>
                  <a:srgbClr val="C00000"/>
                </a:solidFill>
                <a:latin typeface="Arial" pitchFamily="34" charset="0"/>
                <a:cs typeface="Arial" pitchFamily="34" charset="0"/>
              </a:rPr>
              <a:t>Language building-up</a:t>
            </a:r>
          </a:p>
        </p:txBody>
      </p:sp>
      <p:sp>
        <p:nvSpPr>
          <p:cNvPr id="11" name="矩形 19"/>
          <p:cNvSpPr/>
          <p:nvPr/>
        </p:nvSpPr>
        <p:spPr>
          <a:xfrm>
            <a:off x="1750877" y="1364356"/>
            <a:ext cx="5616624" cy="523220"/>
          </a:xfrm>
          <a:prstGeom prst="rect">
            <a:avLst/>
          </a:prstGeom>
        </p:spPr>
        <p:txBody>
          <a:bodyPr wrap="square">
            <a:spAutoFit/>
          </a:bodyPr>
          <a:lstStyle/>
          <a:p>
            <a:pPr eaLnBrk="0" hangingPunct="0">
              <a:spcBef>
                <a:spcPct val="20000"/>
              </a:spcBef>
            </a:pPr>
            <a:r>
              <a:rPr lang="en-US" altLang="zh-CN" sz="2800" b="1" kern="0" dirty="0">
                <a:solidFill>
                  <a:srgbClr val="ED7D31">
                    <a:lumMod val="75000"/>
                  </a:srgbClr>
                </a:solidFill>
                <a:latin typeface="Arial"/>
                <a:ea typeface="宋体"/>
              </a:rPr>
              <a:t>Task 4 / Formal English</a:t>
            </a:r>
          </a:p>
        </p:txBody>
      </p:sp>
      <p:sp>
        <p:nvSpPr>
          <p:cNvPr id="13" name="矩形 12"/>
          <p:cNvSpPr/>
          <p:nvPr/>
        </p:nvSpPr>
        <p:spPr>
          <a:xfrm>
            <a:off x="886781" y="2005242"/>
            <a:ext cx="7646032" cy="4708981"/>
          </a:xfrm>
          <a:prstGeom prst="rect">
            <a:avLst/>
          </a:prstGeom>
        </p:spPr>
        <p:txBody>
          <a:bodyPr wrap="square">
            <a:spAutoFit/>
          </a:bodyPr>
          <a:lstStyle/>
          <a:p>
            <a:pPr algn="just">
              <a:spcAft>
                <a:spcPts val="600"/>
              </a:spcAft>
            </a:pPr>
            <a:r>
              <a:rPr lang="en-US" altLang="zh-CN" sz="2000" b="1" dirty="0">
                <a:latin typeface="Arial" pitchFamily="34" charset="0"/>
                <a:cs typeface="Arial" pitchFamily="34" charset="0"/>
              </a:rPr>
              <a:t>		4	</a:t>
            </a:r>
            <a:r>
              <a:rPr lang="en-US" altLang="zh-CN" sz="2000" dirty="0">
                <a:latin typeface="Arial" pitchFamily="34" charset="0"/>
                <a:cs typeface="Arial" pitchFamily="34" charset="0"/>
              </a:rPr>
              <a:t>In addition to being social, we appear to 				have a natural </a:t>
            </a:r>
            <a:r>
              <a:rPr lang="en-US" altLang="zh-CN" sz="2000" u="sng" dirty="0">
                <a:latin typeface="Arial" pitchFamily="34" charset="0"/>
                <a:cs typeface="Arial" pitchFamily="34" charset="0"/>
              </a:rPr>
              <a:t>tendency</a:t>
            </a:r>
            <a:r>
              <a:rPr lang="en-US" altLang="zh-CN" sz="2000" dirty="0">
                <a:latin typeface="Arial" pitchFamily="34" charset="0"/>
                <a:cs typeface="Arial" pitchFamily="34" charset="0"/>
              </a:rPr>
              <a:t> to trust that 				others are being honest with us.</a:t>
            </a:r>
          </a:p>
          <a:p>
            <a:pPr lvl="1" algn="just">
              <a:spcAft>
                <a:spcPts val="600"/>
              </a:spcAft>
            </a:pPr>
            <a:r>
              <a:rPr lang="en-US" altLang="zh-CN" sz="2000" b="1" dirty="0">
                <a:latin typeface="Arial" pitchFamily="34" charset="0"/>
                <a:cs typeface="Arial" pitchFamily="34" charset="0"/>
              </a:rPr>
              <a:t>		5	</a:t>
            </a:r>
            <a:r>
              <a:rPr lang="en-US" altLang="zh-CN" sz="2000" dirty="0">
                <a:latin typeface="Arial" pitchFamily="34" charset="0"/>
                <a:cs typeface="Arial" pitchFamily="34" charset="0"/>
              </a:rPr>
              <a:t>… it can be problematic because we 				internally </a:t>
            </a:r>
            <a:r>
              <a:rPr lang="en-US" altLang="zh-CN" sz="2000" u="sng" dirty="0">
                <a:latin typeface="Arial" pitchFamily="34" charset="0"/>
                <a:cs typeface="Arial" pitchFamily="34" charset="0"/>
              </a:rPr>
              <a:t>suppose</a:t>
            </a:r>
            <a:r>
              <a:rPr lang="en-US" altLang="zh-CN" sz="2000" dirty="0">
                <a:latin typeface="Arial" pitchFamily="34" charset="0"/>
                <a:cs typeface="Arial" pitchFamily="34" charset="0"/>
              </a:rPr>
              <a:t> that what is presented 			is true.</a:t>
            </a:r>
          </a:p>
          <a:p>
            <a:pPr algn="just">
              <a:spcAft>
                <a:spcPts val="600"/>
              </a:spcAft>
            </a:pPr>
            <a:r>
              <a:rPr lang="en-US" altLang="zh-CN" sz="2000" b="1" dirty="0">
                <a:latin typeface="Arial" pitchFamily="34" charset="0"/>
                <a:cs typeface="Arial" pitchFamily="34" charset="0"/>
              </a:rPr>
              <a:t>		6	</a:t>
            </a:r>
            <a:r>
              <a:rPr lang="en-US" altLang="zh-CN" sz="2000" dirty="0">
                <a:latin typeface="Arial" pitchFamily="34" charset="0"/>
                <a:cs typeface="Arial" pitchFamily="34" charset="0"/>
              </a:rPr>
              <a:t>That people’s daily home life is as perfect 			as the pictures </a:t>
            </a:r>
            <a:r>
              <a:rPr lang="en-US" altLang="zh-CN" sz="2000" u="sng" dirty="0">
                <a:latin typeface="Arial" pitchFamily="34" charset="0"/>
                <a:cs typeface="Arial" pitchFamily="34" charset="0"/>
              </a:rPr>
              <a:t>describe</a:t>
            </a:r>
            <a:r>
              <a:rPr lang="en-US" altLang="zh-CN" sz="2000" dirty="0">
                <a:latin typeface="Arial" pitchFamily="34" charset="0"/>
                <a:cs typeface="Arial" pitchFamily="34" charset="0"/>
              </a:rPr>
              <a:t>.</a:t>
            </a:r>
          </a:p>
          <a:p>
            <a:pPr algn="just">
              <a:spcAft>
                <a:spcPts val="600"/>
              </a:spcAft>
            </a:pPr>
            <a:r>
              <a:rPr lang="en-US" altLang="zh-CN" sz="2000" b="1" dirty="0">
                <a:latin typeface="Arial" pitchFamily="34" charset="0"/>
                <a:cs typeface="Arial" pitchFamily="34" charset="0"/>
              </a:rPr>
              <a:t>		7	</a:t>
            </a:r>
            <a:r>
              <a:rPr lang="en-US" altLang="zh-CN" sz="2000" dirty="0">
                <a:latin typeface="Arial" pitchFamily="34" charset="0"/>
                <a:cs typeface="Arial" pitchFamily="34" charset="0"/>
              </a:rPr>
              <a:t>As we do this against the idealized 				images and unreasonably positive life 				accounts that tend to </a:t>
            </a:r>
            <a:r>
              <a:rPr lang="en-US" altLang="zh-CN" sz="2000" u="sng" dirty="0">
                <a:latin typeface="Arial" pitchFamily="34" charset="0"/>
                <a:cs typeface="Arial" pitchFamily="34" charset="0"/>
              </a:rPr>
              <a:t>spread through</a:t>
            </a:r>
            <a:r>
              <a:rPr lang="en-US" altLang="zh-CN" sz="2000" dirty="0">
                <a:latin typeface="Arial" pitchFamily="34" charset="0"/>
                <a:cs typeface="Arial" pitchFamily="34" charset="0"/>
              </a:rPr>
              <a:t> 				social media, we are likely to feel more 				poorly about ourselves and our lives.</a:t>
            </a:r>
          </a:p>
          <a:p>
            <a:pPr algn="just">
              <a:spcAft>
                <a:spcPts val="600"/>
              </a:spcAft>
            </a:pPr>
            <a:r>
              <a:rPr lang="en-US" altLang="zh-CN" sz="2000" b="1" dirty="0">
                <a:latin typeface="Arial" pitchFamily="34" charset="0"/>
                <a:cs typeface="Arial" pitchFamily="34" charset="0"/>
              </a:rPr>
              <a:t>		8	</a:t>
            </a:r>
            <a:r>
              <a:rPr lang="en-US" altLang="zh-CN" sz="2000" dirty="0">
                <a:latin typeface="Arial" pitchFamily="34" charset="0"/>
                <a:cs typeface="Arial" pitchFamily="34" charset="0"/>
              </a:rPr>
              <a:t>In fact, it may be </a:t>
            </a:r>
            <a:r>
              <a:rPr lang="en-US" altLang="zh-CN" sz="2000" u="sng" dirty="0">
                <a:latin typeface="Arial" pitchFamily="34" charset="0"/>
                <a:cs typeface="Arial" pitchFamily="34" charset="0"/>
              </a:rPr>
              <a:t>obvious</a:t>
            </a:r>
            <a:r>
              <a:rPr lang="en-US" altLang="zh-CN" sz="2000" dirty="0">
                <a:latin typeface="Arial" pitchFamily="34" charset="0"/>
                <a:cs typeface="Arial" pitchFamily="34" charset="0"/>
              </a:rPr>
              <a:t> lies.</a:t>
            </a:r>
          </a:p>
        </p:txBody>
      </p:sp>
      <p:sp>
        <p:nvSpPr>
          <p:cNvPr id="6" name="TextBox 5"/>
          <p:cNvSpPr txBox="1"/>
          <p:nvPr/>
        </p:nvSpPr>
        <p:spPr>
          <a:xfrm>
            <a:off x="1078928" y="2037179"/>
            <a:ext cx="1495922" cy="400110"/>
          </a:xfrm>
          <a:prstGeom prst="rect">
            <a:avLst/>
          </a:prstGeom>
          <a:noFill/>
        </p:spPr>
        <p:txBody>
          <a:bodyPr wrap="none" rtlCol="0">
            <a:spAutoFit/>
          </a:bodyPr>
          <a:lstStyle/>
          <a:p>
            <a:r>
              <a:rPr lang="en-US" altLang="zh-CN" sz="2000" b="1" dirty="0">
                <a:solidFill>
                  <a:srgbClr val="C00000"/>
                </a:solidFill>
                <a:latin typeface="Arial" pitchFamily="34" charset="0"/>
                <a:cs typeface="Arial" pitchFamily="34" charset="0"/>
              </a:rPr>
              <a:t>propensity</a:t>
            </a:r>
            <a:endParaRPr lang="zh-CN" altLang="en-US" sz="2000" b="1" dirty="0">
              <a:solidFill>
                <a:srgbClr val="C00000"/>
              </a:solidFill>
              <a:latin typeface="Arial" pitchFamily="34" charset="0"/>
              <a:cs typeface="Arial" pitchFamily="34" charset="0"/>
            </a:endParaRPr>
          </a:p>
        </p:txBody>
      </p:sp>
      <p:sp>
        <p:nvSpPr>
          <p:cNvPr id="8" name="TextBox 7"/>
          <p:cNvSpPr txBox="1"/>
          <p:nvPr/>
        </p:nvSpPr>
        <p:spPr>
          <a:xfrm>
            <a:off x="1145207" y="2901276"/>
            <a:ext cx="1253869" cy="400110"/>
          </a:xfrm>
          <a:prstGeom prst="rect">
            <a:avLst/>
          </a:prstGeom>
          <a:noFill/>
        </p:spPr>
        <p:txBody>
          <a:bodyPr wrap="none" rtlCol="0">
            <a:spAutoFit/>
          </a:bodyPr>
          <a:lstStyle/>
          <a:p>
            <a:r>
              <a:rPr lang="en-US" altLang="zh-CN" sz="2000" b="1" dirty="0">
                <a:solidFill>
                  <a:srgbClr val="C00000"/>
                </a:solidFill>
                <a:latin typeface="Arial" pitchFamily="34" charset="0"/>
                <a:cs typeface="Arial" pitchFamily="34" charset="0"/>
              </a:rPr>
              <a:t>presume</a:t>
            </a:r>
            <a:endParaRPr lang="zh-CN" altLang="en-US" sz="2000" b="1" dirty="0">
              <a:solidFill>
                <a:srgbClr val="C00000"/>
              </a:solidFill>
              <a:latin typeface="Arial" pitchFamily="34" charset="0"/>
              <a:cs typeface="Arial" pitchFamily="34" charset="0"/>
            </a:endParaRPr>
          </a:p>
        </p:txBody>
      </p:sp>
      <p:sp>
        <p:nvSpPr>
          <p:cNvPr id="14" name="TextBox 13"/>
          <p:cNvSpPr txBox="1"/>
          <p:nvPr/>
        </p:nvSpPr>
        <p:spPr>
          <a:xfrm>
            <a:off x="1298002" y="4020058"/>
            <a:ext cx="939681" cy="400110"/>
          </a:xfrm>
          <a:prstGeom prst="rect">
            <a:avLst/>
          </a:prstGeom>
          <a:noFill/>
        </p:spPr>
        <p:txBody>
          <a:bodyPr wrap="none" rtlCol="0">
            <a:spAutoFit/>
          </a:bodyPr>
          <a:lstStyle/>
          <a:p>
            <a:r>
              <a:rPr lang="en-US" altLang="zh-CN" sz="2000" b="1" dirty="0">
                <a:solidFill>
                  <a:srgbClr val="C00000"/>
                </a:solidFill>
                <a:latin typeface="Arial" pitchFamily="34" charset="0"/>
                <a:cs typeface="Arial" pitchFamily="34" charset="0"/>
              </a:rPr>
              <a:t>depict</a:t>
            </a:r>
            <a:endParaRPr lang="zh-CN" altLang="en-US" sz="2000" b="1" dirty="0">
              <a:solidFill>
                <a:srgbClr val="C00000"/>
              </a:solidFill>
              <a:latin typeface="Arial" pitchFamily="34" charset="0"/>
              <a:cs typeface="Arial" pitchFamily="34" charset="0"/>
            </a:endParaRPr>
          </a:p>
        </p:txBody>
      </p:sp>
      <p:pic>
        <p:nvPicPr>
          <p:cNvPr id="15" name="Picture 9" descr="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3" y="6246813"/>
            <a:ext cx="6111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7"/>
          <p:cNvSpPr>
            <a:spLocks noChangeArrowheads="1"/>
          </p:cNvSpPr>
          <p:nvPr/>
        </p:nvSpPr>
        <p:spPr bwMode="auto">
          <a:xfrm>
            <a:off x="35496" y="163956"/>
            <a:ext cx="2029769" cy="14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2800" dirty="0">
                <a:solidFill>
                  <a:schemeClr val="accent6">
                    <a:lumMod val="40000"/>
                    <a:lumOff val="60000"/>
                  </a:schemeClr>
                </a:solidFill>
                <a:latin typeface="Arial Black" pitchFamily="34" charset="0"/>
              </a:rPr>
              <a:t>Text A </a:t>
            </a:r>
            <a:r>
              <a:rPr lang="en-US" altLang="zh-CN" sz="2800" dirty="0">
                <a:solidFill>
                  <a:schemeClr val="bg1"/>
                </a:solidFill>
                <a:latin typeface="Arial Black" pitchFamily="34" charset="0"/>
              </a:rPr>
              <a:t>After reading</a:t>
            </a:r>
          </a:p>
        </p:txBody>
      </p:sp>
      <p:cxnSp>
        <p:nvCxnSpPr>
          <p:cNvPr id="17" name="直接连接符 16"/>
          <p:cNvCxnSpPr/>
          <p:nvPr/>
        </p:nvCxnSpPr>
        <p:spPr>
          <a:xfrm>
            <a:off x="880009" y="3229378"/>
            <a:ext cx="17417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55662" y="2365281"/>
            <a:ext cx="17417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46232" y="4976489"/>
            <a:ext cx="17417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80009" y="6534203"/>
            <a:ext cx="17417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98479" y="4616449"/>
            <a:ext cx="1324402" cy="400110"/>
          </a:xfrm>
          <a:prstGeom prst="rect">
            <a:avLst/>
          </a:prstGeom>
          <a:noFill/>
        </p:spPr>
        <p:txBody>
          <a:bodyPr wrap="none" rtlCol="0">
            <a:spAutoFit/>
          </a:bodyPr>
          <a:lstStyle/>
          <a:p>
            <a:r>
              <a:rPr lang="en-US" altLang="zh-CN" sz="2000" b="1" dirty="0">
                <a:solidFill>
                  <a:srgbClr val="C00000"/>
                </a:solidFill>
                <a:latin typeface="Arial" pitchFamily="34" charset="0"/>
                <a:cs typeface="Arial" pitchFamily="34" charset="0"/>
              </a:rPr>
              <a:t>permeate</a:t>
            </a:r>
            <a:endParaRPr lang="zh-CN" altLang="en-US" sz="2000" b="1" dirty="0">
              <a:solidFill>
                <a:srgbClr val="C00000"/>
              </a:solidFill>
              <a:latin typeface="Arial" pitchFamily="34" charset="0"/>
              <a:cs typeface="Arial" pitchFamily="34" charset="0"/>
            </a:endParaRPr>
          </a:p>
        </p:txBody>
      </p:sp>
      <p:sp>
        <p:nvSpPr>
          <p:cNvPr id="25" name="TextBox 24"/>
          <p:cNvSpPr txBox="1"/>
          <p:nvPr/>
        </p:nvSpPr>
        <p:spPr>
          <a:xfrm>
            <a:off x="1318829" y="6206101"/>
            <a:ext cx="1024639" cy="400110"/>
          </a:xfrm>
          <a:prstGeom prst="rect">
            <a:avLst/>
          </a:prstGeom>
          <a:noFill/>
        </p:spPr>
        <p:txBody>
          <a:bodyPr wrap="none" rtlCol="0">
            <a:spAutoFit/>
          </a:bodyPr>
          <a:lstStyle/>
          <a:p>
            <a:r>
              <a:rPr lang="en-US" altLang="zh-CN" sz="2000" b="1" dirty="0">
                <a:solidFill>
                  <a:srgbClr val="C00000"/>
                </a:solidFill>
                <a:latin typeface="Arial" pitchFamily="34" charset="0"/>
                <a:cs typeface="Arial" pitchFamily="34" charset="0"/>
              </a:rPr>
              <a:t>blatant</a:t>
            </a:r>
            <a:endParaRPr lang="zh-CN" altLang="en-US" sz="2000" b="1" dirty="0">
              <a:solidFill>
                <a:srgbClr val="C00000"/>
              </a:solidFill>
              <a:latin typeface="Arial" pitchFamily="34" charset="0"/>
              <a:cs typeface="Arial" pitchFamily="34" charset="0"/>
            </a:endParaRPr>
          </a:p>
        </p:txBody>
      </p:sp>
      <p:cxnSp>
        <p:nvCxnSpPr>
          <p:cNvPr id="26" name="直接连接符 25"/>
          <p:cNvCxnSpPr/>
          <p:nvPr/>
        </p:nvCxnSpPr>
        <p:spPr>
          <a:xfrm>
            <a:off x="855662" y="4380098"/>
            <a:ext cx="17417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74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8" grpId="0"/>
      <p:bldP spid="14" grpId="0"/>
      <p:bldP spid="24" grpId="0"/>
      <p:bldP spid="2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3B78625-8663-46E4-9647-697776F48F1A}"/>
              </a:ext>
            </a:extLst>
          </p:cNvPr>
          <p:cNvSpPr>
            <a:spLocks noGrp="1"/>
          </p:cNvSpPr>
          <p:nvPr>
            <p:ph type="title"/>
          </p:nvPr>
        </p:nvSpPr>
        <p:spPr>
          <a:xfrm>
            <a:off x="252483" y="187628"/>
            <a:ext cx="5138383" cy="781363"/>
          </a:xfrm>
        </p:spPr>
        <p:txBody>
          <a:bodyPr/>
          <a:lstStyle/>
          <a:p>
            <a:pPr algn="l"/>
            <a:r>
              <a:rPr lang="en-US" altLang="zh-CN" b="1" dirty="0">
                <a:solidFill>
                  <a:srgbClr val="C00000"/>
                </a:solidFill>
                <a:latin typeface="Times New Roman" panose="02020603050405020304" pitchFamily="18" charset="0"/>
                <a:cs typeface="Times New Roman" panose="02020603050405020304" pitchFamily="18" charset="0"/>
              </a:rPr>
              <a:t>Translation practice </a:t>
            </a:r>
            <a:endParaRPr lang="zh-CN" altLang="en-US" b="1" dirty="0">
              <a:solidFill>
                <a:srgbClr val="C00000"/>
              </a:solidFill>
              <a:latin typeface="Times New Roman" panose="02020603050405020304" pitchFamily="18" charset="0"/>
              <a:cs typeface="Times New Roman" panose="02020603050405020304" pitchFamily="18" charset="0"/>
            </a:endParaRPr>
          </a:p>
        </p:txBody>
      </p:sp>
      <p:sp>
        <p:nvSpPr>
          <p:cNvPr id="5" name="内容占位符 4">
            <a:extLst>
              <a:ext uri="{FF2B5EF4-FFF2-40B4-BE49-F238E27FC236}">
                <a16:creationId xmlns:a16="http://schemas.microsoft.com/office/drawing/2014/main" id="{C1CE8384-1610-4FF0-BBFF-27DA8907FE71}"/>
              </a:ext>
            </a:extLst>
          </p:cNvPr>
          <p:cNvSpPr>
            <a:spLocks noGrp="1"/>
          </p:cNvSpPr>
          <p:nvPr>
            <p:ph idx="1"/>
          </p:nvPr>
        </p:nvSpPr>
        <p:spPr>
          <a:xfrm>
            <a:off x="95535" y="968992"/>
            <a:ext cx="8802806" cy="5701380"/>
          </a:xfrm>
        </p:spPr>
        <p:txBody>
          <a:bodyPr>
            <a:normAutofit fontScale="85000" lnSpcReduction="10000"/>
          </a:bodyPr>
          <a:lstStyle/>
          <a:p>
            <a:pPr>
              <a:lnSpc>
                <a:spcPct val="150000"/>
              </a:lnSpc>
            </a:pPr>
            <a:r>
              <a:rPr lang="zh-CN" altLang="en-US" sz="2600" b="1" dirty="0">
                <a:latin typeface="+mn-ea"/>
              </a:rPr>
              <a:t>这个世界正以越来越高的速度消费社交媒体并与之互动。然而事实上，人们在社交媒体上往往并不诚实。有些人会直接就自己的形象和生活撒谎。而有些人则片面的呈现自己的生活，从而误导浏览者。</a:t>
            </a:r>
          </a:p>
          <a:p>
            <a:pPr>
              <a:lnSpc>
                <a:spcPct val="150000"/>
              </a:lnSpc>
            </a:pPr>
            <a:r>
              <a:rPr lang="zh-CN" altLang="en-US" sz="2600" b="1" dirty="0">
                <a:latin typeface="+mn-ea"/>
              </a:rPr>
              <a:t>越来越多的研究表明，社交媒体上的这些不诚实行为会对我们的心理健康产生很大的影响。一方面是因为人类是天生的群居生物，渴望建立关系和社交互动。另一方面则因为我们倾向相信别人。当我们的信任遭遇公开的谎言和不够诚实的自我展示时，我们会认为呈现在面前的是真实的，从而努力地将自己与之比较，并以周围人为标准来评估自己。</a:t>
            </a:r>
          </a:p>
          <a:p>
            <a:pPr>
              <a:lnSpc>
                <a:spcPct val="150000"/>
              </a:lnSpc>
            </a:pPr>
            <a:r>
              <a:rPr lang="zh-CN" altLang="en-US" sz="2600" b="1" dirty="0">
                <a:latin typeface="+mn-ea"/>
              </a:rPr>
              <a:t>因此，在参与社交媒体时我们要提醒自己，我们所看到的并不是现实的准确画面</a:t>
            </a:r>
            <a:r>
              <a:rPr lang="en-US" altLang="zh-CN" sz="2600" b="1" dirty="0">
                <a:latin typeface="+mn-ea"/>
              </a:rPr>
              <a:t>, </a:t>
            </a:r>
            <a:r>
              <a:rPr lang="zh-CN" altLang="en-US" sz="2600" b="1" dirty="0">
                <a:latin typeface="+mn-ea"/>
              </a:rPr>
              <a:t>千万不要将自己与他人的形象进行比较。</a:t>
            </a:r>
          </a:p>
          <a:p>
            <a:pPr>
              <a:lnSpc>
                <a:spcPct val="150000"/>
              </a:lnSpc>
            </a:pPr>
            <a:endParaRPr lang="zh-CN" altLang="en-US" sz="2600" b="1" dirty="0">
              <a:latin typeface="+mn-ea"/>
            </a:endParaRPr>
          </a:p>
        </p:txBody>
      </p:sp>
    </p:spTree>
    <p:extLst>
      <p:ext uri="{BB962C8B-B14F-4D97-AF65-F5344CB8AC3E}">
        <p14:creationId xmlns:p14="http://schemas.microsoft.com/office/powerpoint/2010/main" val="1615758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CE9CA-984B-965F-AE48-C2911CF92CE0}"/>
              </a:ext>
            </a:extLst>
          </p:cNvPr>
          <p:cNvSpPr>
            <a:spLocks noGrp="1"/>
          </p:cNvSpPr>
          <p:nvPr>
            <p:ph type="title"/>
          </p:nvPr>
        </p:nvSpPr>
        <p:spPr>
          <a:xfrm>
            <a:off x="107504" y="116632"/>
            <a:ext cx="8229600" cy="850106"/>
          </a:xfrm>
        </p:spPr>
        <p:txBody>
          <a:bodyPr>
            <a:normAutofit/>
          </a:bodyPr>
          <a:lstStyle/>
          <a:p>
            <a:pPr algn="l"/>
            <a:r>
              <a:rPr lang="en-US" altLang="zh-CN" sz="4000" b="1" dirty="0">
                <a:solidFill>
                  <a:srgbClr val="C00000"/>
                </a:solidFill>
                <a:latin typeface="Times New Roman" panose="02020603050405020304" pitchFamily="18" charset="0"/>
                <a:cs typeface="Times New Roman" panose="02020603050405020304" pitchFamily="18" charset="0"/>
              </a:rPr>
              <a:t>I. Global  reading and discussion</a:t>
            </a:r>
            <a:endParaRPr lang="zh-CN" altLang="en-US" sz="4000" b="1"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04C881F-DB61-F7BE-0917-DCBF382C0745}"/>
              </a:ext>
            </a:extLst>
          </p:cNvPr>
          <p:cNvSpPr>
            <a:spLocks noGrp="1"/>
          </p:cNvSpPr>
          <p:nvPr>
            <p:ph idx="1"/>
          </p:nvPr>
        </p:nvSpPr>
        <p:spPr>
          <a:xfrm>
            <a:off x="107504" y="1166018"/>
            <a:ext cx="8496944" cy="5359326"/>
          </a:xfrm>
        </p:spPr>
        <p:txBody>
          <a:bodyPr>
            <a:normAutofit fontScale="92500"/>
          </a:bodyPr>
          <a:lstStyle/>
          <a:p>
            <a:pPr marL="514350" indent="-514350">
              <a:buAutoNum type="arabicPeriod"/>
            </a:pPr>
            <a:r>
              <a:rPr lang="en-US" altLang="zh-CN" sz="2800" b="1" dirty="0">
                <a:latin typeface="Times New Roman" panose="02020603050405020304" pitchFamily="18" charset="0"/>
                <a:cs typeface="Times New Roman" panose="02020603050405020304" pitchFamily="18" charset="0"/>
              </a:rPr>
              <a:t>What is </a:t>
            </a:r>
            <a:r>
              <a:rPr lang="en-US" altLang="zh-CN" sz="2800" b="1" u="sng" dirty="0">
                <a:latin typeface="Times New Roman" panose="02020603050405020304" pitchFamily="18" charset="0"/>
                <a:cs typeface="Times New Roman" panose="02020603050405020304" pitchFamily="18" charset="0"/>
              </a:rPr>
              <a:t>the truth </a:t>
            </a:r>
            <a:r>
              <a:rPr lang="en-US" altLang="zh-CN" sz="2800" b="1" dirty="0">
                <a:latin typeface="Times New Roman" panose="02020603050405020304" pitchFamily="18" charset="0"/>
                <a:cs typeface="Times New Roman" panose="02020603050405020304" pitchFamily="18" charset="0"/>
              </a:rPr>
              <a:t>about people on social media?</a:t>
            </a:r>
          </a:p>
          <a:p>
            <a:pPr marL="514350" indent="-514350">
              <a:buAutoNum type="arabicPeriod"/>
            </a:pPr>
            <a:r>
              <a:rPr lang="en-US" altLang="zh-CN" sz="2800" b="1" u="sng" dirty="0">
                <a:latin typeface="Times New Roman" panose="02020603050405020304" pitchFamily="18" charset="0"/>
                <a:cs typeface="Times New Roman" panose="02020603050405020304" pitchFamily="18" charset="0"/>
              </a:rPr>
              <a:t>How</a:t>
            </a:r>
            <a:r>
              <a:rPr lang="en-US" altLang="zh-CN" sz="2800" b="1" dirty="0">
                <a:latin typeface="Times New Roman" panose="02020603050405020304" pitchFamily="18" charset="0"/>
                <a:cs typeface="Times New Roman" panose="02020603050405020304" pitchFamily="18" charset="0"/>
              </a:rPr>
              <a:t> do people lie online and </a:t>
            </a:r>
            <a:r>
              <a:rPr lang="en-US" altLang="zh-CN" sz="2800" b="1" u="sng" dirty="0">
                <a:latin typeface="Times New Roman" panose="02020603050405020304" pitchFamily="18" charset="0"/>
                <a:cs typeface="Times New Roman" panose="02020603050405020304" pitchFamily="18" charset="0"/>
              </a:rPr>
              <a:t>why</a:t>
            </a:r>
            <a:r>
              <a:rPr lang="en-US" altLang="zh-CN" sz="2800" b="1" dirty="0">
                <a:latin typeface="Times New Roman" panose="02020603050405020304" pitchFamily="18" charset="0"/>
                <a:cs typeface="Times New Roman" panose="02020603050405020304" pitchFamily="18" charset="0"/>
              </a:rPr>
              <a:t>?</a:t>
            </a:r>
          </a:p>
          <a:p>
            <a:pPr marL="514350" indent="-514350">
              <a:buAutoNum type="arabicPeriod"/>
            </a:pPr>
            <a:r>
              <a:rPr lang="en-US" altLang="zh-CN" sz="2800" b="1" u="sng" dirty="0">
                <a:latin typeface="Times New Roman" panose="02020603050405020304" pitchFamily="18" charset="0"/>
                <a:cs typeface="Times New Roman" panose="02020603050405020304" pitchFamily="18" charset="0"/>
              </a:rPr>
              <a:t>Why</a:t>
            </a:r>
            <a:r>
              <a:rPr lang="en-US" altLang="zh-CN" sz="2800" b="1" dirty="0">
                <a:latin typeface="Times New Roman" panose="02020603050405020304" pitchFamily="18" charset="0"/>
                <a:cs typeface="Times New Roman" panose="02020603050405020304" pitchFamily="18" charset="0"/>
              </a:rPr>
              <a:t> can dishonesty on social media </a:t>
            </a:r>
            <a:r>
              <a:rPr lang="en-US" altLang="zh-CN" sz="2800" b="1" u="sng" dirty="0">
                <a:latin typeface="Times New Roman" panose="02020603050405020304" pitchFamily="18" charset="0"/>
                <a:cs typeface="Times New Roman" panose="02020603050405020304" pitchFamily="18" charset="0"/>
              </a:rPr>
              <a:t>affect us greatly</a:t>
            </a:r>
            <a:r>
              <a:rPr lang="en-US" altLang="zh-CN" sz="2800" b="1" dirty="0">
                <a:latin typeface="Times New Roman" panose="02020603050405020304" pitchFamily="18" charset="0"/>
                <a:cs typeface="Times New Roman" panose="02020603050405020304" pitchFamily="18" charset="0"/>
              </a:rPr>
              <a:t>?</a:t>
            </a:r>
          </a:p>
          <a:p>
            <a:pPr marL="514350" indent="-514350">
              <a:buAutoNum type="arabicPeriod"/>
            </a:pPr>
            <a:r>
              <a:rPr lang="en-US" altLang="zh-CN" sz="2800" b="1" dirty="0">
                <a:latin typeface="Times New Roman" panose="02020603050405020304" pitchFamily="18" charset="0"/>
                <a:cs typeface="Times New Roman" panose="02020603050405020304" pitchFamily="18" charset="0"/>
              </a:rPr>
              <a:t>What are </a:t>
            </a:r>
            <a:r>
              <a:rPr lang="en-US" altLang="zh-CN" sz="2800" b="1" u="sng" dirty="0">
                <a:latin typeface="Times New Roman" panose="02020603050405020304" pitchFamily="18" charset="0"/>
                <a:cs typeface="Times New Roman" panose="02020603050405020304" pitchFamily="18" charset="0"/>
              </a:rPr>
              <a:t>two important predictors </a:t>
            </a:r>
            <a:r>
              <a:rPr lang="en-US" altLang="zh-CN" sz="2800" b="1" dirty="0">
                <a:latin typeface="Times New Roman" panose="02020603050405020304" pitchFamily="18" charset="0"/>
                <a:cs typeface="Times New Roman" panose="02020603050405020304" pitchFamily="18" charset="0"/>
              </a:rPr>
              <a:t>of psychological and physical health?</a:t>
            </a:r>
          </a:p>
          <a:p>
            <a:pPr marL="514350" indent="-514350">
              <a:buAutoNum type="arabicPeriod"/>
            </a:pPr>
            <a:r>
              <a:rPr lang="en-US" altLang="zh-CN" sz="2800" b="1" u="sng" dirty="0">
                <a:latin typeface="Times New Roman" panose="02020603050405020304" pitchFamily="18" charset="0"/>
                <a:cs typeface="Times New Roman" panose="02020603050405020304" pitchFamily="18" charset="0"/>
              </a:rPr>
              <a:t>What </a:t>
            </a:r>
            <a:r>
              <a:rPr lang="en-US" altLang="zh-CN" sz="2800" b="1" dirty="0">
                <a:latin typeface="Times New Roman" panose="02020603050405020304" pitchFamily="18" charset="0"/>
                <a:cs typeface="Times New Roman" panose="02020603050405020304" pitchFamily="18" charset="0"/>
              </a:rPr>
              <a:t>is essential to our </a:t>
            </a:r>
            <a:r>
              <a:rPr lang="en-US" altLang="zh-CN" sz="2800" b="1" u="sng" dirty="0">
                <a:latin typeface="Times New Roman" panose="02020603050405020304" pitchFamily="18" charset="0"/>
                <a:cs typeface="Times New Roman" panose="02020603050405020304" pitchFamily="18" charset="0"/>
              </a:rPr>
              <a:t>feelings of safety </a:t>
            </a:r>
            <a:r>
              <a:rPr lang="en-US" altLang="zh-CN" sz="2800" b="1" dirty="0">
                <a:latin typeface="Times New Roman" panose="02020603050405020304" pitchFamily="18" charset="0"/>
                <a:cs typeface="Times New Roman" panose="02020603050405020304" pitchFamily="18" charset="0"/>
              </a:rPr>
              <a:t>and security?</a:t>
            </a:r>
          </a:p>
          <a:p>
            <a:pPr marL="514350" indent="-514350">
              <a:buAutoNum type="arabicPeriod"/>
            </a:pPr>
            <a:r>
              <a:rPr lang="en-US" altLang="zh-CN" sz="2800" b="1" u="sng" dirty="0">
                <a:latin typeface="Times New Roman" panose="02020603050405020304" pitchFamily="18" charset="0"/>
                <a:cs typeface="Times New Roman" panose="02020603050405020304" pitchFamily="18" charset="0"/>
              </a:rPr>
              <a:t>Why can it be problematic </a:t>
            </a:r>
            <a:r>
              <a:rPr lang="en-US" altLang="zh-CN" sz="2800" b="1" dirty="0">
                <a:latin typeface="Times New Roman" panose="02020603050405020304" pitchFamily="18" charset="0"/>
                <a:cs typeface="Times New Roman" panose="02020603050405020304" pitchFamily="18" charset="0"/>
              </a:rPr>
              <a:t>when our trust is met with overt lying?</a:t>
            </a:r>
          </a:p>
          <a:p>
            <a:pPr marL="514350" indent="-514350">
              <a:buAutoNum type="arabicPeriod"/>
            </a:pPr>
            <a:r>
              <a:rPr lang="en-US" altLang="zh-CN" sz="2800" b="1" dirty="0">
                <a:latin typeface="Times New Roman" panose="02020603050405020304" pitchFamily="18" charset="0"/>
                <a:cs typeface="Times New Roman" panose="02020603050405020304" pitchFamily="18" charset="0"/>
              </a:rPr>
              <a:t>What makes matters more complicated?</a:t>
            </a:r>
          </a:p>
          <a:p>
            <a:pPr marL="514350" indent="-514350">
              <a:buAutoNum type="arabicPeriod"/>
            </a:pPr>
            <a:r>
              <a:rPr lang="en-US" altLang="zh-CN" sz="2800" b="1" dirty="0">
                <a:latin typeface="Times New Roman" panose="02020603050405020304" pitchFamily="18" charset="0"/>
                <a:cs typeface="Times New Roman" panose="02020603050405020304" pitchFamily="18" charset="0"/>
              </a:rPr>
              <a:t>What should we do to deal with the dishonesty on social media?</a:t>
            </a:r>
          </a:p>
          <a:p>
            <a:pPr marL="514350" indent="-514350">
              <a:buAutoNum type="arabicPeriod"/>
            </a:pPr>
            <a:endParaRPr lang="en-US" altLang="zh-CN" sz="2800" b="1" dirty="0">
              <a:latin typeface="Times New Roman" panose="02020603050405020304" pitchFamily="18" charset="0"/>
              <a:cs typeface="Times New Roman" panose="02020603050405020304" pitchFamily="18" charset="0"/>
            </a:endParaRPr>
          </a:p>
          <a:p>
            <a:pPr marL="514350" indent="-514350">
              <a:buAutoNum type="arabicPeriod"/>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12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CE9CA-984B-965F-AE48-C2911CF92CE0}"/>
              </a:ext>
            </a:extLst>
          </p:cNvPr>
          <p:cNvSpPr>
            <a:spLocks noGrp="1"/>
          </p:cNvSpPr>
          <p:nvPr>
            <p:ph type="title"/>
          </p:nvPr>
        </p:nvSpPr>
        <p:spPr>
          <a:xfrm>
            <a:off x="107504" y="116632"/>
            <a:ext cx="8229600" cy="850106"/>
          </a:xfrm>
        </p:spPr>
        <p:txBody>
          <a:bodyPr>
            <a:normAutofit/>
          </a:bodyPr>
          <a:lstStyle/>
          <a:p>
            <a:pPr algn="l"/>
            <a:r>
              <a:rPr lang="en-US" altLang="zh-CN" sz="4000" b="1" dirty="0">
                <a:solidFill>
                  <a:srgbClr val="C00000"/>
                </a:solidFill>
                <a:latin typeface="Times New Roman" panose="02020603050405020304" pitchFamily="18" charset="0"/>
                <a:cs typeface="Times New Roman" panose="02020603050405020304" pitchFamily="18" charset="0"/>
              </a:rPr>
              <a:t>I. Global  reading and discussion</a:t>
            </a:r>
            <a:endParaRPr lang="zh-CN" altLang="en-US" sz="4000" b="1"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04C881F-DB61-F7BE-0917-DCBF382C0745}"/>
              </a:ext>
            </a:extLst>
          </p:cNvPr>
          <p:cNvSpPr>
            <a:spLocks noGrp="1"/>
          </p:cNvSpPr>
          <p:nvPr>
            <p:ph idx="1"/>
          </p:nvPr>
        </p:nvSpPr>
        <p:spPr>
          <a:xfrm>
            <a:off x="107504" y="1166018"/>
            <a:ext cx="8424936" cy="4525963"/>
          </a:xfrm>
        </p:spPr>
        <p:txBody>
          <a:bodyPr>
            <a:normAutofit/>
          </a:bodyPr>
          <a:lstStyle/>
          <a:p>
            <a:pPr marL="514350" indent="-514350">
              <a:buAutoNum type="arabicPeriod"/>
            </a:pPr>
            <a:r>
              <a:rPr lang="en-US" altLang="zh-CN" sz="2800" b="1" dirty="0">
                <a:latin typeface="Times New Roman" panose="02020603050405020304" pitchFamily="18" charset="0"/>
                <a:cs typeface="Times New Roman" panose="02020603050405020304" pitchFamily="18" charset="0"/>
              </a:rPr>
              <a:t>What is the truth about people on social media?</a:t>
            </a:r>
          </a:p>
          <a:p>
            <a:pPr marL="0" indent="0">
              <a:buNone/>
            </a:pPr>
            <a:r>
              <a:rPr lang="en-US" altLang="zh-CN" sz="2800"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 people tend to lie </a:t>
            </a:r>
          </a:p>
          <a:p>
            <a:pPr marL="514350" indent="-514350">
              <a:buAutoNum type="arabicPeriod"/>
            </a:pPr>
            <a:endParaRPr lang="en-US" altLang="zh-CN" sz="2800" b="1" dirty="0">
              <a:latin typeface="Times New Roman" panose="02020603050405020304" pitchFamily="18" charset="0"/>
              <a:cs typeface="Times New Roman" panose="02020603050405020304" pitchFamily="18" charset="0"/>
            </a:endParaRPr>
          </a:p>
          <a:p>
            <a:pPr marL="514350" indent="-514350">
              <a:buAutoNum type="arabicPeriod"/>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18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CE9CA-984B-965F-AE48-C2911CF92CE0}"/>
              </a:ext>
            </a:extLst>
          </p:cNvPr>
          <p:cNvSpPr>
            <a:spLocks noGrp="1"/>
          </p:cNvSpPr>
          <p:nvPr>
            <p:ph type="title"/>
          </p:nvPr>
        </p:nvSpPr>
        <p:spPr>
          <a:xfrm>
            <a:off x="107504" y="116632"/>
            <a:ext cx="8229600" cy="850106"/>
          </a:xfrm>
        </p:spPr>
        <p:txBody>
          <a:bodyPr>
            <a:normAutofit/>
          </a:bodyPr>
          <a:lstStyle/>
          <a:p>
            <a:pPr algn="l"/>
            <a:r>
              <a:rPr lang="en-US" altLang="zh-CN" sz="4000" b="1" dirty="0">
                <a:solidFill>
                  <a:srgbClr val="C00000"/>
                </a:solidFill>
                <a:latin typeface="Times New Roman" panose="02020603050405020304" pitchFamily="18" charset="0"/>
                <a:cs typeface="Times New Roman" panose="02020603050405020304" pitchFamily="18" charset="0"/>
              </a:rPr>
              <a:t>I. Global  reading and discussion</a:t>
            </a:r>
            <a:endParaRPr lang="zh-CN" altLang="en-US" sz="4000" b="1" dirty="0">
              <a:solidFill>
                <a:srgbClr val="C0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04C881F-DB61-F7BE-0917-DCBF382C0745}"/>
              </a:ext>
            </a:extLst>
          </p:cNvPr>
          <p:cNvSpPr>
            <a:spLocks noGrp="1"/>
          </p:cNvSpPr>
          <p:nvPr>
            <p:ph idx="1"/>
          </p:nvPr>
        </p:nvSpPr>
        <p:spPr>
          <a:xfrm>
            <a:off x="107504" y="1166018"/>
            <a:ext cx="8712968" cy="4525963"/>
          </a:xfrm>
        </p:spPr>
        <p:txBody>
          <a:bodyPr>
            <a:normAutofit/>
          </a:bodyPr>
          <a:lstStyle/>
          <a:p>
            <a:pPr marL="514350" indent="-514350">
              <a:buAutoNum type="arabicPeriod"/>
            </a:pPr>
            <a:endParaRPr lang="en-US" altLang="zh-CN" sz="2800" b="1" dirty="0">
              <a:latin typeface="Times New Roman" panose="02020603050405020304" pitchFamily="18" charset="0"/>
              <a:cs typeface="Times New Roman" panose="02020603050405020304" pitchFamily="18" charset="0"/>
            </a:endParaRPr>
          </a:p>
          <a:p>
            <a:pPr marL="0" indent="0">
              <a:buNone/>
            </a:pPr>
            <a:r>
              <a:rPr lang="en-US" altLang="zh-CN" sz="2800" b="1" dirty="0">
                <a:latin typeface="Times New Roman" panose="02020603050405020304" pitchFamily="18" charset="0"/>
                <a:cs typeface="Times New Roman" panose="02020603050405020304" pitchFamily="18" charset="0"/>
              </a:rPr>
              <a:t>2. How do people lie online and why?</a:t>
            </a:r>
          </a:p>
          <a:p>
            <a:pPr marL="0" indent="0">
              <a:buNone/>
            </a:pPr>
            <a:endParaRPr lang="en-US" altLang="zh-CN" sz="2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People </a:t>
            </a:r>
            <a:r>
              <a:rPr lang="en-US" altLang="zh-CN" sz="2800" b="1" dirty="0">
                <a:solidFill>
                  <a:srgbClr val="C00000"/>
                </a:solidFill>
                <a:latin typeface="Times New Roman" panose="02020603050405020304" pitchFamily="18" charset="0"/>
                <a:cs typeface="Times New Roman" panose="02020603050405020304" pitchFamily="18" charset="0"/>
              </a:rPr>
              <a:t>directly lie about their lives </a:t>
            </a:r>
            <a:r>
              <a:rPr lang="en-US" altLang="zh-CN" sz="2800" b="1" dirty="0">
                <a:latin typeface="Times New Roman" panose="02020603050405020304" pitchFamily="18" charset="0"/>
                <a:cs typeface="Times New Roman" panose="02020603050405020304" pitchFamily="18" charset="0"/>
              </a:rPr>
              <a:t>to make themselves look more desirable or positive.</a:t>
            </a:r>
          </a:p>
          <a:p>
            <a:pPr>
              <a:buFont typeface="Wingdings" panose="05000000000000000000" pitchFamily="2" charset="2"/>
              <a:buChar char="Ø"/>
            </a:pPr>
            <a:endParaRPr lang="en-US" altLang="zh-CN" sz="2800" b="1"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b="1" dirty="0">
                <a:latin typeface="Times New Roman" panose="02020603050405020304" pitchFamily="18" charset="0"/>
                <a:cs typeface="Times New Roman" panose="02020603050405020304" pitchFamily="18" charset="0"/>
              </a:rPr>
              <a:t>People lie by </a:t>
            </a:r>
            <a:r>
              <a:rPr lang="en-US" altLang="zh-CN" sz="2800" b="1" dirty="0">
                <a:solidFill>
                  <a:srgbClr val="C00000"/>
                </a:solidFill>
                <a:latin typeface="Times New Roman" panose="02020603050405020304" pitchFamily="18" charset="0"/>
                <a:cs typeface="Times New Roman" panose="02020603050405020304" pitchFamily="18" charset="0"/>
              </a:rPr>
              <a:t>presenting an image </a:t>
            </a:r>
            <a:r>
              <a:rPr lang="en-US" altLang="zh-CN" sz="2800" b="1" dirty="0">
                <a:latin typeface="Times New Roman" panose="02020603050405020304" pitchFamily="18" charset="0"/>
                <a:cs typeface="Times New Roman" panose="02020603050405020304" pitchFamily="18" charset="0"/>
              </a:rPr>
              <a:t>of themselves and their lives that is </a:t>
            </a:r>
            <a:r>
              <a:rPr lang="en-US" altLang="zh-CN" sz="2800" b="1" dirty="0">
                <a:solidFill>
                  <a:srgbClr val="C00000"/>
                </a:solidFill>
                <a:latin typeface="Times New Roman" panose="02020603050405020304" pitchFamily="18" charset="0"/>
                <a:cs typeface="Times New Roman" panose="02020603050405020304" pitchFamily="18" charset="0"/>
              </a:rPr>
              <a:t>imprecise or less than comprehensive.</a:t>
            </a:r>
          </a:p>
          <a:p>
            <a:pPr marL="514350" indent="-514350">
              <a:buAutoNum type="arabicPeriod"/>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20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21759</TotalTime>
  <Words>5330</Words>
  <Application>Microsoft Office PowerPoint</Application>
  <PresentationFormat>全屏显示(4:3)</PresentationFormat>
  <Paragraphs>641</Paragraphs>
  <Slides>69</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69</vt:i4>
      </vt:variant>
    </vt:vector>
  </HeadingPairs>
  <TitlesOfParts>
    <vt:vector size="76" baseType="lpstr">
      <vt:lpstr>等线</vt:lpstr>
      <vt:lpstr>Arial</vt:lpstr>
      <vt:lpstr>Arial Black</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I. Global  reading and discussion</vt:lpstr>
      <vt:lpstr>I. Global  reading and discussion</vt:lpstr>
      <vt:lpstr>I. Global  reading and discussion</vt:lpstr>
      <vt:lpstr>I. Global  reading and discussion</vt:lpstr>
      <vt:lpstr>I. Global  reading and discussion</vt:lpstr>
      <vt:lpstr>I. Global  reading and discussion</vt:lpstr>
      <vt:lpstr>I. Global  reading and discussion</vt:lpstr>
      <vt:lpstr>I. Global  reading and discussion</vt:lpstr>
      <vt:lpstr>I. Global  reading and discussion</vt:lpstr>
      <vt:lpstr> II. Structure </vt:lpstr>
      <vt:lpstr>PowerPoint 演示文稿</vt:lpstr>
      <vt:lpstr>PowerPoint 演示文稿</vt:lpstr>
      <vt:lpstr>PowerPoint 演示文稿</vt:lpstr>
      <vt:lpstr>PowerPoint 演示文稿</vt:lpstr>
      <vt:lpstr>Writing skills</vt:lpstr>
      <vt:lpstr>PowerPoint 演示文稿</vt:lpstr>
      <vt:lpstr>Types of evidence (P111)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Useful expressions </vt:lpstr>
      <vt:lpstr>Useful expressions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Translation practice </vt:lpstr>
    </vt:vector>
  </TitlesOfParts>
  <Company>FLTRP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姜琳琳</dc:creator>
  <cp:lastModifiedBy>892290928@qq.com</cp:lastModifiedBy>
  <cp:revision>597</cp:revision>
  <dcterms:created xsi:type="dcterms:W3CDTF">2013-12-03T02:00:04Z</dcterms:created>
  <dcterms:modified xsi:type="dcterms:W3CDTF">2024-04-13T11:36:06Z</dcterms:modified>
</cp:coreProperties>
</file>