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3"/>
  </p:notesMasterIdLst>
  <p:sldIdLst>
    <p:sldId id="276" r:id="rId3"/>
    <p:sldId id="304" r:id="rId4"/>
    <p:sldId id="258" r:id="rId5"/>
    <p:sldId id="260" r:id="rId6"/>
    <p:sldId id="314" r:id="rId7"/>
    <p:sldId id="305" r:id="rId8"/>
    <p:sldId id="306" r:id="rId9"/>
    <p:sldId id="307" r:id="rId10"/>
    <p:sldId id="308" r:id="rId11"/>
    <p:sldId id="309" r:id="rId12"/>
    <p:sldId id="310" r:id="rId13"/>
    <p:sldId id="311" r:id="rId14"/>
    <p:sldId id="261" r:id="rId15"/>
    <p:sldId id="262" r:id="rId16"/>
    <p:sldId id="346" r:id="rId17"/>
    <p:sldId id="263" r:id="rId18"/>
    <p:sldId id="264" r:id="rId19"/>
    <p:sldId id="265" r:id="rId20"/>
    <p:sldId id="266" r:id="rId21"/>
    <p:sldId id="267" r:id="rId22"/>
    <p:sldId id="268" r:id="rId23"/>
    <p:sldId id="269" r:id="rId24"/>
    <p:sldId id="278" r:id="rId25"/>
    <p:sldId id="279" r:id="rId26"/>
    <p:sldId id="280" r:id="rId27"/>
    <p:sldId id="270" r:id="rId28"/>
    <p:sldId id="271" r:id="rId29"/>
    <p:sldId id="281" r:id="rId30"/>
    <p:sldId id="272" r:id="rId31"/>
    <p:sldId id="273" r:id="rId32"/>
    <p:sldId id="282" r:id="rId33"/>
    <p:sldId id="274" r:id="rId34"/>
    <p:sldId id="275" r:id="rId35"/>
    <p:sldId id="283" r:id="rId36"/>
    <p:sldId id="284" r:id="rId37"/>
    <p:sldId id="285" r:id="rId38"/>
    <p:sldId id="286" r:id="rId39"/>
    <p:sldId id="347" r:id="rId40"/>
    <p:sldId id="348" r:id="rId41"/>
    <p:sldId id="353" r:id="rId42"/>
    <p:sldId id="350" r:id="rId43"/>
    <p:sldId id="351" r:id="rId44"/>
    <p:sldId id="352"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2">
          <p15:clr>
            <a:srgbClr val="A4A3A4"/>
          </p15:clr>
        </p15:guide>
        <p15:guide id="2" pos="2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howGuides="1">
      <p:cViewPr varScale="1">
        <p:scale>
          <a:sx n="104" d="100"/>
          <a:sy n="104" d="100"/>
        </p:scale>
        <p:origin x="1880" y="200"/>
      </p:cViewPr>
      <p:guideLst>
        <p:guide orient="horz" pos="2132"/>
        <p:guide pos="2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t>35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t>36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Administrator\Desktop\U4%20&#22791;&#35838;\pros%20and%20cons%20of%20globalization.mp4" TargetMode="External"/><Relationship Id="rId1" Type="http://schemas.microsoft.com/office/2007/relationships/media" Target="file:///C:\Users\Administrator\Desktop\U4%20&#22791;&#35838;\pros%20and%20cons%20of%20globalization.mp4"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Administrator\Desktop\U4%20&#22791;&#35838;\The%20pros%20of%20cons%20of%20globalization%20to%20US%20economy%20&#32593;&#35838;.mp4" TargetMode="External"/><Relationship Id="rId1" Type="http://schemas.microsoft.com/office/2007/relationships/media" Target="file:///C:\Users\Administrator\Desktop\U4%20&#22791;&#35838;\The%20pros%20of%20cons%20of%20globalization%20to%20US%20economy%20&#32593;&#35838;.mp4" TargetMode="Externa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5941" t="35397" r="24409" b="8624"/>
          <a:stretch>
            <a:fillRect/>
          </a:stretch>
        </p:blipFill>
        <p:spPr>
          <a:xfrm>
            <a:off x="-24528" y="-31671"/>
            <a:ext cx="3456385" cy="3312367"/>
          </a:xfrm>
          <a:prstGeom prst="rect">
            <a:avLst/>
          </a:prstGeom>
        </p:spPr>
      </p:pic>
      <p:sp>
        <p:nvSpPr>
          <p:cNvPr id="6" name="剪去单角的矩形 5"/>
          <p:cNvSpPr/>
          <p:nvPr/>
        </p:nvSpPr>
        <p:spPr>
          <a:xfrm flipH="1">
            <a:off x="0" y="-31670"/>
            <a:ext cx="9143999" cy="6889669"/>
          </a:xfrm>
          <a:prstGeom prst="snip1Rect">
            <a:avLst>
              <a:gd name="adj" fmla="val 50000"/>
            </a:avLst>
          </a:prstGeom>
          <a:solidFill>
            <a:srgbClr val="F6C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24529" y="2364716"/>
            <a:ext cx="1064284" cy="1064284"/>
          </a:xfrm>
          <a:prstGeom prst="rtTriangle">
            <a:avLst/>
          </a:prstGeom>
          <a:solidFill>
            <a:srgbClr val="984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8"/>
          <p:cNvSpPr txBox="1">
            <a:spLocks noChangeArrowheads="1"/>
          </p:cNvSpPr>
          <p:nvPr/>
        </p:nvSpPr>
        <p:spPr bwMode="auto">
          <a:xfrm>
            <a:off x="2729929" y="1916113"/>
            <a:ext cx="3802075" cy="1006475"/>
          </a:xfrm>
          <a:prstGeom prst="rect">
            <a:avLst/>
          </a:prstGeom>
          <a:noFill/>
          <a:ln w="9525">
            <a:noFill/>
            <a:miter lim="800000"/>
          </a:ln>
          <a:effectLst/>
        </p:spPr>
        <p:txBody>
          <a:bodyPr wrap="square">
            <a:spAutoFit/>
          </a:bodyPr>
          <a:lstStyle/>
          <a:p>
            <a:pPr>
              <a:spcBef>
                <a:spcPct val="50000"/>
              </a:spcBef>
            </a:pPr>
            <a:r>
              <a:rPr lang="en-US" altLang="zh-CN" sz="6000" b="1" dirty="0">
                <a:latin typeface="Arial" panose="020B0604020202020204" pitchFamily="34" charset="0"/>
                <a:cs typeface="Arial" panose="020B0604020202020204" pitchFamily="34" charset="0"/>
              </a:rPr>
              <a:t>Unit 4</a:t>
            </a:r>
            <a:endParaRPr lang="zh-CN" altLang="en-US" sz="6000" b="1" dirty="0">
              <a:latin typeface="Arial" panose="020B0604020202020204" pitchFamily="34" charset="0"/>
              <a:cs typeface="Arial" panose="020B0604020202020204" pitchFamily="34" charset="0"/>
            </a:endParaRPr>
          </a:p>
        </p:txBody>
      </p:sp>
      <p:sp>
        <p:nvSpPr>
          <p:cNvPr id="12" name="Text Box 9"/>
          <p:cNvSpPr txBox="1">
            <a:spLocks noChangeArrowheads="1"/>
          </p:cNvSpPr>
          <p:nvPr/>
        </p:nvSpPr>
        <p:spPr bwMode="auto">
          <a:xfrm>
            <a:off x="2699792" y="3429000"/>
            <a:ext cx="5689600" cy="830997"/>
          </a:xfrm>
          <a:prstGeom prst="rect">
            <a:avLst/>
          </a:prstGeom>
          <a:noFill/>
          <a:ln w="9525">
            <a:noFill/>
            <a:miter lim="800000"/>
          </a:ln>
          <a:effectLst/>
        </p:spPr>
        <p:txBody>
          <a:bodyPr>
            <a:spAutoFit/>
          </a:bodyPr>
          <a:lstStyle/>
          <a:p>
            <a:pPr>
              <a:spcBef>
                <a:spcPct val="50000"/>
              </a:spcBef>
            </a:pPr>
            <a:r>
              <a:rPr lang="en-US" altLang="zh-CN" sz="4800" b="1" dirty="0">
                <a:latin typeface="Arial" panose="020B0604020202020204" pitchFamily="34" charset="0"/>
                <a:cs typeface="Arial" panose="020B0604020202020204" pitchFamily="34" charset="0"/>
              </a:rPr>
              <a:t>Globalization</a:t>
            </a:r>
            <a:endParaRPr lang="en-US" altLang="zh-CN" sz="4800" b="1" dirty="0">
              <a:latin typeface="Arial" panose="020B0604020202020204" pitchFamily="34" charset="0"/>
              <a:ea typeface="MS Gothic" panose="020B0609070205080204" pitchFamily="49" charset="-128"/>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54990" y="1600200"/>
            <a:ext cx="8032750" cy="452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29920" y="1600200"/>
            <a:ext cx="7883525" cy="4526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66420" y="1600200"/>
            <a:ext cx="8009890" cy="4526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1156072" y="1634659"/>
            <a:ext cx="7520384" cy="930245"/>
          </a:xfrm>
        </p:spPr>
        <p:txBody>
          <a:bodyPr>
            <a:noAutofit/>
          </a:bodyPr>
          <a:lstStyle/>
          <a:p>
            <a:pPr marL="0" indent="0" algn="just">
              <a:buNone/>
            </a:pPr>
            <a:r>
              <a:rPr lang="en-US" altLang="zh-CN" sz="2600" dirty="0">
                <a:latin typeface="Arial" panose="020B0604020202020204" pitchFamily="34" charset="0"/>
                <a:cs typeface="Arial" panose="020B0604020202020204" pitchFamily="34" charset="0"/>
              </a:rPr>
              <a:t>Write down pros and cons of globalization and then share your ideas with your partner.</a:t>
            </a: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thinking</a:t>
            </a:r>
          </a:p>
        </p:txBody>
      </p:sp>
      <p:graphicFrame>
        <p:nvGraphicFramePr>
          <p:cNvPr id="3" name="表格 2"/>
          <p:cNvGraphicFramePr>
            <a:graphicFrameLocks noGrp="1"/>
          </p:cNvGraphicFramePr>
          <p:nvPr>
            <p:custDataLst>
              <p:tags r:id="rId1"/>
            </p:custDataLst>
          </p:nvPr>
        </p:nvGraphicFramePr>
        <p:xfrm>
          <a:off x="1180851" y="2780928"/>
          <a:ext cx="7352278" cy="1776095"/>
        </p:xfrm>
        <a:graphic>
          <a:graphicData uri="http://schemas.openxmlformats.org/drawingml/2006/table">
            <a:tbl>
              <a:tblPr firstRow="1" firstCol="1" bandRow="1">
                <a:tableStyleId>{E8B1032C-EA38-4F05-BA0D-38AFFFC7BED3}</a:tableStyleId>
              </a:tblPr>
              <a:tblGrid>
                <a:gridCol w="624205">
                  <a:extLst>
                    <a:ext uri="{9D8B030D-6E8A-4147-A177-3AD203B41FA5}">
                      <a16:colId xmlns:a16="http://schemas.microsoft.com/office/drawing/2014/main" val="20000"/>
                    </a:ext>
                  </a:extLst>
                </a:gridCol>
                <a:gridCol w="3391509">
                  <a:extLst>
                    <a:ext uri="{9D8B030D-6E8A-4147-A177-3AD203B41FA5}">
                      <a16:colId xmlns:a16="http://schemas.microsoft.com/office/drawing/2014/main" val="20001"/>
                    </a:ext>
                  </a:extLst>
                </a:gridCol>
                <a:gridCol w="3336564">
                  <a:extLst>
                    <a:ext uri="{9D8B030D-6E8A-4147-A177-3AD203B41FA5}">
                      <a16:colId xmlns:a16="http://schemas.microsoft.com/office/drawing/2014/main" val="20002"/>
                    </a:ext>
                  </a:extLst>
                </a:gridCol>
              </a:tblGrid>
              <a:tr h="432048">
                <a:tc>
                  <a:txBody>
                    <a:bodyPr/>
                    <a:lstStyle/>
                    <a:p>
                      <a:pPr algn="ctr">
                        <a:spcAft>
                          <a:spcPts val="0"/>
                        </a:spcAft>
                      </a:pPr>
                      <a:r>
                        <a:rPr lang="en-US" sz="2400" kern="1200" dirty="0">
                          <a:solidFill>
                            <a:schemeClr val="tx1"/>
                          </a:solidFill>
                          <a:latin typeface="Arial" panose="020B0604020202020204" pitchFamily="34" charset="0"/>
                          <a:ea typeface="+mn-ea"/>
                          <a:cs typeface="Arial" panose="020B0604020202020204" pitchFamily="34" charset="0"/>
                        </a:rPr>
                        <a:t> </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ctr">
                        <a:spcAft>
                          <a:spcPts val="0"/>
                        </a:spcAft>
                      </a:pPr>
                      <a:r>
                        <a:rPr lang="en-US" sz="2400" kern="1200" dirty="0">
                          <a:solidFill>
                            <a:schemeClr val="tx1"/>
                          </a:solidFill>
                          <a:latin typeface="Arial" panose="020B0604020202020204" pitchFamily="34" charset="0"/>
                          <a:ea typeface="+mn-ea"/>
                          <a:cs typeface="Arial" panose="020B0604020202020204" pitchFamily="34" charset="0"/>
                        </a:rPr>
                        <a:t>Pros</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ctr">
                        <a:spcAft>
                          <a:spcPts val="0"/>
                        </a:spcAft>
                      </a:pPr>
                      <a:r>
                        <a:rPr lang="en-US" sz="2400" kern="1200" dirty="0">
                          <a:solidFill>
                            <a:schemeClr val="tx1"/>
                          </a:solidFill>
                          <a:latin typeface="Arial" panose="020B0604020202020204" pitchFamily="34" charset="0"/>
                          <a:ea typeface="+mn-ea"/>
                          <a:cs typeface="Arial" panose="020B0604020202020204" pitchFamily="34" charset="0"/>
                        </a:rPr>
                        <a:t>Cons</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0"/>
                  </a:ext>
                </a:extLst>
              </a:tr>
              <a:tr h="672075">
                <a:tc>
                  <a:txBody>
                    <a:bodyPr/>
                    <a:lstStyle/>
                    <a:p>
                      <a:pPr algn="ctr">
                        <a:spcAft>
                          <a:spcPts val="0"/>
                        </a:spcAft>
                      </a:pPr>
                      <a:r>
                        <a:rPr lang="en-US" sz="2400" kern="1200" dirty="0">
                          <a:solidFill>
                            <a:schemeClr val="tx1"/>
                          </a:solidFill>
                          <a:latin typeface="Arial" panose="020B0604020202020204" pitchFamily="34" charset="0"/>
                          <a:ea typeface="+mn-ea"/>
                          <a:cs typeface="Arial" panose="020B0604020202020204" pitchFamily="34" charset="0"/>
                        </a:rPr>
                        <a:t>1</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just">
                        <a:spcAft>
                          <a:spcPts val="0"/>
                        </a:spcAft>
                      </a:pPr>
                      <a:r>
                        <a:rPr lang="en-US" sz="2400" kern="1200" dirty="0">
                          <a:solidFill>
                            <a:schemeClr val="tx1"/>
                          </a:solidFill>
                          <a:latin typeface="Arial" panose="020B0604020202020204" pitchFamily="34" charset="0"/>
                          <a:ea typeface="+mn-ea"/>
                          <a:cs typeface="Arial" panose="020B0604020202020204" pitchFamily="34" charset="0"/>
                        </a:rPr>
                        <a:t> </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just">
                        <a:spcAft>
                          <a:spcPts val="0"/>
                        </a:spcAft>
                      </a:pPr>
                      <a:r>
                        <a:rPr lang="en-US" sz="2400" kern="1200" dirty="0">
                          <a:solidFill>
                            <a:schemeClr val="tx1"/>
                          </a:solidFill>
                          <a:latin typeface="Arial" panose="020B0604020202020204" pitchFamily="34" charset="0"/>
                          <a:ea typeface="+mn-ea"/>
                          <a:cs typeface="Arial" panose="020B0604020202020204" pitchFamily="34" charset="0"/>
                        </a:rPr>
                        <a:t> </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1"/>
                  </a:ext>
                </a:extLst>
              </a:tr>
              <a:tr h="671830">
                <a:tc>
                  <a:txBody>
                    <a:bodyPr/>
                    <a:lstStyle/>
                    <a:p>
                      <a:pPr algn="ctr">
                        <a:spcAft>
                          <a:spcPts val="0"/>
                        </a:spcAft>
                      </a:pPr>
                      <a:r>
                        <a:rPr lang="en-US" sz="2400" kern="1200" dirty="0">
                          <a:solidFill>
                            <a:schemeClr val="tx1"/>
                          </a:solidFill>
                          <a:latin typeface="Arial" panose="020B0604020202020204" pitchFamily="34" charset="0"/>
                          <a:ea typeface="+mn-ea"/>
                          <a:cs typeface="Arial" panose="020B0604020202020204" pitchFamily="34" charset="0"/>
                        </a:rPr>
                        <a:t>2</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just">
                        <a:spcAft>
                          <a:spcPts val="0"/>
                        </a:spcAft>
                      </a:pPr>
                      <a:r>
                        <a:rPr lang="en-US" sz="2400" kern="1200" dirty="0">
                          <a:solidFill>
                            <a:schemeClr val="tx1"/>
                          </a:solidFill>
                          <a:latin typeface="Arial" panose="020B0604020202020204" pitchFamily="34" charset="0"/>
                          <a:ea typeface="+mn-ea"/>
                          <a:cs typeface="Arial" panose="020B0604020202020204" pitchFamily="34" charset="0"/>
                        </a:rPr>
                        <a:t> </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just">
                        <a:spcAft>
                          <a:spcPts val="0"/>
                        </a:spcAft>
                      </a:pPr>
                      <a:r>
                        <a:rPr lang="en-US" sz="2400" kern="1200" dirty="0">
                          <a:solidFill>
                            <a:schemeClr val="tx1"/>
                          </a:solidFill>
                          <a:latin typeface="Arial" panose="020B0604020202020204" pitchFamily="34" charset="0"/>
                          <a:ea typeface="+mn-ea"/>
                          <a:cs typeface="Arial" panose="020B0604020202020204" pitchFamily="34" charset="0"/>
                        </a:rPr>
                        <a:t> </a:t>
                      </a:r>
                      <a:endParaRPr lang="zh-CN" sz="240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Lead-in</a:t>
            </a:r>
          </a:p>
          <a:p>
            <a:r>
              <a:rPr lang="en-US" altLang="zh-CN" sz="2800" dirty="0">
                <a:solidFill>
                  <a:schemeClr val="bg1"/>
                </a:solidFill>
                <a:latin typeface="Arial Black" panose="020B0A04020102020204" pitchFamily="34" charset="0"/>
              </a:rPr>
              <a:t>task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thinking</a:t>
            </a:r>
          </a:p>
        </p:txBody>
      </p:sp>
      <p:graphicFrame>
        <p:nvGraphicFramePr>
          <p:cNvPr id="3" name="表格 2"/>
          <p:cNvGraphicFramePr>
            <a:graphicFrameLocks noGrp="1"/>
          </p:cNvGraphicFramePr>
          <p:nvPr/>
        </p:nvGraphicFramePr>
        <p:xfrm>
          <a:off x="539552" y="2708920"/>
          <a:ext cx="8424936" cy="3456384"/>
        </p:xfrm>
        <a:graphic>
          <a:graphicData uri="http://schemas.openxmlformats.org/drawingml/2006/table">
            <a:tbl>
              <a:tblPr firstRow="1" firstCol="1" bandRow="1">
                <a:tableStyleId>{E8B1032C-EA38-4F05-BA0D-38AFFFC7BED3}</a:tableStyleId>
              </a:tblPr>
              <a:tblGrid>
                <a:gridCol w="439248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432048">
                <a:tc>
                  <a:txBody>
                    <a:bodyPr/>
                    <a:lstStyle/>
                    <a:p>
                      <a:pPr algn="ctr">
                        <a:spcAft>
                          <a:spcPts val="0"/>
                        </a:spcAft>
                      </a:pPr>
                      <a:r>
                        <a:rPr lang="en-US" sz="2400" b="1" kern="1200" dirty="0">
                          <a:solidFill>
                            <a:schemeClr val="tx1"/>
                          </a:solidFill>
                          <a:latin typeface="Arial" panose="020B0604020202020204" pitchFamily="34" charset="0"/>
                          <a:ea typeface="+mn-ea"/>
                          <a:cs typeface="Arial" panose="020B0604020202020204" pitchFamily="34" charset="0"/>
                        </a:rPr>
                        <a:t>Pros</a:t>
                      </a:r>
                      <a:endParaRPr lang="zh-CN" sz="24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ctr">
                        <a:spcAft>
                          <a:spcPts val="0"/>
                        </a:spcAft>
                      </a:pPr>
                      <a:r>
                        <a:rPr lang="en-US" sz="2400" b="1" kern="1200" dirty="0">
                          <a:solidFill>
                            <a:schemeClr val="tx1"/>
                          </a:solidFill>
                          <a:latin typeface="Arial" panose="020B0604020202020204" pitchFamily="34" charset="0"/>
                          <a:ea typeface="+mn-ea"/>
                          <a:cs typeface="Arial" panose="020B0604020202020204" pitchFamily="34" charset="0"/>
                        </a:rPr>
                        <a:t>Cons</a:t>
                      </a:r>
                      <a:endParaRPr lang="zh-CN" sz="24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0"/>
                  </a:ext>
                </a:extLst>
              </a:tr>
              <a:tr h="3024336">
                <a:tc>
                  <a:txBody>
                    <a:bodyPr/>
                    <a:lstStyle/>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altLang="zh-CN" sz="2200" b="0" kern="1200" dirty="0">
                        <a:solidFill>
                          <a:schemeClr val="tx1"/>
                        </a:solidFill>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zh-CN" sz="22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marL="342900" indent="-342900">
                        <a:buFont typeface="Arial" panose="020B0604020202020204" pitchFamily="34" charset="0"/>
                        <a:buChar char="•"/>
                      </a:pPr>
                      <a:endParaRPr lang="zh-CN" sz="22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2" name="TextBox 1"/>
          <p:cNvSpPr txBox="1"/>
          <p:nvPr/>
        </p:nvSpPr>
        <p:spPr>
          <a:xfrm>
            <a:off x="598233" y="3284984"/>
            <a:ext cx="4379520" cy="2800767"/>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more employment opportunities</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increased access to  education</a:t>
            </a: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enhanced product quality</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cheaper prices</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free movement of capital</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easier communication with others</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4977753" y="3249558"/>
            <a:ext cx="4079963" cy="2800767"/>
          </a:xfrm>
          <a:prstGeom prst="rect">
            <a:avLst/>
          </a:prstGeom>
          <a:noFill/>
        </p:spPr>
        <p:txBody>
          <a:bodyPr wrap="none" rtlCol="0">
            <a:spAutoFit/>
          </a:bodyPr>
          <a:lstStyle/>
          <a:p>
            <a:pPr marL="342900" lvl="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increased risk of the spread </a:t>
            </a:r>
          </a:p>
          <a:p>
            <a:pPr lvl="0"/>
            <a:r>
              <a:rPr lang="en-US" altLang="zh-CN" sz="2200" dirty="0">
                <a:solidFill>
                  <a:srgbClr val="C00000"/>
                </a:solidFill>
                <a:latin typeface="Arial" panose="020B0604020202020204" pitchFamily="34" charset="0"/>
                <a:cs typeface="Arial" panose="020B0604020202020204" pitchFamily="34" charset="0"/>
              </a:rPr>
              <a:t>    of diseases</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negative impacts on native</a:t>
            </a:r>
          </a:p>
          <a:p>
            <a:r>
              <a:rPr lang="en-US" altLang="zh-CN" sz="2200" dirty="0">
                <a:solidFill>
                  <a:srgbClr val="C00000"/>
                </a:solidFill>
                <a:latin typeface="Arial" panose="020B0604020202020204" pitchFamily="34" charset="0"/>
                <a:cs typeface="Arial" panose="020B0604020202020204" pitchFamily="34" charset="0"/>
              </a:rPr>
              <a:t>    culture</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uneven wealth distribution</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environment degradation</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cut-throat competition</a:t>
            </a:r>
            <a:endParaRPr lang="zh-CN" altLang="zh-CN" sz="22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monopoly</a:t>
            </a:r>
            <a:endParaRPr lang="zh-CN" altLang="zh-CN" sz="2200" dirty="0">
              <a:solidFill>
                <a:srgbClr val="C00000"/>
              </a:solidFill>
              <a:latin typeface="Arial" panose="020B0604020202020204" pitchFamily="34" charset="0"/>
              <a:cs typeface="Arial" panose="020B0604020202020204" pitchFamily="34" charset="0"/>
            </a:endParaRPr>
          </a:p>
        </p:txBody>
      </p:sp>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Lead-in</a:t>
            </a:r>
          </a:p>
          <a:p>
            <a:r>
              <a:rPr lang="en-US" altLang="zh-CN" sz="2800" dirty="0">
                <a:solidFill>
                  <a:schemeClr val="bg1"/>
                </a:solidFill>
                <a:latin typeface="Arial Black" panose="020B0A04020102020204" pitchFamily="34" charset="0"/>
              </a:rPr>
              <a:t>task</a:t>
            </a:r>
          </a:p>
        </p:txBody>
      </p:sp>
      <p:sp>
        <p:nvSpPr>
          <p:cNvPr id="7" name="内容占位符 6"/>
          <p:cNvSpPr>
            <a:spLocks noGrp="1"/>
          </p:cNvSpPr>
          <p:nvPr>
            <p:ph idx="1"/>
          </p:nvPr>
        </p:nvSpPr>
        <p:spPr>
          <a:xfrm>
            <a:off x="1022920" y="1844824"/>
            <a:ext cx="8229600" cy="748931"/>
          </a:xfrm>
        </p:spPr>
        <p:txBody>
          <a:bodyPr>
            <a:normAutofit/>
          </a:bodyPr>
          <a:lstStyle/>
          <a:p>
            <a:pPr marL="0" indent="0">
              <a:buNone/>
            </a:pPr>
            <a:r>
              <a:rPr lang="en-US" altLang="zh-CN" sz="2800" b="1" dirty="0">
                <a:solidFill>
                  <a:srgbClr val="C00000"/>
                </a:solidFill>
                <a:latin typeface="Arial" panose="020B0604020202020204" pitchFamily="34" charset="0"/>
                <a:cs typeface="Arial" panose="020B0604020202020204" pitchFamily="34" charset="0"/>
              </a:rPr>
              <a:t>Reference answers</a:t>
            </a:r>
            <a:endParaRPr lang="zh-CN" altLang="en-US" sz="2800" b="1" dirty="0">
              <a:solidFill>
                <a:srgbClr val="C00000"/>
              </a:solidFill>
              <a:latin typeface="Arial" panose="020B0604020202020204" pitchFamily="34" charset="0"/>
              <a:cs typeface="Arial" panose="020B0604020202020204" pitchFamily="34" charset="0"/>
            </a:endParaRPr>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ros and cons of globalization">
            <a:hlinkClick r:id="" action="ppaction://media"/>
          </p:cNvPr>
          <p:cNvPicPr>
            <a:picLocks noGrp="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555208" y="1600200"/>
            <a:ext cx="8033584" cy="4525963"/>
          </a:xfrm>
          <a:prstGeom prst="rect">
            <a:avLst/>
          </a:prstGeom>
        </p:spPr>
      </p:pic>
    </p:spTree>
  </p:cSld>
  <p:clrMapOvr>
    <a:masterClrMapping/>
  </p:clrMapOvr>
  <p:timing>
    <p:tnLst>
      <p:par>
        <p:cTn id="1" dur="indefinite" restart="never" nodeType="tmRoot">
          <p:childTnLst>
            <p:video fullScrn="1">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bwMode="auto">
          <a:xfrm>
            <a:off x="827584" y="2003090"/>
            <a:ext cx="8352928" cy="329811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sz="3600" b="1" kern="0" dirty="0">
                <a:solidFill>
                  <a:schemeClr val="accent2">
                    <a:lumMod val="75000"/>
                  </a:schemeClr>
                </a:solidFill>
                <a:latin typeface="Arial" panose="020B0604020202020204" pitchFamily="34" charset="0"/>
                <a:cs typeface="Arial" panose="020B0604020202020204" pitchFamily="34" charset="0"/>
              </a:rPr>
              <a:t>The focused issue</a:t>
            </a:r>
          </a:p>
          <a:p>
            <a:pPr lvl="1">
              <a:lnSpc>
                <a:spcPts val="3600"/>
              </a:lnSpc>
            </a:pPr>
            <a:r>
              <a:rPr lang="en-AU" altLang="zh-CN" sz="3400" kern="0" dirty="0">
                <a:solidFill>
                  <a:schemeClr val="accent6">
                    <a:lumMod val="75000"/>
                  </a:schemeClr>
                </a:solidFill>
                <a:latin typeface="Arial" panose="020B0604020202020204" pitchFamily="34" charset="0"/>
                <a:cs typeface="Arial" panose="020B0604020202020204" pitchFamily="34" charset="0"/>
              </a:rPr>
              <a:t> </a:t>
            </a:r>
            <a:r>
              <a:rPr lang="en-US" altLang="zh-CN" sz="3200" kern="0" dirty="0">
                <a:solidFill>
                  <a:schemeClr val="accent6">
                    <a:lumMod val="75000"/>
                  </a:schemeClr>
                </a:solidFill>
                <a:latin typeface="Arial" panose="020B0604020202020204" pitchFamily="34" charset="0"/>
                <a:cs typeface="Arial" panose="020B0604020202020204" pitchFamily="34" charset="0"/>
              </a:rPr>
              <a:t>globalization</a:t>
            </a:r>
            <a:endParaRPr lang="en-AU" altLang="zh-CN" sz="3200" kern="0" dirty="0">
              <a:solidFill>
                <a:schemeClr val="accent6">
                  <a:lumMod val="75000"/>
                </a:schemeClr>
              </a:solidFill>
              <a:latin typeface="Arial" panose="020B0604020202020204" pitchFamily="34" charset="0"/>
              <a:cs typeface="Arial" panose="020B0604020202020204" pitchFamily="34" charset="0"/>
            </a:endParaRPr>
          </a:p>
          <a:p>
            <a:pPr lvl="1">
              <a:lnSpc>
                <a:spcPts val="3600"/>
              </a:lnSpc>
            </a:pPr>
            <a:endParaRPr lang="en-AU" altLang="zh-CN" sz="800" kern="0" dirty="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sz="3600" b="1" kern="0" dirty="0">
                <a:solidFill>
                  <a:schemeClr val="accent2">
                    <a:lumMod val="75000"/>
                  </a:schemeClr>
                </a:solidFill>
                <a:latin typeface="Arial" panose="020B0604020202020204" pitchFamily="34" charset="0"/>
                <a:cs typeface="Arial" panose="020B0604020202020204" pitchFamily="34" charset="0"/>
              </a:rPr>
              <a:t>Reading task</a:t>
            </a:r>
          </a:p>
          <a:p>
            <a:pPr marL="901700" lvl="1" indent="-444500">
              <a:lnSpc>
                <a:spcPts val="3600"/>
              </a:lnSpc>
            </a:pPr>
            <a:r>
              <a:rPr lang="en-AU" altLang="zh-CN" sz="3200" kern="0" dirty="0">
                <a:solidFill>
                  <a:schemeClr val="accent6">
                    <a:lumMod val="75000"/>
                  </a:schemeClr>
                </a:solidFill>
                <a:latin typeface="Arial" panose="020B0604020202020204" pitchFamily="34" charset="0"/>
                <a:cs typeface="Arial" panose="020B0604020202020204" pitchFamily="34" charset="0"/>
              </a:rPr>
              <a:t>What are the impacts of globalization?</a:t>
            </a:r>
            <a:endParaRPr lang="zh-CN" altLang="en-US" sz="3200" kern="0" dirty="0">
              <a:solidFill>
                <a:schemeClr val="accent6">
                  <a:lumMod val="75000"/>
                </a:schemeClr>
              </a:solidFill>
            </a:endParaRPr>
          </a:p>
        </p:txBody>
      </p:sp>
      <p:pic>
        <p:nvPicPr>
          <p:cNvPr id="7"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Supplementary Information</a:t>
            </a:r>
          </a:p>
        </p:txBody>
      </p:sp>
      <p:sp>
        <p:nvSpPr>
          <p:cNvPr id="2" name="矩形 1"/>
          <p:cNvSpPr/>
          <p:nvPr/>
        </p:nvSpPr>
        <p:spPr>
          <a:xfrm>
            <a:off x="1187624" y="1628800"/>
            <a:ext cx="7200800" cy="52197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1. global integration </a:t>
            </a:r>
            <a:r>
              <a:rPr lang="zh-CN" altLang="zh-CN" sz="2800" b="1" dirty="0">
                <a:solidFill>
                  <a:schemeClr val="accent6">
                    <a:lumMod val="50000"/>
                  </a:schemeClr>
                </a:solidFill>
                <a:latin typeface="Arial" panose="020B0604020202020204" pitchFamily="34" charset="0"/>
                <a:cs typeface="Arial" panose="020B0604020202020204" pitchFamily="34" charset="0"/>
              </a:rPr>
              <a:t>全球一体化</a:t>
            </a:r>
          </a:p>
        </p:txBody>
      </p:sp>
      <p:sp>
        <p:nvSpPr>
          <p:cNvPr id="11" name="矩形 10"/>
          <p:cNvSpPr/>
          <p:nvPr/>
        </p:nvSpPr>
        <p:spPr>
          <a:xfrm>
            <a:off x="1187624" y="2276872"/>
            <a:ext cx="7345190" cy="2492990"/>
          </a:xfrm>
          <a:prstGeom prst="rect">
            <a:avLst/>
          </a:prstGeom>
        </p:spPr>
        <p:txBody>
          <a:bodyPr wrap="square">
            <a:spAutoFit/>
          </a:bodyPr>
          <a:lstStyle/>
          <a:p>
            <a:pPr algn="just"/>
            <a:r>
              <a:rPr lang="en-US" altLang="zh-CN" sz="2600" dirty="0">
                <a:latin typeface="Arial" panose="020B0604020202020204" pitchFamily="34" charset="0"/>
                <a:cs typeface="Arial" panose="020B0604020202020204" pitchFamily="34" charset="0"/>
              </a:rPr>
              <a:t>Global integration is the process by which a company combines different activities around the world so that they operate using the same products and methods. Global integration can involve the processes of product standardization and technology development centralization, etc.</a:t>
            </a:r>
            <a:endParaRPr lang="zh-CN" altLang="zh-CN" sz="2600" dirty="0">
              <a:latin typeface="Arial" panose="020B0604020202020204" pitchFamily="34" charset="0"/>
              <a:cs typeface="Arial" panose="020B0604020202020204" pitchFamily="34" charset="0"/>
            </a:endParaRPr>
          </a:p>
        </p:txBody>
      </p:sp>
      <p:pic>
        <p:nvPicPr>
          <p:cNvPr id="12"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Supplementary Information</a:t>
            </a:r>
          </a:p>
        </p:txBody>
      </p:sp>
      <p:sp>
        <p:nvSpPr>
          <p:cNvPr id="2" name="矩形 1"/>
          <p:cNvSpPr/>
          <p:nvPr/>
        </p:nvSpPr>
        <p:spPr>
          <a:xfrm>
            <a:off x="1187624" y="1628800"/>
            <a:ext cx="7200800" cy="52197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2. protectionism </a:t>
            </a:r>
            <a:r>
              <a:rPr lang="zh-CN" altLang="en-US" sz="2800" b="1" dirty="0">
                <a:solidFill>
                  <a:schemeClr val="accent6">
                    <a:lumMod val="50000"/>
                  </a:schemeClr>
                </a:solidFill>
                <a:latin typeface="Arial" panose="020B0604020202020204" pitchFamily="34" charset="0"/>
                <a:cs typeface="Arial" panose="020B0604020202020204" pitchFamily="34" charset="0"/>
              </a:rPr>
              <a:t>贸易保护主义</a:t>
            </a:r>
          </a:p>
        </p:txBody>
      </p:sp>
      <p:sp>
        <p:nvSpPr>
          <p:cNvPr id="11" name="矩形 10"/>
          <p:cNvSpPr/>
          <p:nvPr/>
        </p:nvSpPr>
        <p:spPr>
          <a:xfrm>
            <a:off x="899965" y="2094906"/>
            <a:ext cx="7632848" cy="4093428"/>
          </a:xfrm>
          <a:prstGeom prst="rect">
            <a:avLst/>
          </a:prstGeom>
        </p:spPr>
        <p:txBody>
          <a:bodyPr wrap="square">
            <a:spAutoFit/>
          </a:bodyPr>
          <a:lstStyle/>
          <a:p>
            <a:pPr algn="just"/>
            <a:r>
              <a:rPr lang="en-US" altLang="zh-CN" sz="2600" dirty="0">
                <a:latin typeface="Arial" panose="020B0604020202020204" pitchFamily="34" charset="0"/>
                <a:cs typeface="Arial" panose="020B0604020202020204" pitchFamily="34" charset="0"/>
              </a:rPr>
              <a:t>Protectionism is the economic policy of protecting domestic industries against foreign competition by restricting imports from other countries through methods such as tariffs on imported goods, import quotas and a variety of other government regulations. Protectionists believe that allowing foreign goods to enter domestic markets without being subject to tariffs or other forms of taxation, leads to a situation where domestic goods are at a disadvantage.</a:t>
            </a:r>
            <a:endParaRPr lang="zh-CN" altLang="zh-CN" sz="2600" dirty="0">
              <a:latin typeface="Arial" panose="020B0604020202020204" pitchFamily="34" charset="0"/>
              <a:cs typeface="Arial" panose="020B0604020202020204" pitchFamily="34" charset="0"/>
            </a:endParaRPr>
          </a:p>
        </p:txBody>
      </p:sp>
      <p:pic>
        <p:nvPicPr>
          <p:cNvPr id="12"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Supplementary Information</a:t>
            </a:r>
          </a:p>
        </p:txBody>
      </p:sp>
      <p:sp>
        <p:nvSpPr>
          <p:cNvPr id="2" name="矩形 1"/>
          <p:cNvSpPr/>
          <p:nvPr/>
        </p:nvSpPr>
        <p:spPr>
          <a:xfrm>
            <a:off x="1187624" y="1628800"/>
            <a:ext cx="7200800" cy="52197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3. xenophobia </a:t>
            </a:r>
            <a:r>
              <a:rPr lang="zh-CN" altLang="en-US" sz="2800" b="1" dirty="0">
                <a:solidFill>
                  <a:schemeClr val="accent6">
                    <a:lumMod val="50000"/>
                  </a:schemeClr>
                </a:solidFill>
                <a:latin typeface="Arial" panose="020B0604020202020204" pitchFamily="34" charset="0"/>
                <a:cs typeface="Arial" panose="020B0604020202020204" pitchFamily="34" charset="0"/>
              </a:rPr>
              <a:t>排外</a:t>
            </a:r>
          </a:p>
        </p:txBody>
      </p:sp>
      <p:sp>
        <p:nvSpPr>
          <p:cNvPr id="11" name="矩形 10"/>
          <p:cNvSpPr/>
          <p:nvPr/>
        </p:nvSpPr>
        <p:spPr>
          <a:xfrm>
            <a:off x="1187624" y="2276872"/>
            <a:ext cx="7345190" cy="3293209"/>
          </a:xfrm>
          <a:prstGeom prst="rect">
            <a:avLst/>
          </a:prstGeom>
        </p:spPr>
        <p:txBody>
          <a:bodyPr wrap="square">
            <a:spAutoFit/>
          </a:bodyPr>
          <a:lstStyle/>
          <a:p>
            <a:pPr algn="just"/>
            <a:r>
              <a:rPr lang="en-US" altLang="zh-CN" sz="2600" dirty="0">
                <a:latin typeface="Arial" panose="020B0604020202020204" pitchFamily="34" charset="0"/>
                <a:cs typeface="Arial" panose="020B0604020202020204" pitchFamily="34" charset="0"/>
              </a:rPr>
              <a:t>Xenophobia is the fear or hatred of that which is perceived to be foreign or strange. It typically involves the belief that there is a conflict between an individual’s </a:t>
            </a:r>
            <a:r>
              <a:rPr lang="en-US" altLang="zh-CN" sz="2600" dirty="0" err="1">
                <a:latin typeface="Arial" panose="020B0604020202020204" pitchFamily="34" charset="0"/>
                <a:cs typeface="Arial" panose="020B0604020202020204" pitchFamily="34" charset="0"/>
              </a:rPr>
              <a:t>ingroup</a:t>
            </a:r>
            <a:r>
              <a:rPr lang="en-US" altLang="zh-CN" sz="2600" dirty="0">
                <a:latin typeface="Arial" panose="020B0604020202020204" pitchFamily="34" charset="0"/>
                <a:cs typeface="Arial" panose="020B0604020202020204" pitchFamily="34" charset="0"/>
              </a:rPr>
              <a:t> and an </a:t>
            </a:r>
            <a:r>
              <a:rPr lang="en-US" altLang="zh-CN" sz="2600" dirty="0" err="1">
                <a:latin typeface="Arial" panose="020B0604020202020204" pitchFamily="34" charset="0"/>
                <a:cs typeface="Arial" panose="020B0604020202020204" pitchFamily="34" charset="0"/>
              </a:rPr>
              <a:t>outgroup</a:t>
            </a:r>
            <a:r>
              <a:rPr lang="en-US" altLang="zh-CN" sz="2600" dirty="0">
                <a:latin typeface="Arial" panose="020B0604020202020204" pitchFamily="34" charset="0"/>
                <a:cs typeface="Arial" panose="020B0604020202020204" pitchFamily="34" charset="0"/>
              </a:rPr>
              <a:t>. It may manifest in suspicion of the other’s activities, a desire to eliminate their presence, and fear of losing national, ethnic or racial identity.</a:t>
            </a:r>
            <a:endParaRPr lang="zh-CN" altLang="zh-CN" sz="2600" dirty="0">
              <a:latin typeface="Arial" panose="020B0604020202020204" pitchFamily="34" charset="0"/>
              <a:cs typeface="Arial" panose="020B0604020202020204" pitchFamily="34" charset="0"/>
            </a:endParaRPr>
          </a:p>
        </p:txBody>
      </p:sp>
      <p:pic>
        <p:nvPicPr>
          <p:cNvPr id="12"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09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0933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6195" y="-27305"/>
            <a:ext cx="2878455" cy="1224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solidFill>
                  <a:schemeClr val="bg1"/>
                </a:solidFill>
                <a:latin typeface="Arial Black" panose="020B0A04020102020204" pitchFamily="34" charset="0"/>
              </a:rPr>
              <a:t>Objectives</a:t>
            </a:r>
          </a:p>
        </p:txBody>
      </p:sp>
      <p:sp>
        <p:nvSpPr>
          <p:cNvPr id="15" name="Rectangle 13"/>
          <p:cNvSpPr>
            <a:spLocks noChangeArrowheads="1"/>
          </p:cNvSpPr>
          <p:nvPr/>
        </p:nvSpPr>
        <p:spPr bwMode="auto">
          <a:xfrm>
            <a:off x="107315" y="1340485"/>
            <a:ext cx="8764270" cy="5197475"/>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indent="-342900">
              <a:lnSpc>
                <a:spcPct val="150000"/>
              </a:lnSpc>
              <a:spcBef>
                <a:spcPct val="20000"/>
              </a:spcBef>
              <a:buFontTx/>
              <a:buChar char="•"/>
            </a:pPr>
            <a:r>
              <a:rPr lang="en-US" altLang="zh-CN" sz="2800" b="1" dirty="0">
                <a:solidFill>
                  <a:srgbClr val="C00000"/>
                </a:solidFill>
                <a:latin typeface="Arial" panose="020B0604020202020204" pitchFamily="34" charset="0"/>
                <a:cs typeface="Arial" panose="020B0604020202020204" pitchFamily="34" charset="0"/>
              </a:rPr>
              <a:t>Academic Reading</a:t>
            </a:r>
            <a:r>
              <a:rPr lang="en-US" altLang="zh-CN" sz="2800" b="1" dirty="0">
                <a:solidFill>
                  <a:schemeClr val="accent6">
                    <a:lumMod val="50000"/>
                  </a:schemeClr>
                </a:solidFill>
                <a:latin typeface="Arial" panose="020B0604020202020204" pitchFamily="34" charset="0"/>
                <a:cs typeface="Arial" panose="020B0604020202020204" pitchFamily="34" charset="0"/>
              </a:rPr>
              <a:t>: Summarize the main ideas of a text and identify essential supporting points</a:t>
            </a:r>
          </a:p>
          <a:p>
            <a:pPr marL="342900" indent="-342900">
              <a:lnSpc>
                <a:spcPct val="150000"/>
              </a:lnSpc>
              <a:spcBef>
                <a:spcPct val="20000"/>
              </a:spcBef>
              <a:buFontTx/>
              <a:buChar char="•"/>
            </a:pPr>
            <a:r>
              <a:rPr lang="en-US" altLang="zh-CN" sz="2800" b="1" dirty="0">
                <a:solidFill>
                  <a:srgbClr val="C00000"/>
                </a:solidFill>
                <a:latin typeface="Arial" panose="020B0604020202020204" pitchFamily="34" charset="0"/>
                <a:cs typeface="Arial" panose="020B0604020202020204" pitchFamily="34" charset="0"/>
              </a:rPr>
              <a:t>Academic Viewing</a:t>
            </a:r>
            <a:r>
              <a:rPr lang="en-US" altLang="zh-CN" sz="2800" b="1" dirty="0">
                <a:solidFill>
                  <a:schemeClr val="accent6">
                    <a:lumMod val="50000"/>
                  </a:schemeClr>
                </a:solidFill>
                <a:latin typeface="Arial" panose="020B0604020202020204" pitchFamily="34" charset="0"/>
                <a:cs typeface="Arial" panose="020B0604020202020204" pitchFamily="34" charset="0"/>
              </a:rPr>
              <a:t>: Take notes in proper forms</a:t>
            </a:r>
            <a:endParaRPr lang="en-US" altLang="zh-CN" sz="2800" b="1" dirty="0">
              <a:solidFill>
                <a:schemeClr val="accent6">
                  <a:lumMod val="50000"/>
                </a:schemeClr>
              </a:solidFill>
              <a:latin typeface="Arial" panose="020B0604020202020204" pitchFamily="34" charset="0"/>
              <a:cs typeface="Arial" panose="020B0604020202020204" pitchFamily="34" charset="0"/>
              <a:hlinkClick r:id="" action="ppaction://noaction"/>
            </a:endParaRPr>
          </a:p>
          <a:p>
            <a:pPr marL="342900" indent="-342900">
              <a:lnSpc>
                <a:spcPct val="150000"/>
              </a:lnSpc>
              <a:spcBef>
                <a:spcPct val="20000"/>
              </a:spcBef>
              <a:buFontTx/>
              <a:buChar char="•"/>
            </a:pPr>
            <a:r>
              <a:rPr lang="en-US" altLang="zh-CN" sz="2800" b="1" dirty="0">
                <a:solidFill>
                  <a:srgbClr val="C00000"/>
                </a:solidFill>
                <a:latin typeface="Arial" panose="020B0604020202020204" pitchFamily="34" charset="0"/>
                <a:cs typeface="Arial" panose="020B0604020202020204" pitchFamily="34" charset="0"/>
              </a:rPr>
              <a:t>Academic Speaking</a:t>
            </a:r>
            <a:r>
              <a:rPr lang="en-US" altLang="zh-CN" sz="2800" b="1" dirty="0">
                <a:solidFill>
                  <a:schemeClr val="accent6">
                    <a:lumMod val="50000"/>
                  </a:schemeClr>
                </a:solidFill>
                <a:latin typeface="Arial" panose="020B0604020202020204" pitchFamily="34" charset="0"/>
                <a:cs typeface="Arial" panose="020B0604020202020204" pitchFamily="34" charset="0"/>
              </a:rPr>
              <a:t>: perpare a strong opening </a:t>
            </a:r>
          </a:p>
          <a:p>
            <a:pPr marL="342900" indent="-342900">
              <a:lnSpc>
                <a:spcPct val="150000"/>
              </a:lnSpc>
              <a:spcBef>
                <a:spcPct val="20000"/>
              </a:spcBef>
              <a:buFontTx/>
              <a:buChar char="•"/>
            </a:pPr>
            <a:r>
              <a:rPr lang="en-US" altLang="zh-CN" sz="2800" b="1" dirty="0">
                <a:solidFill>
                  <a:srgbClr val="C00000"/>
                </a:solidFill>
                <a:latin typeface="Arial" panose="020B0604020202020204" pitchFamily="34" charset="0"/>
                <a:cs typeface="Arial" panose="020B0604020202020204" pitchFamily="34" charset="0"/>
              </a:rPr>
              <a:t>Academic Writing</a:t>
            </a:r>
            <a:r>
              <a:rPr lang="en-US" altLang="zh-CN" sz="2800" b="1" dirty="0">
                <a:solidFill>
                  <a:schemeClr val="accent6">
                    <a:lumMod val="50000"/>
                  </a:schemeClr>
                </a:solidFill>
                <a:latin typeface="Arial" panose="020B0604020202020204" pitchFamily="34" charset="0"/>
                <a:cs typeface="Arial" panose="020B0604020202020204" pitchFamily="34" charset="0"/>
              </a:rPr>
              <a:t>: Macro structures: write an introduction; Micro skills: write thesis statement</a:t>
            </a:r>
            <a:endParaRPr lang="en-US" altLang="zh-CN" sz="2800" b="1" dirty="0">
              <a:solidFill>
                <a:schemeClr val="accent6">
                  <a:lumMod val="50000"/>
                </a:schemeClr>
              </a:solidFill>
              <a:latin typeface="Arial" panose="020B0604020202020204" pitchFamily="34" charset="0"/>
              <a:cs typeface="Arial" panose="020B0604020202020204" pitchFamily="34" charset="0"/>
              <a:hlinkClick r:id="rId4" action="ppaction://hlinksldjum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Supplementary Information</a:t>
            </a:r>
          </a:p>
        </p:txBody>
      </p:sp>
      <p:sp>
        <p:nvSpPr>
          <p:cNvPr id="2" name="矩形 1"/>
          <p:cNvSpPr/>
          <p:nvPr/>
        </p:nvSpPr>
        <p:spPr>
          <a:xfrm>
            <a:off x="1187624" y="1628800"/>
            <a:ext cx="7200800" cy="52197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4. nationalism 民族主义</a:t>
            </a:r>
          </a:p>
        </p:txBody>
      </p:sp>
      <p:sp>
        <p:nvSpPr>
          <p:cNvPr id="11" name="矩形 10"/>
          <p:cNvSpPr/>
          <p:nvPr/>
        </p:nvSpPr>
        <p:spPr>
          <a:xfrm>
            <a:off x="1187624" y="2276872"/>
            <a:ext cx="7345190" cy="3108543"/>
          </a:xfrm>
          <a:prstGeom prst="rect">
            <a:avLst/>
          </a:prstGeom>
        </p:spPr>
        <p:txBody>
          <a:bodyPr wrap="square">
            <a:spAutoFit/>
          </a:bodyPr>
          <a:lstStyle/>
          <a:p>
            <a:pPr algn="just"/>
            <a:r>
              <a:rPr lang="en-US" altLang="zh-CN" sz="2800" dirty="0">
                <a:latin typeface="Arial" panose="020B0604020202020204" pitchFamily="34" charset="0"/>
                <a:cs typeface="Arial" panose="020B0604020202020204" pitchFamily="34" charset="0"/>
              </a:rPr>
              <a:t>Nationalism is an ideology by people who believe their nation is superior to all others. In most contexts today, nationalism is “the policy or doctrine of asserting the interests of one’s own nation viewed as separate from the interests of other nations or the common interests of all nations.”</a:t>
            </a:r>
            <a:endParaRPr lang="zh-CN" altLang="zh-CN" sz="2800" dirty="0">
              <a:latin typeface="Arial" panose="020B0604020202020204" pitchFamily="34" charset="0"/>
              <a:cs typeface="Arial" panose="020B0604020202020204" pitchFamily="34" charset="0"/>
            </a:endParaRPr>
          </a:p>
        </p:txBody>
      </p:sp>
      <p:pic>
        <p:nvPicPr>
          <p:cNvPr id="12"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495" y="116840"/>
            <a:ext cx="7532370" cy="1143000"/>
          </a:xfrm>
        </p:spPr>
        <p:txBody>
          <a:bodyPr>
            <a:normAutofit/>
          </a:bodyPr>
          <a:lstStyle/>
          <a:p>
            <a:pPr marL="0" marR="0" indent="0" algn="ctr" defTabSz="914400" rtl="0" eaLnBrk="1" fontAlgn="base" latinLnBrk="0" hangingPunct="1">
              <a:lnSpc>
                <a:spcPct val="90000"/>
              </a:lnSpc>
              <a:spcBef>
                <a:spcPct val="0"/>
              </a:spcBef>
              <a:spcAft>
                <a:spcPct val="0"/>
              </a:spcAft>
              <a:buClrTx/>
              <a:buSzTx/>
              <a:buFontTx/>
              <a:buNone/>
            </a:pPr>
            <a:r>
              <a:rPr kumimoji="0" lang="en-US" altLang="zh-CN" sz="3555" b="1" i="0" u="none" strike="noStrike" kern="1200" cap="none" spc="0" normalizeH="0" baseline="0" noProof="1">
                <a:solidFill>
                  <a:schemeClr val="accent6">
                    <a:lumMod val="75000"/>
                  </a:schemeClr>
                </a:solidFill>
                <a:latin typeface="+mj-lt"/>
                <a:ea typeface="+mj-ea"/>
                <a:cs typeface="+mj-cs"/>
              </a:rPr>
              <a:t>Globalization: The Good, the Bad </a:t>
            </a:r>
            <a:br>
              <a:rPr kumimoji="0" lang="en-US" altLang="zh-CN" sz="3555" b="1" i="0" u="none" strike="noStrike" kern="1200" cap="none" spc="0" normalizeH="0" baseline="0" noProof="1">
                <a:solidFill>
                  <a:schemeClr val="accent6">
                    <a:lumMod val="75000"/>
                  </a:schemeClr>
                </a:solidFill>
                <a:latin typeface="+mj-lt"/>
                <a:ea typeface="+mj-ea"/>
                <a:cs typeface="+mj-cs"/>
              </a:rPr>
            </a:br>
            <a:r>
              <a:rPr kumimoji="0" lang="en-US" altLang="zh-CN" sz="3555" b="1" i="0" u="none" strike="noStrike" kern="1200" cap="none" spc="0" normalizeH="0" baseline="0" noProof="1">
                <a:solidFill>
                  <a:schemeClr val="accent6">
                    <a:lumMod val="75000"/>
                  </a:schemeClr>
                </a:solidFill>
                <a:latin typeface="+mj-lt"/>
                <a:ea typeface="+mj-ea"/>
                <a:cs typeface="+mj-cs"/>
              </a:rPr>
              <a:t>and the Uncertain</a:t>
            </a:r>
          </a:p>
        </p:txBody>
      </p:sp>
      <p:sp>
        <p:nvSpPr>
          <p:cNvPr id="5122" name="内容占位符 2"/>
          <p:cNvSpPr>
            <a:spLocks noGrp="1"/>
          </p:cNvSpPr>
          <p:nvPr>
            <p:ph idx="1"/>
          </p:nvPr>
        </p:nvSpPr>
        <p:spPr>
          <a:xfrm>
            <a:off x="-36195" y="1196975"/>
            <a:ext cx="5580063" cy="4779963"/>
          </a:xfrm>
        </p:spPr>
        <p:txBody>
          <a:bodyPr anchor="t" anchorCtr="0"/>
          <a:lstStyle/>
          <a:p>
            <a:pPr marL="0" indent="0">
              <a:buNone/>
            </a:pPr>
            <a:r>
              <a:rPr lang="en-US" altLang="zh-CN" sz="2800" b="1" dirty="0">
                <a:solidFill>
                  <a:srgbClr val="3333FF"/>
                </a:solidFill>
                <a:latin typeface="Times New Roman" panose="02020603050405020304" pitchFamily="18" charset="0"/>
              </a:rPr>
              <a:t>1 </a:t>
            </a:r>
            <a:endParaRPr lang="zh-CN" altLang="en-US" sz="2400" dirty="0">
              <a:latin typeface="Times New Roman" panose="02020603050405020304" pitchFamily="18" charset="0"/>
            </a:endParaRPr>
          </a:p>
        </p:txBody>
      </p:sp>
      <p:sp>
        <p:nvSpPr>
          <p:cNvPr id="5123" name="Rectangle 7"/>
          <p:cNvSpPr/>
          <p:nvPr/>
        </p:nvSpPr>
        <p:spPr>
          <a:xfrm>
            <a:off x="22225" y="-26987"/>
            <a:ext cx="2028825" cy="1463675"/>
          </a:xfrm>
          <a:prstGeom prst="rect">
            <a:avLst/>
          </a:prstGeom>
          <a:noFill/>
          <a:ln w="9525">
            <a:noFill/>
          </a:ln>
        </p:spPr>
        <p:txBody>
          <a:bodyPr anchor="ctr" anchorCtr="0"/>
          <a:lstStyle/>
          <a:p>
            <a:r>
              <a:rPr lang="en-US" altLang="zh-CN" sz="2800" dirty="0">
                <a:solidFill>
                  <a:srgbClr val="FF0000"/>
                </a:solidFill>
                <a:latin typeface="Arial Black" panose="020B0A04020102020204" pitchFamily="34" charset="0"/>
                <a:ea typeface="宋体" panose="02010600030101010101" pitchFamily="2" charset="-122"/>
              </a:rPr>
              <a:t>Text A </a:t>
            </a:r>
          </a:p>
        </p:txBody>
      </p:sp>
      <p:sp>
        <p:nvSpPr>
          <p:cNvPr id="13" name="云形 12"/>
          <p:cNvSpPr/>
          <p:nvPr/>
        </p:nvSpPr>
        <p:spPr>
          <a:xfrm>
            <a:off x="6012180" y="4221480"/>
            <a:ext cx="2637790" cy="6197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Background</a:t>
            </a:r>
            <a:endParaRPr lang="zh-CN" altLang="en-US" sz="2400" strike="noStrike" noProof="1">
              <a:solidFill>
                <a:schemeClr val="tx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251460" y="1268730"/>
            <a:ext cx="5871845" cy="526224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When over 2000 world leaders of government, business and academia descended on Davos last month, discussions were dominated by the global economic crisis, the deep trouble in the Eurozone, and issues of lending, jobs, income disparity and growth. But there is a deeper crisis that penetrates beneath these significant troubles of today. This is a period of crisis in globalization and in values—a very deep crisis. This is not just an economic issue, although that has been the surfaced manifestation at the present time. This is also about culture, values, connectivity, and many other dimensions.</a:t>
            </a:r>
            <a:r>
              <a:rPr lang="en-US" altLang="zh-CN" sz="2400" dirty="0">
                <a:latin typeface="Times New Roman" panose="02020603050405020304" pitchFamily="18" charset="0"/>
                <a:ea typeface="+mn-ea"/>
                <a:cs typeface="Times New Roman" panose="02020603050405020304" pitchFamily="18" charset="0"/>
              </a:rPr>
              <a:t> </a:t>
            </a:r>
          </a:p>
        </p:txBody>
      </p:sp>
      <p:cxnSp>
        <p:nvCxnSpPr>
          <p:cNvPr id="8" name="Straight Connector 7"/>
          <p:cNvCxnSpPr/>
          <p:nvPr/>
        </p:nvCxnSpPr>
        <p:spPr>
          <a:xfrm>
            <a:off x="2555875" y="4221480"/>
            <a:ext cx="3240405"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 name="Straight Connector 4"/>
          <p:cNvCxnSpPr/>
          <p:nvPr/>
        </p:nvCxnSpPr>
        <p:spPr>
          <a:xfrm>
            <a:off x="323215" y="4653280"/>
            <a:ext cx="4968875"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 name="Straight Connector 7"/>
          <p:cNvCxnSpPr/>
          <p:nvPr/>
        </p:nvCxnSpPr>
        <p:spPr>
          <a:xfrm>
            <a:off x="323215" y="5013325"/>
            <a:ext cx="792480"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725" y="167005"/>
            <a:ext cx="5631815" cy="6654165"/>
          </a:xfrm>
        </p:spPr>
        <p:txBody>
          <a:bodyPr>
            <a:normAutofit fontScale="60000"/>
          </a:bodyPr>
          <a:lstStyle/>
          <a:p>
            <a:pPr marL="0" marR="0" indent="0" algn="l" defTabSz="914400" rtl="0" eaLnBrk="1" fontAlgn="base" latinLnBrk="0" hangingPunct="1">
              <a:lnSpc>
                <a:spcPct val="110000"/>
              </a:lnSpc>
              <a:spcBef>
                <a:spcPct val="20000"/>
              </a:spcBef>
              <a:spcAft>
                <a:spcPct val="0"/>
              </a:spcAft>
              <a:buClrTx/>
              <a:buSzTx/>
              <a:buFontTx/>
              <a:buNone/>
            </a:pPr>
            <a:r>
              <a:rPr lang="en-US" altLang="zh-CN" sz="5335" b="1" dirty="0">
                <a:solidFill>
                  <a:srgbClr val="3333FF"/>
                </a:solidFill>
                <a:latin typeface="Times New Roman" panose="02020603050405020304" pitchFamily="18" charset="0"/>
                <a:cs typeface="Times New Roman" panose="02020603050405020304" pitchFamily="18" charset="0"/>
              </a:rPr>
              <a:t>2</a:t>
            </a:r>
            <a:r>
              <a:rPr lang="en-US" altLang="zh-CN" sz="3200" b="1" dirty="0">
                <a:solidFill>
                  <a:srgbClr val="3333FF"/>
                </a:solidFill>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Globalization is at the centre of today’s debates. Yet, despite much research and commentary, vital dimensions remain poorly understood. </a:t>
            </a:r>
            <a:r>
              <a:rPr lang="en-US" altLang="zh-CN" sz="4000" u="sng" dirty="0">
                <a:latin typeface="Times New Roman" panose="02020603050405020304" pitchFamily="18" charset="0"/>
                <a:ea typeface="宋体" panose="02010600030101010101" pitchFamily="2" charset="-122"/>
                <a:cs typeface="Times New Roman" panose="02020603050405020304" pitchFamily="18" charset="0"/>
              </a:rPr>
              <a:t>Recent decades of globalization have created a more interconnected, interdependent and complex world than ever witnessed before.</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 While global policy has focused on facilitating integration, the implications of growing interdependence have been largely ignored. </a:t>
            </a:r>
            <a:r>
              <a:rPr lang="en-US" altLang="zh-CN" sz="4000" u="sng" dirty="0">
                <a:latin typeface="Times New Roman" panose="02020603050405020304" pitchFamily="18" charset="0"/>
                <a:ea typeface="宋体" panose="02010600030101010101" pitchFamily="2" charset="-122"/>
                <a:cs typeface="Times New Roman" panose="02020603050405020304" pitchFamily="18" charset="0"/>
              </a:rPr>
              <a:t>The acceleration in global integration has brought many benefits, but it also has created fragility through increased vulnerability and exposure to global shocks, such as today’s financial crisis.</a:t>
            </a:r>
            <a:r>
              <a:rPr kumimoji="0" lang="en-US" altLang="zh-CN" sz="4000" b="0"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0" name="云形 9"/>
          <p:cNvSpPr/>
          <p:nvPr/>
        </p:nvSpPr>
        <p:spPr>
          <a:xfrm>
            <a:off x="5868035" y="1700530"/>
            <a:ext cx="2983865" cy="107251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Research gap </a:t>
            </a:r>
          </a:p>
        </p:txBody>
      </p:sp>
      <p:sp>
        <p:nvSpPr>
          <p:cNvPr id="15" name="直角双向箭头 14"/>
          <p:cNvSpPr/>
          <p:nvPr/>
        </p:nvSpPr>
        <p:spPr>
          <a:xfrm flipV="1">
            <a:off x="5400675" y="764540"/>
            <a:ext cx="2286635" cy="624840"/>
          </a:xfrm>
          <a:prstGeom prst="lef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直角双向箭头 15"/>
          <p:cNvSpPr/>
          <p:nvPr/>
        </p:nvSpPr>
        <p:spPr>
          <a:xfrm>
            <a:off x="5363845" y="3573145"/>
            <a:ext cx="3178175" cy="494030"/>
          </a:xfrm>
          <a:prstGeom prst="lef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cxnSp>
        <p:nvCxnSpPr>
          <p:cNvPr id="5" name="直接连接符 4"/>
          <p:cNvCxnSpPr/>
          <p:nvPr/>
        </p:nvCxnSpPr>
        <p:spPr>
          <a:xfrm>
            <a:off x="1979295" y="1484630"/>
            <a:ext cx="2952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3215" y="1988820"/>
            <a:ext cx="21602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835785" y="3933190"/>
            <a:ext cx="3312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215" y="4364990"/>
            <a:ext cx="51847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1685" y="5229225"/>
            <a:ext cx="9359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59205" y="5589270"/>
            <a:ext cx="9359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2" name="矩形 1"/>
          <p:cNvSpPr/>
          <p:nvPr/>
        </p:nvSpPr>
        <p:spPr>
          <a:xfrm>
            <a:off x="1115616" y="1736259"/>
            <a:ext cx="7524514" cy="1198880"/>
          </a:xfrm>
          <a:prstGeom prst="rect">
            <a:avLst/>
          </a:prstGeom>
        </p:spPr>
        <p:txBody>
          <a:bodyPr wrap="square">
            <a:spAutoFit/>
          </a:bodyPr>
          <a:lstStyle/>
          <a:p>
            <a:pPr lvl="0" algn="just"/>
            <a:r>
              <a:rPr lang="en-US" altLang="zh-CN" sz="2400" u="sng" dirty="0">
                <a:latin typeface="Arial" panose="020B0604020202020204" pitchFamily="34" charset="0"/>
                <a:cs typeface="Arial" panose="020B0604020202020204" pitchFamily="34" charset="0"/>
              </a:rPr>
              <a:t>Recent decades of globalization has created a </a:t>
            </a:r>
            <a:r>
              <a:rPr lang="en-US" altLang="zh-CN" sz="2400" i="1" u="sng" dirty="0">
                <a:solidFill>
                  <a:srgbClr val="C00000"/>
                </a:solidFill>
                <a:latin typeface="Arial" panose="020B0604020202020204" pitchFamily="34" charset="0"/>
                <a:cs typeface="Arial" panose="020B0604020202020204" pitchFamily="34" charset="0"/>
              </a:rPr>
              <a:t>more</a:t>
            </a:r>
            <a:r>
              <a:rPr lang="en-US" altLang="zh-CN" sz="2400" u="sng" dirty="0">
                <a:solidFill>
                  <a:srgbClr val="C00000"/>
                </a:solidFill>
                <a:latin typeface="Arial" panose="020B0604020202020204" pitchFamily="34" charset="0"/>
                <a:cs typeface="Arial" panose="020B0604020202020204" pitchFamily="34" charset="0"/>
              </a:rPr>
              <a:t> </a:t>
            </a:r>
            <a:r>
              <a:rPr lang="en-US" altLang="zh-CN" sz="2400" u="sng" dirty="0">
                <a:latin typeface="Arial" panose="020B0604020202020204" pitchFamily="34" charset="0"/>
                <a:cs typeface="Arial" panose="020B0604020202020204" pitchFamily="34" charset="0"/>
              </a:rPr>
              <a:t>interconnected, interdependent, and complex world </a:t>
            </a:r>
            <a:r>
              <a:rPr lang="en-US" altLang="zh-CN" sz="2400" i="1" u="sng" dirty="0">
                <a:solidFill>
                  <a:srgbClr val="C00000"/>
                </a:solidFill>
                <a:latin typeface="Arial" panose="020B0604020202020204" pitchFamily="34" charset="0"/>
                <a:cs typeface="Arial" panose="020B0604020202020204" pitchFamily="34" charset="0"/>
              </a:rPr>
              <a:t>than ever </a:t>
            </a:r>
            <a:r>
              <a:rPr lang="en-US" altLang="zh-CN" sz="2400" u="sng" dirty="0">
                <a:latin typeface="Arial" panose="020B0604020202020204" pitchFamily="34" charset="0"/>
                <a:cs typeface="Arial" panose="020B0604020202020204" pitchFamily="34" charset="0"/>
              </a:rPr>
              <a:t>witnessed</a:t>
            </a:r>
            <a:r>
              <a:rPr lang="en-US" altLang="zh-CN" sz="2400" i="1" u="sng" dirty="0">
                <a:latin typeface="Arial" panose="020B0604020202020204" pitchFamily="34" charset="0"/>
                <a:cs typeface="Arial" panose="020B0604020202020204" pitchFamily="34" charset="0"/>
              </a:rPr>
              <a:t> </a:t>
            </a:r>
            <a:r>
              <a:rPr lang="en-US" altLang="zh-CN" sz="2400" i="1" u="sng" dirty="0">
                <a:solidFill>
                  <a:srgbClr val="C00000"/>
                </a:solidFill>
                <a:latin typeface="Arial" panose="020B0604020202020204" pitchFamily="34" charset="0"/>
                <a:cs typeface="Arial" panose="020B0604020202020204" pitchFamily="34" charset="0"/>
              </a:rPr>
              <a:t>before</a:t>
            </a:r>
            <a:r>
              <a:rPr lang="en-US" altLang="zh-CN" sz="2400" u="sng" dirty="0">
                <a:latin typeface="Arial" panose="020B0604020202020204" pitchFamily="34" charset="0"/>
                <a:cs typeface="Arial" panose="020B0604020202020204" pitchFamily="34" charset="0"/>
              </a:rPr>
              <a:t>. (Para. 2)</a:t>
            </a:r>
            <a:endParaRPr lang="zh-CN" altLang="zh-CN" sz="2400" u="sng" dirty="0">
              <a:latin typeface="Arial" panose="020B0604020202020204" pitchFamily="34" charset="0"/>
              <a:cs typeface="Arial" panose="020B0604020202020204" pitchFamily="34" charset="0"/>
            </a:endParaRPr>
          </a:p>
        </p:txBody>
      </p:sp>
      <p:sp>
        <p:nvSpPr>
          <p:cNvPr id="3" name="矩形 2"/>
          <p:cNvSpPr/>
          <p:nvPr/>
        </p:nvSpPr>
        <p:spPr>
          <a:xfrm>
            <a:off x="323528" y="3140968"/>
            <a:ext cx="8316602" cy="2246769"/>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chemeClr val="accent6">
                    <a:lumMod val="50000"/>
                  </a:schemeClr>
                </a:solidFill>
                <a:latin typeface="Arial" panose="020B0604020202020204" pitchFamily="34" charset="0"/>
                <a:cs typeface="Arial" panose="020B0604020202020204" pitchFamily="34" charset="0"/>
              </a:rPr>
              <a:t>more … than ever before: </a:t>
            </a:r>
            <a:r>
              <a:rPr lang="zh-CN" altLang="zh-CN" sz="2400" dirty="0"/>
              <a:t>比以往任何时候更加…</a:t>
            </a:r>
            <a:endParaRPr lang="en-US" altLang="zh-CN" sz="2400" dirty="0"/>
          </a:p>
          <a:p>
            <a:pPr marL="342900" indent="-342900" algn="just">
              <a:buFont typeface="Arial" panose="020B0604020202020204" pitchFamily="34" charset="0"/>
              <a:buChar char="•"/>
            </a:pPr>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Society is now much </a:t>
            </a:r>
            <a:r>
              <a:rPr lang="en-US" altLang="zh-CN" sz="2400" i="1" dirty="0">
                <a:solidFill>
                  <a:schemeClr val="accent6">
                    <a:lumMod val="50000"/>
                  </a:schemeClr>
                </a:solidFill>
                <a:latin typeface="Arial" panose="020B0604020202020204" pitchFamily="34" charset="0"/>
                <a:cs typeface="Arial" panose="020B0604020202020204" pitchFamily="34" charset="0"/>
              </a:rPr>
              <a:t>more</a:t>
            </a:r>
            <a:r>
              <a:rPr lang="en-US" altLang="zh-CN" sz="2400" i="1" dirty="0">
                <a:latin typeface="Arial" panose="020B0604020202020204" pitchFamily="34" charset="0"/>
                <a:cs typeface="Arial" panose="020B0604020202020204" pitchFamily="34" charset="0"/>
              </a:rPr>
              <a:t> diverse </a:t>
            </a:r>
            <a:r>
              <a:rPr lang="en-US" altLang="zh-CN" sz="2400" i="1" dirty="0">
                <a:solidFill>
                  <a:schemeClr val="accent6">
                    <a:lumMod val="50000"/>
                  </a:schemeClr>
                </a:solidFill>
                <a:latin typeface="Arial" panose="020B0604020202020204" pitchFamily="34" charset="0"/>
                <a:cs typeface="Arial" panose="020B0604020202020204" pitchFamily="34" charset="0"/>
              </a:rPr>
              <a:t>than ever 	before</a:t>
            </a:r>
            <a:r>
              <a:rPr lang="en-US" altLang="zh-CN" sz="2400" i="1" dirty="0">
                <a:latin typeface="Arial" panose="020B0604020202020204" pitchFamily="34" charset="0"/>
                <a:cs typeface="Arial" panose="020B0604020202020204" pitchFamily="34" charset="0"/>
              </a:rPr>
              <a:t>. </a:t>
            </a: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	It’s hoped that the telescope will enable scientists 	to see </a:t>
            </a:r>
            <a:r>
              <a:rPr lang="en-US" altLang="zh-CN" sz="2400" i="1" dirty="0">
                <a:solidFill>
                  <a:schemeClr val="accent6">
                    <a:lumMod val="50000"/>
                  </a:schemeClr>
                </a:solidFill>
                <a:latin typeface="Arial" panose="020B0604020202020204" pitchFamily="34" charset="0"/>
                <a:cs typeface="Arial" panose="020B0604020202020204" pitchFamily="34" charset="0"/>
              </a:rPr>
              <a:t>more </a:t>
            </a:r>
            <a:r>
              <a:rPr lang="en-US" altLang="zh-CN" sz="2400" i="1" dirty="0">
                <a:latin typeface="Arial" panose="020B0604020202020204" pitchFamily="34" charset="0"/>
                <a:cs typeface="Arial" panose="020B0604020202020204" pitchFamily="34" charset="0"/>
              </a:rPr>
              <a:t>about the universe </a:t>
            </a:r>
            <a:r>
              <a:rPr lang="en-US" altLang="zh-CN" sz="2400" i="1" dirty="0">
                <a:solidFill>
                  <a:schemeClr val="accent6">
                    <a:lumMod val="50000"/>
                  </a:schemeClr>
                </a:solidFill>
                <a:latin typeface="Arial" panose="020B0604020202020204" pitchFamily="34" charset="0"/>
                <a:cs typeface="Arial" panose="020B0604020202020204" pitchFamily="34" charset="0"/>
              </a:rPr>
              <a:t>than ever before</a:t>
            </a:r>
            <a:r>
              <a:rPr lang="en-US" altLang="zh-CN" sz="2400" i="1" dirty="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2" name="矩形 1"/>
          <p:cNvSpPr/>
          <p:nvPr/>
        </p:nvSpPr>
        <p:spPr>
          <a:xfrm>
            <a:off x="1115616" y="1736259"/>
            <a:ext cx="7524514" cy="2568575"/>
          </a:xfrm>
          <a:prstGeom prst="rect">
            <a:avLst/>
          </a:prstGeom>
        </p:spPr>
        <p:txBody>
          <a:bodyPr wrap="square">
            <a:spAutoFit/>
          </a:bodyPr>
          <a:lstStyle/>
          <a:p>
            <a:pPr lvl="0" algn="just"/>
            <a:r>
              <a:rPr lang="en-US" altLang="zh-CN" sz="2300" u="sng" dirty="0">
                <a:latin typeface="Arial" panose="020B0604020202020204" pitchFamily="34" charset="0"/>
                <a:cs typeface="Arial" panose="020B0604020202020204" pitchFamily="34" charset="0"/>
              </a:rPr>
              <a:t>The acceleration in global integration has brought many benefits, but it also has created fragility through increased vulnerability and exposure to global shocks, </a:t>
            </a:r>
            <a:r>
              <a:rPr lang="en-US" altLang="zh-CN" sz="2300" i="1" u="sng" dirty="0">
                <a:solidFill>
                  <a:srgbClr val="C00000"/>
                </a:solidFill>
                <a:latin typeface="Arial" panose="020B0604020202020204" pitchFamily="34" charset="0"/>
                <a:cs typeface="Arial" panose="020B0604020202020204" pitchFamily="34" charset="0"/>
              </a:rPr>
              <a:t>such as </a:t>
            </a:r>
            <a:r>
              <a:rPr lang="en-US" altLang="zh-CN" sz="2300" u="sng" dirty="0">
                <a:latin typeface="Arial" panose="020B0604020202020204" pitchFamily="34" charset="0"/>
                <a:cs typeface="Arial" panose="020B0604020202020204" pitchFamily="34" charset="0"/>
              </a:rPr>
              <a:t>today’s financial crisis. (Para. 2)</a:t>
            </a:r>
            <a:endParaRPr lang="zh-CN" altLang="zh-CN" sz="2300" u="sng" dirty="0">
              <a:latin typeface="Arial" panose="020B0604020202020204" pitchFamily="34" charset="0"/>
              <a:cs typeface="Arial" panose="020B0604020202020204" pitchFamily="34" charset="0"/>
            </a:endParaRPr>
          </a:p>
          <a:p>
            <a:pPr algn="just"/>
            <a:r>
              <a:rPr lang="en-US" altLang="zh-CN" sz="2300" dirty="0">
                <a:latin typeface="Arial" panose="020B0604020202020204" pitchFamily="34" charset="0"/>
                <a:cs typeface="Arial" panose="020B0604020202020204" pitchFamily="34" charset="0"/>
              </a:rPr>
              <a:t>Well beyond purely the financial arena, new systemic risks loom large in areas </a:t>
            </a:r>
            <a:r>
              <a:rPr lang="en-US" altLang="zh-CN" sz="2300" i="1" dirty="0">
                <a:solidFill>
                  <a:srgbClr val="C00000"/>
                </a:solidFill>
                <a:latin typeface="Arial" panose="020B0604020202020204" pitchFamily="34" charset="0"/>
                <a:cs typeface="Arial" panose="020B0604020202020204" pitchFamily="34" charset="0"/>
              </a:rPr>
              <a:t>such as</a:t>
            </a:r>
            <a:r>
              <a:rPr lang="en-US" altLang="zh-CN" sz="2300" dirty="0">
                <a:solidFill>
                  <a:srgbClr val="C00000"/>
                </a:solidFill>
                <a:latin typeface="Arial" panose="020B0604020202020204" pitchFamily="34" charset="0"/>
                <a:cs typeface="Arial" panose="020B0604020202020204" pitchFamily="34" charset="0"/>
              </a:rPr>
              <a:t> </a:t>
            </a:r>
            <a:r>
              <a:rPr lang="en-US" altLang="zh-CN" sz="2300" dirty="0">
                <a:latin typeface="Arial" panose="020B0604020202020204" pitchFamily="34" charset="0"/>
                <a:cs typeface="Arial" panose="020B0604020202020204" pitchFamily="34" charset="0"/>
              </a:rPr>
              <a:t>climate change, ... (Para. 5)</a:t>
            </a:r>
            <a:endParaRPr lang="zh-CN" altLang="zh-CN" sz="2300" dirty="0">
              <a:latin typeface="Arial" panose="020B0604020202020204" pitchFamily="34" charset="0"/>
              <a:cs typeface="Arial" panose="020B0604020202020204" pitchFamily="34" charset="0"/>
            </a:endParaRPr>
          </a:p>
        </p:txBody>
      </p:sp>
      <p:sp>
        <p:nvSpPr>
          <p:cNvPr id="3" name="矩形 2"/>
          <p:cNvSpPr/>
          <p:nvPr/>
        </p:nvSpPr>
        <p:spPr>
          <a:xfrm>
            <a:off x="179512" y="4309353"/>
            <a:ext cx="7934064" cy="2215991"/>
          </a:xfrm>
          <a:prstGeom prst="rect">
            <a:avLst/>
          </a:prstGeom>
        </p:spPr>
        <p:txBody>
          <a:bodyPr wrap="square">
            <a:spAutoFit/>
          </a:bodyPr>
          <a:lstStyle/>
          <a:p>
            <a:pPr marL="342900" indent="-342900" algn="just">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The phrase “</a:t>
            </a:r>
            <a:r>
              <a:rPr lang="en-US" altLang="zh-CN" sz="2300" dirty="0">
                <a:solidFill>
                  <a:schemeClr val="accent6">
                    <a:lumMod val="50000"/>
                  </a:schemeClr>
                </a:solidFill>
                <a:latin typeface="Arial" panose="020B0604020202020204" pitchFamily="34" charset="0"/>
                <a:cs typeface="Arial" panose="020B0604020202020204" pitchFamily="34" charset="0"/>
              </a:rPr>
              <a:t>such as</a:t>
            </a:r>
            <a:r>
              <a:rPr lang="en-US" altLang="zh-CN" sz="2300" dirty="0">
                <a:latin typeface="Arial" panose="020B0604020202020204" pitchFamily="34" charset="0"/>
                <a:cs typeface="Arial" panose="020B0604020202020204" pitchFamily="34" charset="0"/>
              </a:rPr>
              <a:t>” is used to signal examples. Giving examples is particularly important in academic writing, as examples are usually used as evidence to support general claims. In addition, examples help us understand difficult concepts. As a rule, examples usually come after general arguments or unfamiliar terms. </a:t>
            </a:r>
            <a:endParaRPr lang="zh-CN" altLang="zh-CN" sz="2300" dirty="0">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3" name="矩形 2"/>
          <p:cNvSpPr/>
          <p:nvPr/>
        </p:nvSpPr>
        <p:spPr>
          <a:xfrm>
            <a:off x="886408" y="2276872"/>
            <a:ext cx="7718040" cy="3046988"/>
          </a:xfrm>
          <a:prstGeom prst="rect">
            <a:avLst/>
          </a:prstGeom>
        </p:spPr>
        <p:txBody>
          <a:bodyPr wrap="square">
            <a:spAutoFit/>
          </a:bodyPr>
          <a:lstStyle/>
          <a:p>
            <a:pPr algn="just"/>
            <a:r>
              <a:rPr lang="en-US" altLang="zh-CN" sz="2600" dirty="0">
                <a:latin typeface="Arial" panose="020B0604020202020204" pitchFamily="34" charset="0"/>
                <a:cs typeface="Arial" panose="020B0604020202020204" pitchFamily="34" charset="0"/>
              </a:rPr>
              <a:t>Below are other signal or clue words indicating that the author is giving examples:</a:t>
            </a:r>
          </a:p>
          <a:p>
            <a:pPr algn="just"/>
            <a:endParaRPr lang="zh-CN" altLang="zh-CN" sz="1000" dirty="0">
              <a:solidFill>
                <a:srgbClr val="C00000"/>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zh-CN" sz="2600" i="1" dirty="0">
                <a:solidFill>
                  <a:schemeClr val="accent6">
                    <a:lumMod val="50000"/>
                  </a:schemeClr>
                </a:solidFill>
                <a:latin typeface="Arial" panose="020B0604020202020204" pitchFamily="34" charset="0"/>
                <a:cs typeface="Arial" panose="020B0604020202020204" pitchFamily="34" charset="0"/>
              </a:rPr>
              <a:t>For example, ...</a:t>
            </a:r>
            <a:endParaRPr lang="zh-CN" altLang="zh-CN" sz="2600" dirty="0">
              <a:solidFill>
                <a:schemeClr val="accent6">
                  <a:lumMod val="50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zh-CN" sz="2600" i="1" dirty="0">
                <a:solidFill>
                  <a:schemeClr val="accent6">
                    <a:lumMod val="50000"/>
                  </a:schemeClr>
                </a:solidFill>
                <a:latin typeface="Arial" panose="020B0604020202020204" pitchFamily="34" charset="0"/>
                <a:cs typeface="Arial" panose="020B0604020202020204" pitchFamily="34" charset="0"/>
              </a:rPr>
              <a:t>A good example of this is ...</a:t>
            </a:r>
            <a:endParaRPr lang="zh-CN" altLang="zh-CN" sz="2600" dirty="0">
              <a:solidFill>
                <a:schemeClr val="accent6">
                  <a:lumMod val="50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zh-CN" sz="2600" i="1" dirty="0">
                <a:solidFill>
                  <a:schemeClr val="accent6">
                    <a:lumMod val="50000"/>
                  </a:schemeClr>
                </a:solidFill>
                <a:latin typeface="Arial" panose="020B0604020202020204" pitchFamily="34" charset="0"/>
                <a:cs typeface="Arial" panose="020B0604020202020204" pitchFamily="34" charset="0"/>
              </a:rPr>
              <a:t>As an illustration, ...</a:t>
            </a:r>
            <a:endParaRPr lang="zh-CN" altLang="zh-CN" sz="2600" dirty="0">
              <a:solidFill>
                <a:schemeClr val="accent6">
                  <a:lumMod val="50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zh-CN" sz="2600" i="1" dirty="0">
                <a:solidFill>
                  <a:schemeClr val="accent6">
                    <a:lumMod val="50000"/>
                  </a:schemeClr>
                </a:solidFill>
                <a:latin typeface="Arial" panose="020B0604020202020204" pitchFamily="34" charset="0"/>
                <a:cs typeface="Arial" panose="020B0604020202020204" pitchFamily="34" charset="0"/>
              </a:rPr>
              <a:t>To give you an example, ...</a:t>
            </a:r>
            <a:endParaRPr lang="zh-CN" altLang="zh-CN" sz="2600" dirty="0">
              <a:solidFill>
                <a:schemeClr val="accent6">
                  <a:lumMod val="50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zh-CN" sz="2600" i="1" dirty="0">
                <a:solidFill>
                  <a:schemeClr val="accent6">
                    <a:lumMod val="50000"/>
                  </a:schemeClr>
                </a:solidFill>
                <a:latin typeface="Arial" panose="020B0604020202020204" pitchFamily="34" charset="0"/>
                <a:cs typeface="Arial" panose="020B0604020202020204" pitchFamily="34" charset="0"/>
              </a:rPr>
              <a:t>… is a case in point.</a:t>
            </a:r>
            <a:endParaRPr lang="zh-CN" altLang="zh-CN" sz="2600" dirty="0">
              <a:solidFill>
                <a:schemeClr val="accent6">
                  <a:lumMod val="50000"/>
                </a:schemeClr>
              </a:solidFill>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73990"/>
            <a:ext cx="5325110" cy="6610350"/>
          </a:xfrm>
        </p:spPr>
        <p:txBody>
          <a:bodyPr>
            <a:normAutofit fontScale="90000" lnSpcReduction="20000"/>
          </a:bodyPr>
          <a:lstStyle/>
          <a:p>
            <a:pPr marL="0" marR="0" indent="0" algn="l" defTabSz="914400" rtl="0" eaLnBrk="1" fontAlgn="base" latinLnBrk="0" hangingPunct="1">
              <a:lnSpc>
                <a:spcPct val="120000"/>
              </a:lnSpc>
              <a:spcBef>
                <a:spcPct val="20000"/>
              </a:spcBef>
              <a:spcAft>
                <a:spcPct val="0"/>
              </a:spcAft>
              <a:buClrTx/>
              <a:buSzTx/>
              <a:buFontTx/>
              <a:buNone/>
            </a:pPr>
            <a:r>
              <a:rPr lang="en-US" altLang="zh-CN" sz="3555" b="1" dirty="0">
                <a:solidFill>
                  <a:srgbClr val="3333FF"/>
                </a:solidFill>
                <a:latin typeface="Times New Roman" panose="02020603050405020304" pitchFamily="18" charset="0"/>
                <a:cs typeface="Times New Roman" panose="02020603050405020304" pitchFamily="18" charset="0"/>
                <a:sym typeface="+mn-ea"/>
              </a:rPr>
              <a:t>3</a:t>
            </a:r>
            <a:r>
              <a:rPr lang="en-US" altLang="zh-CN" dirty="0">
                <a:latin typeface="Times New Roman" panose="02020603050405020304" pitchFamily="18" charset="0"/>
                <a:cs typeface="Times New Roman" panose="02020603050405020304" pitchFamily="18" charset="0"/>
                <a:sym typeface="+mn-ea"/>
              </a:rPr>
              <a:t> </a:t>
            </a:r>
            <a:r>
              <a:rPr kumimoji="0" lang="en-US" altLang="zh-CN"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a:t>
            </a:r>
            <a:r>
              <a:rPr kumimoji="0" lang="en-US" altLang="zh-CN" sz="311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The biggest challenge for politicians and policy makers is the need to balance the enormous benefits that global openness and connectivity brings, with national politics and priorities. It also is a major concern for citizens, who are torn between the benefits of imported goods and services, and their worries about local jobs, the dangers associated with illicit flows, and other implications of more open borders. These concerns are universal and effect all countries.</a:t>
            </a:r>
          </a:p>
        </p:txBody>
      </p:sp>
      <p:sp>
        <p:nvSpPr>
          <p:cNvPr id="10" name="云形 9"/>
          <p:cNvSpPr/>
          <p:nvPr/>
        </p:nvSpPr>
        <p:spPr>
          <a:xfrm>
            <a:off x="5436235" y="1259205"/>
            <a:ext cx="3521075" cy="205359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400" strike="noStrike" noProof="1">
              <a:solidFill>
                <a:schemeClr val="tx1"/>
              </a:solidFill>
              <a:latin typeface="Times New Roman" panose="02020603050405020304" pitchFamily="18" charset="0"/>
              <a:cs typeface="Times New Roman" panose="02020603050405020304" pitchFamily="18" charset="0"/>
            </a:endParaRPr>
          </a:p>
          <a:p>
            <a:pPr algn="ctr" fontAlgn="base"/>
            <a:r>
              <a:rPr lang="en-US" altLang="zh-CN" sz="2400" dirty="0">
                <a:solidFill>
                  <a:schemeClr val="tx1"/>
                </a:solidFill>
                <a:latin typeface="Times New Roman" panose="02020603050405020304" pitchFamily="18" charset="0"/>
                <a:cs typeface="Times New Roman" panose="02020603050405020304" pitchFamily="18" charset="0"/>
                <a:sym typeface="+mn-ea"/>
              </a:rPr>
              <a:t>Uncertainty:</a:t>
            </a:r>
          </a:p>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double-edged sword </a:t>
            </a:r>
          </a:p>
        </p:txBody>
      </p:sp>
      <p:cxnSp>
        <p:nvCxnSpPr>
          <p:cNvPr id="7" name="Straight Connector 7"/>
          <p:cNvCxnSpPr/>
          <p:nvPr/>
        </p:nvCxnSpPr>
        <p:spPr>
          <a:xfrm>
            <a:off x="2411730" y="692785"/>
            <a:ext cx="1800225"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251460" y="1196340"/>
            <a:ext cx="4104640"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 name="Straight Connector 7"/>
          <p:cNvCxnSpPr/>
          <p:nvPr/>
        </p:nvCxnSpPr>
        <p:spPr>
          <a:xfrm>
            <a:off x="251460" y="3284855"/>
            <a:ext cx="3744595" cy="0"/>
          </a:xfrm>
          <a:prstGeom prst="line">
            <a:avLst/>
          </a:prstGeom>
          <a:ln w="50800" cmpd="sng">
            <a:solidFill>
              <a:srgbClr val="FF0000"/>
            </a:solidFill>
            <a:prstDash val="soli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476250"/>
            <a:ext cx="5253990" cy="6165850"/>
          </a:xfrm>
        </p:spPr>
        <p:txBody>
          <a:bodyPr>
            <a:normAutofit fontScale="90000"/>
          </a:bodyPr>
          <a:lstStyle/>
          <a:p>
            <a:pPr marL="0" marR="0" indent="0" algn="l" defTabSz="914400" rtl="0" eaLnBrk="1" fontAlgn="base" latinLnBrk="0" hangingPunct="1">
              <a:lnSpc>
                <a:spcPct val="110000"/>
              </a:lnSpc>
              <a:spcBef>
                <a:spcPct val="20000"/>
              </a:spcBef>
              <a:spcAft>
                <a:spcPct val="0"/>
              </a:spcAft>
              <a:buClrTx/>
              <a:buSzTx/>
              <a:buFontTx/>
              <a:buNone/>
            </a:pPr>
            <a:r>
              <a:rPr kumimoji="0" lang="en-US" altLang="zh-CN" sz="3555" b="1" i="0" u="none" strike="noStrike" kern="1200" cap="none" spc="0" normalizeH="0" baseline="0" noProof="1">
                <a:solidFill>
                  <a:srgbClr val="3333FF"/>
                </a:solidFill>
                <a:latin typeface="Times New Roman" panose="02020603050405020304" pitchFamily="18" charset="0"/>
                <a:ea typeface="+mn-ea"/>
                <a:cs typeface="Times New Roman" panose="02020603050405020304" pitchFamily="18" charset="0"/>
              </a:rPr>
              <a:t>4</a:t>
            </a:r>
            <a:r>
              <a:rPr kumimoji="0" lang="en-US" altLang="zh-CN"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a:t>
            </a:r>
            <a:r>
              <a:rPr kumimoji="0" lang="en-US" altLang="zh-CN" sz="28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The benefits of global integration have been associated with unprecedented leaps in human development indicators. Technological innovation has accelerated integration both virtually, through the development of fibre optics, the internet and mobile telephony, as well as physically with vast improvements in transport and infrastructure. The spread of people, ideas, trade and the inspiring education revolution has and will continue to offer enormous potential for poverty alleviation and economic opportunity.</a:t>
            </a:r>
          </a:p>
        </p:txBody>
      </p:sp>
      <p:sp>
        <p:nvSpPr>
          <p:cNvPr id="10" name="云形 9"/>
          <p:cNvSpPr/>
          <p:nvPr/>
        </p:nvSpPr>
        <p:spPr>
          <a:xfrm>
            <a:off x="5723890" y="1988820"/>
            <a:ext cx="2680970" cy="9372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Pro1</a:t>
            </a:r>
          </a:p>
        </p:txBody>
      </p:sp>
      <p:sp>
        <p:nvSpPr>
          <p:cNvPr id="2" name="云形 1"/>
          <p:cNvSpPr/>
          <p:nvPr/>
        </p:nvSpPr>
        <p:spPr>
          <a:xfrm>
            <a:off x="5507990" y="4796790"/>
            <a:ext cx="2680970" cy="9372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Pro2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2" name="矩形 1"/>
          <p:cNvSpPr/>
          <p:nvPr/>
        </p:nvSpPr>
        <p:spPr>
          <a:xfrm>
            <a:off x="1115616" y="1736259"/>
            <a:ext cx="7524514" cy="1568450"/>
          </a:xfrm>
          <a:prstGeom prst="rect">
            <a:avLst/>
          </a:prstGeom>
        </p:spPr>
        <p:txBody>
          <a:bodyPr wrap="square">
            <a:spAutoFit/>
          </a:bodyPr>
          <a:lstStyle/>
          <a:p>
            <a:pPr lvl="0" algn="just"/>
            <a:r>
              <a:rPr lang="en-US" altLang="zh-CN" sz="2400" u="sng" dirty="0">
                <a:latin typeface="Arial" panose="020B0604020202020204" pitchFamily="34" charset="0"/>
                <a:cs typeface="Arial" panose="020B0604020202020204" pitchFamily="34" charset="0"/>
              </a:rPr>
              <a:t>The spread of people, ideas, trade and the inspiring education revolution </a:t>
            </a:r>
            <a:r>
              <a:rPr lang="en-US" altLang="zh-CN" sz="2400" i="1" u="sng" dirty="0">
                <a:solidFill>
                  <a:srgbClr val="C00000"/>
                </a:solidFill>
                <a:latin typeface="Arial" panose="020B0604020202020204" pitchFamily="34" charset="0"/>
                <a:cs typeface="Arial" panose="020B0604020202020204" pitchFamily="34" charset="0"/>
              </a:rPr>
              <a:t>has and will continue to </a:t>
            </a:r>
            <a:r>
              <a:rPr lang="en-US" altLang="zh-CN" sz="2400" u="sng" dirty="0">
                <a:latin typeface="Arial" panose="020B0604020202020204" pitchFamily="34" charset="0"/>
                <a:cs typeface="Arial" panose="020B0604020202020204" pitchFamily="34" charset="0"/>
              </a:rPr>
              <a:t>offer enormous potential for poverty alleviation and economic opportunity. (Para. 4)</a:t>
            </a:r>
            <a:endParaRPr lang="zh-CN" altLang="zh-CN" sz="2400" u="sng" dirty="0">
              <a:latin typeface="Arial" panose="020B0604020202020204" pitchFamily="34" charset="0"/>
              <a:cs typeface="Arial" panose="020B0604020202020204" pitchFamily="34" charset="0"/>
            </a:endParaRPr>
          </a:p>
        </p:txBody>
      </p:sp>
      <p:sp>
        <p:nvSpPr>
          <p:cNvPr id="3" name="矩形 2"/>
          <p:cNvSpPr/>
          <p:nvPr/>
        </p:nvSpPr>
        <p:spPr>
          <a:xfrm>
            <a:off x="611560" y="3380219"/>
            <a:ext cx="8028570" cy="2323713"/>
          </a:xfrm>
          <a:prstGeom prst="rect">
            <a:avLst/>
          </a:prstGeom>
        </p:spPr>
        <p:txBody>
          <a:bodyPr wrap="square">
            <a:spAutoFit/>
          </a:bodyPr>
          <a:lstStyle/>
          <a:p>
            <a:pPr marL="342900" indent="-342900" algn="just">
              <a:buFont typeface="Arial" panose="020B0604020202020204" pitchFamily="34" charset="0"/>
              <a:buChar char="•"/>
            </a:pPr>
            <a:r>
              <a:rPr lang="en-US" altLang="zh-CN" sz="2500" dirty="0">
                <a:solidFill>
                  <a:schemeClr val="accent6">
                    <a:lumMod val="50000"/>
                  </a:schemeClr>
                </a:solidFill>
                <a:latin typeface="Arial" panose="020B0604020202020204" pitchFamily="34" charset="0"/>
                <a:cs typeface="Arial" panose="020B0604020202020204" pitchFamily="34" charset="0"/>
              </a:rPr>
              <a:t>has and will continue to</a:t>
            </a:r>
            <a:r>
              <a:rPr lang="en-US" altLang="zh-CN" sz="2500" dirty="0">
                <a:latin typeface="Arial" panose="020B0604020202020204" pitchFamily="34" charset="0"/>
                <a:cs typeface="Arial" panose="020B0604020202020204" pitchFamily="34" charset="0"/>
              </a:rPr>
              <a:t>: </a:t>
            </a:r>
            <a:r>
              <a:rPr lang="zh-CN" altLang="zh-CN" sz="2500" dirty="0">
                <a:latin typeface="Arial" panose="020B0604020202020204" pitchFamily="34" charset="0"/>
                <a:cs typeface="Arial" panose="020B0604020202020204" pitchFamily="34" charset="0"/>
              </a:rPr>
              <a:t>已经并将继续</a:t>
            </a:r>
            <a:endParaRPr lang="en-US" altLang="zh-CN" sz="2500" dirty="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500" i="1" dirty="0">
                <a:latin typeface="Arial" panose="020B0604020202020204" pitchFamily="34" charset="0"/>
                <a:cs typeface="Arial" panose="020B0604020202020204" pitchFamily="34" charset="0"/>
              </a:rPr>
              <a:t>e.g.	Bach’s music </a:t>
            </a:r>
            <a:r>
              <a:rPr lang="en-US" altLang="zh-CN" sz="2500" i="1" dirty="0">
                <a:solidFill>
                  <a:schemeClr val="accent6">
                    <a:lumMod val="50000"/>
                  </a:schemeClr>
                </a:solidFill>
                <a:latin typeface="Arial" panose="020B0604020202020204" pitchFamily="34" charset="0"/>
                <a:cs typeface="Arial" panose="020B0604020202020204" pitchFamily="34" charset="0"/>
              </a:rPr>
              <a:t>has and will continue to </a:t>
            </a:r>
            <a:r>
              <a:rPr lang="en-US" altLang="zh-CN" sz="2500" i="1" dirty="0">
                <a:latin typeface="Arial" panose="020B0604020202020204" pitchFamily="34" charset="0"/>
                <a:cs typeface="Arial" panose="020B0604020202020204" pitchFamily="34" charset="0"/>
              </a:rPr>
              <a:t>shape my 	life in years to come.</a:t>
            </a:r>
          </a:p>
          <a:p>
            <a:pPr algn="just"/>
            <a:endParaRPr lang="zh-CN" altLang="zh-CN" sz="1000" dirty="0">
              <a:latin typeface="Arial" panose="020B0604020202020204" pitchFamily="34" charset="0"/>
              <a:cs typeface="Arial" panose="020B0604020202020204" pitchFamily="34" charset="0"/>
            </a:endParaRPr>
          </a:p>
          <a:p>
            <a:pPr algn="just"/>
            <a:r>
              <a:rPr lang="en-US" altLang="zh-CN" sz="2500" i="1" dirty="0">
                <a:latin typeface="Arial" panose="020B0604020202020204" pitchFamily="34" charset="0"/>
                <a:cs typeface="Arial" panose="020B0604020202020204" pitchFamily="34" charset="0"/>
              </a:rPr>
              <a:t>	International understanding </a:t>
            </a:r>
            <a:r>
              <a:rPr lang="en-US" altLang="zh-CN" sz="2500" i="1" dirty="0">
                <a:solidFill>
                  <a:schemeClr val="accent6">
                    <a:lumMod val="50000"/>
                  </a:schemeClr>
                </a:solidFill>
                <a:latin typeface="Arial" panose="020B0604020202020204" pitchFamily="34" charset="0"/>
                <a:cs typeface="Arial" panose="020B0604020202020204" pitchFamily="34" charset="0"/>
              </a:rPr>
              <a:t>has and will continue 	to </a:t>
            </a:r>
            <a:r>
              <a:rPr lang="en-US" altLang="zh-CN" sz="2500" i="1" dirty="0">
                <a:latin typeface="Arial" panose="020B0604020202020204" pitchFamily="34" charset="0"/>
                <a:cs typeface="Arial" panose="020B0604020202020204" pitchFamily="34" charset="0"/>
              </a:rPr>
              <a:t>benefit through the Fellowship.</a:t>
            </a:r>
            <a:endParaRPr lang="zh-CN" altLang="zh-CN" sz="2500" dirty="0">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81610"/>
            <a:ext cx="5113655" cy="6602095"/>
          </a:xfrm>
        </p:spPr>
        <p:txBody>
          <a:bodyPr>
            <a:normAutofit fontScale="50000"/>
          </a:bodyPr>
          <a:lstStyle/>
          <a:p>
            <a:pPr marL="0" marR="0" indent="0" algn="l" defTabSz="914400" rtl="0" eaLnBrk="1" fontAlgn="base" latinLnBrk="0" hangingPunct="1">
              <a:lnSpc>
                <a:spcPct val="120000"/>
              </a:lnSpc>
              <a:spcBef>
                <a:spcPct val="20000"/>
              </a:spcBef>
              <a:spcAft>
                <a:spcPct val="0"/>
              </a:spcAft>
              <a:buClrTx/>
              <a:buSzTx/>
              <a:buFontTx/>
              <a:buNone/>
            </a:pPr>
            <a:r>
              <a:rPr kumimoji="0" lang="en-US" altLang="zh-CN" sz="6400" b="1" i="0" u="none" strike="noStrike" kern="1200" cap="none" spc="0" normalizeH="0" baseline="0" noProof="1">
                <a:solidFill>
                  <a:srgbClr val="3333FF"/>
                </a:solidFill>
                <a:latin typeface="Times New Roman" panose="02020603050405020304" pitchFamily="18" charset="0"/>
                <a:ea typeface="+mn-ea"/>
                <a:cs typeface="Times New Roman" panose="02020603050405020304" pitchFamily="18" charset="0"/>
              </a:rPr>
              <a:t>5</a:t>
            </a:r>
            <a:r>
              <a:rPr kumimoji="0" lang="en-US" altLang="zh-CN"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a:t>
            </a:r>
            <a:r>
              <a:rPr kumimoji="0" lang="en-US" altLang="zh-CN" sz="4665"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Yet the downside to globalization is that of increased inequality between and within countries. And the second “side-effect” is that the likelihood of increasing numbers of global shock and crises is growing, as is our vulnerability to them. Little is understood about the risks associated with large scale system interdependencies. Well beyond purely the financial arena, new systemic risks loom large in areas such as climate change, water and food insecurity, pandemics, resource scarcity, antibiotic resistance, bioterrorism, cyber security and supply chain vulnerability.</a:t>
            </a:r>
          </a:p>
        </p:txBody>
      </p:sp>
      <p:sp>
        <p:nvSpPr>
          <p:cNvPr id="10" name="云形 9"/>
          <p:cNvSpPr/>
          <p:nvPr/>
        </p:nvSpPr>
        <p:spPr>
          <a:xfrm>
            <a:off x="5507990" y="476885"/>
            <a:ext cx="3061970" cy="6375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con 1</a:t>
            </a:r>
          </a:p>
        </p:txBody>
      </p:sp>
      <p:sp>
        <p:nvSpPr>
          <p:cNvPr id="2" name="云形 1"/>
          <p:cNvSpPr/>
          <p:nvPr/>
        </p:nvSpPr>
        <p:spPr>
          <a:xfrm>
            <a:off x="5291455" y="1844675"/>
            <a:ext cx="3061970" cy="6375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con 2</a:t>
            </a:r>
          </a:p>
        </p:txBody>
      </p:sp>
      <p:sp>
        <p:nvSpPr>
          <p:cNvPr id="4" name="云形 3"/>
          <p:cNvSpPr/>
          <p:nvPr/>
        </p:nvSpPr>
        <p:spPr>
          <a:xfrm>
            <a:off x="5075555" y="4004945"/>
            <a:ext cx="3061970" cy="6375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con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36512" y="-27384"/>
            <a:ext cx="2245793" cy="12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solidFill>
                  <a:schemeClr val="bg1"/>
                </a:solidFill>
                <a:latin typeface="Arial Black" panose="020B0A04020102020204" pitchFamily="34" charset="0"/>
              </a:rPr>
              <a:t>Contents</a:t>
            </a:r>
          </a:p>
        </p:txBody>
      </p:sp>
      <p:sp>
        <p:nvSpPr>
          <p:cNvPr id="11" name="Rectangle 13"/>
          <p:cNvSpPr>
            <a:spLocks noChangeArrowheads="1"/>
          </p:cNvSpPr>
          <p:nvPr/>
        </p:nvSpPr>
        <p:spPr bwMode="auto">
          <a:xfrm>
            <a:off x="2843809" y="1360049"/>
            <a:ext cx="4383360" cy="3725135"/>
          </a:xfrm>
          <a:prstGeom prst="rect">
            <a:avLst/>
          </a:prstGeom>
          <a:noFill/>
          <a:ln w="9525">
            <a:noFill/>
            <a:miter lim="800000"/>
          </a:ln>
          <a:effectLst/>
        </p:spPr>
        <p:txBody>
          <a:bodyPr/>
          <a:lstStyle/>
          <a:p>
            <a:pPr marL="342900" indent="-342900">
              <a:lnSpc>
                <a:spcPct val="150000"/>
              </a:lnSpc>
              <a:spcBef>
                <a:spcPct val="20000"/>
              </a:spcBef>
              <a:buFontTx/>
              <a:buChar char="•"/>
            </a:pPr>
            <a:r>
              <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rPr>
              <a:t>Reading</a:t>
            </a:r>
          </a:p>
          <a:p>
            <a:pPr marL="342900" indent="-342900">
              <a:lnSpc>
                <a:spcPct val="150000"/>
              </a:lnSpc>
              <a:spcBef>
                <a:spcPct val="20000"/>
              </a:spcBef>
              <a:buFontTx/>
              <a:buChar char="•"/>
            </a:pPr>
            <a:r>
              <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rPr>
              <a:t>Viewing</a:t>
            </a:r>
          </a:p>
          <a:p>
            <a:pPr marL="342900" indent="-342900">
              <a:lnSpc>
                <a:spcPct val="150000"/>
              </a:lnSpc>
              <a:spcBef>
                <a:spcPct val="20000"/>
              </a:spcBef>
              <a:buFontTx/>
              <a:buChar char="•"/>
            </a:pPr>
            <a:r>
              <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rPr>
              <a:t>Speaking</a:t>
            </a:r>
            <a:endParaRPr lang="en-US" altLang="zh-CN" sz="3600" b="1" dirty="0">
              <a:solidFill>
                <a:schemeClr val="accent6">
                  <a:lumMod val="50000"/>
                </a:schemeClr>
              </a:solidFill>
              <a:latin typeface="Arial" panose="020B0604020202020204" pitchFamily="34" charset="0"/>
              <a:cs typeface="Arial" panose="020B0604020202020204" pitchFamily="34" charset="0"/>
            </a:endParaRPr>
          </a:p>
          <a:p>
            <a:pPr marL="342900" indent="-342900">
              <a:lnSpc>
                <a:spcPct val="150000"/>
              </a:lnSpc>
              <a:spcBef>
                <a:spcPct val="20000"/>
              </a:spcBef>
              <a:buFontTx/>
              <a:buChar char="•"/>
            </a:pPr>
            <a:r>
              <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rPr>
              <a:t>Writing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64465"/>
            <a:ext cx="5407025" cy="6655435"/>
          </a:xfrm>
        </p:spPr>
        <p:txBody>
          <a:bodyPr>
            <a:normAutofit fontScale="50000"/>
          </a:bodyPr>
          <a:lstStyle/>
          <a:p>
            <a:pPr marL="0" marR="0" indent="0" algn="l" defTabSz="914400" rtl="0" eaLnBrk="1" fontAlgn="base" latinLnBrk="0" hangingPunct="1">
              <a:lnSpc>
                <a:spcPct val="110000"/>
              </a:lnSpc>
              <a:spcBef>
                <a:spcPct val="20000"/>
              </a:spcBef>
              <a:spcAft>
                <a:spcPct val="0"/>
              </a:spcAft>
              <a:buClrTx/>
              <a:buSzTx/>
              <a:buFontTx/>
              <a:buNone/>
            </a:pPr>
            <a:r>
              <a:rPr kumimoji="0" lang="en-US" altLang="zh-CN" sz="6400" b="1" i="0" u="none" strike="noStrike" kern="1200" cap="none" spc="0" normalizeH="0" baseline="0" noProof="1">
                <a:solidFill>
                  <a:srgbClr val="3333FF"/>
                </a:solidFill>
                <a:latin typeface="Times New Roman" panose="02020603050405020304" pitchFamily="18" charset="0"/>
                <a:ea typeface="+mn-ea"/>
                <a:cs typeface="Times New Roman" panose="02020603050405020304" pitchFamily="18" charset="0"/>
              </a:rPr>
              <a:t>6</a:t>
            </a:r>
            <a:r>
              <a:rPr kumimoji="0" lang="en-US" altLang="zh-CN" sz="6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a:t>
            </a:r>
            <a:r>
              <a:rPr kumimoji="0" lang="en-US" altLang="zh-CN" sz="4665"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The fragility of the system as a result of these new vulnerabilities now challenges the very core of the benefits that globalization has produced and is a fundamental challenge to national governments, business leaders and global institutions. Unless we can find an appropriate balance, there is a significant risk that the failure to manage globalization will lead to a backlash of protectionism, xenophobia and nationalism. This crisis requires an extraordinarily deep level of reflection from global leaders, and society at large. </a:t>
            </a:r>
            <a:r>
              <a:rPr kumimoji="0" lang="en-US" altLang="zh-CN" sz="4665" b="0" i="0" u="sng"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To turn our backs on globalization would severely undermine economic growth, poverty reduction and global cooperation</a:t>
            </a:r>
            <a:r>
              <a:rPr kumimoji="0" lang="en-US" altLang="zh-CN" sz="4665"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a:t>
            </a:r>
          </a:p>
        </p:txBody>
      </p:sp>
      <p:sp>
        <p:nvSpPr>
          <p:cNvPr id="10" name="云形 9"/>
          <p:cNvSpPr/>
          <p:nvPr/>
        </p:nvSpPr>
        <p:spPr>
          <a:xfrm>
            <a:off x="5939790" y="666750"/>
            <a:ext cx="2951480" cy="238315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Uncertainty:</a:t>
            </a:r>
          </a:p>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lack of sustainability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2" name="矩形 1"/>
          <p:cNvSpPr/>
          <p:nvPr/>
        </p:nvSpPr>
        <p:spPr>
          <a:xfrm>
            <a:off x="1115616" y="1736259"/>
            <a:ext cx="7722790" cy="1291590"/>
          </a:xfrm>
          <a:prstGeom prst="rect">
            <a:avLst/>
          </a:prstGeom>
        </p:spPr>
        <p:txBody>
          <a:bodyPr wrap="square">
            <a:spAutoFit/>
          </a:bodyPr>
          <a:lstStyle/>
          <a:p>
            <a:pPr lvl="0" algn="just"/>
            <a:r>
              <a:rPr lang="en-US" altLang="zh-CN" sz="2600" u="sng" dirty="0">
                <a:latin typeface="Arial" panose="020B0604020202020204" pitchFamily="34" charset="0"/>
                <a:cs typeface="Arial" panose="020B0604020202020204" pitchFamily="34" charset="0"/>
              </a:rPr>
              <a:t>To </a:t>
            </a:r>
            <a:r>
              <a:rPr lang="en-US" altLang="zh-CN" sz="2600" i="1" u="sng" dirty="0">
                <a:solidFill>
                  <a:srgbClr val="C00000"/>
                </a:solidFill>
                <a:latin typeface="Arial" panose="020B0604020202020204" pitchFamily="34" charset="0"/>
                <a:cs typeface="Arial" panose="020B0604020202020204" pitchFamily="34" charset="0"/>
              </a:rPr>
              <a:t>turn our backs on</a:t>
            </a:r>
            <a:r>
              <a:rPr lang="en-US" altLang="zh-CN" sz="2600" u="sng" dirty="0">
                <a:latin typeface="Arial" panose="020B0604020202020204" pitchFamily="34" charset="0"/>
                <a:cs typeface="Arial" panose="020B0604020202020204" pitchFamily="34" charset="0"/>
              </a:rPr>
              <a:t> globalization would severely undermine economic growth, poverty reduction, and global cooperation. (Para. 6)</a:t>
            </a:r>
            <a:endParaRPr lang="zh-CN" altLang="zh-CN" sz="2600" u="sng" dirty="0">
              <a:latin typeface="Arial" panose="020B0604020202020204" pitchFamily="34" charset="0"/>
              <a:cs typeface="Arial" panose="020B0604020202020204" pitchFamily="34" charset="0"/>
            </a:endParaRPr>
          </a:p>
        </p:txBody>
      </p:sp>
      <p:sp>
        <p:nvSpPr>
          <p:cNvPr id="3" name="矩形 2"/>
          <p:cNvSpPr/>
          <p:nvPr/>
        </p:nvSpPr>
        <p:spPr>
          <a:xfrm>
            <a:off x="467544" y="3212976"/>
            <a:ext cx="7993260" cy="3093154"/>
          </a:xfrm>
          <a:prstGeom prst="rect">
            <a:avLst/>
          </a:prstGeom>
        </p:spPr>
        <p:txBody>
          <a:bodyPr wrap="square">
            <a:spAutoFit/>
          </a:bodyPr>
          <a:lstStyle/>
          <a:p>
            <a:pPr marL="342900" indent="-342900" algn="just">
              <a:buFont typeface="Arial" panose="020B0604020202020204" pitchFamily="34" charset="0"/>
              <a:buChar char="•"/>
            </a:pPr>
            <a:r>
              <a:rPr lang="en-US" altLang="zh-CN" sz="2500" dirty="0">
                <a:solidFill>
                  <a:schemeClr val="accent6">
                    <a:lumMod val="50000"/>
                  </a:schemeClr>
                </a:solidFill>
                <a:latin typeface="Arial" panose="020B0604020202020204" pitchFamily="34" charset="0"/>
                <a:cs typeface="Arial" panose="020B0604020202020204" pitchFamily="34" charset="0"/>
              </a:rPr>
              <a:t>turn sb.’s back (on sb. / </a:t>
            </a:r>
            <a:r>
              <a:rPr lang="en-US" altLang="zh-CN" sz="2500" dirty="0" err="1">
                <a:solidFill>
                  <a:schemeClr val="accent6">
                    <a:lumMod val="50000"/>
                  </a:schemeClr>
                </a:solidFill>
                <a:latin typeface="Arial" panose="020B0604020202020204" pitchFamily="34" charset="0"/>
                <a:cs typeface="Arial" panose="020B0604020202020204" pitchFamily="34" charset="0"/>
              </a:rPr>
              <a:t>sth</a:t>
            </a:r>
            <a:r>
              <a:rPr lang="en-US" altLang="zh-CN" sz="2500" dirty="0">
                <a:solidFill>
                  <a:schemeClr val="accent6">
                    <a:lumMod val="50000"/>
                  </a:schemeClr>
                </a:solidFill>
                <a:latin typeface="Arial" panose="020B0604020202020204" pitchFamily="34" charset="0"/>
                <a:cs typeface="Arial" panose="020B0604020202020204" pitchFamily="34" charset="0"/>
              </a:rPr>
              <a:t>.): </a:t>
            </a:r>
            <a:r>
              <a:rPr lang="en-US" altLang="zh-CN" sz="2500" dirty="0">
                <a:latin typeface="Arial" panose="020B0604020202020204" pitchFamily="34" charset="0"/>
                <a:cs typeface="Arial" panose="020B0604020202020204" pitchFamily="34" charset="0"/>
              </a:rPr>
              <a:t>to refuse to help, support, or be involved with sb. or </a:t>
            </a:r>
            <a:r>
              <a:rPr lang="en-US" altLang="zh-CN" sz="2500" dirty="0" err="1">
                <a:latin typeface="Arial" panose="020B0604020202020204" pitchFamily="34" charset="0"/>
                <a:cs typeface="Arial" panose="020B0604020202020204" pitchFamily="34" charset="0"/>
              </a:rPr>
              <a:t>sth</a:t>
            </a:r>
            <a:r>
              <a:rPr lang="en-US" altLang="zh-CN" sz="2500" dirty="0">
                <a:latin typeface="Arial" panose="020B0604020202020204" pitchFamily="34" charset="0"/>
                <a:cs typeface="Arial" panose="020B0604020202020204" pitchFamily="34" charset="0"/>
              </a:rPr>
              <a:t>.</a:t>
            </a:r>
            <a:r>
              <a:rPr lang="zh-CN" altLang="zh-CN" sz="2500" dirty="0">
                <a:latin typeface="Arial" panose="020B0604020202020204" pitchFamily="34" charset="0"/>
                <a:cs typeface="Arial" panose="020B0604020202020204" pitchFamily="34" charset="0"/>
              </a:rPr>
              <a:t>（对某人</a:t>
            </a:r>
            <a:r>
              <a:rPr lang="en-US" altLang="zh-CN" sz="2500" dirty="0">
                <a:latin typeface="Arial" panose="020B0604020202020204" pitchFamily="34" charset="0"/>
                <a:cs typeface="Arial" panose="020B0604020202020204" pitchFamily="34" charset="0"/>
              </a:rPr>
              <a:t>/</a:t>
            </a:r>
            <a:r>
              <a:rPr lang="zh-CN" altLang="zh-CN" sz="2500" dirty="0">
                <a:latin typeface="Arial" panose="020B0604020202020204" pitchFamily="34" charset="0"/>
                <a:cs typeface="Arial" panose="020B0604020202020204" pitchFamily="34" charset="0"/>
              </a:rPr>
              <a:t>某事）置之不理；（对某人</a:t>
            </a:r>
            <a:r>
              <a:rPr lang="en-US" altLang="zh-CN" sz="2500" dirty="0">
                <a:latin typeface="Arial" panose="020B0604020202020204" pitchFamily="34" charset="0"/>
                <a:cs typeface="Arial" panose="020B0604020202020204" pitchFamily="34" charset="0"/>
              </a:rPr>
              <a:t>/</a:t>
            </a:r>
            <a:r>
              <a:rPr lang="zh-CN" altLang="zh-CN" sz="2500" dirty="0">
                <a:latin typeface="Arial" panose="020B0604020202020204" pitchFamily="34" charset="0"/>
                <a:cs typeface="Arial" panose="020B0604020202020204" pitchFamily="34" charset="0"/>
              </a:rPr>
              <a:t>某事）撒手不管</a:t>
            </a:r>
            <a:endParaRPr lang="en-US" altLang="zh-CN" sz="25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zh-CN" altLang="zh-CN" sz="1000" dirty="0">
              <a:latin typeface="Arial" panose="020B0604020202020204" pitchFamily="34" charset="0"/>
              <a:cs typeface="Arial" panose="020B0604020202020204" pitchFamily="34" charset="0"/>
            </a:endParaRPr>
          </a:p>
          <a:p>
            <a:pPr algn="just"/>
            <a:r>
              <a:rPr lang="en-US" altLang="zh-CN" sz="2500" i="1" dirty="0">
                <a:latin typeface="Arial" panose="020B0604020202020204" pitchFamily="34" charset="0"/>
                <a:cs typeface="Arial" panose="020B0604020202020204" pitchFamily="34" charset="0"/>
              </a:rPr>
              <a:t>e.g.	I can’t </a:t>
            </a:r>
            <a:r>
              <a:rPr lang="en-US" altLang="zh-CN" sz="2500" i="1" dirty="0">
                <a:solidFill>
                  <a:schemeClr val="accent6">
                    <a:lumMod val="50000"/>
                  </a:schemeClr>
                </a:solidFill>
                <a:latin typeface="Arial" panose="020B0604020202020204" pitchFamily="34" charset="0"/>
                <a:cs typeface="Arial" panose="020B0604020202020204" pitchFamily="34" charset="0"/>
              </a:rPr>
              <a:t>turn my back on</a:t>
            </a:r>
            <a:r>
              <a:rPr lang="en-US" altLang="zh-CN" sz="2500" i="1" dirty="0">
                <a:latin typeface="Arial" panose="020B0604020202020204" pitchFamily="34" charset="0"/>
                <a:cs typeface="Arial" panose="020B0604020202020204" pitchFamily="34" charset="0"/>
              </a:rPr>
              <a:t> my own daughter, no 	matter what she has done.</a:t>
            </a:r>
          </a:p>
          <a:p>
            <a:pPr algn="just"/>
            <a:endParaRPr lang="zh-CN" altLang="zh-CN" sz="1000" dirty="0">
              <a:latin typeface="Arial" panose="020B0604020202020204" pitchFamily="34" charset="0"/>
              <a:cs typeface="Arial" panose="020B0604020202020204" pitchFamily="34" charset="0"/>
            </a:endParaRPr>
          </a:p>
          <a:p>
            <a:pPr algn="just"/>
            <a:r>
              <a:rPr lang="en-US" altLang="zh-CN" sz="2500" i="1" dirty="0">
                <a:latin typeface="Arial" panose="020B0604020202020204" pitchFamily="34" charset="0"/>
                <a:cs typeface="Arial" panose="020B0604020202020204" pitchFamily="34" charset="0"/>
              </a:rPr>
              <a:t>	One ought never to </a:t>
            </a:r>
            <a:r>
              <a:rPr lang="en-US" altLang="zh-CN" sz="2500" i="1" dirty="0">
                <a:solidFill>
                  <a:schemeClr val="accent6">
                    <a:lumMod val="50000"/>
                  </a:schemeClr>
                </a:solidFill>
                <a:latin typeface="Arial" panose="020B0604020202020204" pitchFamily="34" charset="0"/>
                <a:cs typeface="Arial" panose="020B0604020202020204" pitchFamily="34" charset="0"/>
              </a:rPr>
              <a:t>turn one’s back on </a:t>
            </a:r>
            <a:r>
              <a:rPr lang="en-US" altLang="zh-CN" sz="2500" i="1" dirty="0">
                <a:latin typeface="Arial" panose="020B0604020202020204" pitchFamily="34" charset="0"/>
                <a:cs typeface="Arial" panose="020B0604020202020204" pitchFamily="34" charset="0"/>
              </a:rPr>
              <a:t>a 	threatened danger and try to run away from it.</a:t>
            </a:r>
            <a:endParaRPr lang="zh-CN" altLang="zh-CN" sz="2500" dirty="0">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82245"/>
            <a:ext cx="5818505" cy="6546850"/>
          </a:xfrm>
        </p:spPr>
        <p:txBody>
          <a:bodyPr>
            <a:normAutofit fontScale="90000"/>
          </a:bodyPr>
          <a:lstStyle/>
          <a:p>
            <a:pPr marL="0" marR="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3333FF"/>
                </a:solidFill>
                <a:latin typeface="Times New Roman" panose="02020603050405020304" pitchFamily="18" charset="0"/>
                <a:ea typeface="+mn-ea"/>
                <a:cs typeface="Times New Roman" panose="02020603050405020304" pitchFamily="18" charset="0"/>
              </a:rPr>
              <a:t>7</a:t>
            </a:r>
            <a:r>
              <a:rPr kumimoji="0" lang="en-US" altLang="zh-CN"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If the benefits of globalization are to continue to outweigh the risks that rapid integration exacerbates, understanding systemic interconnections and building multistakeholder responses are vital. Redesigning global risk governance mechanisms to take these interconnections into account and to enable cooperation is a major but necessary undertaking. The bad news is that the tidal wave of globalization has brought unprecedented and new systemic risks. The good news is that this phase of globalization has brought the means to meet the downsides, through raising levels of wealth and opportunity, and vitally increasing our collective knowledge and connectivity. The opportunities for cooperative solutions have never been greater, particularly if we are to address the major challenges of the 21st century.</a:t>
            </a:r>
          </a:p>
        </p:txBody>
      </p:sp>
      <p:sp>
        <p:nvSpPr>
          <p:cNvPr id="10" name="云形 9"/>
          <p:cNvSpPr/>
          <p:nvPr/>
        </p:nvSpPr>
        <p:spPr>
          <a:xfrm>
            <a:off x="6443663" y="1412875"/>
            <a:ext cx="2243138" cy="15113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What we need to do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81610"/>
            <a:ext cx="4364355" cy="6513195"/>
          </a:xfrm>
        </p:spPr>
        <p:txBody>
          <a:bodyPr>
            <a:normAutofit fontScale="70000"/>
          </a:bodyPr>
          <a:lstStyle/>
          <a:p>
            <a:pPr marL="0" marR="0" indent="0" algn="just" defTabSz="914400" rtl="0" eaLnBrk="1" fontAlgn="base" latinLnBrk="0" hangingPunct="1">
              <a:lnSpc>
                <a:spcPct val="120000"/>
              </a:lnSpc>
              <a:spcBef>
                <a:spcPct val="20000"/>
              </a:spcBef>
              <a:spcAft>
                <a:spcPct val="0"/>
              </a:spcAft>
              <a:buClrTx/>
              <a:buSzTx/>
              <a:buFontTx/>
              <a:buNone/>
            </a:pPr>
            <a:r>
              <a:rPr kumimoji="0" lang="en-US" altLang="zh-CN" sz="3430" b="1" i="0" u="none" strike="noStrike" kern="1200" cap="none" spc="0" normalizeH="0" baseline="0" noProof="1">
                <a:solidFill>
                  <a:srgbClr val="3333FF"/>
                </a:solidFill>
                <a:latin typeface="Times New Roman" panose="02020603050405020304" pitchFamily="18" charset="0"/>
                <a:ea typeface="+mn-ea"/>
                <a:cs typeface="Times New Roman" panose="02020603050405020304" pitchFamily="18" charset="0"/>
              </a:rPr>
              <a:t>8</a:t>
            </a:r>
            <a:r>
              <a:rPr kumimoji="0" lang="en-US" altLang="zh-CN" sz="343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Yet to harness these opportunities, we need an intellectual revolution. We need a citizens’ mobilisation, and we certainly need a fundamental leadership and institutional shift. Global leaders at Davos and beyond are right to worry about today’s significant economic woes. </a:t>
            </a:r>
            <a:r>
              <a:rPr kumimoji="0" lang="en-US" altLang="zh-CN" sz="3430" b="0" i="0" u="sng"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But we ignore the bigger crisis emerging at the core of globalization, and jump from one crisis management to the next, at our peril</a:t>
            </a:r>
            <a:r>
              <a:rPr kumimoji="0" lang="en-US" altLang="zh-CN" sz="343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a:t>
            </a:r>
          </a:p>
        </p:txBody>
      </p:sp>
      <p:sp>
        <p:nvSpPr>
          <p:cNvPr id="10" name="云形 9"/>
          <p:cNvSpPr/>
          <p:nvPr/>
        </p:nvSpPr>
        <p:spPr>
          <a:xfrm>
            <a:off x="4668520" y="332740"/>
            <a:ext cx="4201160" cy="74104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a:solidFill>
                  <a:schemeClr val="tx1"/>
                </a:solidFill>
                <a:latin typeface="Times New Roman" panose="02020603050405020304" pitchFamily="18" charset="0"/>
                <a:cs typeface="Times New Roman" panose="02020603050405020304" pitchFamily="18" charset="0"/>
              </a:rPr>
              <a:t>What we need to do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Support</a:t>
            </a:r>
          </a:p>
        </p:txBody>
      </p:sp>
      <p:sp>
        <p:nvSpPr>
          <p:cNvPr id="2" name="矩形 1"/>
          <p:cNvSpPr/>
          <p:nvPr/>
        </p:nvSpPr>
        <p:spPr>
          <a:xfrm>
            <a:off x="1115616" y="1736259"/>
            <a:ext cx="7524514" cy="1291590"/>
          </a:xfrm>
          <a:prstGeom prst="rect">
            <a:avLst/>
          </a:prstGeom>
        </p:spPr>
        <p:txBody>
          <a:bodyPr wrap="square">
            <a:spAutoFit/>
          </a:bodyPr>
          <a:lstStyle/>
          <a:p>
            <a:pPr lvl="0" algn="just"/>
            <a:r>
              <a:rPr lang="en-US" altLang="zh-CN" sz="2600" u="sng" dirty="0">
                <a:latin typeface="Arial" panose="020B0604020202020204" pitchFamily="34" charset="0"/>
                <a:cs typeface="Arial" panose="020B0604020202020204" pitchFamily="34" charset="0"/>
              </a:rPr>
              <a:t>But we ignore the bigger crisis emerging at the core of globalization, and jump from one crisis management to the next, </a:t>
            </a:r>
            <a:r>
              <a:rPr lang="en-US" altLang="zh-CN" sz="2600" i="1" u="sng" dirty="0">
                <a:solidFill>
                  <a:srgbClr val="C00000"/>
                </a:solidFill>
                <a:latin typeface="Arial" panose="020B0604020202020204" pitchFamily="34" charset="0"/>
                <a:cs typeface="Arial" panose="020B0604020202020204" pitchFamily="34" charset="0"/>
              </a:rPr>
              <a:t>at our peril</a:t>
            </a:r>
            <a:r>
              <a:rPr lang="en-US" altLang="zh-CN" sz="2600" u="sng" dirty="0">
                <a:latin typeface="Arial" panose="020B0604020202020204" pitchFamily="34" charset="0"/>
                <a:cs typeface="Arial" panose="020B0604020202020204" pitchFamily="34" charset="0"/>
              </a:rPr>
              <a:t>. (Para. 8)</a:t>
            </a:r>
            <a:endParaRPr lang="zh-CN" altLang="zh-CN" sz="2600" u="sng" dirty="0">
              <a:latin typeface="Arial" panose="020B0604020202020204" pitchFamily="34" charset="0"/>
              <a:cs typeface="Arial" panose="020B0604020202020204" pitchFamily="34" charset="0"/>
            </a:endParaRPr>
          </a:p>
        </p:txBody>
      </p:sp>
      <p:sp>
        <p:nvSpPr>
          <p:cNvPr id="3" name="矩形 2"/>
          <p:cNvSpPr/>
          <p:nvPr/>
        </p:nvSpPr>
        <p:spPr>
          <a:xfrm>
            <a:off x="323528" y="3158966"/>
            <a:ext cx="8226846" cy="2985433"/>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chemeClr val="accent6">
                    <a:lumMod val="50000"/>
                  </a:schemeClr>
                </a:solidFill>
                <a:latin typeface="Arial" panose="020B0604020202020204" pitchFamily="34" charset="0"/>
                <a:cs typeface="Arial" panose="020B0604020202020204" pitchFamily="34" charset="0"/>
              </a:rPr>
              <a:t>(do </a:t>
            </a:r>
            <a:r>
              <a:rPr lang="en-US" altLang="zh-CN" sz="2400" dirty="0" err="1">
                <a:solidFill>
                  <a:schemeClr val="accent6">
                    <a:lumMod val="50000"/>
                  </a:schemeClr>
                </a:solidFill>
                <a:latin typeface="Arial" panose="020B0604020202020204" pitchFamily="34" charset="0"/>
                <a:cs typeface="Arial" panose="020B0604020202020204" pitchFamily="34" charset="0"/>
              </a:rPr>
              <a:t>sth</a:t>
            </a:r>
            <a:r>
              <a:rPr lang="en-US" altLang="zh-CN" sz="2400" dirty="0">
                <a:solidFill>
                  <a:schemeClr val="accent6">
                    <a:lumMod val="50000"/>
                  </a:schemeClr>
                </a:solidFill>
                <a:latin typeface="Arial" panose="020B0604020202020204" pitchFamily="34" charset="0"/>
                <a:cs typeface="Arial" panose="020B0604020202020204" pitchFamily="34" charset="0"/>
              </a:rPr>
              <a:t>.) at sb.’s peril: </a:t>
            </a:r>
            <a:r>
              <a:rPr lang="en-US" altLang="zh-CN" sz="2400" dirty="0">
                <a:latin typeface="Arial" panose="020B0604020202020204" pitchFamily="34" charset="0"/>
                <a:cs typeface="Arial" panose="020B0604020202020204" pitchFamily="34" charset="0"/>
              </a:rPr>
              <a:t>at the risk of serious danger </a:t>
            </a:r>
            <a:r>
              <a:rPr lang="zh-CN" altLang="zh-CN" sz="2400" dirty="0">
                <a:latin typeface="Arial" panose="020B0604020202020204" pitchFamily="34" charset="0"/>
                <a:cs typeface="Arial" panose="020B0604020202020204" pitchFamily="34" charset="0"/>
              </a:rPr>
              <a:t>冒险（做某事）</a:t>
            </a: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The farm lobby in industrial countries is powerful and 	politicians ignore it </a:t>
            </a:r>
            <a:r>
              <a:rPr lang="en-US" altLang="zh-CN" sz="2400" i="1" dirty="0">
                <a:solidFill>
                  <a:schemeClr val="accent6">
                    <a:lumMod val="50000"/>
                  </a:schemeClr>
                </a:solidFill>
                <a:latin typeface="Arial" panose="020B0604020202020204" pitchFamily="34" charset="0"/>
                <a:cs typeface="Arial" panose="020B0604020202020204" pitchFamily="34" charset="0"/>
              </a:rPr>
              <a:t>at their peril</a:t>
            </a:r>
            <a:r>
              <a:rPr lang="en-US" altLang="zh-CN" sz="2400" i="1" dirty="0">
                <a:latin typeface="Arial" panose="020B0604020202020204" pitchFamily="34" charset="0"/>
                <a:cs typeface="Arial" panose="020B0604020202020204" pitchFamily="34" charset="0"/>
              </a:rPr>
              <a:t>.</a:t>
            </a: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	Since the relationship-defined obligations are all 	based on mutual benefit, one violates them </a:t>
            </a:r>
            <a:r>
              <a:rPr lang="en-US" altLang="zh-CN" sz="2400" i="1" dirty="0">
                <a:solidFill>
                  <a:schemeClr val="accent6">
                    <a:lumMod val="50000"/>
                  </a:schemeClr>
                </a:solidFill>
                <a:latin typeface="Arial" panose="020B0604020202020204" pitchFamily="34" charset="0"/>
                <a:cs typeface="Arial" panose="020B0604020202020204" pitchFamily="34" charset="0"/>
              </a:rPr>
              <a:t>at one’s 	own peril</a:t>
            </a:r>
            <a:r>
              <a:rPr lang="en-US" altLang="zh-CN" sz="2400" i="1" dirty="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3" name="矩形 2"/>
          <p:cNvSpPr/>
          <p:nvPr/>
        </p:nvSpPr>
        <p:spPr>
          <a:xfrm>
            <a:off x="899593" y="2060848"/>
            <a:ext cx="7867173" cy="1107996"/>
          </a:xfrm>
          <a:prstGeom prst="rect">
            <a:avLst/>
          </a:prstGeom>
        </p:spPr>
        <p:txBody>
          <a:bodyPr wrap="square">
            <a:spAutoFit/>
          </a:bodyPr>
          <a:lstStyle/>
          <a:p>
            <a:pPr algn="just"/>
            <a:r>
              <a:rPr lang="en-US" altLang="zh-CN" sz="2200" b="1" dirty="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In Text A, the author discusses the issue of globalization in three aspects: The good, the bad, and the uncertain. Read the text and fill in the blanks in the table below.</a:t>
            </a: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13" name="表格 12"/>
          <p:cNvGraphicFramePr>
            <a:graphicFrameLocks noGrp="1"/>
          </p:cNvGraphicFramePr>
          <p:nvPr/>
        </p:nvGraphicFramePr>
        <p:xfrm>
          <a:off x="179512" y="3191584"/>
          <a:ext cx="8352928" cy="2757696"/>
        </p:xfrm>
        <a:graphic>
          <a:graphicData uri="http://schemas.openxmlformats.org/drawingml/2006/table">
            <a:tbl>
              <a:tblPr firstRow="1" firstCol="1" bandRow="1">
                <a:tableStyleId>{E8B1032C-EA38-4F05-BA0D-38AFFFC7BED3}</a:tableStyleId>
              </a:tblPr>
              <a:tblGrid>
                <a:gridCol w="1493495">
                  <a:extLst>
                    <a:ext uri="{9D8B030D-6E8A-4147-A177-3AD203B41FA5}">
                      <a16:colId xmlns:a16="http://schemas.microsoft.com/office/drawing/2014/main" val="20000"/>
                    </a:ext>
                  </a:extLst>
                </a:gridCol>
                <a:gridCol w="6859433">
                  <a:extLst>
                    <a:ext uri="{9D8B030D-6E8A-4147-A177-3AD203B41FA5}">
                      <a16:colId xmlns:a16="http://schemas.microsoft.com/office/drawing/2014/main" val="20001"/>
                    </a:ext>
                  </a:extLst>
                </a:gridCol>
              </a:tblGrid>
              <a:tr h="0">
                <a:tc gridSpan="2">
                  <a:txBody>
                    <a:bodyPr/>
                    <a:lstStyle/>
                    <a:p>
                      <a:pPr algn="ctr">
                        <a:spcAft>
                          <a:spcPts val="0"/>
                        </a:spcAft>
                      </a:pPr>
                      <a:r>
                        <a:rPr lang="en-US" sz="1900" kern="100" dirty="0">
                          <a:solidFill>
                            <a:schemeClr val="tx1"/>
                          </a:solidFill>
                          <a:effectLst/>
                          <a:latin typeface="Arial" panose="020B0604020202020204" pitchFamily="34" charset="0"/>
                          <a:cs typeface="Arial" panose="020B0604020202020204" pitchFamily="34" charset="0"/>
                        </a:rPr>
                        <a:t>Globalization</a:t>
                      </a:r>
                      <a:endParaRPr lang="zh-CN" sz="190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tc hMerge="1">
                  <a:txBody>
                    <a:bodyPr/>
                    <a:lstStyle/>
                    <a:p>
                      <a:endParaRPr lang="zh-CN"/>
                    </a:p>
                  </a:txBody>
                  <a:tcPr/>
                </a:tc>
                <a:extLst>
                  <a:ext uri="{0D108BD9-81ED-4DB2-BD59-A6C34878D82A}">
                    <a16:rowId xmlns:a16="http://schemas.microsoft.com/office/drawing/2014/main" val="10000"/>
                  </a:ext>
                </a:extLst>
              </a:tr>
              <a:tr h="948328">
                <a:tc>
                  <a:txBody>
                    <a:bodyPr/>
                    <a:lstStyle/>
                    <a:p>
                      <a:pPr algn="l">
                        <a:spcAft>
                          <a:spcPts val="0"/>
                        </a:spcAft>
                      </a:pPr>
                      <a:r>
                        <a:rPr lang="en-US" sz="1900" b="0" kern="100" dirty="0">
                          <a:solidFill>
                            <a:schemeClr val="tx1"/>
                          </a:solidFill>
                          <a:effectLst/>
                          <a:latin typeface="Arial" panose="020B0604020202020204" pitchFamily="34" charset="0"/>
                          <a:cs typeface="Arial" panose="020B0604020202020204" pitchFamily="34" charset="0"/>
                        </a:rPr>
                        <a:t>Crisis in globalization</a:t>
                      </a:r>
                      <a:endParaRPr lang="zh-CN" sz="19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nchor="ctr"/>
                </a:tc>
                <a:tc>
                  <a:txBody>
                    <a:bodyPr/>
                    <a:lstStyle/>
                    <a:p>
                      <a:pPr algn="just">
                        <a:spcAft>
                          <a:spcPts val="0"/>
                        </a:spcAft>
                      </a:pPr>
                      <a:r>
                        <a:rPr lang="en-US" sz="1900" kern="100" dirty="0">
                          <a:solidFill>
                            <a:schemeClr val="tx1"/>
                          </a:solidFill>
                          <a:effectLst/>
                          <a:latin typeface="Arial" panose="020B0604020202020204" pitchFamily="34" charset="0"/>
                          <a:cs typeface="Arial" panose="020B0604020202020204" pitchFamily="34" charset="0"/>
                        </a:rPr>
                        <a:t>While global policy has focused on facilitating _________, the implications of growing ______________ have been largely ignored.</a:t>
                      </a:r>
                      <a:endParaRPr lang="zh-CN" sz="190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extLst>
                  <a:ext uri="{0D108BD9-81ED-4DB2-BD59-A6C34878D82A}">
                    <a16:rowId xmlns:a16="http://schemas.microsoft.com/office/drawing/2014/main" val="10001"/>
                  </a:ext>
                </a:extLst>
              </a:tr>
              <a:tr h="1519808">
                <a:tc>
                  <a:txBody>
                    <a:bodyPr/>
                    <a:lstStyle/>
                    <a:p>
                      <a:pPr algn="just">
                        <a:spcAft>
                          <a:spcPts val="0"/>
                        </a:spcAft>
                      </a:pPr>
                      <a:r>
                        <a:rPr lang="en-US" sz="1900" b="0" kern="100" dirty="0">
                          <a:solidFill>
                            <a:schemeClr val="tx1"/>
                          </a:solidFill>
                          <a:effectLst/>
                          <a:latin typeface="Arial" panose="020B0604020202020204" pitchFamily="34" charset="0"/>
                          <a:cs typeface="Arial" panose="020B0604020202020204" pitchFamily="34" charset="0"/>
                        </a:rPr>
                        <a:t>The good of globalization</a:t>
                      </a:r>
                      <a:endParaRPr lang="zh-CN" sz="19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nchor="ctr"/>
                </a:tc>
                <a:tc>
                  <a:txBody>
                    <a:bodyPr/>
                    <a:lstStyle/>
                    <a:p>
                      <a:pPr marL="342900" lvl="0" indent="-342900" algn="just">
                        <a:spcAft>
                          <a:spcPts val="0"/>
                        </a:spcAft>
                        <a:buFont typeface="Arial" panose="020B0604020202020204" pitchFamily="34" charset="0"/>
                        <a:buChar char="•"/>
                      </a:pPr>
                      <a:r>
                        <a:rPr lang="en-US" sz="1900" kern="100" dirty="0">
                          <a:solidFill>
                            <a:schemeClr val="tx1"/>
                          </a:solidFill>
                          <a:effectLst/>
                          <a:latin typeface="Arial" panose="020B0604020202020204" pitchFamily="34" charset="0"/>
                          <a:cs typeface="Arial" panose="020B0604020202020204" pitchFamily="34" charset="0"/>
                        </a:rPr>
                        <a:t>____________________</a:t>
                      </a:r>
                      <a:r>
                        <a:rPr lang="en-US" sz="1900" kern="100" baseline="0" dirty="0">
                          <a:solidFill>
                            <a:schemeClr val="tx1"/>
                          </a:solidFill>
                          <a:effectLst/>
                          <a:latin typeface="Arial" panose="020B0604020202020204" pitchFamily="34" charset="0"/>
                          <a:cs typeface="Arial" panose="020B0604020202020204" pitchFamily="34" charset="0"/>
                        </a:rPr>
                        <a:t> </a:t>
                      </a:r>
                      <a:r>
                        <a:rPr lang="en-US" sz="1900" kern="100" dirty="0">
                          <a:solidFill>
                            <a:schemeClr val="tx1"/>
                          </a:solidFill>
                          <a:effectLst/>
                          <a:latin typeface="Arial" panose="020B0604020202020204" pitchFamily="34" charset="0"/>
                          <a:cs typeface="Arial" panose="020B0604020202020204" pitchFamily="34" charset="0"/>
                        </a:rPr>
                        <a:t>has accelerated integration both virtually and physically.</a:t>
                      </a:r>
                      <a:endParaRPr lang="zh-CN" sz="190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Arial" panose="020B0604020202020204" pitchFamily="34" charset="0"/>
                        <a:buChar char="•"/>
                      </a:pPr>
                      <a:r>
                        <a:rPr lang="en-US" sz="1900" kern="100" dirty="0">
                          <a:solidFill>
                            <a:schemeClr val="tx1"/>
                          </a:solidFill>
                          <a:effectLst/>
                          <a:latin typeface="Arial" panose="020B0604020202020204" pitchFamily="34" charset="0"/>
                          <a:cs typeface="Arial" panose="020B0604020202020204" pitchFamily="34" charset="0"/>
                        </a:rPr>
                        <a:t>The spread of people, ideas, trade and the inspiring education revolution will continue to offer enormous potential for ____________________________________.</a:t>
                      </a:r>
                      <a:endParaRPr lang="zh-CN" sz="190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extLst>
                  <a:ext uri="{0D108BD9-81ED-4DB2-BD59-A6C34878D82A}">
                    <a16:rowId xmlns:a16="http://schemas.microsoft.com/office/drawing/2014/main" val="10002"/>
                  </a:ext>
                </a:extLst>
              </a:tr>
            </a:tbl>
          </a:graphicData>
        </a:graphic>
      </p:graphicFrame>
      <p:sp>
        <p:nvSpPr>
          <p:cNvPr id="17" name="TextBox 16"/>
          <p:cNvSpPr txBox="1"/>
          <p:nvPr/>
        </p:nvSpPr>
        <p:spPr>
          <a:xfrm>
            <a:off x="6772784" y="3421360"/>
            <a:ext cx="1327608"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integration</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19" name="TextBox 18"/>
          <p:cNvSpPr txBox="1"/>
          <p:nvPr/>
        </p:nvSpPr>
        <p:spPr>
          <a:xfrm>
            <a:off x="4435325" y="3709392"/>
            <a:ext cx="2008883"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interdependence</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20" name="TextBox 19"/>
          <p:cNvSpPr txBox="1"/>
          <p:nvPr/>
        </p:nvSpPr>
        <p:spPr>
          <a:xfrm>
            <a:off x="2009315" y="4404791"/>
            <a:ext cx="2850717"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Technological innovation</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21" name="TextBox 20"/>
          <p:cNvSpPr txBox="1"/>
          <p:nvPr/>
        </p:nvSpPr>
        <p:spPr>
          <a:xfrm>
            <a:off x="3378719" y="5556919"/>
            <a:ext cx="5009705" cy="384721"/>
          </a:xfrm>
          <a:prstGeom prst="rect">
            <a:avLst/>
          </a:prstGeom>
          <a:noFill/>
        </p:spPr>
        <p:txBody>
          <a:bodyPr wrap="none" rtlCol="0">
            <a:spAutoFit/>
          </a:bodyPr>
          <a:lstStyle/>
          <a:p>
            <a:r>
              <a:rPr lang="en-US" altLang="zh-CN" sz="1900" dirty="0">
                <a:solidFill>
                  <a:srgbClr val="C00000"/>
                </a:solidFill>
                <a:latin typeface="Arial" panose="020B0604020202020204" pitchFamily="34" charset="0"/>
                <a:cs typeface="Arial" panose="020B0604020202020204" pitchFamily="34" charset="0"/>
              </a:rPr>
              <a:t>poverty alleviation and economic opportunity</a:t>
            </a:r>
            <a:endParaRPr lang="zh-CN" altLang="en-US" sz="19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13" name="表格 12"/>
          <p:cNvGraphicFramePr>
            <a:graphicFrameLocks noGrp="1"/>
          </p:cNvGraphicFramePr>
          <p:nvPr/>
        </p:nvGraphicFramePr>
        <p:xfrm>
          <a:off x="801946" y="2151951"/>
          <a:ext cx="7705228" cy="4044641"/>
        </p:xfrm>
        <a:graphic>
          <a:graphicData uri="http://schemas.openxmlformats.org/drawingml/2006/table">
            <a:tbl>
              <a:tblPr firstRow="1" firstCol="1" bandRow="1">
                <a:tableStyleId>{E8B1032C-EA38-4F05-BA0D-38AFFFC7BED3}</a:tableStyleId>
              </a:tblPr>
              <a:tblGrid>
                <a:gridCol w="1687811">
                  <a:extLst>
                    <a:ext uri="{9D8B030D-6E8A-4147-A177-3AD203B41FA5}">
                      <a16:colId xmlns:a16="http://schemas.microsoft.com/office/drawing/2014/main" val="20000"/>
                    </a:ext>
                  </a:extLst>
                </a:gridCol>
                <a:gridCol w="6017417">
                  <a:extLst>
                    <a:ext uri="{9D8B030D-6E8A-4147-A177-3AD203B41FA5}">
                      <a16:colId xmlns:a16="http://schemas.microsoft.com/office/drawing/2014/main" val="20001"/>
                    </a:ext>
                  </a:extLst>
                </a:gridCol>
              </a:tblGrid>
              <a:tr h="2028417">
                <a:tc>
                  <a:txBody>
                    <a:bodyPr/>
                    <a:lstStyle/>
                    <a:p>
                      <a:pPr algn="l">
                        <a:spcAft>
                          <a:spcPts val="0"/>
                        </a:spcAft>
                      </a:pPr>
                      <a:r>
                        <a:rPr lang="en-US" sz="1800" b="0" kern="100" dirty="0">
                          <a:solidFill>
                            <a:schemeClr val="tx1"/>
                          </a:solidFill>
                          <a:effectLst/>
                          <a:latin typeface="Arial" panose="020B0604020202020204" pitchFamily="34" charset="0"/>
                          <a:cs typeface="Arial" panose="020B0604020202020204" pitchFamily="34" charset="0"/>
                        </a:rPr>
                        <a:t>The bad of globalization</a:t>
                      </a:r>
                      <a:endParaRPr lang="zh-CN" sz="18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nchor="ctr"/>
                </a:tc>
                <a:tc>
                  <a:txBody>
                    <a:bodyPr/>
                    <a:lstStyle/>
                    <a:p>
                      <a:pPr marL="342900" lvl="0" indent="-342900" algn="just">
                        <a:spcAft>
                          <a:spcPts val="0"/>
                        </a:spcAft>
                        <a:buFont typeface="Wingdings" panose="05000000000000000000" pitchFamily="2" charset="2"/>
                        <a:buChar char=""/>
                      </a:pPr>
                      <a:r>
                        <a:rPr lang="en-US" sz="1800" b="0" kern="100" dirty="0">
                          <a:solidFill>
                            <a:schemeClr val="tx1"/>
                          </a:solidFill>
                          <a:effectLst/>
                          <a:latin typeface="Arial" panose="020B0604020202020204" pitchFamily="34" charset="0"/>
                          <a:cs typeface="Arial" panose="020B0604020202020204" pitchFamily="34" charset="0"/>
                        </a:rPr>
                        <a:t>increased ________ between and within countries;</a:t>
                      </a:r>
                      <a:endParaRPr lang="zh-CN" sz="18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1800" b="0" kern="100" dirty="0">
                          <a:solidFill>
                            <a:schemeClr val="tx1"/>
                          </a:solidFill>
                          <a:effectLst/>
                          <a:latin typeface="Arial" panose="020B0604020202020204" pitchFamily="34" charset="0"/>
                          <a:cs typeface="Arial" panose="020B0604020202020204" pitchFamily="34" charset="0"/>
                        </a:rPr>
                        <a:t>increasing numbers of _____________________; </a:t>
                      </a:r>
                      <a:endParaRPr lang="zh-CN" sz="18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1800" b="0" kern="100" dirty="0">
                          <a:solidFill>
                            <a:schemeClr val="tx1"/>
                          </a:solidFill>
                          <a:effectLst/>
                          <a:latin typeface="Arial" panose="020B0604020202020204" pitchFamily="34" charset="0"/>
                          <a:cs typeface="Arial" panose="020B0604020202020204" pitchFamily="34" charset="0"/>
                        </a:rPr>
                        <a:t>_______ the financial arena, new systemic risks looming large in areas such as _____________, water and food insecurity, _________, resource scarcity, antibiotic resistance, bioterrorism, ____________ and supply chain __________.</a:t>
                      </a:r>
                      <a:endParaRPr lang="zh-CN" sz="18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extLst>
                  <a:ext uri="{0D108BD9-81ED-4DB2-BD59-A6C34878D82A}">
                    <a16:rowId xmlns:a16="http://schemas.microsoft.com/office/drawing/2014/main" val="10000"/>
                  </a:ext>
                </a:extLst>
              </a:tr>
              <a:tr h="2016224">
                <a:tc>
                  <a:txBody>
                    <a:bodyPr/>
                    <a:lstStyle/>
                    <a:p>
                      <a:pPr algn="l">
                        <a:spcAft>
                          <a:spcPts val="0"/>
                        </a:spcAft>
                      </a:pPr>
                      <a:r>
                        <a:rPr lang="en-US" sz="1800" b="0" kern="100" dirty="0">
                          <a:solidFill>
                            <a:schemeClr val="tx1"/>
                          </a:solidFill>
                          <a:effectLst/>
                          <a:latin typeface="Arial" panose="020B0604020202020204" pitchFamily="34" charset="0"/>
                          <a:cs typeface="Arial" panose="020B0604020202020204" pitchFamily="34" charset="0"/>
                        </a:rPr>
                        <a:t>The uncertain of globalization</a:t>
                      </a:r>
                      <a:endParaRPr lang="zh-CN" sz="18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nchor="ctr"/>
                </a:tc>
                <a:tc>
                  <a:txBody>
                    <a:bodyPr/>
                    <a:lstStyle/>
                    <a:p>
                      <a:pPr marL="342900" lvl="0" indent="-342900" algn="just">
                        <a:spcAft>
                          <a:spcPts val="0"/>
                        </a:spcAft>
                        <a:buFont typeface="Wingdings" panose="05000000000000000000" pitchFamily="2" charset="2"/>
                        <a:buChar char=""/>
                      </a:pPr>
                      <a:r>
                        <a:rPr lang="en-US" sz="1800" b="0" kern="100" dirty="0">
                          <a:solidFill>
                            <a:schemeClr val="tx1"/>
                          </a:solidFill>
                          <a:effectLst/>
                          <a:latin typeface="Arial" panose="020B0604020202020204" pitchFamily="34" charset="0"/>
                          <a:cs typeface="Arial" panose="020B0604020202020204" pitchFamily="34" charset="0"/>
                        </a:rPr>
                        <a:t>The biggest challenge: balance the enormous ________ that global openness and connectivity brings, with ________________________.</a:t>
                      </a:r>
                      <a:endParaRPr lang="zh-CN" sz="18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1800" b="0" kern="100" dirty="0">
                          <a:solidFill>
                            <a:schemeClr val="tx1"/>
                          </a:solidFill>
                          <a:effectLst/>
                          <a:latin typeface="Arial" panose="020B0604020202020204" pitchFamily="34" charset="0"/>
                          <a:cs typeface="Arial" panose="020B0604020202020204" pitchFamily="34" charset="0"/>
                        </a:rPr>
                        <a:t>Unless we can find an appropriate balance, there is a significant risk that the failure to __________________ will lead to a backlash of ___________, xenophobia and __________.</a:t>
                      </a:r>
                      <a:endParaRPr lang="zh-CN" sz="18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extLst>
                  <a:ext uri="{0D108BD9-81ED-4DB2-BD59-A6C34878D82A}">
                    <a16:rowId xmlns:a16="http://schemas.microsoft.com/office/drawing/2014/main" val="10001"/>
                  </a:ext>
                </a:extLst>
              </a:tr>
            </a:tbl>
          </a:graphicData>
        </a:graphic>
      </p:graphicFrame>
      <p:sp>
        <p:nvSpPr>
          <p:cNvPr id="2" name="TextBox 1"/>
          <p:cNvSpPr txBox="1"/>
          <p:nvPr/>
        </p:nvSpPr>
        <p:spPr>
          <a:xfrm>
            <a:off x="3891125" y="2082844"/>
            <a:ext cx="1159292"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inequality</a:t>
            </a:r>
            <a:endParaRPr lang="zh-CN" altLang="en-US"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131955" y="2370876"/>
            <a:ext cx="2698175"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global shocks and crises</a:t>
            </a:r>
            <a:endParaRPr lang="zh-CN" altLang="en-US"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122356" y="2921294"/>
            <a:ext cx="1736373"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climate change</a:t>
            </a:r>
            <a:endParaRPr lang="zh-CN" altLang="en-US"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5118213" y="3209327"/>
            <a:ext cx="1300356"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pandemics</a:t>
            </a:r>
            <a:endParaRPr lang="zh-CN" altLang="en-US"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6418569" y="3460288"/>
            <a:ext cx="1608133"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cyber security</a:t>
            </a:r>
            <a:endParaRPr lang="zh-CN" altLang="en-US"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4186321" y="3739028"/>
            <a:ext cx="1402948"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vulnerability</a:t>
            </a:r>
            <a:endParaRPr lang="zh-CN" altLang="en-US" dirty="0">
              <a:solidFill>
                <a:srgbClr val="C00000"/>
              </a:solidFill>
              <a:latin typeface="Arial" panose="020B0604020202020204" pitchFamily="34" charset="0"/>
              <a:cs typeface="Arial" panose="020B0604020202020204" pitchFamily="34" charset="0"/>
            </a:endParaRPr>
          </a:p>
        </p:txBody>
      </p:sp>
      <p:sp>
        <p:nvSpPr>
          <p:cNvPr id="16" name="TextBox 15"/>
          <p:cNvSpPr txBox="1"/>
          <p:nvPr/>
        </p:nvSpPr>
        <p:spPr>
          <a:xfrm>
            <a:off x="2895788" y="4396392"/>
            <a:ext cx="992579"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benefits</a:t>
            </a:r>
            <a:endParaRPr lang="zh-CN" altLang="en-US"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4042305" y="4647353"/>
            <a:ext cx="3147015"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national politics and priorities</a:t>
            </a:r>
            <a:endParaRPr lang="zh-CN" altLang="en-US" dirty="0">
              <a:solidFill>
                <a:srgbClr val="C00000"/>
              </a:solidFill>
              <a:latin typeface="Arial" panose="020B0604020202020204" pitchFamily="34" charset="0"/>
              <a:cs typeface="Arial" panose="020B0604020202020204" pitchFamily="34" charset="0"/>
            </a:endParaRPr>
          </a:p>
        </p:txBody>
      </p:sp>
      <p:sp>
        <p:nvSpPr>
          <p:cNvPr id="18" name="TextBox 17"/>
          <p:cNvSpPr txBox="1"/>
          <p:nvPr/>
        </p:nvSpPr>
        <p:spPr>
          <a:xfrm>
            <a:off x="6144307" y="5219908"/>
            <a:ext cx="2364750"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manage globalization</a:t>
            </a:r>
            <a:endParaRPr lang="zh-CN" altLang="en-US" dirty="0">
              <a:solidFill>
                <a:srgbClr val="C00000"/>
              </a:solidFill>
              <a:latin typeface="Arial" panose="020B0604020202020204" pitchFamily="34" charset="0"/>
              <a:cs typeface="Arial" panose="020B0604020202020204" pitchFamily="34" charset="0"/>
            </a:endParaRPr>
          </a:p>
        </p:txBody>
      </p:sp>
      <p:sp>
        <p:nvSpPr>
          <p:cNvPr id="19" name="TextBox 18"/>
          <p:cNvSpPr txBox="1"/>
          <p:nvPr/>
        </p:nvSpPr>
        <p:spPr>
          <a:xfrm>
            <a:off x="5626481" y="5485804"/>
            <a:ext cx="1556836"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protectionism</a:t>
            </a:r>
            <a:endParaRPr lang="zh-CN" altLang="en-US" dirty="0">
              <a:solidFill>
                <a:srgbClr val="C00000"/>
              </a:solidFill>
              <a:latin typeface="Arial" panose="020B0604020202020204" pitchFamily="34" charset="0"/>
              <a:cs typeface="Arial" panose="020B0604020202020204" pitchFamily="34" charset="0"/>
            </a:endParaRPr>
          </a:p>
        </p:txBody>
      </p:sp>
      <p:sp>
        <p:nvSpPr>
          <p:cNvPr id="20" name="TextBox 19"/>
          <p:cNvSpPr txBox="1"/>
          <p:nvPr/>
        </p:nvSpPr>
        <p:spPr>
          <a:xfrm>
            <a:off x="3282115" y="5764544"/>
            <a:ext cx="1351652" cy="369332"/>
          </a:xfrm>
          <a:prstGeom prst="rect">
            <a:avLst/>
          </a:prstGeom>
          <a:noFill/>
        </p:spPr>
        <p:txBody>
          <a:bodyPr wrap="none" rtlCol="0">
            <a:spAutoFit/>
          </a:bodyPr>
          <a:lstStyle/>
          <a:p>
            <a:r>
              <a:rPr lang="en-US" altLang="zh-CN" dirty="0">
                <a:solidFill>
                  <a:srgbClr val="C00000"/>
                </a:solidFill>
                <a:latin typeface="Arial" panose="020B0604020202020204" pitchFamily="34" charset="0"/>
                <a:cs typeface="Arial" panose="020B0604020202020204" pitchFamily="34" charset="0"/>
              </a:rPr>
              <a:t>nationalism</a:t>
            </a:r>
            <a:endParaRPr lang="zh-CN" altLang="en-US" dirty="0">
              <a:solidFill>
                <a:srgbClr val="C00000"/>
              </a:solidFill>
              <a:latin typeface="Arial" panose="020B0604020202020204" pitchFamily="34" charset="0"/>
              <a:cs typeface="Arial" panose="020B0604020202020204" pitchFamily="34" charset="0"/>
            </a:endParaRPr>
          </a:p>
        </p:txBody>
      </p:sp>
      <p:sp>
        <p:nvSpPr>
          <p:cNvPr id="23" name="TextBox 22"/>
          <p:cNvSpPr txBox="1"/>
          <p:nvPr/>
        </p:nvSpPr>
        <p:spPr>
          <a:xfrm>
            <a:off x="2838544" y="2658908"/>
            <a:ext cx="1059745" cy="369332"/>
          </a:xfrm>
          <a:prstGeom prst="rect">
            <a:avLst/>
          </a:prstGeom>
          <a:noFill/>
        </p:spPr>
        <p:txBody>
          <a:bodyPr wrap="square" rtlCol="0">
            <a:spAutoFit/>
          </a:bodyPr>
          <a:lstStyle/>
          <a:p>
            <a:r>
              <a:rPr lang="en-US" altLang="zh-CN" dirty="0">
                <a:solidFill>
                  <a:srgbClr val="C00000"/>
                </a:solidFill>
                <a:latin typeface="Arial" panose="020B0604020202020204" pitchFamily="34" charset="0"/>
                <a:cs typeface="Arial" panose="020B0604020202020204" pitchFamily="34" charset="0"/>
              </a:rPr>
              <a:t>Beyond</a:t>
            </a:r>
            <a:endParaRPr lang="zh-CN" altLang="en-US" dirty="0">
              <a:solidFill>
                <a:srgbClr val="C00000"/>
              </a:solidFill>
              <a:latin typeface="Arial" panose="020B0604020202020204" pitchFamily="34" charset="0"/>
              <a:cs typeface="Arial" panose="020B0604020202020204" pitchFamily="34" charset="0"/>
            </a:endParaRPr>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2" grpId="0"/>
      <p:bldP spid="14" grpId="0"/>
      <p:bldP spid="15" grpId="0"/>
      <p:bldP spid="16" grpId="0"/>
      <p:bldP spid="17" grpId="0"/>
      <p:bldP spid="18" grpId="0"/>
      <p:bldP spid="19" grpId="0"/>
      <p:bldP spid="20"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13" name="表格 12"/>
          <p:cNvGraphicFramePr>
            <a:graphicFrameLocks noGrp="1"/>
          </p:cNvGraphicFramePr>
          <p:nvPr/>
        </p:nvGraphicFramePr>
        <p:xfrm>
          <a:off x="485246" y="3068960"/>
          <a:ext cx="8479242" cy="1512168"/>
        </p:xfrm>
        <a:graphic>
          <a:graphicData uri="http://schemas.openxmlformats.org/drawingml/2006/table">
            <a:tbl>
              <a:tblPr firstRow="1" firstCol="1" bandRow="1">
                <a:tableStyleId>{E8B1032C-EA38-4F05-BA0D-38AFFFC7BED3}</a:tableStyleId>
              </a:tblPr>
              <a:tblGrid>
                <a:gridCol w="1908212">
                  <a:extLst>
                    <a:ext uri="{9D8B030D-6E8A-4147-A177-3AD203B41FA5}">
                      <a16:colId xmlns:a16="http://schemas.microsoft.com/office/drawing/2014/main" val="20000"/>
                    </a:ext>
                  </a:extLst>
                </a:gridCol>
                <a:gridCol w="6571030">
                  <a:extLst>
                    <a:ext uri="{9D8B030D-6E8A-4147-A177-3AD203B41FA5}">
                      <a16:colId xmlns:a16="http://schemas.microsoft.com/office/drawing/2014/main" val="20001"/>
                    </a:ext>
                  </a:extLst>
                </a:gridCol>
              </a:tblGrid>
              <a:tr h="1512168">
                <a:tc>
                  <a:txBody>
                    <a:bodyPr/>
                    <a:lstStyle/>
                    <a:p>
                      <a:pPr algn="l">
                        <a:spcAft>
                          <a:spcPts val="0"/>
                        </a:spcAft>
                      </a:pPr>
                      <a:r>
                        <a:rPr lang="en-US" sz="2200" b="0" kern="100" dirty="0">
                          <a:solidFill>
                            <a:schemeClr val="tx1"/>
                          </a:solidFill>
                          <a:effectLst/>
                          <a:latin typeface="Arial" panose="020B0604020202020204" pitchFamily="34" charset="0"/>
                          <a:cs typeface="Arial" panose="020B0604020202020204" pitchFamily="34" charset="0"/>
                        </a:rPr>
                        <a:t>The author’s suggestion</a:t>
                      </a:r>
                      <a:endParaRPr lang="zh-CN" sz="22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nchor="ctr"/>
                </a:tc>
                <a:tc>
                  <a:txBody>
                    <a:bodyPr/>
                    <a:lstStyle/>
                    <a:p>
                      <a:pPr algn="just">
                        <a:spcAft>
                          <a:spcPts val="0"/>
                        </a:spcAft>
                      </a:pPr>
                      <a:r>
                        <a:rPr lang="en-US" sz="2200" b="0" kern="100" dirty="0">
                          <a:solidFill>
                            <a:schemeClr val="tx1"/>
                          </a:solidFill>
                          <a:effectLst/>
                          <a:latin typeface="Arial" panose="020B0604020202020204" pitchFamily="34" charset="0"/>
                          <a:cs typeface="Arial" panose="020B0604020202020204" pitchFamily="34" charset="0"/>
                        </a:rPr>
                        <a:t>We need:</a:t>
                      </a:r>
                      <a:endParaRPr lang="zh-CN" sz="22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2200" b="0" kern="100" dirty="0">
                          <a:solidFill>
                            <a:schemeClr val="tx1"/>
                          </a:solidFill>
                          <a:effectLst/>
                          <a:latin typeface="Arial" panose="020B0604020202020204" pitchFamily="34" charset="0"/>
                          <a:cs typeface="Arial" panose="020B0604020202020204" pitchFamily="34" charset="0"/>
                        </a:rPr>
                        <a:t>____________________; </a:t>
                      </a:r>
                      <a:endParaRPr lang="zh-CN" sz="22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2200" b="0" kern="100" dirty="0">
                          <a:solidFill>
                            <a:schemeClr val="tx1"/>
                          </a:solidFill>
                          <a:effectLst/>
                          <a:latin typeface="Arial" panose="020B0604020202020204" pitchFamily="34" charset="0"/>
                          <a:cs typeface="Arial" panose="020B0604020202020204" pitchFamily="34" charset="0"/>
                        </a:rPr>
                        <a:t>a citizens’ ___________; </a:t>
                      </a:r>
                      <a:endParaRPr lang="zh-CN" sz="2200" b="0" kern="100" dirty="0">
                        <a:solidFill>
                          <a:schemeClr val="tx1"/>
                        </a:solidFill>
                        <a:effectLst/>
                        <a:latin typeface="Arial" panose="020B0604020202020204" pitchFamily="34" charset="0"/>
                        <a:cs typeface="Arial" panose="020B0604020202020204" pitchFamily="34" charset="0"/>
                      </a:endParaRPr>
                    </a:p>
                    <a:p>
                      <a:pPr marL="342900" lvl="0" indent="-342900" algn="just">
                        <a:spcAft>
                          <a:spcPts val="0"/>
                        </a:spcAft>
                        <a:buFont typeface="Wingdings" panose="05000000000000000000" pitchFamily="2" charset="2"/>
                        <a:buChar char=""/>
                      </a:pPr>
                      <a:r>
                        <a:rPr lang="en-US" sz="2200" b="0" kern="100" dirty="0">
                          <a:solidFill>
                            <a:schemeClr val="tx1"/>
                          </a:solidFill>
                          <a:effectLst/>
                          <a:latin typeface="Arial" panose="020B0604020202020204" pitchFamily="34" charset="0"/>
                          <a:cs typeface="Arial" panose="020B0604020202020204" pitchFamily="34" charset="0"/>
                        </a:rPr>
                        <a:t>a fundamental _________ and institutional shift.</a:t>
                      </a:r>
                      <a:endParaRPr lang="zh-CN" sz="2200" b="0" kern="100" dirty="0">
                        <a:solidFill>
                          <a:schemeClr val="tx1"/>
                        </a:solidFill>
                        <a:effectLst/>
                        <a:latin typeface="Arial" panose="020B0604020202020204" pitchFamily="34" charset="0"/>
                        <a:ea typeface="等线" panose="02010600030101010101" charset="-122"/>
                        <a:cs typeface="Arial" panose="020B0604020202020204" pitchFamily="34" charset="0"/>
                      </a:endParaRPr>
                    </a:p>
                  </a:txBody>
                  <a:tcPr marL="39586" marR="39586" marT="0" marB="0"/>
                </a:tc>
                <a:extLst>
                  <a:ext uri="{0D108BD9-81ED-4DB2-BD59-A6C34878D82A}">
                    <a16:rowId xmlns:a16="http://schemas.microsoft.com/office/drawing/2014/main" val="10000"/>
                  </a:ext>
                </a:extLst>
              </a:tr>
            </a:tbl>
          </a:graphicData>
        </a:graphic>
      </p:graphicFrame>
      <p:sp>
        <p:nvSpPr>
          <p:cNvPr id="6" name="TextBox 5"/>
          <p:cNvSpPr txBox="1"/>
          <p:nvPr/>
        </p:nvSpPr>
        <p:spPr>
          <a:xfrm>
            <a:off x="2753498" y="3358153"/>
            <a:ext cx="3214341"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an intellectual revolution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174383" y="3693479"/>
            <a:ext cx="167545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mobilization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4613349" y="4029778"/>
            <a:ext cx="148790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leadership</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4"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While reading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C55A11"/>
                </a:solidFill>
                <a:latin typeface="Arial" panose="020B0604020202020204"/>
                <a:ea typeface="宋体" panose="02010600030101010101" pitchFamily="2" charset="-122"/>
              </a:rPr>
              <a:t>Task 2 / Points for discussion</a:t>
            </a:r>
          </a:p>
        </p:txBody>
      </p:sp>
      <p:sp>
        <p:nvSpPr>
          <p:cNvPr id="12" name="矩形 11"/>
          <p:cNvSpPr/>
          <p:nvPr/>
        </p:nvSpPr>
        <p:spPr>
          <a:xfrm>
            <a:off x="1043608" y="1975480"/>
            <a:ext cx="7723158" cy="2677656"/>
          </a:xfrm>
          <a:prstGeom prst="rect">
            <a:avLst/>
          </a:prstGeom>
        </p:spPr>
        <p:txBody>
          <a:bodyPr wrap="square">
            <a:spAutoFit/>
          </a:bodyPr>
          <a:lstStyle/>
          <a:p>
            <a:pPr algn="just"/>
            <a:r>
              <a:rPr lang="en-US" altLang="zh-CN" sz="2400" b="1" dirty="0">
                <a:latin typeface="Arial" panose="020B0604020202020204" pitchFamily="34" charset="0"/>
                <a:cs typeface="Arial" panose="020B0604020202020204" pitchFamily="34" charset="0"/>
              </a:rPr>
              <a:t>1 </a:t>
            </a:r>
            <a:r>
              <a:rPr lang="en-US" altLang="zh-CN" sz="2400" dirty="0">
                <a:latin typeface="Arial" panose="020B0604020202020204" pitchFamily="34" charset="0"/>
                <a:cs typeface="Arial" panose="020B0604020202020204" pitchFamily="34" charset="0"/>
              </a:rPr>
              <a:t>It also is a major concern for citizens, who are torn between the benefits of imported goods and services, and their worries about local jobs, the dangers associated with illicit flows, and other implications of more open borders. (Para.3)</a:t>
            </a:r>
          </a:p>
          <a:p>
            <a:pPr algn="just"/>
            <a:r>
              <a:rPr lang="en-US" altLang="zh-CN" sz="2400" dirty="0">
                <a:latin typeface="Arial" panose="020B0604020202020204" pitchFamily="34" charset="0"/>
                <a:cs typeface="Arial" panose="020B0604020202020204" pitchFamily="34" charset="0"/>
              </a:rPr>
              <a:t>Do you agree with the author? Are you worried about local jobs? Why or why not?</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a:t>
            </a:r>
            <a:r>
              <a:rPr lang="en-US" altLang="zh-CN" sz="2800" b="1" kern="0" dirty="0">
                <a:solidFill>
                  <a:srgbClr val="C55A11"/>
                </a:solidFill>
                <a:latin typeface="Arial" panose="020B0604020202020204"/>
                <a:ea typeface="宋体" panose="02010600030101010101" pitchFamily="2" charset="-122"/>
              </a:rPr>
              <a:t>Points</a:t>
            </a:r>
            <a:r>
              <a:rPr lang="en-US" altLang="zh-CN" sz="2800" b="1" kern="0" dirty="0">
                <a:solidFill>
                  <a:srgbClr val="ED7D31">
                    <a:lumMod val="75000"/>
                  </a:srgbClr>
                </a:solidFill>
                <a:latin typeface="Arial" panose="020B0604020202020204"/>
                <a:ea typeface="宋体" panose="02010600030101010101" pitchFamily="2" charset="-122"/>
              </a:rPr>
              <a:t> for discussion</a:t>
            </a:r>
          </a:p>
        </p:txBody>
      </p:sp>
      <p:sp>
        <p:nvSpPr>
          <p:cNvPr id="12" name="矩形 11"/>
          <p:cNvSpPr/>
          <p:nvPr/>
        </p:nvSpPr>
        <p:spPr>
          <a:xfrm>
            <a:off x="827584" y="2266417"/>
            <a:ext cx="7632848" cy="4093428"/>
          </a:xfrm>
          <a:prstGeom prst="rect">
            <a:avLst/>
          </a:prstGeom>
        </p:spPr>
        <p:txBody>
          <a:bodyPr wrap="square">
            <a:spAutoFit/>
          </a:bodyPr>
          <a:lstStyle/>
          <a:p>
            <a:pPr lvl="0" algn="just"/>
            <a:r>
              <a:rPr lang="en-US" altLang="zh-CN" sz="2600" b="1" dirty="0">
                <a:solidFill>
                  <a:srgbClr val="C00000"/>
                </a:solidFill>
                <a:latin typeface="Arial" panose="020B0604020202020204" pitchFamily="34" charset="0"/>
                <a:cs typeface="Arial" panose="020B0604020202020204" pitchFamily="34" charset="0"/>
              </a:rPr>
              <a:t>Reference answers</a:t>
            </a:r>
          </a:p>
          <a:p>
            <a:pPr algn="just"/>
            <a:r>
              <a:rPr lang="en-US" altLang="zh-CN" sz="2600" dirty="0">
                <a:solidFill>
                  <a:schemeClr val="tx1"/>
                </a:solidFill>
                <a:latin typeface="Arial" panose="020B0604020202020204" pitchFamily="34" charset="0"/>
                <a:cs typeface="Arial" panose="020B0604020202020204" pitchFamily="34" charset="0"/>
              </a:rPr>
              <a:t>1) </a:t>
            </a:r>
          </a:p>
          <a:p>
            <a:pPr algn="just"/>
            <a:r>
              <a:rPr lang="en-US" altLang="zh-CN" sz="2600" dirty="0">
                <a:solidFill>
                  <a:schemeClr val="tx1"/>
                </a:solidFill>
                <a:latin typeface="Arial" panose="020B0604020202020204" pitchFamily="34" charset="0"/>
                <a:cs typeface="Arial" panose="020B0604020202020204" pitchFamily="34" charset="0"/>
              </a:rPr>
              <a:t>a. I agree with the author. On one hand, globalization provides citizens with more choices for goods and services. On the other hand, the clandestine dimensions of globalization may involve illicit cross-border flows of people, goods, money and information. Both the benefits and risks of globalization are noteworthy, which could make citizens indecisive about this issue.</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070580" y="418019"/>
            <a:ext cx="7109932" cy="1138773"/>
          </a:xfrm>
          <a:prstGeom prst="rect">
            <a:avLst/>
          </a:prstGeom>
          <a:noFill/>
          <a:ln w="9525">
            <a:noFill/>
            <a:miter lim="800000"/>
          </a:ln>
        </p:spPr>
        <p:txBody>
          <a:bodyPr wrap="square">
            <a:spAutoFit/>
          </a:bodyPr>
          <a:lstStyle/>
          <a:p>
            <a:r>
              <a:rPr lang="en-US" altLang="zh-CN" sz="3400" b="1" dirty="0">
                <a:solidFill>
                  <a:schemeClr val="accent6">
                    <a:lumMod val="50000"/>
                  </a:schemeClr>
                </a:solidFill>
                <a:latin typeface="Arial" panose="020B0604020202020204" pitchFamily="34" charset="0"/>
                <a:cs typeface="Arial" panose="020B0604020202020204" pitchFamily="34" charset="0"/>
              </a:rPr>
              <a:t>Globalization: the Good, the Bad and the Uncertain</a:t>
            </a:r>
          </a:p>
        </p:txBody>
      </p:sp>
      <p:sp>
        <p:nvSpPr>
          <p:cNvPr id="10" name="TextBox 6"/>
          <p:cNvSpPr txBox="1">
            <a:spLocks noChangeArrowheads="1"/>
          </p:cNvSpPr>
          <p:nvPr/>
        </p:nvSpPr>
        <p:spPr bwMode="auto">
          <a:xfrm>
            <a:off x="2195736" y="2132856"/>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a:cs typeface="Arial" panose="020B0604020202020204" pitchFamily="34" charset="0"/>
                <a:hlinkClick r:id="" action="ppaction://noaction"/>
              </a:rPr>
              <a:t>Lead-in task</a:t>
            </a:r>
            <a:endParaRPr lang="en-US" altLang="zh-CN" sz="3200" b="1" dirty="0">
              <a:cs typeface="Arial" panose="020B0604020202020204" pitchFamily="34" charset="0"/>
            </a:endParaRPr>
          </a:p>
          <a:p>
            <a:pPr marL="457200" indent="-457200" eaLnBrk="1" hangingPunct="1">
              <a:buClr>
                <a:srgbClr val="1F7391"/>
              </a:buClr>
              <a:defRPr/>
            </a:pP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a:cs typeface="Arial" panose="020B0604020202020204" pitchFamily="34" charset="0"/>
                <a:hlinkClick r:id="" action="ppaction://noaction"/>
              </a:rPr>
              <a:t>While reading</a:t>
            </a:r>
            <a:endParaRPr lang="en-US" altLang="zh-CN" sz="3200" b="1" dirty="0">
              <a:cs typeface="Arial" panose="020B0604020202020204" pitchFamily="34" charset="0"/>
            </a:endParaRPr>
          </a:p>
          <a:p>
            <a:pPr eaLnBrk="1" hangingPunct="1">
              <a:buClr>
                <a:srgbClr val="1F7391"/>
              </a:buClr>
              <a:defRPr/>
            </a:pPr>
            <a:r>
              <a:rPr lang="en-US" altLang="zh-CN" sz="3200" b="1" dirty="0">
                <a:cs typeface="Arial" panose="020B0604020202020204" pitchFamily="34" charset="0"/>
              </a:rPr>
              <a:t> </a:t>
            </a:r>
          </a:p>
          <a:p>
            <a:pPr marL="457200" indent="-457200" eaLnBrk="1" hangingPunct="1">
              <a:buClr>
                <a:srgbClr val="1F7391"/>
              </a:buClr>
              <a:buFont typeface="Arial" panose="020B0604020202020204" pitchFamily="34" charset="0"/>
              <a:buChar char="•"/>
              <a:defRPr/>
            </a:pPr>
            <a:r>
              <a:rPr lang="en-US" altLang="zh-CN" sz="3200" b="1" dirty="0">
                <a:cs typeface="Arial" panose="020B0604020202020204" pitchFamily="34" charset="0"/>
                <a:hlinkClick r:id="" action="ppaction://noaction"/>
              </a:rPr>
              <a:t>After reading tasks</a:t>
            </a:r>
            <a:endParaRPr lang="en-US" altLang="zh-CN" sz="3200" b="1" dirty="0">
              <a:cs typeface="Arial" panose="020B0604020202020204" pitchFamily="34" charset="0"/>
            </a:endParaRPr>
          </a:p>
        </p:txBody>
      </p:sp>
      <p:pic>
        <p:nvPicPr>
          <p:cNvPr id="12" name="Picture 9" descr="home">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a:solidFill>
                  <a:schemeClr val="accent6">
                    <a:lumMod val="40000"/>
                    <a:lumOff val="60000"/>
                  </a:schemeClr>
                </a:solidFill>
                <a:latin typeface="Arial Black" panose="020B0A04020102020204" pitchFamily="34" charset="0"/>
              </a:rPr>
              <a:t>Reading</a:t>
            </a:r>
          </a:p>
          <a:p>
            <a:r>
              <a:rPr lang="en-US" altLang="zh-CN" sz="3000" dirty="0">
                <a:solidFill>
                  <a:schemeClr val="bg1"/>
                </a:solidFill>
                <a:latin typeface="Arial Black" panose="020B0A04020102020204" pitchFamily="34" charset="0"/>
              </a:rPr>
              <a:t>Text 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971600" y="1826520"/>
            <a:ext cx="7632848" cy="4893647"/>
          </a:xfrm>
          <a:prstGeom prst="rect">
            <a:avLst/>
          </a:prstGeom>
        </p:spPr>
        <p:txBody>
          <a:bodyPr wrap="square">
            <a:spAutoFit/>
          </a:bodyPr>
          <a:lstStyle/>
          <a:p>
            <a:pPr lvl="0" algn="just"/>
            <a:r>
              <a:rPr lang="en-US" altLang="zh-CN" sz="2600" b="1" dirty="0">
                <a:solidFill>
                  <a:srgbClr val="C00000"/>
                </a:solidFill>
                <a:latin typeface="Arial" panose="020B0604020202020204" pitchFamily="34" charset="0"/>
                <a:cs typeface="Arial" panose="020B0604020202020204" pitchFamily="34" charset="0"/>
              </a:rPr>
              <a:t>Reference answers</a:t>
            </a:r>
          </a:p>
          <a:p>
            <a:pPr algn="just"/>
            <a:r>
              <a:rPr lang="en-US" altLang="zh-CN" sz="2600" dirty="0">
                <a:solidFill>
                  <a:schemeClr val="tx1"/>
                </a:solidFill>
                <a:latin typeface="Arial" panose="020B0604020202020204" pitchFamily="34" charset="0"/>
                <a:cs typeface="Arial" panose="020B0604020202020204" pitchFamily="34" charset="0"/>
              </a:rPr>
              <a:t>b. I don’t agree with the author. Citizens should be well aware of the possible risks of globalization, but they should also know that most of the risks can be handled. This phase of globalization has brought the means to meet the downsides, through raising levels of wealth and opportunity, and vitally increasing our collective knowledge and connectivity. The opportunities for cooperative solutions have never been greater, particularly if we are to address the major challenges of the</a:t>
            </a:r>
          </a:p>
          <a:p>
            <a:pPr algn="just"/>
            <a:r>
              <a:rPr lang="en-US" altLang="zh-CN" sz="2600" dirty="0">
                <a:solidFill>
                  <a:schemeClr val="tx1"/>
                </a:solidFill>
                <a:latin typeface="Arial" panose="020B0604020202020204" pitchFamily="34" charset="0"/>
                <a:cs typeface="Arial" panose="020B0604020202020204" pitchFamily="34" charset="0"/>
              </a:rPr>
              <a:t>21st century.</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67491" y="332533"/>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053113"/>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971720" y="1700680"/>
            <a:ext cx="7632848" cy="4770537"/>
          </a:xfrm>
          <a:prstGeom prst="rect">
            <a:avLst/>
          </a:prstGeom>
        </p:spPr>
        <p:txBody>
          <a:bodyPr wrap="square">
            <a:spAutoFit/>
          </a:bodyPr>
          <a:lstStyle/>
          <a:p>
            <a:pPr lvl="0" algn="just"/>
            <a:r>
              <a:rPr lang="en-US" altLang="zh-CN" b="1" dirty="0">
                <a:solidFill>
                  <a:srgbClr val="C00000"/>
                </a:solidFill>
                <a:latin typeface="Arial" panose="020B0604020202020204" pitchFamily="34" charset="0"/>
                <a:cs typeface="Arial" panose="020B0604020202020204" pitchFamily="34" charset="0"/>
              </a:rPr>
              <a:t>Reference answers</a:t>
            </a:r>
          </a:p>
          <a:p>
            <a:pPr algn="just"/>
            <a:r>
              <a:rPr lang="en-US" altLang="zh-CN" sz="2200" dirty="0">
                <a:solidFill>
                  <a:schemeClr val="tx1"/>
                </a:solidFill>
              </a:rPr>
              <a:t>2) I’m a little worried about local jobs, but I also see some new opportunities. I consider this issue from two aspects:</a:t>
            </a:r>
            <a:endParaRPr lang="zh-CN" altLang="zh-CN" sz="2200" dirty="0">
              <a:solidFill>
                <a:schemeClr val="tx1"/>
              </a:solidFill>
            </a:endParaRPr>
          </a:p>
          <a:p>
            <a:pPr algn="just"/>
            <a:r>
              <a:rPr lang="en-US" altLang="zh-CN" sz="2200" dirty="0">
                <a:solidFill>
                  <a:schemeClr val="tx1"/>
                </a:solidFill>
              </a:rPr>
              <a:t>i) Number of jobs</a:t>
            </a:r>
            <a:endParaRPr lang="zh-CN" altLang="zh-CN" sz="2200" dirty="0">
              <a:solidFill>
                <a:schemeClr val="tx1"/>
              </a:solidFill>
            </a:endParaRPr>
          </a:p>
          <a:p>
            <a:pPr algn="just"/>
            <a:r>
              <a:rPr lang="en-US" altLang="zh-CN" sz="2200" dirty="0">
                <a:solidFill>
                  <a:schemeClr val="tx1"/>
                </a:solidFill>
              </a:rPr>
              <a:t>Economic globalization may first have an impact on the number of jobs available in the economy, and thus affect key macro-economic variables such as the unemployment rate and the employment-to-population ratio. Offshoring is a case in point. Closing an enterprise in country A to move it to country B where costs of production are lower may result in job losses in a particular economic activity of country A. It may also result in job gains for country A as a whole because of higher productivity </a:t>
            </a:r>
          </a:p>
          <a:p>
            <a:pPr algn="just"/>
            <a:r>
              <a:rPr lang="en-US" altLang="zh-CN" sz="2200" dirty="0">
                <a:solidFill>
                  <a:schemeClr val="tx1"/>
                </a:solidFill>
              </a:rPr>
              <a:t>in the remaining enterprises, higher wages, and higher </a:t>
            </a:r>
          </a:p>
          <a:p>
            <a:pPr algn="just"/>
            <a:r>
              <a:rPr lang="en-US" altLang="zh-CN" sz="2200" dirty="0">
                <a:solidFill>
                  <a:schemeClr val="tx1"/>
                </a:solidFill>
              </a:rPr>
              <a:t>consumption demand.</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899965" y="2111759"/>
            <a:ext cx="7632848" cy="3293209"/>
          </a:xfrm>
          <a:prstGeom prst="rect">
            <a:avLst/>
          </a:prstGeom>
        </p:spPr>
        <p:txBody>
          <a:bodyPr wrap="square">
            <a:spAutoFit/>
          </a:bodyPr>
          <a:lstStyle/>
          <a:p>
            <a:pPr lvl="0" algn="just"/>
            <a:r>
              <a:rPr lang="en-US" altLang="zh-CN" sz="2600" b="1" dirty="0">
                <a:solidFill>
                  <a:srgbClr val="C00000"/>
                </a:solidFill>
                <a:latin typeface="Arial" panose="020B0604020202020204" pitchFamily="34" charset="0"/>
                <a:cs typeface="Arial" panose="020B0604020202020204" pitchFamily="34" charset="0"/>
              </a:rPr>
              <a:t>Reference answers</a:t>
            </a:r>
          </a:p>
          <a:p>
            <a:pPr algn="just"/>
            <a:r>
              <a:rPr lang="en-US" altLang="zh-CN" sz="2600" dirty="0">
                <a:solidFill>
                  <a:schemeClr val="tx1"/>
                </a:solidFill>
              </a:rPr>
              <a:t>ii) Structure of jobs</a:t>
            </a:r>
            <a:endParaRPr lang="zh-CN" altLang="zh-CN" sz="2600" dirty="0">
              <a:solidFill>
                <a:schemeClr val="tx1"/>
              </a:solidFill>
            </a:endParaRPr>
          </a:p>
          <a:p>
            <a:pPr algn="just"/>
            <a:r>
              <a:rPr lang="en-US" altLang="zh-CN" sz="2600" dirty="0">
                <a:solidFill>
                  <a:schemeClr val="tx1"/>
                </a:solidFill>
              </a:rPr>
              <a:t>Economic globalization may also affect the structure of jobs, i.e. their distribution across economic activities. Jobs linked to certain economic activities may tend to disappear whereas jobs linked to other, maybe new activities, are created due to changing competitive advantages and patterns of specialization.</a:t>
            </a:r>
            <a:endParaRPr lang="en-US" altLang="zh-CN" sz="2600" dirty="0">
              <a:solidFill>
                <a:schemeClr val="tx1"/>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1043608" y="1975480"/>
            <a:ext cx="7723158" cy="1938992"/>
          </a:xfrm>
          <a:prstGeom prst="rect">
            <a:avLst/>
          </a:prstGeom>
        </p:spPr>
        <p:txBody>
          <a:bodyPr wrap="square">
            <a:spAutoFit/>
          </a:bodyPr>
          <a:lstStyle/>
          <a:p>
            <a:pPr algn="just"/>
            <a:r>
              <a:rPr lang="en-US" altLang="zh-CN" sz="2400" b="1" dirty="0">
                <a:latin typeface="Arial" panose="020B0604020202020204" pitchFamily="34" charset="0"/>
                <a:cs typeface="Arial" panose="020B0604020202020204" pitchFamily="34" charset="0"/>
              </a:rPr>
              <a:t>2 </a:t>
            </a:r>
            <a:r>
              <a:rPr lang="en-US" altLang="zh-CN" sz="2400" dirty="0">
                <a:latin typeface="Arial" panose="020B0604020202020204" pitchFamily="34" charset="0"/>
                <a:cs typeface="Arial" panose="020B0604020202020204" pitchFamily="34" charset="0"/>
              </a:rPr>
              <a:t>To turn our backs on globalization would severely undermine economic growth, poverty reduction, and global cooperation. (Para. 6)</a:t>
            </a:r>
          </a:p>
          <a:p>
            <a:pPr algn="just"/>
            <a:r>
              <a:rPr lang="en-US" altLang="zh-CN" sz="2400" dirty="0">
                <a:latin typeface="Arial" panose="020B0604020202020204" pitchFamily="34" charset="0"/>
                <a:cs typeface="Arial" panose="020B0604020202020204" pitchFamily="34" charset="0"/>
              </a:rPr>
              <a:t>Do you agree with the author? Why or why not? Give examples to illustrate your opinion.</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756959" y="2151201"/>
            <a:ext cx="7472641" cy="4278094"/>
          </a:xfrm>
          <a:prstGeom prst="rect">
            <a:avLst/>
          </a:prstGeom>
        </p:spPr>
        <p:txBody>
          <a:bodyPr wrap="square">
            <a:spAutoFit/>
          </a:bodyPr>
          <a:lstStyle/>
          <a:p>
            <a:pPr algn="just"/>
            <a:r>
              <a:rPr lang="en-US" altLang="zh-CN" sz="2000" b="1" dirty="0">
                <a:solidFill>
                  <a:srgbClr val="C00000"/>
                </a:solidFill>
                <a:latin typeface="Arial" panose="020B0604020202020204" pitchFamily="34" charset="0"/>
                <a:cs typeface="Arial" panose="020B0604020202020204" pitchFamily="34" charset="0"/>
              </a:rPr>
              <a:t>Reference answers</a:t>
            </a:r>
            <a:endParaRPr lang="en-US" altLang="zh-CN" sz="2000" dirty="0">
              <a:latin typeface="Arial" panose="020B0604020202020204" pitchFamily="34" charset="0"/>
              <a:cs typeface="Arial" panose="020B0604020202020204" pitchFamily="34" charset="0"/>
            </a:endParaRPr>
          </a:p>
          <a:p>
            <a:pPr lvl="0" algn="just"/>
            <a:r>
              <a:rPr lang="en-US" altLang="zh-CN" sz="2100" dirty="0">
                <a:solidFill>
                  <a:schemeClr val="tx1"/>
                </a:solidFill>
                <a:latin typeface="Arial" panose="020B0604020202020204" pitchFamily="34" charset="0"/>
                <a:cs typeface="Arial" panose="020B0604020202020204" pitchFamily="34" charset="0"/>
              </a:rPr>
              <a:t>I agree with the author. Globalization has helped raise incomes, rapidly develop economies and lift millions out of poverty. To turn our backs on it would cause the rise of nationalism and protectionism, and economic depression. For example, slowing or even reversing globalization would hit the manufacturing industry very hard. In the UK, nearly every major car plant has shut down due to the reverse globalization trend in some Western countries aroused by the rising nationalism and protectionism. This hurts the car factories in the UK badly, since they are dependent on sales and components from around the world. When both collapsed, there is nothing they can do about it but stop manufacturing. </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756959" y="2151201"/>
            <a:ext cx="7472641" cy="3631763"/>
          </a:xfrm>
          <a:prstGeom prst="rect">
            <a:avLst/>
          </a:prstGeom>
        </p:spPr>
        <p:txBody>
          <a:bodyPr wrap="square">
            <a:spAutoFit/>
          </a:bodyPr>
          <a:lstStyle/>
          <a:p>
            <a:pPr algn="just"/>
            <a:r>
              <a:rPr lang="en-US" altLang="zh-CN" sz="2000" b="1" dirty="0">
                <a:solidFill>
                  <a:srgbClr val="C00000"/>
                </a:solidFill>
                <a:latin typeface="Arial" panose="020B0604020202020204" pitchFamily="34" charset="0"/>
                <a:cs typeface="Arial" panose="020B0604020202020204" pitchFamily="34" charset="0"/>
              </a:rPr>
              <a:t>Reference answers</a:t>
            </a:r>
            <a:endParaRPr lang="en-US" altLang="zh-CN" sz="2000" dirty="0">
              <a:latin typeface="Arial" panose="020B0604020202020204" pitchFamily="34" charset="0"/>
              <a:cs typeface="Arial" panose="020B0604020202020204" pitchFamily="34" charset="0"/>
            </a:endParaRPr>
          </a:p>
          <a:p>
            <a:pPr lvl="0" algn="just"/>
            <a:r>
              <a:rPr lang="en-US" altLang="zh-CN" sz="2100" dirty="0">
                <a:solidFill>
                  <a:schemeClr val="tx1"/>
                </a:solidFill>
                <a:latin typeface="Arial" panose="020B0604020202020204" pitchFamily="34" charset="0"/>
                <a:cs typeface="Arial" panose="020B0604020202020204" pitchFamily="34" charset="0"/>
              </a:rPr>
              <a:t>Some factories may have to lay off staff to cope with the impact of reverse globalization. Global cooperation would be undermined as well. With the help of globalization, easier travel, trade deals, and new, rapidly developing economies have all combined to create a system that is much more dependent now on what is happening on the other side of the world than it ever was. Reverse globalization policies such as tariffs or other forms of taxation will put international organizations at a weaker position and create many obstacles for global cooperation.</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1043608" y="1975480"/>
            <a:ext cx="7723158" cy="1200329"/>
          </a:xfrm>
          <a:prstGeom prst="rect">
            <a:avLst/>
          </a:prstGeom>
        </p:spPr>
        <p:txBody>
          <a:bodyPr wrap="square">
            <a:spAutoFit/>
          </a:bodyPr>
          <a:lstStyle/>
          <a:p>
            <a:pPr algn="just"/>
            <a:r>
              <a:rPr lang="en-US" altLang="zh-CN" sz="2400" b="1" dirty="0">
                <a:latin typeface="Arial" panose="020B0604020202020204" pitchFamily="34" charset="0"/>
                <a:cs typeface="Arial" panose="020B0604020202020204" pitchFamily="34" charset="0"/>
              </a:rPr>
              <a:t>3 </a:t>
            </a:r>
            <a:r>
              <a:rPr lang="en-US" altLang="zh-CN" sz="2400" dirty="0">
                <a:latin typeface="Arial" panose="020B0604020202020204" pitchFamily="34" charset="0"/>
                <a:cs typeface="Arial" panose="020B0604020202020204" pitchFamily="34" charset="0"/>
              </a:rPr>
              <a:t>Is it a necessary undertaking to establish global risk governance mechanisms to cope with the global issues? Why or why not?</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912776" y="1955412"/>
            <a:ext cx="7416824" cy="4401205"/>
          </a:xfrm>
          <a:prstGeom prst="rect">
            <a:avLst/>
          </a:prstGeom>
        </p:spPr>
        <p:txBody>
          <a:bodyPr wrap="square">
            <a:spAutoFit/>
          </a:bodyPr>
          <a:lstStyle/>
          <a:p>
            <a:pPr algn="just"/>
            <a:r>
              <a:rPr lang="en-US" altLang="zh-CN" sz="2000" b="1" dirty="0">
                <a:solidFill>
                  <a:srgbClr val="C00000"/>
                </a:solidFill>
                <a:latin typeface="Arial" panose="020B0604020202020204" pitchFamily="34" charset="0"/>
                <a:cs typeface="Arial" panose="020B0604020202020204" pitchFamily="34" charset="0"/>
              </a:rPr>
              <a:t>Reference answers</a:t>
            </a:r>
            <a:endParaRPr lang="en-US" altLang="zh-CN" sz="2000" dirty="0">
              <a:latin typeface="Arial" panose="020B0604020202020204" pitchFamily="34" charset="0"/>
              <a:cs typeface="Arial" panose="020B0604020202020204" pitchFamily="34" charset="0"/>
            </a:endParaRPr>
          </a:p>
          <a:p>
            <a:pPr algn="just"/>
            <a:r>
              <a:rPr lang="en-US" altLang="zh-CN" sz="2600" dirty="0">
                <a:solidFill>
                  <a:schemeClr val="tx1"/>
                </a:solidFill>
                <a:latin typeface="Arial" panose="020B0604020202020204" pitchFamily="34" charset="0"/>
                <a:cs typeface="Arial" panose="020B0604020202020204" pitchFamily="34" charset="0"/>
              </a:rPr>
              <a:t>I think it is a necessary undertaking to establish global risk governance mechanisms to cope with the global issues. The acceleration in global integration has brought many benefits, but it also has created fragility through the production of new kinds of systemic risks. A major explanation for such fragility lies in regulation deficiencies in economic, financial, and environmental fields, due to unaccountable, undemocratic, inequitable and ineffective global governance. </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Critical reading and thinking</a:t>
            </a:r>
          </a:p>
        </p:txBody>
      </p:sp>
      <p:sp>
        <p:nvSpPr>
          <p:cNvPr id="11" name="矩形 19"/>
          <p:cNvSpPr/>
          <p:nvPr/>
        </p:nvSpPr>
        <p:spPr>
          <a:xfrm>
            <a:off x="1475656" y="1340768"/>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Points for discussion</a:t>
            </a:r>
          </a:p>
        </p:txBody>
      </p:sp>
      <p:sp>
        <p:nvSpPr>
          <p:cNvPr id="12" name="矩形 11"/>
          <p:cNvSpPr/>
          <p:nvPr/>
        </p:nvSpPr>
        <p:spPr>
          <a:xfrm>
            <a:off x="779659" y="2112529"/>
            <a:ext cx="7777237" cy="4001095"/>
          </a:xfrm>
          <a:prstGeom prst="rect">
            <a:avLst/>
          </a:prstGeom>
        </p:spPr>
        <p:txBody>
          <a:bodyPr wrap="square">
            <a:spAutoFit/>
          </a:bodyPr>
          <a:lstStyle/>
          <a:p>
            <a:pPr algn="just"/>
            <a:r>
              <a:rPr lang="en-US" altLang="zh-CN" sz="2000" b="1" dirty="0">
                <a:solidFill>
                  <a:srgbClr val="C00000"/>
                </a:solidFill>
                <a:latin typeface="Arial" panose="020B0604020202020204" pitchFamily="34" charset="0"/>
                <a:cs typeface="Arial" panose="020B0604020202020204" pitchFamily="34" charset="0"/>
              </a:rPr>
              <a:t>Reference answers</a:t>
            </a:r>
            <a:endParaRPr lang="en-US" altLang="zh-CN" sz="2000" dirty="0">
              <a:latin typeface="Arial" panose="020B0604020202020204" pitchFamily="34" charset="0"/>
              <a:cs typeface="Arial" panose="020B0604020202020204" pitchFamily="34" charset="0"/>
            </a:endParaRPr>
          </a:p>
          <a:p>
            <a:pPr algn="just"/>
            <a:r>
              <a:rPr lang="en-US" altLang="zh-CN" sz="2600" dirty="0">
                <a:solidFill>
                  <a:schemeClr val="tx1"/>
                </a:solidFill>
                <a:latin typeface="Arial" panose="020B0604020202020204" pitchFamily="34" charset="0"/>
                <a:cs typeface="Arial" panose="020B0604020202020204" pitchFamily="34" charset="0"/>
              </a:rPr>
              <a:t>The 2008–2009 financial crisis, for instance, illustrates the failure of global institutions to manage the underlying forces of systemic risk and keep pace with globalization. It highlights the urgency of the global risk governance. Thus, the whole world is in need of better global risk governance mechanisms, which will enable societies to benefit from change while minimizing the negative consequences of the associated risks.</a:t>
            </a: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Specialized vocabulary</a:t>
            </a:r>
          </a:p>
        </p:txBody>
      </p:sp>
      <p:sp>
        <p:nvSpPr>
          <p:cNvPr id="12" name="矩形 11"/>
          <p:cNvSpPr/>
          <p:nvPr/>
        </p:nvSpPr>
        <p:spPr>
          <a:xfrm>
            <a:off x="1043608" y="2060848"/>
            <a:ext cx="7723158" cy="830997"/>
          </a:xfrm>
          <a:prstGeom prst="rect">
            <a:avLst/>
          </a:prstGeom>
        </p:spPr>
        <p:txBody>
          <a:bodyPr wrap="square">
            <a:spAutoFit/>
          </a:bodyPr>
          <a:lstStyle/>
          <a:p>
            <a:pPr algn="just"/>
            <a:r>
              <a:rPr lang="en-US" altLang="zh-CN" sz="2400" b="1" dirty="0">
                <a:latin typeface="Arial" panose="020B0604020202020204" pitchFamily="34" charset="0"/>
                <a:cs typeface="Arial" panose="020B0604020202020204" pitchFamily="34" charset="0"/>
              </a:rPr>
              <a:t>1 </a:t>
            </a:r>
            <a:r>
              <a:rPr lang="en-US" altLang="zh-CN" sz="2400" dirty="0">
                <a:latin typeface="Arial" panose="020B0604020202020204" pitchFamily="34" charset="0"/>
                <a:cs typeface="Arial" panose="020B0604020202020204" pitchFamily="34" charset="0"/>
              </a:rPr>
              <a:t>Translate the following words and expressions from English into Chinese or vice versa.</a:t>
            </a:r>
          </a:p>
        </p:txBody>
      </p:sp>
      <p:sp>
        <p:nvSpPr>
          <p:cNvPr id="13" name="矩形 12"/>
          <p:cNvSpPr/>
          <p:nvPr/>
        </p:nvSpPr>
        <p:spPr>
          <a:xfrm>
            <a:off x="1025306" y="3212976"/>
            <a:ext cx="7579142" cy="2246769"/>
          </a:xfrm>
          <a:prstGeom prst="rect">
            <a:avLst/>
          </a:prstGeom>
        </p:spPr>
        <p:txBody>
          <a:bodyPr wrap="square">
            <a:spAutoFit/>
          </a:bodyPr>
          <a:lstStyle/>
          <a:p>
            <a:pPr>
              <a:spcBef>
                <a:spcPts val="600"/>
              </a:spcBef>
            </a:pPr>
            <a:r>
              <a:rPr lang="en-US" altLang="zh-CN" sz="2400" b="1" dirty="0">
                <a:latin typeface="Arial" panose="020B0604020202020204" pitchFamily="34" charset="0"/>
                <a:cs typeface="Arial" panose="020B0604020202020204" pitchFamily="34" charset="0"/>
              </a:rPr>
              <a:t>1 </a:t>
            </a:r>
            <a:r>
              <a:rPr lang="zh-CN" altLang="en-US" sz="2400" dirty="0">
                <a:latin typeface="Arial" panose="020B0604020202020204" pitchFamily="34" charset="0"/>
                <a:cs typeface="Arial" panose="020B0604020202020204" pitchFamily="34" charset="0"/>
              </a:rPr>
              <a:t>经济危机</a:t>
            </a:r>
            <a:r>
              <a:rPr lang="en-US" altLang="zh-CN" sz="2400" dirty="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spcBef>
                <a:spcPts val="600"/>
              </a:spcBef>
            </a:pPr>
            <a:r>
              <a:rPr lang="en-US" altLang="zh-CN" sz="2400" b="1" dirty="0">
                <a:latin typeface="Arial" panose="020B0604020202020204" pitchFamily="34" charset="0"/>
                <a:cs typeface="Arial" panose="020B0604020202020204" pitchFamily="34" charset="0"/>
              </a:rPr>
              <a:t>2 </a:t>
            </a:r>
            <a:r>
              <a:rPr lang="zh-CN" altLang="en-US" sz="2400" dirty="0">
                <a:latin typeface="Arial" panose="020B0604020202020204" pitchFamily="34" charset="0"/>
                <a:cs typeface="Arial" panose="020B0604020202020204" pitchFamily="34" charset="0"/>
              </a:rPr>
              <a:t>收入分化</a:t>
            </a:r>
            <a:r>
              <a:rPr lang="en-US" altLang="zh-CN" sz="2400" dirty="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spcBef>
                <a:spcPts val="600"/>
              </a:spcBef>
            </a:pPr>
            <a:r>
              <a:rPr lang="en-US" altLang="zh-CN" sz="2400" b="1" dirty="0">
                <a:latin typeface="Arial" panose="020B0604020202020204" pitchFamily="34" charset="0"/>
                <a:cs typeface="Arial" panose="020B0604020202020204" pitchFamily="34" charset="0"/>
              </a:rPr>
              <a:t>3 </a:t>
            </a:r>
            <a:r>
              <a:rPr lang="zh-CN" altLang="en-US" sz="2400" dirty="0">
                <a:latin typeface="Arial" panose="020B0604020202020204" pitchFamily="34" charset="0"/>
                <a:cs typeface="Arial" panose="020B0604020202020204" pitchFamily="34" charset="0"/>
              </a:rPr>
              <a:t>全球政策</a:t>
            </a:r>
            <a:r>
              <a:rPr lang="en-US" altLang="zh-CN" sz="2400" dirty="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spcBef>
                <a:spcPts val="600"/>
              </a:spcBef>
            </a:pPr>
            <a:r>
              <a:rPr lang="en-US" altLang="zh-CN" sz="2400" b="1" dirty="0">
                <a:latin typeface="Arial" panose="020B0604020202020204" pitchFamily="34" charset="0"/>
                <a:cs typeface="Arial" panose="020B0604020202020204" pitchFamily="34" charset="0"/>
              </a:rPr>
              <a:t>4 </a:t>
            </a:r>
            <a:r>
              <a:rPr lang="zh-CN" altLang="en-US" sz="2400" dirty="0">
                <a:latin typeface="Arial" panose="020B0604020202020204" pitchFamily="34" charset="0"/>
                <a:cs typeface="Arial" panose="020B0604020202020204" pitchFamily="34" charset="0"/>
              </a:rPr>
              <a:t>全球一体化</a:t>
            </a:r>
            <a:r>
              <a:rPr lang="en-US" altLang="zh-CN" sz="2400" dirty="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spcBef>
                <a:spcPts val="600"/>
              </a:spcBef>
            </a:pPr>
            <a:r>
              <a:rPr lang="en-US" altLang="zh-CN" sz="2400" b="1" dirty="0">
                <a:latin typeface="Arial" panose="020B0604020202020204" pitchFamily="34" charset="0"/>
                <a:cs typeface="Arial" panose="020B0604020202020204" pitchFamily="34" charset="0"/>
              </a:rPr>
              <a:t>5 </a:t>
            </a:r>
            <a:r>
              <a:rPr lang="zh-CN" altLang="en-US" sz="2400" dirty="0">
                <a:latin typeface="Arial" panose="020B0604020202020204" pitchFamily="34" charset="0"/>
                <a:cs typeface="Arial" panose="020B0604020202020204" pitchFamily="34" charset="0"/>
              </a:rPr>
              <a:t>政策制定者</a:t>
            </a:r>
            <a:r>
              <a:rPr lang="en-US" altLang="zh-CN" sz="2400" dirty="0">
                <a:latin typeface="Arial" panose="020B0604020202020204" pitchFamily="34" charset="0"/>
                <a:cs typeface="Arial" panose="020B0604020202020204" pitchFamily="34" charset="0"/>
              </a:rPr>
              <a:t>		_______________________</a:t>
            </a:r>
          </a:p>
        </p:txBody>
      </p:sp>
      <p:sp>
        <p:nvSpPr>
          <p:cNvPr id="2" name="TextBox 1"/>
          <p:cNvSpPr txBox="1"/>
          <p:nvPr/>
        </p:nvSpPr>
        <p:spPr>
          <a:xfrm>
            <a:off x="4788024" y="3186229"/>
            <a:ext cx="2291012"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economic crisis</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4716016" y="3647894"/>
            <a:ext cx="2411238"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income disparity</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004048" y="4092721"/>
            <a:ext cx="1882247"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global policy</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4716016" y="4542211"/>
            <a:ext cx="2533066"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global integration</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5033957" y="4983559"/>
            <a:ext cx="1829347"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policymaker</a:t>
            </a:r>
            <a:endParaRPr lang="zh-CN" altLang="en-US" sz="24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The pros of cons of globalization to US economy 网课">
            <a:hlinkClick r:id="" action="ppaction://media"/>
          </p:cNvPr>
          <p:cNvPicPr>
            <a:picLocks noGrp="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555208" y="1600200"/>
            <a:ext cx="8033584" cy="4525963"/>
          </a:xfrm>
          <a:prstGeom prst="rect">
            <a:avLst/>
          </a:prstGeom>
        </p:spPr>
      </p:pic>
    </p:spTree>
  </p:cSld>
  <p:clrMapOvr>
    <a:masterClrMapping/>
  </p:clrMapOvr>
  <p:timing>
    <p:tnLst>
      <p:par>
        <p:cTn id="1" dur="indefinite" restart="never" nodeType="tmRoot">
          <p:childTnLst>
            <p:video fullScrn="1">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Specialized vocabulary</a:t>
            </a:r>
          </a:p>
        </p:txBody>
      </p:sp>
      <p:sp>
        <p:nvSpPr>
          <p:cNvPr id="13" name="矩形 12"/>
          <p:cNvSpPr/>
          <p:nvPr/>
        </p:nvSpPr>
        <p:spPr>
          <a:xfrm>
            <a:off x="648072" y="2737951"/>
            <a:ext cx="8676456" cy="2693045"/>
          </a:xfrm>
          <a:prstGeom prst="rect">
            <a:avLst/>
          </a:prstGeom>
        </p:spPr>
        <p:txBody>
          <a:bodyPr wrap="square">
            <a:spAutoFit/>
          </a:bodyPr>
          <a:lstStyle/>
          <a:p>
            <a:pPr>
              <a:spcBef>
                <a:spcPts val="600"/>
              </a:spcBef>
            </a:pPr>
            <a:r>
              <a:rPr lang="en-US" altLang="zh-CN" sz="2400" dirty="0">
                <a:latin typeface="Arial" panose="020B0604020202020204" pitchFamily="34" charset="0"/>
                <a:cs typeface="Arial" panose="020B0604020202020204" pitchFamily="34" charset="0"/>
              </a:rPr>
              <a:t>6 poverty alleviation		_______________________</a:t>
            </a:r>
          </a:p>
          <a:p>
            <a:pPr>
              <a:spcBef>
                <a:spcPts val="600"/>
              </a:spcBef>
            </a:pPr>
            <a:r>
              <a:rPr lang="en-US" altLang="zh-CN" sz="2400" dirty="0">
                <a:latin typeface="Arial" panose="020B0604020202020204" pitchFamily="34" charset="0"/>
                <a:cs typeface="Arial" panose="020B0604020202020204" pitchFamily="34" charset="0"/>
              </a:rPr>
              <a:t>7 global institution		_______________________</a:t>
            </a:r>
          </a:p>
          <a:p>
            <a:pPr>
              <a:spcBef>
                <a:spcPts val="600"/>
              </a:spcBef>
            </a:pPr>
            <a:r>
              <a:rPr lang="en-US" altLang="zh-CN" sz="2400" dirty="0">
                <a:latin typeface="Arial" panose="020B0604020202020204" pitchFamily="34" charset="0"/>
                <a:cs typeface="Arial" panose="020B0604020202020204" pitchFamily="34" charset="0"/>
              </a:rPr>
              <a:t>8 protectionism		_______________________</a:t>
            </a:r>
          </a:p>
          <a:p>
            <a:pPr>
              <a:spcBef>
                <a:spcPts val="600"/>
              </a:spcBef>
            </a:pPr>
            <a:r>
              <a:rPr lang="en-US" altLang="zh-CN" sz="2400" dirty="0">
                <a:latin typeface="Arial" panose="020B0604020202020204" pitchFamily="34" charset="0"/>
                <a:cs typeface="Arial" panose="020B0604020202020204" pitchFamily="34" charset="0"/>
              </a:rPr>
              <a:t>9 nationalism			_______________________</a:t>
            </a:r>
          </a:p>
          <a:p>
            <a:pPr>
              <a:spcBef>
                <a:spcPts val="600"/>
              </a:spcBef>
            </a:pPr>
            <a:r>
              <a:rPr lang="en-US" altLang="zh-CN" sz="2400" dirty="0">
                <a:latin typeface="Arial" panose="020B0604020202020204" pitchFamily="34" charset="0"/>
                <a:cs typeface="Arial" panose="020B0604020202020204" pitchFamily="34" charset="0"/>
              </a:rPr>
              <a:t>10 global cooperation	_______________________</a:t>
            </a:r>
          </a:p>
          <a:p>
            <a:pPr>
              <a:spcBef>
                <a:spcPts val="600"/>
              </a:spcBef>
            </a:pPr>
            <a:r>
              <a:rPr lang="en-US" altLang="zh-CN" sz="2400" dirty="0">
                <a:latin typeface="Arial" panose="020B0604020202020204" pitchFamily="34" charset="0"/>
                <a:cs typeface="Arial" panose="020B0604020202020204" pitchFamily="34" charset="0"/>
              </a:rPr>
              <a:t>11 risk governance mechanism____________________</a:t>
            </a:r>
          </a:p>
        </p:txBody>
      </p:sp>
      <p:sp>
        <p:nvSpPr>
          <p:cNvPr id="2" name="TextBox 1"/>
          <p:cNvSpPr txBox="1"/>
          <p:nvPr/>
        </p:nvSpPr>
        <p:spPr>
          <a:xfrm>
            <a:off x="5968533" y="2709538"/>
            <a:ext cx="800219" cy="461665"/>
          </a:xfrm>
          <a:prstGeom prst="rect">
            <a:avLst/>
          </a:prstGeom>
          <a:noFill/>
        </p:spPr>
        <p:txBody>
          <a:bodyPr wrap="none" rtlCol="0">
            <a:spAutoFit/>
          </a:bodyPr>
          <a:lstStyle/>
          <a:p>
            <a:r>
              <a:rPr lang="zh-CN" altLang="en-US" sz="2400" dirty="0">
                <a:solidFill>
                  <a:srgbClr val="C00000"/>
                </a:solidFill>
              </a:rPr>
              <a:t>减</a:t>
            </a:r>
            <a:r>
              <a:rPr lang="zh-CN" altLang="zh-CN" sz="2400" dirty="0">
                <a:solidFill>
                  <a:srgbClr val="C00000"/>
                </a:solidFill>
              </a:rPr>
              <a:t>贫</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522249" y="3171203"/>
            <a:ext cx="1723549" cy="461665"/>
          </a:xfrm>
          <a:prstGeom prst="rect">
            <a:avLst/>
          </a:prstGeom>
          <a:noFill/>
        </p:spPr>
        <p:txBody>
          <a:bodyPr wrap="none" rtlCol="0">
            <a:spAutoFit/>
          </a:bodyPr>
          <a:lstStyle/>
          <a:p>
            <a:r>
              <a:rPr lang="zh-CN" altLang="zh-CN" sz="2400" dirty="0">
                <a:solidFill>
                  <a:srgbClr val="C00000"/>
                </a:solidFill>
              </a:rPr>
              <a:t>全球性机构</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385499" y="3605208"/>
            <a:ext cx="2031325" cy="461665"/>
          </a:xfrm>
          <a:prstGeom prst="rect">
            <a:avLst/>
          </a:prstGeom>
          <a:noFill/>
        </p:spPr>
        <p:txBody>
          <a:bodyPr wrap="none" rtlCol="0">
            <a:spAutoFit/>
          </a:bodyPr>
          <a:lstStyle/>
          <a:p>
            <a:r>
              <a:rPr lang="zh-CN" altLang="zh-CN" sz="2400" dirty="0">
                <a:solidFill>
                  <a:srgbClr val="C00000"/>
                </a:solidFill>
              </a:rPr>
              <a:t>贸易保护主义</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5713020" y="4075224"/>
            <a:ext cx="1415772" cy="461665"/>
          </a:xfrm>
          <a:prstGeom prst="rect">
            <a:avLst/>
          </a:prstGeom>
          <a:noFill/>
        </p:spPr>
        <p:txBody>
          <a:bodyPr wrap="none" rtlCol="0">
            <a:spAutoFit/>
          </a:bodyPr>
          <a:lstStyle/>
          <a:p>
            <a:r>
              <a:rPr lang="zh-CN" altLang="zh-CN" sz="2400" dirty="0">
                <a:solidFill>
                  <a:srgbClr val="C00000"/>
                </a:solidFill>
              </a:rPr>
              <a:t>民族主义</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5713020" y="4507159"/>
            <a:ext cx="1415772" cy="461665"/>
          </a:xfrm>
          <a:prstGeom prst="rect">
            <a:avLst/>
          </a:prstGeom>
          <a:noFill/>
        </p:spPr>
        <p:txBody>
          <a:bodyPr wrap="none" rtlCol="0">
            <a:spAutoFit/>
          </a:bodyPr>
          <a:lstStyle/>
          <a:p>
            <a:r>
              <a:rPr lang="zh-CN" altLang="zh-CN" sz="2400" dirty="0">
                <a:solidFill>
                  <a:srgbClr val="C00000"/>
                </a:solidFill>
              </a:rPr>
              <a:t>全球合作</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5400600" y="4921495"/>
            <a:ext cx="2031325" cy="461665"/>
          </a:xfrm>
          <a:prstGeom prst="rect">
            <a:avLst/>
          </a:prstGeom>
          <a:noFill/>
        </p:spPr>
        <p:txBody>
          <a:bodyPr wrap="none" rtlCol="0">
            <a:spAutoFit/>
          </a:bodyPr>
          <a:lstStyle/>
          <a:p>
            <a:r>
              <a:rPr lang="zh-CN" altLang="zh-CN" sz="2400" dirty="0">
                <a:solidFill>
                  <a:srgbClr val="C00000"/>
                </a:solidFill>
              </a:rPr>
              <a:t>风险治理机制</a:t>
            </a:r>
            <a:endParaRPr lang="zh-CN" altLang="en-US" sz="24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Specialized vocabulary</a:t>
            </a:r>
          </a:p>
        </p:txBody>
      </p:sp>
      <p:sp>
        <p:nvSpPr>
          <p:cNvPr id="12" name="矩形 11"/>
          <p:cNvSpPr/>
          <p:nvPr/>
        </p:nvSpPr>
        <p:spPr>
          <a:xfrm>
            <a:off x="881658" y="2060848"/>
            <a:ext cx="7794798" cy="738664"/>
          </a:xfrm>
          <a:prstGeom prst="rect">
            <a:avLst/>
          </a:prstGeom>
        </p:spPr>
        <p:txBody>
          <a:bodyPr wrap="square">
            <a:spAutoFit/>
          </a:bodyPr>
          <a:lstStyle/>
          <a:p>
            <a:pPr algn="just"/>
            <a:r>
              <a:rPr lang="en-US" altLang="zh-CN" sz="2100" b="1" dirty="0">
                <a:latin typeface="Arial" panose="020B0604020202020204" pitchFamily="34" charset="0"/>
                <a:cs typeface="Arial" panose="020B0604020202020204" pitchFamily="34" charset="0"/>
              </a:rPr>
              <a:t>2 </a:t>
            </a:r>
            <a:r>
              <a:rPr lang="en-US" altLang="zh-CN" sz="2100" dirty="0">
                <a:latin typeface="Arial" panose="020B0604020202020204" pitchFamily="34" charset="0"/>
                <a:cs typeface="Arial" panose="020B0604020202020204" pitchFamily="34" charset="0"/>
              </a:rPr>
              <a:t>Complete the following sentences with the words or expressions from Exercise 1. Change the form where necessary.</a:t>
            </a:r>
          </a:p>
        </p:txBody>
      </p:sp>
      <p:sp>
        <p:nvSpPr>
          <p:cNvPr id="13" name="矩形 12"/>
          <p:cNvSpPr/>
          <p:nvPr/>
        </p:nvSpPr>
        <p:spPr>
          <a:xfrm>
            <a:off x="467544" y="2872675"/>
            <a:ext cx="7848872" cy="3231654"/>
          </a:xfrm>
          <a:prstGeom prst="rect">
            <a:avLst/>
          </a:prstGeom>
        </p:spPr>
        <p:txBody>
          <a:bodyPr wrap="square">
            <a:spAutoFit/>
          </a:bodyPr>
          <a:lstStyle/>
          <a:p>
            <a:pPr algn="just">
              <a:spcBef>
                <a:spcPts val="600"/>
              </a:spcBef>
            </a:pPr>
            <a:r>
              <a:rPr lang="en-US" altLang="zh-CN" sz="2100" b="1" dirty="0">
                <a:latin typeface="Arial" panose="020B0604020202020204" pitchFamily="34" charset="0"/>
                <a:cs typeface="Arial" panose="020B0604020202020204" pitchFamily="34" charset="0"/>
              </a:rPr>
              <a:t>1 </a:t>
            </a:r>
            <a:r>
              <a:rPr lang="en-US" altLang="zh-CN" sz="2100" dirty="0">
                <a:latin typeface="Arial" panose="020B0604020202020204" pitchFamily="34" charset="0"/>
                <a:cs typeface="Arial" panose="020B0604020202020204" pitchFamily="34" charset="0"/>
              </a:rPr>
              <a:t>The International Monetary Fund (</a:t>
            </a:r>
            <a:r>
              <a:rPr lang="zh-CN" altLang="en-US" sz="2100" dirty="0">
                <a:latin typeface="Arial" panose="020B0604020202020204" pitchFamily="34" charset="0"/>
                <a:cs typeface="Arial" panose="020B0604020202020204" pitchFamily="34" charset="0"/>
              </a:rPr>
              <a:t>国际货币基金组织</a:t>
            </a:r>
            <a:r>
              <a:rPr lang="en-US" altLang="zh-CN" sz="2100" dirty="0">
                <a:latin typeface="Arial" panose="020B0604020202020204" pitchFamily="34" charset="0"/>
                <a:cs typeface="Arial" panose="020B0604020202020204" pitchFamily="34" charset="0"/>
              </a:rPr>
              <a:t>) said this week that global growth would slow this year as levels of __________________ rise.</a:t>
            </a:r>
          </a:p>
          <a:p>
            <a:pPr algn="just">
              <a:spcBef>
                <a:spcPts val="600"/>
              </a:spcBef>
            </a:pPr>
            <a:r>
              <a:rPr lang="en-US" altLang="zh-CN" sz="2100" b="1" dirty="0">
                <a:latin typeface="Arial" panose="020B0604020202020204" pitchFamily="34" charset="0"/>
                <a:cs typeface="Arial" panose="020B0604020202020204" pitchFamily="34" charset="0"/>
              </a:rPr>
              <a:t>2 </a:t>
            </a:r>
            <a:r>
              <a:rPr lang="en-US" altLang="zh-CN" sz="2100" dirty="0">
                <a:latin typeface="Arial" panose="020B0604020202020204" pitchFamily="34" charset="0"/>
                <a:cs typeface="Arial" panose="020B0604020202020204" pitchFamily="34" charset="0"/>
              </a:rPr>
              <a:t>The statement said that __________________ is essential to deal with the health and economic impact of the COVID-19 virus.</a:t>
            </a:r>
          </a:p>
          <a:p>
            <a:pPr algn="just">
              <a:spcBef>
                <a:spcPts val="600"/>
              </a:spcBef>
            </a:pPr>
            <a:r>
              <a:rPr lang="en-US" altLang="zh-CN" sz="2100" b="1" dirty="0">
                <a:latin typeface="Arial" panose="020B0604020202020204" pitchFamily="34" charset="0"/>
                <a:cs typeface="Arial" panose="020B0604020202020204" pitchFamily="34" charset="0"/>
              </a:rPr>
              <a:t>3 </a:t>
            </a:r>
            <a:r>
              <a:rPr lang="en-US" altLang="zh-CN" sz="2100" dirty="0">
                <a:latin typeface="Arial" panose="020B0604020202020204" pitchFamily="34" charset="0"/>
                <a:cs typeface="Arial" panose="020B0604020202020204" pitchFamily="34" charset="0"/>
              </a:rPr>
              <a:t>The UN is a(n) __________________ that has done a lot in providing humanitarian assistance to affected regions in Africa.</a:t>
            </a:r>
          </a:p>
          <a:p>
            <a:pPr algn="just">
              <a:spcBef>
                <a:spcPts val="600"/>
              </a:spcBef>
            </a:pPr>
            <a:r>
              <a:rPr lang="en-US" altLang="zh-CN" sz="2100" b="1" dirty="0">
                <a:latin typeface="Arial" panose="020B0604020202020204" pitchFamily="34" charset="0"/>
                <a:cs typeface="Arial" panose="020B0604020202020204" pitchFamily="34" charset="0"/>
              </a:rPr>
              <a:t>4 </a:t>
            </a:r>
            <a:r>
              <a:rPr lang="en-US" altLang="zh-CN" sz="2100" dirty="0">
                <a:latin typeface="Arial" panose="020B0604020202020204" pitchFamily="34" charset="0"/>
                <a:cs typeface="Arial" panose="020B0604020202020204" pitchFamily="34" charset="0"/>
              </a:rPr>
              <a:t>A(n) __________________ is someone who creates ideas and plans, especially those carried out by a business or government.</a:t>
            </a:r>
          </a:p>
        </p:txBody>
      </p:sp>
      <p:sp>
        <p:nvSpPr>
          <p:cNvPr id="2" name="TextBox 1"/>
          <p:cNvSpPr txBox="1"/>
          <p:nvPr/>
        </p:nvSpPr>
        <p:spPr>
          <a:xfrm>
            <a:off x="1132956" y="3520747"/>
            <a:ext cx="1782860"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protectionism</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922618" y="3897337"/>
            <a:ext cx="2377574"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global cooperation</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129513" y="4597678"/>
            <a:ext cx="2378591" cy="738664"/>
          </a:xfrm>
          <a:prstGeom prst="rect">
            <a:avLst/>
          </a:prstGeom>
          <a:noFill/>
        </p:spPr>
        <p:txBody>
          <a:bodyPr wrap="square" rtlCol="0">
            <a:spAutoFit/>
          </a:bodyPr>
          <a:lstStyle/>
          <a:p>
            <a:r>
              <a:rPr lang="en-US" altLang="zh-CN" sz="2100" dirty="0">
                <a:solidFill>
                  <a:srgbClr val="C00000"/>
                </a:solidFill>
                <a:latin typeface="Arial" panose="020B0604020202020204" pitchFamily="34" charset="0"/>
                <a:cs typeface="Arial" panose="020B0604020202020204" pitchFamily="34" charset="0"/>
              </a:rPr>
              <a:t>global institution	</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1979018" y="5317758"/>
            <a:ext cx="1617751"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policymaker</a:t>
            </a:r>
            <a:endParaRPr lang="zh-CN" altLang="en-US" sz="21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1 / Specialized vocabulary</a:t>
            </a:r>
          </a:p>
        </p:txBody>
      </p:sp>
      <p:sp>
        <p:nvSpPr>
          <p:cNvPr id="13" name="矩形 12"/>
          <p:cNvSpPr/>
          <p:nvPr/>
        </p:nvSpPr>
        <p:spPr>
          <a:xfrm>
            <a:off x="587559" y="2538477"/>
            <a:ext cx="7872873" cy="3631763"/>
          </a:xfrm>
          <a:prstGeom prst="rect">
            <a:avLst/>
          </a:prstGeom>
        </p:spPr>
        <p:txBody>
          <a:bodyPr wrap="square">
            <a:spAutoFit/>
          </a:bodyPr>
          <a:lstStyle/>
          <a:p>
            <a:pPr algn="just">
              <a:spcBef>
                <a:spcPts val="600"/>
              </a:spcBef>
            </a:pPr>
            <a:r>
              <a:rPr lang="en-US" altLang="zh-CN" sz="2100" b="1" dirty="0">
                <a:latin typeface="Arial" panose="020B0604020202020204" pitchFamily="34" charset="0"/>
                <a:cs typeface="Arial" panose="020B0604020202020204" pitchFamily="34" charset="0"/>
              </a:rPr>
              <a:t>5</a:t>
            </a:r>
            <a:r>
              <a:rPr lang="en-US" altLang="zh-CN" sz="2100" dirty="0">
                <a:latin typeface="Arial" panose="020B0604020202020204" pitchFamily="34" charset="0"/>
                <a:cs typeface="Arial" panose="020B0604020202020204" pitchFamily="34" charset="0"/>
              </a:rPr>
              <a:t> Many older workers, generally those over 40, say they will need to work longer because of the __________________.</a:t>
            </a:r>
          </a:p>
          <a:p>
            <a:pPr algn="just">
              <a:spcBef>
                <a:spcPts val="600"/>
              </a:spcBef>
            </a:pPr>
            <a:r>
              <a:rPr lang="en-US" altLang="zh-CN" sz="2100" b="1" dirty="0">
                <a:latin typeface="Arial" panose="020B0604020202020204" pitchFamily="34" charset="0"/>
                <a:cs typeface="Arial" panose="020B0604020202020204" pitchFamily="34" charset="0"/>
              </a:rPr>
              <a:t>6 </a:t>
            </a:r>
            <a:r>
              <a:rPr lang="en-US" altLang="zh-CN" sz="2100" dirty="0">
                <a:latin typeface="Arial" panose="020B0604020202020204" pitchFamily="34" charset="0"/>
                <a:cs typeface="Arial" panose="020B0604020202020204" pitchFamily="34" charset="0"/>
              </a:rPr>
              <a:t>The study claims that up to 60 million people in Africa will be pushed into extreme poverty—that erases all the progress made in __________________ in the past three years.</a:t>
            </a:r>
          </a:p>
          <a:p>
            <a:pPr algn="just">
              <a:spcBef>
                <a:spcPts val="600"/>
              </a:spcBef>
            </a:pPr>
            <a:r>
              <a:rPr lang="en-US" altLang="zh-CN" sz="2100" b="1" dirty="0">
                <a:latin typeface="Arial" panose="020B0604020202020204" pitchFamily="34" charset="0"/>
                <a:cs typeface="Arial" panose="020B0604020202020204" pitchFamily="34" charset="0"/>
              </a:rPr>
              <a:t>7 </a:t>
            </a:r>
            <a:r>
              <a:rPr lang="en-US" altLang="zh-CN" sz="2100" dirty="0">
                <a:latin typeface="Arial" panose="020B0604020202020204" pitchFamily="34" charset="0"/>
                <a:cs typeface="Arial" panose="020B0604020202020204" pitchFamily="34" charset="0"/>
              </a:rPr>
              <a:t>__________________ is the degree to which total income is distributed unevenly throughout a population.</a:t>
            </a:r>
          </a:p>
          <a:p>
            <a:pPr algn="just">
              <a:spcBef>
                <a:spcPts val="600"/>
              </a:spcBef>
            </a:pPr>
            <a:r>
              <a:rPr lang="en-US" altLang="zh-CN" sz="2100" b="1" dirty="0">
                <a:latin typeface="Arial" panose="020B0604020202020204" pitchFamily="34" charset="0"/>
                <a:cs typeface="Arial" panose="020B0604020202020204" pitchFamily="34" charset="0"/>
              </a:rPr>
              <a:t>8 </a:t>
            </a:r>
            <a:r>
              <a:rPr lang="en-US" altLang="zh-CN" sz="2100" dirty="0">
                <a:latin typeface="Arial" panose="020B0604020202020204" pitchFamily="34" charset="0"/>
                <a:cs typeface="Arial" panose="020B0604020202020204" pitchFamily="34" charset="0"/>
              </a:rPr>
              <a:t>“If a vaccine is identified, production should be “globally distributed” to guard against “vaccine __________________,” she said.</a:t>
            </a:r>
          </a:p>
        </p:txBody>
      </p:sp>
      <p:sp>
        <p:nvSpPr>
          <p:cNvPr id="2" name="TextBox 1"/>
          <p:cNvSpPr txBox="1"/>
          <p:nvPr/>
        </p:nvSpPr>
        <p:spPr>
          <a:xfrm>
            <a:off x="1205931" y="4293096"/>
            <a:ext cx="2141933"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Income disparity</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220072" y="2869486"/>
            <a:ext cx="2021707"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economic crisis</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157587" y="3874936"/>
            <a:ext cx="2334293"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poverty alleviation</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6084168" y="5317758"/>
            <a:ext cx="1542410"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nationalism</a:t>
            </a:r>
            <a:endParaRPr lang="zh-CN" altLang="en-US" sz="21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Academic vocabulary</a:t>
            </a: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Complete the following sentences with the words from the box. Change the form where necessary.</a:t>
            </a:r>
          </a:p>
        </p:txBody>
      </p:sp>
      <p:sp>
        <p:nvSpPr>
          <p:cNvPr id="13" name="矩形 12"/>
          <p:cNvSpPr/>
          <p:nvPr/>
        </p:nvSpPr>
        <p:spPr>
          <a:xfrm>
            <a:off x="323528" y="4077072"/>
            <a:ext cx="8143677" cy="2123658"/>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The new body is launched this month and will bring together experts from the government, the industry, and the ___________ to look at the challenge of funding energy industry research.</a:t>
            </a:r>
          </a:p>
          <a:p>
            <a:pPr algn="just"/>
            <a:r>
              <a:rPr lang="en-US" altLang="zh-CN" sz="2200" b="1" dirty="0">
                <a:latin typeface="Arial" panose="020B0604020202020204" pitchFamily="34" charset="0"/>
                <a:cs typeface="Arial" panose="020B0604020202020204" pitchFamily="34" charset="0"/>
              </a:rPr>
              <a:t>2</a:t>
            </a:r>
            <a:r>
              <a:rPr lang="en-US" altLang="zh-CN" sz="2200" dirty="0">
                <a:latin typeface="Arial" panose="020B0604020202020204" pitchFamily="34" charset="0"/>
                <a:cs typeface="Arial" panose="020B0604020202020204" pitchFamily="34" charset="0"/>
              </a:rPr>
              <a:t>  The story caught national attention, ___________ headlines and conversations across the country.</a:t>
            </a:r>
          </a:p>
        </p:txBody>
      </p:sp>
      <p:sp>
        <p:nvSpPr>
          <p:cNvPr id="6" name="TextBox 5"/>
          <p:cNvSpPr txBox="1"/>
          <p:nvPr/>
        </p:nvSpPr>
        <p:spPr>
          <a:xfrm>
            <a:off x="609212" y="4725144"/>
            <a:ext cx="140936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academia</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453818" y="5373216"/>
            <a:ext cx="1566454"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dominating</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449538" y="3028223"/>
          <a:ext cx="8388867" cy="760817"/>
        </p:xfrm>
        <a:graphic>
          <a:graphicData uri="http://schemas.openxmlformats.org/drawingml/2006/table">
            <a:tbl>
              <a:tblPr firstRow="1" firstCol="1" bandRow="1">
                <a:tableStyleId>{E8B1032C-EA38-4F05-BA0D-38AFFFC7BED3}</a:tableStyleId>
              </a:tblPr>
              <a:tblGrid>
                <a:gridCol w="1677379">
                  <a:extLst>
                    <a:ext uri="{9D8B030D-6E8A-4147-A177-3AD203B41FA5}">
                      <a16:colId xmlns:a16="http://schemas.microsoft.com/office/drawing/2014/main" val="20000"/>
                    </a:ext>
                  </a:extLst>
                </a:gridCol>
                <a:gridCol w="1677379">
                  <a:extLst>
                    <a:ext uri="{9D8B030D-6E8A-4147-A177-3AD203B41FA5}">
                      <a16:colId xmlns:a16="http://schemas.microsoft.com/office/drawing/2014/main" val="20001"/>
                    </a:ext>
                  </a:extLst>
                </a:gridCol>
                <a:gridCol w="1677379">
                  <a:extLst>
                    <a:ext uri="{9D8B030D-6E8A-4147-A177-3AD203B41FA5}">
                      <a16:colId xmlns:a16="http://schemas.microsoft.com/office/drawing/2014/main" val="20002"/>
                    </a:ext>
                  </a:extLst>
                </a:gridCol>
                <a:gridCol w="1678365">
                  <a:extLst>
                    <a:ext uri="{9D8B030D-6E8A-4147-A177-3AD203B41FA5}">
                      <a16:colId xmlns:a16="http://schemas.microsoft.com/office/drawing/2014/main" val="20003"/>
                    </a:ext>
                  </a:extLst>
                </a:gridCol>
                <a:gridCol w="1678365">
                  <a:extLst>
                    <a:ext uri="{9D8B030D-6E8A-4147-A177-3AD203B41FA5}">
                      <a16:colId xmlns:a16="http://schemas.microsoft.com/office/drawing/2014/main" val="20004"/>
                    </a:ext>
                  </a:extLst>
                </a:gridCol>
              </a:tblGrid>
              <a:tr h="367491">
                <a:tc>
                  <a:txBody>
                    <a:bodyPr/>
                    <a:lstStyle/>
                    <a:p>
                      <a:pPr algn="ctr">
                        <a:lnSpc>
                          <a:spcPct val="100000"/>
                        </a:lnSpc>
                      </a:pPr>
                      <a:r>
                        <a:rPr lang="it-IT" altLang="zh-CN" sz="2100" b="0" i="0" u="none" strike="noStrike" kern="1200" baseline="0" dirty="0">
                          <a:solidFill>
                            <a:schemeClr val="tx1"/>
                          </a:solidFill>
                          <a:latin typeface="Arial" panose="020B0604020202020204" pitchFamily="34" charset="0"/>
                          <a:ea typeface="+mn-ea"/>
                          <a:cs typeface="Arial" panose="020B0604020202020204" pitchFamily="34" charset="0"/>
                        </a:rPr>
                        <a:t>dominate</a:t>
                      </a:r>
                      <a:endPar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it-IT" altLang="zh-CN" sz="2100" b="0" i="0" u="none" strike="noStrike" kern="1200" baseline="0" dirty="0">
                          <a:solidFill>
                            <a:schemeClr val="tx1"/>
                          </a:solidFill>
                          <a:latin typeface="Arial" panose="020B0604020202020204" pitchFamily="34" charset="0"/>
                          <a:ea typeface="+mn-ea"/>
                          <a:cs typeface="Arial" panose="020B0604020202020204" pitchFamily="34" charset="0"/>
                        </a:rPr>
                        <a:t>academia</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altLang="zh-CN" sz="2100" b="0" kern="0" dirty="0">
                          <a:solidFill>
                            <a:schemeClr val="tx1"/>
                          </a:solidFill>
                          <a:effectLst/>
                          <a:latin typeface="Arial" panose="020B0604020202020204" pitchFamily="34" charset="0"/>
                          <a:ea typeface="+mn-ea"/>
                          <a:cs typeface="Arial" panose="020B0604020202020204" pitchFamily="34" charset="0"/>
                        </a:rPr>
                        <a:t> </a:t>
                      </a:r>
                      <a:r>
                        <a:rPr lang="it-IT" altLang="zh-CN" sz="2100" b="0" i="0" u="none" strike="noStrike" kern="1200" baseline="0" dirty="0">
                          <a:solidFill>
                            <a:schemeClr val="tx1"/>
                          </a:solidFill>
                          <a:latin typeface="Arial" panose="020B0604020202020204" pitchFamily="34" charset="0"/>
                          <a:ea typeface="+mn-ea"/>
                          <a:cs typeface="Arial" panose="020B0604020202020204" pitchFamily="34" charset="0"/>
                        </a:rPr>
                        <a:t>dimension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it-IT" altLang="zh-CN" sz="2100" b="0" i="0" u="none" strike="noStrike" kern="1200" baseline="0" dirty="0">
                          <a:solidFill>
                            <a:schemeClr val="tx1"/>
                          </a:solidFill>
                          <a:latin typeface="Arial" panose="020B0604020202020204" pitchFamily="34" charset="0"/>
                          <a:ea typeface="+mn-ea"/>
                          <a:cs typeface="Arial" panose="020B0604020202020204" pitchFamily="34" charset="0"/>
                        </a:rPr>
                        <a:t>integration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it-IT" altLang="zh-CN" sz="2100" b="0" i="0" u="none" strike="noStrike" kern="1200" baseline="0" dirty="0">
                          <a:solidFill>
                            <a:schemeClr val="tx1"/>
                          </a:solidFill>
                          <a:latin typeface="Arial" panose="020B0604020202020204" pitchFamily="34" charset="0"/>
                          <a:ea typeface="+mn-ea"/>
                          <a:cs typeface="Arial" panose="020B0604020202020204" pitchFamily="34" charset="0"/>
                        </a:rPr>
                        <a:t>facilitate</a:t>
                      </a:r>
                    </a:p>
                  </a:txBody>
                  <a:tcPr marL="68580" marR="68580" marT="0" marB="0"/>
                </a:tc>
                <a:extLst>
                  <a:ext uri="{0D108BD9-81ED-4DB2-BD59-A6C34878D82A}">
                    <a16:rowId xmlns:a16="http://schemas.microsoft.com/office/drawing/2014/main" val="10000"/>
                  </a:ext>
                </a:extLst>
              </a:tr>
              <a:tr h="393326">
                <a:tc>
                  <a:txBody>
                    <a:bodyPr/>
                    <a:lstStyle/>
                    <a:p>
                      <a:pPr algn="ctr">
                        <a:lnSpc>
                          <a:spcPct val="100000"/>
                        </a:lnSpc>
                        <a:spcAft>
                          <a:spcPts val="0"/>
                        </a:spcAft>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implication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 priority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mechanism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spcAft>
                          <a:spcPts val="0"/>
                        </a:spcAft>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undertaking  </a:t>
                      </a:r>
                      <a:endParaRPr 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ctr">
                        <a:lnSpc>
                          <a:spcPct val="100000"/>
                        </a:lnSpc>
                      </a:pPr>
                      <a:r>
                        <a:rPr lang="en-US" altLang="zh-CN" sz="2100" b="0" i="0" u="none" strike="noStrike" kern="1200" baseline="0" dirty="0">
                          <a:solidFill>
                            <a:schemeClr val="tx1"/>
                          </a:solidFill>
                          <a:latin typeface="Arial" panose="020B0604020202020204" pitchFamily="34" charset="0"/>
                          <a:ea typeface="+mn-ea"/>
                          <a:cs typeface="Arial" panose="020B0604020202020204" pitchFamily="34" charset="0"/>
                        </a:rPr>
                        <a:t>cooperative</a:t>
                      </a:r>
                      <a:endParaRPr lang="en-US" altLang="zh-CN" sz="2100" b="0" kern="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3" name="矩形 12"/>
          <p:cNvSpPr/>
          <p:nvPr/>
        </p:nvSpPr>
        <p:spPr>
          <a:xfrm>
            <a:off x="683568" y="2420888"/>
            <a:ext cx="7580424" cy="3708708"/>
          </a:xfrm>
          <a:prstGeom prst="rect">
            <a:avLst/>
          </a:prstGeom>
        </p:spPr>
        <p:txBody>
          <a:bodyPr wrap="square">
            <a:spAutoFit/>
          </a:bodyPr>
          <a:lstStyle/>
          <a:p>
            <a:pPr algn="just"/>
            <a:r>
              <a:rPr lang="en-US" altLang="zh-CN" sz="2200" b="1" dirty="0">
                <a:latin typeface="Arial" panose="020B0604020202020204" pitchFamily="34" charset="0"/>
                <a:cs typeface="Arial" panose="020B0604020202020204" pitchFamily="34" charset="0"/>
              </a:rPr>
              <a:t>3</a:t>
            </a:r>
            <a:r>
              <a:rPr lang="en-US" altLang="zh-CN" sz="2200" dirty="0">
                <a:latin typeface="Arial" panose="020B0604020202020204" pitchFamily="34" charset="0"/>
                <a:cs typeface="Arial" panose="020B0604020202020204" pitchFamily="34" charset="0"/>
              </a:rPr>
              <a:t> There are three main ___________  when it comes to globalization; they are economic, political, and cultural.</a:t>
            </a:r>
            <a:endParaRPr lang="en-US" altLang="zh-CN" sz="2200" b="1"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Dr. King’s dream of a peaceful ___________ between blacks and whites seemed to be fast fading away.</a:t>
            </a:r>
          </a:p>
          <a:p>
            <a:pPr algn="just">
              <a:spcBef>
                <a:spcPts val="600"/>
              </a:spcBef>
            </a:pPr>
            <a:r>
              <a:rPr lang="en-US" altLang="zh-CN" sz="2200" b="1" dirty="0">
                <a:latin typeface="Arial" panose="020B0604020202020204" pitchFamily="34" charset="0"/>
                <a:cs typeface="Arial" panose="020B0604020202020204" pitchFamily="34" charset="0"/>
              </a:rPr>
              <a:t>5 </a:t>
            </a:r>
            <a:r>
              <a:rPr lang="en-US" altLang="zh-CN" sz="2200" dirty="0">
                <a:latin typeface="Arial" panose="020B0604020202020204" pitchFamily="34" charset="0"/>
                <a:cs typeface="Arial" panose="020B0604020202020204" pitchFamily="34" charset="0"/>
              </a:rPr>
              <a:t>Employees’ health should be the No. 1 ___________ of the agencies, not scoring political points for rushing employees back.</a:t>
            </a:r>
          </a:p>
          <a:p>
            <a:pPr algn="just">
              <a:spcBef>
                <a:spcPts val="600"/>
              </a:spcBef>
            </a:pPr>
            <a:r>
              <a:rPr lang="en-US" altLang="zh-CN" sz="2200" b="1" dirty="0">
                <a:latin typeface="Arial" panose="020B0604020202020204" pitchFamily="34" charset="0"/>
                <a:cs typeface="Arial" panose="020B0604020202020204" pitchFamily="34" charset="0"/>
              </a:rPr>
              <a:t>6 </a:t>
            </a:r>
            <a:r>
              <a:rPr lang="en-US" altLang="zh-CN" sz="2200" dirty="0">
                <a:latin typeface="Arial" panose="020B0604020202020204" pitchFamily="34" charset="0"/>
                <a:cs typeface="Arial" panose="020B0604020202020204" pitchFamily="34" charset="0"/>
              </a:rPr>
              <a:t>The school system says they are acquiring more computers for students and teachers to ___________ remote learning.</a:t>
            </a:r>
          </a:p>
        </p:txBody>
      </p:sp>
      <p:sp>
        <p:nvSpPr>
          <p:cNvPr id="2" name="TextBox 1"/>
          <p:cNvSpPr txBox="1"/>
          <p:nvPr/>
        </p:nvSpPr>
        <p:spPr>
          <a:xfrm>
            <a:off x="6479391" y="3874565"/>
            <a:ext cx="1032655"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priority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995936" y="2420888"/>
            <a:ext cx="161294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dimensions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364088" y="3140968"/>
            <a:ext cx="150393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integration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Academic vocabulary</a:t>
            </a:r>
          </a:p>
        </p:txBody>
      </p:sp>
      <p:sp>
        <p:nvSpPr>
          <p:cNvPr id="15" name="TextBox 14"/>
          <p:cNvSpPr txBox="1"/>
          <p:nvPr/>
        </p:nvSpPr>
        <p:spPr>
          <a:xfrm>
            <a:off x="6664162" y="5302369"/>
            <a:ext cx="122020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facilitate</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3" name="矩形 12"/>
          <p:cNvSpPr/>
          <p:nvPr/>
        </p:nvSpPr>
        <p:spPr>
          <a:xfrm>
            <a:off x="822875" y="2436852"/>
            <a:ext cx="7637557" cy="3370153"/>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7 </a:t>
            </a:r>
            <a:r>
              <a:rPr lang="en-US" altLang="zh-CN" sz="2200" dirty="0">
                <a:latin typeface="Arial" panose="020B0604020202020204" pitchFamily="34" charset="0"/>
                <a:cs typeface="Arial" panose="020B0604020202020204" pitchFamily="34" charset="0"/>
              </a:rPr>
              <a:t>Oil prices are expected to decline further due to a slowdown in demand from the economic ___________ of the coronavirus.</a:t>
            </a:r>
          </a:p>
          <a:p>
            <a:pPr algn="just">
              <a:spcBef>
                <a:spcPts val="600"/>
              </a:spcBef>
            </a:pPr>
            <a:r>
              <a:rPr lang="en-US" altLang="zh-CN" sz="2200" b="1" dirty="0">
                <a:latin typeface="Arial" panose="020B0604020202020204" pitchFamily="34" charset="0"/>
                <a:cs typeface="Arial" panose="020B0604020202020204" pitchFamily="34" charset="0"/>
              </a:rPr>
              <a:t>8 </a:t>
            </a:r>
            <a:r>
              <a:rPr lang="en-US" altLang="zh-CN" sz="2200" dirty="0">
                <a:latin typeface="Arial" panose="020B0604020202020204" pitchFamily="34" charset="0"/>
                <a:cs typeface="Arial" panose="020B0604020202020204" pitchFamily="34" charset="0"/>
              </a:rPr>
              <a:t>The report shows that about 80% of the people are ___________ and wear masks.</a:t>
            </a:r>
          </a:p>
          <a:p>
            <a:pPr algn="just">
              <a:spcBef>
                <a:spcPts val="600"/>
              </a:spcBef>
            </a:pPr>
            <a:r>
              <a:rPr lang="en-US" altLang="zh-CN" sz="2200" b="1" dirty="0">
                <a:latin typeface="Arial" panose="020B0604020202020204" pitchFamily="34" charset="0"/>
                <a:cs typeface="Arial" panose="020B0604020202020204" pitchFamily="34" charset="0"/>
              </a:rPr>
              <a:t>9 </a:t>
            </a:r>
            <a:r>
              <a:rPr lang="en-US" altLang="zh-CN" sz="2200" dirty="0">
                <a:latin typeface="Arial" panose="020B0604020202020204" pitchFamily="34" charset="0"/>
                <a:cs typeface="Arial" panose="020B0604020202020204" pitchFamily="34" charset="0"/>
              </a:rPr>
              <a:t>For families in poor countries, sending a relative abroad to earn money tends to be a collective ___________.</a:t>
            </a:r>
          </a:p>
          <a:p>
            <a:pPr algn="just">
              <a:spcBef>
                <a:spcPts val="600"/>
              </a:spcBef>
            </a:pPr>
            <a:r>
              <a:rPr lang="en-US" altLang="zh-CN" sz="2200" b="1" dirty="0">
                <a:latin typeface="Arial" panose="020B0604020202020204" pitchFamily="34" charset="0"/>
                <a:cs typeface="Arial" panose="020B0604020202020204" pitchFamily="34" charset="0"/>
              </a:rPr>
              <a:t>10 </a:t>
            </a:r>
            <a:r>
              <a:rPr lang="en-US" altLang="zh-CN" sz="2200" dirty="0">
                <a:latin typeface="Arial" panose="020B0604020202020204" pitchFamily="34" charset="0"/>
                <a:cs typeface="Arial" panose="020B0604020202020204" pitchFamily="34" charset="0"/>
              </a:rPr>
              <a:t>The article says monetary compensation ___________ must be created to help developing countries.</a:t>
            </a:r>
          </a:p>
        </p:txBody>
      </p:sp>
      <p:sp>
        <p:nvSpPr>
          <p:cNvPr id="2" name="TextBox 1"/>
          <p:cNvSpPr txBox="1"/>
          <p:nvPr/>
        </p:nvSpPr>
        <p:spPr>
          <a:xfrm>
            <a:off x="5472319" y="4581128"/>
            <a:ext cx="166103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undertaking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966891" y="3862209"/>
            <a:ext cx="164500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cooperative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358940" y="2780928"/>
            <a:ext cx="165942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implications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2 / Academic vocabulary</a:t>
            </a:r>
          </a:p>
        </p:txBody>
      </p:sp>
      <p:sp>
        <p:nvSpPr>
          <p:cNvPr id="15" name="TextBox 14"/>
          <p:cNvSpPr txBox="1"/>
          <p:nvPr/>
        </p:nvSpPr>
        <p:spPr>
          <a:xfrm>
            <a:off x="6672399" y="5017935"/>
            <a:ext cx="177003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mechanisms</a:t>
            </a:r>
            <a:endParaRPr lang="zh-CN" altLang="en-US" sz="2200" dirty="0">
              <a:solidFill>
                <a:srgbClr val="C00000"/>
              </a:solidFill>
              <a:latin typeface="Arial" panose="020B0604020202020204" pitchFamily="34" charset="0"/>
              <a:cs typeface="Arial" panose="020B0604020202020204"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3 / Collocations</a:t>
            </a:r>
          </a:p>
        </p:txBody>
      </p:sp>
      <p:sp>
        <p:nvSpPr>
          <p:cNvPr id="12" name="矩形 11"/>
          <p:cNvSpPr/>
          <p:nvPr/>
        </p:nvSpPr>
        <p:spPr>
          <a:xfrm>
            <a:off x="899592" y="2060848"/>
            <a:ext cx="8136904" cy="738664"/>
          </a:xfrm>
          <a:prstGeom prst="rect">
            <a:avLst/>
          </a:prstGeom>
        </p:spPr>
        <p:txBody>
          <a:bodyPr wrap="square">
            <a:spAutoFit/>
          </a:bodyPr>
          <a:lstStyle/>
          <a:p>
            <a:pPr algn="just"/>
            <a:r>
              <a:rPr lang="en-US" altLang="zh-CN" sz="2100" dirty="0">
                <a:latin typeface="Arial" panose="020B0604020202020204" pitchFamily="34" charset="0"/>
                <a:cs typeface="Arial" panose="020B0604020202020204" pitchFamily="34" charset="0"/>
              </a:rPr>
              <a:t>Replace the underlined part in each of the following sentences with an expression from the box. Change the form where necessary.</a:t>
            </a:r>
          </a:p>
        </p:txBody>
      </p:sp>
      <p:sp>
        <p:nvSpPr>
          <p:cNvPr id="13" name="矩形 12"/>
          <p:cNvSpPr/>
          <p:nvPr/>
        </p:nvSpPr>
        <p:spPr>
          <a:xfrm>
            <a:off x="35496" y="4077072"/>
            <a:ext cx="8064896" cy="2539157"/>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		      1 	</a:t>
            </a:r>
            <a:r>
              <a:rPr lang="en-US" altLang="zh-CN" sz="2200" dirty="0">
                <a:latin typeface="Arial" panose="020B0604020202020204" pitchFamily="34" charset="0"/>
                <a:cs typeface="Arial" panose="020B0604020202020204" pitchFamily="34" charset="0"/>
              </a:rPr>
              <a:t>Millions of institutions now are relying on 			</a:t>
            </a:r>
            <a:r>
              <a:rPr lang="en-US" altLang="zh-CN" sz="2200" dirty="0" err="1">
                <a:latin typeface="Arial" panose="020B0604020202020204" pitchFamily="34" charset="0"/>
                <a:cs typeface="Arial" panose="020B0604020202020204" pitchFamily="34" charset="0"/>
              </a:rPr>
              <a:t>Tencent</a:t>
            </a:r>
            <a:r>
              <a:rPr lang="en-US" altLang="zh-CN" sz="2200" dirty="0">
                <a:latin typeface="Arial" panose="020B0604020202020204" pitchFamily="34" charset="0"/>
                <a:cs typeface="Arial" panose="020B0604020202020204" pitchFamily="34" charset="0"/>
              </a:rPr>
              <a:t> Meeting because of lockdowns 			</a:t>
            </a:r>
            <a:r>
              <a:rPr lang="en-US" altLang="zh-CN" sz="2200" u="sng" dirty="0">
                <a:latin typeface="Arial" panose="020B0604020202020204" pitchFamily="34" charset="0"/>
                <a:cs typeface="Arial" panose="020B0604020202020204" pitchFamily="34" charset="0"/>
              </a:rPr>
              <a:t>connected with</a:t>
            </a:r>
            <a:r>
              <a:rPr lang="en-US" altLang="zh-CN" sz="2200" dirty="0">
                <a:latin typeface="Arial" panose="020B0604020202020204" pitchFamily="34" charset="0"/>
                <a:cs typeface="Arial" panose="020B0604020202020204" pitchFamily="34" charset="0"/>
              </a:rPr>
              <a:t> the coronavirus, the 				company said.</a:t>
            </a:r>
          </a:p>
          <a:p>
            <a:pPr algn="just">
              <a:spcBef>
                <a:spcPts val="600"/>
              </a:spcBef>
            </a:pPr>
            <a:r>
              <a:rPr lang="en-US" altLang="zh-CN" sz="2200" b="1" dirty="0">
                <a:latin typeface="Arial" panose="020B0604020202020204" pitchFamily="34" charset="0"/>
                <a:cs typeface="Arial" panose="020B0604020202020204" pitchFamily="34" charset="0"/>
              </a:rPr>
              <a:t>		      2	</a:t>
            </a:r>
            <a:r>
              <a:rPr lang="en-US" altLang="zh-CN" sz="2200" dirty="0">
                <a:latin typeface="Arial" panose="020B0604020202020204" pitchFamily="34" charset="0"/>
                <a:cs typeface="Arial" panose="020B0604020202020204" pitchFamily="34" charset="0"/>
              </a:rPr>
              <a:t>Negative equity is a distant memory for 			many, while pension deficits </a:t>
            </a:r>
            <a:r>
              <a:rPr lang="en-US" altLang="zh-CN" sz="2200" u="sng" dirty="0">
                <a:latin typeface="Arial" panose="020B0604020202020204" pitchFamily="34" charset="0"/>
                <a:cs typeface="Arial" panose="020B0604020202020204" pitchFamily="34" charset="0"/>
              </a:rPr>
              <a:t>become </a:t>
            </a:r>
            <a:r>
              <a:rPr lang="en-US" altLang="zh-CN" sz="2200" dirty="0">
                <a:latin typeface="Arial" panose="020B0604020202020204" pitchFamily="34" charset="0"/>
                <a:cs typeface="Arial" panose="020B0604020202020204" pitchFamily="34" charset="0"/>
              </a:rPr>
              <a:t>			</a:t>
            </a:r>
            <a:r>
              <a:rPr lang="en-US" altLang="zh-CN" sz="2200" u="sng" dirty="0">
                <a:latin typeface="Arial" panose="020B0604020202020204" pitchFamily="34" charset="0"/>
                <a:cs typeface="Arial" panose="020B0604020202020204" pitchFamily="34" charset="0"/>
              </a:rPr>
              <a:t>prominent</a:t>
            </a:r>
            <a:r>
              <a:rPr lang="en-US" altLang="zh-CN" sz="2200" dirty="0">
                <a:latin typeface="Arial" panose="020B0604020202020204" pitchFamily="34" charset="0"/>
                <a:cs typeface="Arial" panose="020B0604020202020204" pitchFamily="34" charset="0"/>
              </a:rPr>
              <a:t>.</a:t>
            </a:r>
          </a:p>
        </p:txBody>
      </p:sp>
      <p:sp>
        <p:nvSpPr>
          <p:cNvPr id="6" name="TextBox 5"/>
          <p:cNvSpPr txBox="1"/>
          <p:nvPr/>
        </p:nvSpPr>
        <p:spPr>
          <a:xfrm>
            <a:off x="467544" y="4725723"/>
            <a:ext cx="2365928" cy="430887"/>
          </a:xfrm>
          <a:prstGeom prst="rect">
            <a:avLst/>
          </a:prstGeom>
          <a:noFill/>
        </p:spPr>
        <p:txBody>
          <a:bodyPr wrap="square" rtlCol="0">
            <a:spAutoFit/>
          </a:bodyPr>
          <a:lstStyle/>
          <a:p>
            <a:r>
              <a:rPr lang="en-US" altLang="zh-CN" sz="2200" dirty="0">
                <a:solidFill>
                  <a:srgbClr val="C00000"/>
                </a:solidFill>
                <a:latin typeface="Arial" panose="020B0604020202020204" pitchFamily="34" charset="0"/>
                <a:cs typeface="Arial" panose="020B0604020202020204" pitchFamily="34" charset="0"/>
              </a:rPr>
              <a:t>associated with</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83568" y="6165304"/>
            <a:ext cx="1584176" cy="430887"/>
          </a:xfrm>
          <a:prstGeom prst="rect">
            <a:avLst/>
          </a:prstGeom>
          <a:noFill/>
        </p:spPr>
        <p:txBody>
          <a:bodyPr wrap="square" rtlCol="0">
            <a:spAutoFit/>
          </a:bodyPr>
          <a:lstStyle/>
          <a:p>
            <a:r>
              <a:rPr lang="en-US" altLang="zh-CN" sz="2200" dirty="0">
                <a:solidFill>
                  <a:srgbClr val="C00000"/>
                </a:solidFill>
                <a:latin typeface="Arial" panose="020B0604020202020204" pitchFamily="34" charset="0"/>
                <a:cs typeface="Arial" panose="020B0604020202020204" pitchFamily="34" charset="0"/>
              </a:rPr>
              <a:t>loom large</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802407" y="2996952"/>
          <a:ext cx="7730406" cy="792480"/>
        </p:xfrm>
        <a:graphic>
          <a:graphicData uri="http://schemas.openxmlformats.org/drawingml/2006/table">
            <a:tbl>
              <a:tblPr firstRow="1" bandRow="1">
                <a:tableStyleId>{E8B1032C-EA38-4F05-BA0D-38AFFFC7BED3}</a:tableStyleId>
              </a:tblPr>
              <a:tblGrid>
                <a:gridCol w="2355552">
                  <a:extLst>
                    <a:ext uri="{9D8B030D-6E8A-4147-A177-3AD203B41FA5}">
                      <a16:colId xmlns:a16="http://schemas.microsoft.com/office/drawing/2014/main" val="20000"/>
                    </a:ext>
                  </a:extLst>
                </a:gridCol>
                <a:gridCol w="2576802">
                  <a:extLst>
                    <a:ext uri="{9D8B030D-6E8A-4147-A177-3AD203B41FA5}">
                      <a16:colId xmlns:a16="http://schemas.microsoft.com/office/drawing/2014/main" val="20001"/>
                    </a:ext>
                  </a:extLst>
                </a:gridCol>
                <a:gridCol w="2798052">
                  <a:extLst>
                    <a:ext uri="{9D8B030D-6E8A-4147-A177-3AD203B41FA5}">
                      <a16:colId xmlns:a16="http://schemas.microsoft.com/office/drawing/2014/main" val="20002"/>
                    </a:ext>
                  </a:extLst>
                </a:gridCol>
              </a:tblGrid>
              <a:tr h="377200">
                <a:tc>
                  <a:txBody>
                    <a:bodyPr/>
                    <a:lstStyle/>
                    <a:p>
                      <a:pPr algn="ct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loom large</a:t>
                      </a:r>
                    </a:p>
                  </a:txBody>
                  <a:tcPr/>
                </a:tc>
                <a:tc>
                  <a:txBody>
                    <a:bodyPr/>
                    <a:lstStyle/>
                    <a:p>
                      <a:pPr algn="ct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at large</a:t>
                      </a:r>
                      <a:endParaRPr lang="zh-CN" altLang="en-US" sz="2000" b="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(do </a:t>
                      </a:r>
                      <a:r>
                        <a:rPr lang="en-US" altLang="zh-CN" sz="2000" b="0" i="0" u="none" strike="noStrike" kern="1200" baseline="0" dirty="0" err="1">
                          <a:solidFill>
                            <a:schemeClr val="tx1"/>
                          </a:solidFill>
                          <a:latin typeface="Arial" panose="020B0604020202020204" pitchFamily="34" charset="0"/>
                          <a:ea typeface="+mn-ea"/>
                          <a:cs typeface="Arial" panose="020B0604020202020204" pitchFamily="34" charset="0"/>
                        </a:rPr>
                        <a:t>sth</a:t>
                      </a: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 at sb.’s peril</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 associated with</a:t>
                      </a:r>
                    </a:p>
                  </a:txBody>
                  <a:tcPr/>
                </a:tc>
                <a:tc>
                  <a:txBody>
                    <a:bodyPr/>
                    <a:lstStyle/>
                    <a:p>
                      <a:pPr algn="ct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 turn your back on</a:t>
                      </a:r>
                      <a:endParaRPr lang="zh-CN" altLang="en-US" sz="2000" b="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0" i="0" u="none" strike="noStrike" kern="1200" baseline="0" dirty="0">
                          <a:solidFill>
                            <a:schemeClr val="tx1"/>
                          </a:solidFill>
                          <a:latin typeface="Arial" panose="020B0604020202020204" pitchFamily="34" charset="0"/>
                          <a:ea typeface="+mn-ea"/>
                          <a:cs typeface="Arial" panose="020B0604020202020204" pitchFamily="34" charset="0"/>
                        </a:rPr>
                        <a:t>at the core of</a:t>
                      </a:r>
                    </a:p>
                  </a:txBody>
                  <a:tcPr/>
                </a:tc>
                <a:extLst>
                  <a:ext uri="{0D108BD9-81ED-4DB2-BD59-A6C34878D82A}">
                    <a16:rowId xmlns:a16="http://schemas.microsoft.com/office/drawing/2014/main" val="10001"/>
                  </a:ext>
                </a:extLst>
              </a:tr>
            </a:tbl>
          </a:graphicData>
        </a:graphic>
      </p:graphicFrame>
      <p:pic>
        <p:nvPicPr>
          <p:cNvPr id="14"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cxnSp>
        <p:nvCxnSpPr>
          <p:cNvPr id="9" name="直接连接符 8"/>
          <p:cNvCxnSpPr/>
          <p:nvPr/>
        </p:nvCxnSpPr>
        <p:spPr>
          <a:xfrm>
            <a:off x="683568" y="5085184"/>
            <a:ext cx="15841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83568" y="6510615"/>
            <a:ext cx="15841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3 / Collocations</a:t>
            </a:r>
          </a:p>
        </p:txBody>
      </p:sp>
      <p:sp>
        <p:nvSpPr>
          <p:cNvPr id="13" name="矩形 12"/>
          <p:cNvSpPr/>
          <p:nvPr/>
        </p:nvSpPr>
        <p:spPr>
          <a:xfrm>
            <a:off x="611561" y="2348880"/>
            <a:ext cx="7718040" cy="3739485"/>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3	</a:t>
            </a:r>
            <a:r>
              <a:rPr lang="en-US" altLang="zh-CN" sz="2000" dirty="0">
                <a:latin typeface="Arial" panose="020B0604020202020204" pitchFamily="34" charset="0"/>
                <a:cs typeface="Arial" panose="020B0604020202020204" pitchFamily="34" charset="0"/>
              </a:rPr>
              <a:t>Climate change and animal extinction are 			grave environmental warnings, which you 			ignore </a:t>
            </a:r>
            <a:r>
              <a:rPr lang="en-US" altLang="zh-CN" sz="2000" u="sng" dirty="0">
                <a:latin typeface="Arial" panose="020B0604020202020204" pitchFamily="34" charset="0"/>
                <a:cs typeface="Arial" panose="020B0604020202020204" pitchFamily="34" charset="0"/>
              </a:rPr>
              <a:t>at the risk of serious danger</a:t>
            </a:r>
            <a:r>
              <a:rPr lang="en-US" altLang="zh-CN" sz="2000" dirty="0">
                <a:latin typeface="Arial" panose="020B0604020202020204" pitchFamily="34" charset="0"/>
                <a:cs typeface="Arial" panose="020B0604020202020204" pitchFamily="34" charset="0"/>
              </a:rPr>
              <a:t>.</a:t>
            </a:r>
          </a:p>
          <a:p>
            <a:pPr algn="just">
              <a:spcBef>
                <a:spcPts val="600"/>
              </a:spcBef>
            </a:pPr>
            <a:r>
              <a:rPr lang="en-US" altLang="zh-CN" sz="2000" dirty="0">
                <a:latin typeface="Arial" panose="020B0604020202020204" pitchFamily="34" charset="0"/>
                <a:cs typeface="Arial" panose="020B0604020202020204" pitchFamily="34" charset="0"/>
              </a:rPr>
              <a:t>_______________ </a:t>
            </a:r>
            <a:r>
              <a:rPr lang="en-US" altLang="zh-CN" sz="2000" b="1" dirty="0">
                <a:latin typeface="Arial" panose="020B0604020202020204" pitchFamily="34" charset="0"/>
                <a:cs typeface="Arial" panose="020B0604020202020204" pitchFamily="34" charset="0"/>
              </a:rPr>
              <a:t>4	</a:t>
            </a:r>
            <a:r>
              <a:rPr lang="en-US" altLang="zh-CN" sz="2000" dirty="0">
                <a:latin typeface="Arial" panose="020B0604020202020204" pitchFamily="34" charset="0"/>
                <a:cs typeface="Arial" panose="020B0604020202020204" pitchFamily="34" charset="0"/>
              </a:rPr>
              <a:t>Race was always </a:t>
            </a:r>
            <a:r>
              <a:rPr lang="en-US" altLang="zh-CN" sz="2000" u="sng" dirty="0">
                <a:latin typeface="Arial" panose="020B0604020202020204" pitchFamily="34" charset="0"/>
                <a:cs typeface="Arial" panose="020B0604020202020204" pitchFamily="34" charset="0"/>
              </a:rPr>
              <a:t>at the center of</a:t>
            </a:r>
            <a:r>
              <a:rPr lang="en-US" altLang="zh-CN" sz="2000" dirty="0">
                <a:latin typeface="Arial" panose="020B0604020202020204" pitchFamily="34" charset="0"/>
                <a:cs typeface="Arial" panose="020B0604020202020204" pitchFamily="34" charset="0"/>
              </a:rPr>
              <a:t> the 				divisions, and it soon became a weapon in 			political campaigns.</a:t>
            </a:r>
          </a:p>
          <a:p>
            <a:pPr algn="just">
              <a:spcBef>
                <a:spcPts val="600"/>
              </a:spcBef>
            </a:pPr>
            <a:r>
              <a:rPr lang="en-US" altLang="zh-CN" sz="2000" dirty="0">
                <a:latin typeface="Arial" panose="020B0604020202020204" pitchFamily="34" charset="0"/>
                <a:cs typeface="Arial" panose="020B0604020202020204" pitchFamily="34" charset="0"/>
              </a:rPr>
              <a:t>_______________ </a:t>
            </a:r>
            <a:r>
              <a:rPr lang="en-US" altLang="zh-CN" sz="2000" b="1" dirty="0">
                <a:latin typeface="Arial" panose="020B0604020202020204" pitchFamily="34" charset="0"/>
                <a:cs typeface="Arial" panose="020B0604020202020204" pitchFamily="34" charset="0"/>
              </a:rPr>
              <a:t>5	</a:t>
            </a:r>
            <a:r>
              <a:rPr lang="en-US" altLang="zh-CN" sz="2000" dirty="0">
                <a:latin typeface="Arial" panose="020B0604020202020204" pitchFamily="34" charset="0"/>
                <a:cs typeface="Arial" panose="020B0604020202020204" pitchFamily="34" charset="0"/>
              </a:rPr>
              <a:t>She </a:t>
            </a:r>
            <a:r>
              <a:rPr lang="en-US" altLang="zh-CN" sz="2000" u="sng" dirty="0">
                <a:latin typeface="Arial" panose="020B0604020202020204" pitchFamily="34" charset="0"/>
                <a:cs typeface="Arial" panose="020B0604020202020204" pitchFamily="34" charset="0"/>
              </a:rPr>
              <a:t>abandoned</a:t>
            </a:r>
            <a:r>
              <a:rPr lang="en-US" altLang="zh-CN" sz="2000" dirty="0">
                <a:latin typeface="Arial" panose="020B0604020202020204" pitchFamily="34" charset="0"/>
                <a:cs typeface="Arial" panose="020B0604020202020204" pitchFamily="34" charset="0"/>
              </a:rPr>
              <a:t> nine years of teaching 				and began the daunting task of learning a 			new profession.</a:t>
            </a:r>
          </a:p>
          <a:p>
            <a:pPr algn="just">
              <a:spcBef>
                <a:spcPts val="600"/>
              </a:spcBef>
            </a:pPr>
            <a:r>
              <a:rPr lang="en-US" altLang="zh-CN" sz="2000" b="1" dirty="0">
                <a:latin typeface="Arial" panose="020B0604020202020204" pitchFamily="34" charset="0"/>
                <a:cs typeface="Arial" panose="020B0604020202020204" pitchFamily="34" charset="0"/>
              </a:rPr>
              <a:t>		     6 	</a:t>
            </a:r>
            <a:r>
              <a:rPr lang="en-US" altLang="zh-CN" sz="2000" dirty="0">
                <a:latin typeface="Arial" panose="020B0604020202020204" pitchFamily="34" charset="0"/>
                <a:cs typeface="Arial" panose="020B0604020202020204" pitchFamily="34" charset="0"/>
              </a:rPr>
              <a:t>The new dividend policy attracted virtually 			no attention from the world </a:t>
            </a:r>
            <a:r>
              <a:rPr lang="en-US" altLang="zh-CN" sz="2000" u="sng" dirty="0">
                <a:latin typeface="Arial" panose="020B0604020202020204" pitchFamily="34" charset="0"/>
                <a:cs typeface="Arial" panose="020B0604020202020204" pitchFamily="34" charset="0"/>
              </a:rPr>
              <a:t>in general</a:t>
            </a:r>
            <a:r>
              <a:rPr lang="en-US" altLang="zh-CN" sz="2000" dirty="0">
                <a:latin typeface="Arial" panose="020B0604020202020204" pitchFamily="34" charset="0"/>
                <a:cs typeface="Arial" panose="020B0604020202020204" pitchFamily="34" charset="0"/>
              </a:rPr>
              <a:t>.</a:t>
            </a:r>
          </a:p>
        </p:txBody>
      </p:sp>
      <p:sp>
        <p:nvSpPr>
          <p:cNvPr id="6" name="TextBox 5"/>
          <p:cNvSpPr txBox="1"/>
          <p:nvPr/>
        </p:nvSpPr>
        <p:spPr>
          <a:xfrm>
            <a:off x="878714" y="3356992"/>
            <a:ext cx="1677062"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at the core of</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95950" y="4365104"/>
            <a:ext cx="2319866" cy="400110"/>
          </a:xfrm>
          <a:prstGeom prst="rect">
            <a:avLst/>
          </a:prstGeom>
          <a:noFill/>
        </p:spPr>
        <p:txBody>
          <a:bodyPr wrap="none" rtlCol="0">
            <a:spAutoFit/>
          </a:bodyPr>
          <a:lstStyle>
            <a:defPPr>
              <a:defRPr lang="zh-CN"/>
            </a:defPPr>
            <a:lvl1pPr>
              <a:defRPr sz="2400"/>
            </a:lvl1pPr>
          </a:lstStyle>
          <a:p>
            <a:r>
              <a:rPr lang="en-US" altLang="zh-CN" sz="2000" dirty="0">
                <a:solidFill>
                  <a:srgbClr val="C00000"/>
                </a:solidFill>
                <a:latin typeface="Arial" panose="020B0604020202020204" pitchFamily="34" charset="0"/>
                <a:cs typeface="Arial" panose="020B0604020202020204" pitchFamily="34" charset="0"/>
              </a:rPr>
              <a:t>turned her back on</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1236349" y="5661248"/>
            <a:ext cx="1039067"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at large</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1050380" y="2956882"/>
            <a:ext cx="1523174"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at your peril</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cxnSp>
        <p:nvCxnSpPr>
          <p:cNvPr id="9" name="直接连接符 8"/>
          <p:cNvCxnSpPr/>
          <p:nvPr/>
        </p:nvCxnSpPr>
        <p:spPr>
          <a:xfrm>
            <a:off x="683569" y="3284984"/>
            <a:ext cx="2088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11767" y="5984419"/>
            <a:ext cx="2088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3569" y="3694559"/>
            <a:ext cx="21453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3569" y="4685159"/>
            <a:ext cx="21548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4 / Formal English</a:t>
            </a:r>
          </a:p>
        </p:txBody>
      </p:sp>
      <p:sp>
        <p:nvSpPr>
          <p:cNvPr id="12" name="矩形 11"/>
          <p:cNvSpPr/>
          <p:nvPr/>
        </p:nvSpPr>
        <p:spPr>
          <a:xfrm>
            <a:off x="1043608" y="2060848"/>
            <a:ext cx="7794798" cy="830997"/>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Replace the underlined words and expressions with more formal ones from Text A.</a:t>
            </a:r>
          </a:p>
        </p:txBody>
      </p:sp>
      <p:sp>
        <p:nvSpPr>
          <p:cNvPr id="13" name="矩形 12"/>
          <p:cNvSpPr/>
          <p:nvPr/>
        </p:nvSpPr>
        <p:spPr>
          <a:xfrm>
            <a:off x="323528" y="3047872"/>
            <a:ext cx="8514878" cy="3016210"/>
          </a:xfrm>
          <a:prstGeom prst="rect">
            <a:avLst/>
          </a:prstGeom>
        </p:spPr>
        <p:txBody>
          <a:bodyPr wrap="square">
            <a:spAutoFit/>
          </a:bodyPr>
          <a:lstStyle/>
          <a:p>
            <a:pPr algn="just">
              <a:spcBef>
                <a:spcPts val="600"/>
              </a:spcBef>
            </a:pPr>
            <a:r>
              <a:rPr lang="en-US" altLang="zh-CN" sz="2000" b="1" dirty="0">
                <a:latin typeface="Arial" panose="020B0604020202020204" pitchFamily="34" charset="0"/>
                <a:cs typeface="Arial" panose="020B0604020202020204" pitchFamily="34" charset="0"/>
              </a:rPr>
              <a:t>		1	</a:t>
            </a:r>
            <a:r>
              <a:rPr lang="en-US" altLang="zh-CN" sz="2000" dirty="0">
                <a:latin typeface="Arial" panose="020B0604020202020204" pitchFamily="34" charset="0"/>
                <a:cs typeface="Arial" panose="020B0604020202020204" pitchFamily="34" charset="0"/>
              </a:rPr>
              <a:t>When over 2,000 world leaders of government,				business and academia </a:t>
            </a:r>
            <a:r>
              <a:rPr lang="en-US" altLang="zh-CN" sz="2000" u="sng" dirty="0">
                <a:latin typeface="Arial" panose="020B0604020202020204" pitchFamily="34" charset="0"/>
                <a:cs typeface="Arial" panose="020B0604020202020204" pitchFamily="34" charset="0"/>
              </a:rPr>
              <a:t>arrived at</a:t>
            </a:r>
            <a:r>
              <a:rPr lang="en-US" altLang="zh-CN" sz="2000" dirty="0">
                <a:latin typeface="Arial" panose="020B0604020202020204" pitchFamily="34" charset="0"/>
                <a:cs typeface="Arial" panose="020B0604020202020204" pitchFamily="34" charset="0"/>
              </a:rPr>
              <a:t> Davos 				</a:t>
            </a:r>
            <a:r>
              <a:rPr lang="en-US" altLang="zh-CN" sz="2000" u="sng" dirty="0">
                <a:latin typeface="Arial" panose="020B0604020202020204" pitchFamily="34" charset="0"/>
                <a:cs typeface="Arial" panose="020B0604020202020204" pitchFamily="34" charset="0"/>
              </a:rPr>
              <a:t>unexpectedly</a:t>
            </a:r>
            <a:r>
              <a:rPr lang="en-US" altLang="zh-CN" sz="2000" dirty="0">
                <a:latin typeface="Arial" panose="020B0604020202020204" pitchFamily="34" charset="0"/>
                <a:cs typeface="Arial" panose="020B0604020202020204" pitchFamily="34" charset="0"/>
              </a:rPr>
              <a:t> last month, discussions were 				dominated by the global economic crisis, …</a:t>
            </a:r>
          </a:p>
          <a:p>
            <a:pPr lvl="1" algn="just">
              <a:spcBef>
                <a:spcPts val="600"/>
              </a:spcBef>
            </a:pPr>
            <a:r>
              <a:rPr lang="en-US" altLang="zh-CN" sz="2000" b="1" dirty="0">
                <a:latin typeface="Arial" panose="020B0604020202020204" pitchFamily="34" charset="0"/>
                <a:cs typeface="Arial" panose="020B0604020202020204" pitchFamily="34" charset="0"/>
              </a:rPr>
              <a:t>		2	</a:t>
            </a:r>
            <a:r>
              <a:rPr lang="en-US" altLang="zh-CN" sz="2000" dirty="0">
                <a:latin typeface="Arial" panose="020B0604020202020204" pitchFamily="34" charset="0"/>
                <a:cs typeface="Arial" panose="020B0604020202020204" pitchFamily="34" charset="0"/>
              </a:rPr>
              <a:t>This is not just an economic issue, although that 				has been the surfaced </a:t>
            </a:r>
            <a:r>
              <a:rPr lang="en-US" altLang="zh-CN" sz="2000" u="sng" dirty="0">
                <a:latin typeface="Arial" panose="020B0604020202020204" pitchFamily="34" charset="0"/>
                <a:cs typeface="Arial" panose="020B0604020202020204" pitchFamily="34" charset="0"/>
              </a:rPr>
              <a:t>sign</a:t>
            </a:r>
            <a:r>
              <a:rPr lang="en-US" altLang="zh-CN" sz="2000" dirty="0">
                <a:latin typeface="Arial" panose="020B0604020202020204" pitchFamily="34" charset="0"/>
                <a:cs typeface="Arial" panose="020B0604020202020204" pitchFamily="34" charset="0"/>
              </a:rPr>
              <a:t> at the present time.</a:t>
            </a:r>
          </a:p>
          <a:p>
            <a:pPr algn="just">
              <a:spcBef>
                <a:spcPts val="600"/>
              </a:spcBef>
            </a:pPr>
            <a:r>
              <a:rPr lang="en-US" altLang="zh-CN" sz="2000" b="1" dirty="0">
                <a:latin typeface="Arial" panose="020B0604020202020204" pitchFamily="34" charset="0"/>
                <a:cs typeface="Arial" panose="020B0604020202020204" pitchFamily="34" charset="0"/>
              </a:rPr>
              <a:t>____________</a:t>
            </a:r>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3	</a:t>
            </a:r>
            <a:r>
              <a:rPr lang="en-US" altLang="zh-CN" sz="2000" dirty="0">
                <a:latin typeface="Arial" panose="020B0604020202020204" pitchFamily="34" charset="0"/>
                <a:cs typeface="Arial" panose="020B0604020202020204" pitchFamily="34" charset="0"/>
              </a:rPr>
              <a:t>This crisis requires an </a:t>
            </a:r>
            <a:r>
              <a:rPr lang="en-US" altLang="zh-CN" sz="2000" u="sng" dirty="0">
                <a:latin typeface="Arial" panose="020B0604020202020204" pitchFamily="34" charset="0"/>
                <a:cs typeface="Arial" panose="020B0604020202020204" pitchFamily="34" charset="0"/>
              </a:rPr>
              <a:t>extremely</a:t>
            </a:r>
            <a:r>
              <a:rPr lang="en-US" altLang="zh-CN" sz="2000" dirty="0">
                <a:latin typeface="Arial" panose="020B0604020202020204" pitchFamily="34" charset="0"/>
                <a:cs typeface="Arial" panose="020B0604020202020204" pitchFamily="34" charset="0"/>
              </a:rPr>
              <a:t> deep level of 				reflection from global leaders, and society at 				large.</a:t>
            </a:r>
          </a:p>
        </p:txBody>
      </p:sp>
      <p:sp>
        <p:nvSpPr>
          <p:cNvPr id="6" name="TextBox 5"/>
          <p:cNvSpPr txBox="1"/>
          <p:nvPr/>
        </p:nvSpPr>
        <p:spPr>
          <a:xfrm>
            <a:off x="424052" y="3316922"/>
            <a:ext cx="1795684"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descended on</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33587" y="4581128"/>
            <a:ext cx="1709122"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manifestation</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400052" y="5014337"/>
            <a:ext cx="1795684"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extraordinarily</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cxnSp>
        <p:nvCxnSpPr>
          <p:cNvPr id="9" name="直接连接符 8"/>
          <p:cNvCxnSpPr/>
          <p:nvPr/>
        </p:nvCxnSpPr>
        <p:spPr>
          <a:xfrm>
            <a:off x="467544" y="3645024"/>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24052" y="4917016"/>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4 / Formal English</a:t>
            </a:r>
          </a:p>
        </p:txBody>
      </p:sp>
      <p:sp>
        <p:nvSpPr>
          <p:cNvPr id="13" name="矩形 12"/>
          <p:cNvSpPr/>
          <p:nvPr/>
        </p:nvSpPr>
        <p:spPr>
          <a:xfrm>
            <a:off x="683568" y="2132856"/>
            <a:ext cx="7992888" cy="3939540"/>
          </a:xfrm>
          <a:prstGeom prst="rect">
            <a:avLst/>
          </a:prstGeom>
        </p:spPr>
        <p:txBody>
          <a:bodyPr wrap="square">
            <a:spAutoFit/>
          </a:bodyPr>
          <a:lstStyle/>
          <a:p>
            <a:pPr algn="just">
              <a:spcBef>
                <a:spcPts val="600"/>
              </a:spcBef>
            </a:pPr>
            <a:r>
              <a:rPr lang="en-US" altLang="zh-CN" sz="2000" b="1" dirty="0">
                <a:latin typeface="Arial" panose="020B0604020202020204" pitchFamily="34" charset="0"/>
                <a:cs typeface="Arial" panose="020B0604020202020204" pitchFamily="34" charset="0"/>
              </a:rPr>
              <a:t>		4	</a:t>
            </a:r>
            <a:r>
              <a:rPr lang="en-US" altLang="zh-CN" sz="2000" dirty="0">
                <a:latin typeface="Arial" panose="020B0604020202020204" pitchFamily="34" charset="0"/>
                <a:cs typeface="Arial" panose="020B0604020202020204" pitchFamily="34" charset="0"/>
              </a:rPr>
              <a:t>To turn our backs on globalization would 			severely </a:t>
            </a:r>
            <a:r>
              <a:rPr lang="en-US" altLang="zh-CN" sz="2000" u="sng" dirty="0">
                <a:latin typeface="Arial" panose="020B0604020202020204" pitchFamily="34" charset="0"/>
                <a:cs typeface="Arial" panose="020B0604020202020204" pitchFamily="34" charset="0"/>
              </a:rPr>
              <a:t>weaken</a:t>
            </a:r>
            <a:r>
              <a:rPr lang="en-US" altLang="zh-CN" sz="2000" dirty="0">
                <a:latin typeface="Arial" panose="020B0604020202020204" pitchFamily="34" charset="0"/>
                <a:cs typeface="Arial" panose="020B0604020202020204" pitchFamily="34" charset="0"/>
              </a:rPr>
              <a:t> economic growth, poverty 			reduction, and global cooperation.</a:t>
            </a:r>
          </a:p>
          <a:p>
            <a:pPr algn="just">
              <a:spcBef>
                <a:spcPts val="600"/>
              </a:spcBef>
            </a:pPr>
            <a:r>
              <a:rPr lang="en-US" altLang="zh-CN" sz="2000" b="1" dirty="0">
                <a:latin typeface="Arial" panose="020B0604020202020204" pitchFamily="34" charset="0"/>
                <a:cs typeface="Arial" panose="020B0604020202020204" pitchFamily="34" charset="0"/>
              </a:rPr>
              <a:t>		5	</a:t>
            </a:r>
            <a:r>
              <a:rPr lang="en-US" altLang="zh-CN" sz="2000" dirty="0">
                <a:latin typeface="Arial" panose="020B0604020202020204" pitchFamily="34" charset="0"/>
                <a:cs typeface="Arial" panose="020B0604020202020204" pitchFamily="34" charset="0"/>
              </a:rPr>
              <a:t>If the benefits of globalization are to continue 			to </a:t>
            </a:r>
            <a:r>
              <a:rPr lang="en-US" altLang="zh-CN" sz="2000" u="sng" dirty="0">
                <a:latin typeface="Arial" panose="020B0604020202020204" pitchFamily="34" charset="0"/>
                <a:cs typeface="Arial" panose="020B0604020202020204" pitchFamily="34" charset="0"/>
              </a:rPr>
              <a:t>be more important than</a:t>
            </a:r>
            <a:r>
              <a:rPr lang="en-US" altLang="zh-CN" sz="2000" dirty="0">
                <a:latin typeface="Arial" panose="020B0604020202020204" pitchFamily="34" charset="0"/>
                <a:cs typeface="Arial" panose="020B0604020202020204" pitchFamily="34" charset="0"/>
              </a:rPr>
              <a:t> the risks that rapid 			integration exacerbates, understanding 				systemic interconnections and building multi-			stakeholder responses are vital.</a:t>
            </a:r>
          </a:p>
          <a:p>
            <a:pPr algn="just">
              <a:spcBef>
                <a:spcPts val="600"/>
              </a:spcBef>
            </a:pPr>
            <a:r>
              <a:rPr lang="en-US" altLang="zh-CN" sz="2000" b="1" dirty="0">
                <a:latin typeface="Arial" panose="020B0604020202020204" pitchFamily="34" charset="0"/>
                <a:cs typeface="Arial" panose="020B0604020202020204" pitchFamily="34" charset="0"/>
              </a:rPr>
              <a:t>		6	</a:t>
            </a:r>
            <a:r>
              <a:rPr lang="en-US" altLang="zh-CN" sz="2000" dirty="0">
                <a:latin typeface="Arial" panose="020B0604020202020204" pitchFamily="34" charset="0"/>
                <a:cs typeface="Arial" panose="020B0604020202020204" pitchFamily="34" charset="0"/>
              </a:rPr>
              <a:t>The opportunities for cooperative solutions 			have never been greater, particularly if we 			are to </a:t>
            </a:r>
            <a:r>
              <a:rPr lang="en-US" altLang="zh-CN" sz="2000" u="sng" dirty="0">
                <a:latin typeface="Arial" panose="020B0604020202020204" pitchFamily="34" charset="0"/>
                <a:cs typeface="Arial" panose="020B0604020202020204" pitchFamily="34" charset="0"/>
              </a:rPr>
              <a:t>deal with</a:t>
            </a:r>
            <a:r>
              <a:rPr lang="en-US" altLang="zh-CN" sz="2000" dirty="0">
                <a:latin typeface="Arial" panose="020B0604020202020204" pitchFamily="34" charset="0"/>
                <a:cs typeface="Arial" panose="020B0604020202020204" pitchFamily="34" charset="0"/>
              </a:rPr>
              <a:t> the major challenges of the 			21st century.</a:t>
            </a:r>
          </a:p>
        </p:txBody>
      </p:sp>
      <p:sp>
        <p:nvSpPr>
          <p:cNvPr id="6" name="TextBox 5"/>
          <p:cNvSpPr txBox="1"/>
          <p:nvPr/>
        </p:nvSpPr>
        <p:spPr>
          <a:xfrm>
            <a:off x="921404" y="2452826"/>
            <a:ext cx="1396536"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undermine</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013576" y="3356992"/>
            <a:ext cx="1212191"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outweigh</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1013576" y="5261138"/>
            <a:ext cx="1096775"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address</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cxnSp>
        <p:nvCxnSpPr>
          <p:cNvPr id="3" name="直接连接符 2"/>
          <p:cNvCxnSpPr/>
          <p:nvPr/>
        </p:nvCxnSpPr>
        <p:spPr>
          <a:xfrm>
            <a:off x="755576" y="2780928"/>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5576" y="3685094"/>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6846" y="5589240"/>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562610" y="1600200"/>
            <a:ext cx="8018145" cy="452628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anose="020B0604020202020204" pitchFamily="34" charset="0"/>
                <a:cs typeface="Arial" panose="020B0604020202020204"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4 / Formal English</a:t>
            </a:r>
          </a:p>
        </p:txBody>
      </p:sp>
      <p:sp>
        <p:nvSpPr>
          <p:cNvPr id="13" name="矩形 12"/>
          <p:cNvSpPr/>
          <p:nvPr/>
        </p:nvSpPr>
        <p:spPr>
          <a:xfrm>
            <a:off x="817329" y="2224896"/>
            <a:ext cx="7715483" cy="1708160"/>
          </a:xfrm>
          <a:prstGeom prst="rect">
            <a:avLst/>
          </a:prstGeom>
        </p:spPr>
        <p:txBody>
          <a:bodyPr wrap="square">
            <a:spAutoFit/>
          </a:bodyPr>
          <a:lstStyle/>
          <a:p>
            <a:pPr algn="just">
              <a:spcBef>
                <a:spcPts val="600"/>
              </a:spcBef>
            </a:pPr>
            <a:r>
              <a:rPr lang="en-US" altLang="zh-CN" sz="2000" b="1" dirty="0">
                <a:latin typeface="Arial" panose="020B0604020202020204" pitchFamily="34" charset="0"/>
                <a:cs typeface="Arial" panose="020B0604020202020204" pitchFamily="34" charset="0"/>
              </a:rPr>
              <a:t>____________</a:t>
            </a:r>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7	</a:t>
            </a:r>
            <a:r>
              <a:rPr lang="en-US" altLang="zh-CN" sz="2000" dirty="0">
                <a:latin typeface="Arial" panose="020B0604020202020204" pitchFamily="34" charset="0"/>
                <a:cs typeface="Arial" panose="020B0604020202020204" pitchFamily="34" charset="0"/>
              </a:rPr>
              <a:t>Yet to </a:t>
            </a:r>
            <a:r>
              <a:rPr lang="en-US" altLang="zh-CN" sz="2000" u="sng" dirty="0">
                <a:latin typeface="Arial" panose="020B0604020202020204" pitchFamily="34" charset="0"/>
                <a:cs typeface="Arial" panose="020B0604020202020204" pitchFamily="34" charset="0"/>
              </a:rPr>
              <a:t>control and use</a:t>
            </a:r>
            <a:r>
              <a:rPr lang="en-US" altLang="zh-CN" sz="2000" dirty="0">
                <a:latin typeface="Arial" panose="020B0604020202020204" pitchFamily="34" charset="0"/>
                <a:cs typeface="Arial" panose="020B0604020202020204" pitchFamily="34" charset="0"/>
              </a:rPr>
              <a:t> these opportunities, 			we need an intellectual revolution.</a:t>
            </a:r>
          </a:p>
          <a:p>
            <a:pPr algn="just">
              <a:spcBef>
                <a:spcPts val="600"/>
              </a:spcBef>
            </a:pPr>
            <a:r>
              <a:rPr lang="en-US" altLang="zh-CN" sz="2000" b="1" dirty="0">
                <a:latin typeface="Arial" panose="020B0604020202020204" pitchFamily="34" charset="0"/>
                <a:cs typeface="Arial" panose="020B0604020202020204" pitchFamily="34" charset="0"/>
              </a:rPr>
              <a:t>		8	</a:t>
            </a:r>
            <a:r>
              <a:rPr lang="en-US" altLang="zh-CN" sz="2000" dirty="0">
                <a:latin typeface="Arial" panose="020B0604020202020204" pitchFamily="34" charset="0"/>
                <a:cs typeface="Arial" panose="020B0604020202020204" pitchFamily="34" charset="0"/>
              </a:rPr>
              <a:t>Global leaders at Davos and beyond are 			right to worry about today’s significant 				economic </a:t>
            </a:r>
            <a:r>
              <a:rPr lang="en-US" altLang="zh-CN" sz="2000" u="sng" dirty="0">
                <a:latin typeface="Arial" panose="020B0604020202020204" pitchFamily="34" charset="0"/>
                <a:cs typeface="Arial" panose="020B0604020202020204" pitchFamily="34" charset="0"/>
              </a:rPr>
              <a:t>problems</a:t>
            </a:r>
            <a:r>
              <a:rPr lang="en-US" altLang="zh-CN" sz="2000" dirty="0">
                <a:latin typeface="Arial" panose="020B0604020202020204" pitchFamily="34" charset="0"/>
                <a:cs typeface="Arial" panose="020B0604020202020204" pitchFamily="34" charset="0"/>
              </a:rPr>
              <a:t>.</a:t>
            </a:r>
          </a:p>
        </p:txBody>
      </p:sp>
      <p:sp>
        <p:nvSpPr>
          <p:cNvPr id="16" name="TextBox 15"/>
          <p:cNvSpPr txBox="1"/>
          <p:nvPr/>
        </p:nvSpPr>
        <p:spPr>
          <a:xfrm>
            <a:off x="1371593" y="3460938"/>
            <a:ext cx="784189"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woes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1242976" y="2224896"/>
            <a:ext cx="1096775"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harness</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A </a:t>
            </a:r>
            <a:r>
              <a:rPr lang="en-US" altLang="zh-CN" sz="2800" dirty="0">
                <a:solidFill>
                  <a:schemeClr val="bg1"/>
                </a:solidFill>
                <a:latin typeface="Arial Black" panose="020B0A04020102020204" pitchFamily="34" charset="0"/>
              </a:rPr>
              <a:t>After reading tasks</a:t>
            </a:r>
          </a:p>
        </p:txBody>
      </p:sp>
      <p:cxnSp>
        <p:nvCxnSpPr>
          <p:cNvPr id="19" name="直接连接符 18"/>
          <p:cNvCxnSpPr/>
          <p:nvPr/>
        </p:nvCxnSpPr>
        <p:spPr>
          <a:xfrm>
            <a:off x="899592" y="3789040"/>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p:cNvPicPr>
            <a:picLocks noGrp="1" noChangeAspect="1"/>
          </p:cNvPicPr>
          <p:nvPr>
            <p:ph idx="1"/>
          </p:nvPr>
        </p:nvPicPr>
        <p:blipFill>
          <a:blip r:embed="rId2"/>
          <a:stretch>
            <a:fillRect/>
          </a:stretch>
        </p:blipFill>
        <p:spPr>
          <a:xfrm>
            <a:off x="542290" y="1600200"/>
            <a:ext cx="805878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54990" y="1600200"/>
            <a:ext cx="8032750"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70865" y="1600200"/>
            <a:ext cx="8001635" cy="45262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5664278-babd-45da-ba37-6e875f9df6f6}"/>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4386</Words>
  <Application>Microsoft Macintosh PowerPoint</Application>
  <PresentationFormat>全屏显示(4:3)</PresentationFormat>
  <Paragraphs>407</Paragraphs>
  <Slides>60</Slides>
  <Notes>6</Notes>
  <HiddenSlides>0</HiddenSlides>
  <MMClips>2</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60</vt:i4>
      </vt:variant>
    </vt:vector>
  </HeadingPairs>
  <TitlesOfParts>
    <vt:vector size="67" baseType="lpstr">
      <vt:lpstr>Arial</vt:lpstr>
      <vt:lpstr>Arial Black</vt:lpstr>
      <vt:lpstr>Calibri</vt:lpstr>
      <vt:lpstr>Times New Roman</vt:lpstr>
      <vt:lpstr>Wingdings</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Globalization: The Good, the Bad  and the Uncertain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 莺</cp:lastModifiedBy>
  <cp:revision>39</cp:revision>
  <dcterms:created xsi:type="dcterms:W3CDTF">2022-02-28T10:24:00Z</dcterms:created>
  <dcterms:modified xsi:type="dcterms:W3CDTF">2024-04-09T01:09:27Z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1033-11.2.0.10452</vt:lpwstr>
  </property>
  <property fmtid="{D5CDD505-2E9C-101B-9397-08002B2CF9AE}" pid="3" name="ICV">
    <vt:lpwstr>209FB091CC3E4E5CA77ADE23C59AF22F</vt:lpwstr>
  </property>
</Properties>
</file>