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9"/>
  </p:notesMasterIdLst>
  <p:handoutMasterIdLst>
    <p:handoutMasterId r:id="rId20"/>
  </p:handoutMasterIdLst>
  <p:sldIdLst>
    <p:sldId id="330" r:id="rId2"/>
    <p:sldId id="347" r:id="rId3"/>
    <p:sldId id="348" r:id="rId4"/>
    <p:sldId id="417" r:id="rId5"/>
    <p:sldId id="349" r:id="rId6"/>
    <p:sldId id="350" r:id="rId7"/>
    <p:sldId id="411" r:id="rId8"/>
    <p:sldId id="352" r:id="rId9"/>
    <p:sldId id="353" r:id="rId10"/>
    <p:sldId id="354" r:id="rId11"/>
    <p:sldId id="387" r:id="rId12"/>
    <p:sldId id="392" r:id="rId13"/>
    <p:sldId id="412" r:id="rId14"/>
    <p:sldId id="436" r:id="rId15"/>
    <p:sldId id="394" r:id="rId16"/>
    <p:sldId id="395" r:id="rId17"/>
    <p:sldId id="396" r:id="rId18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berschatz, Avi" initials="SA" lastIdx="1" clrIdx="0">
    <p:extLst>
      <p:ext uri="{19B8F6BF-5375-455C-9EA6-DF929625EA0E}">
        <p15:presenceInfo xmlns:p15="http://schemas.microsoft.com/office/powerpoint/2012/main" userId="S::avi@yale.edu::016206a9-3acf-4d04-9473-be90a77fcf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80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3" autoAdjust="0"/>
    <p:restoredTop sz="94667"/>
  </p:normalViewPr>
  <p:slideViewPr>
    <p:cSldViewPr snapToGrid="0">
      <p:cViewPr varScale="1">
        <p:scale>
          <a:sx n="82" d="100"/>
          <a:sy n="82" d="100"/>
        </p:scale>
        <p:origin x="1446" y="7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66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4292038-6B0F-2949-BFB3-4480D59261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3CBFB87-3130-8A40-8B9F-D30E7EF9A78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F0701F88-43FF-0741-8A3A-C0F52350229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3A87DA65-858F-5A45-B34A-C02AA0EBFC0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pitchFamily="2" charset="0"/>
              </a:defRPr>
            </a:lvl1pPr>
          </a:lstStyle>
          <a:p>
            <a:pPr>
              <a:defRPr/>
            </a:pPr>
            <a:fld id="{C746EC8E-B597-402D-9662-ABD14BABEE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A289FF7-9133-044D-B490-8A3FD0ABAE4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37CAAC1-3D1D-9E43-A83C-E5D89AC6506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ED26F54-2C52-46FF-BCE0-8696D75415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80789FC-DD11-5542-803A-9516EB334E3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58A87854-4AA0-1349-AAA1-90BFC8DE2E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97C6A482-1B06-854B-9B2C-D5CE05B662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8DDF7C7-3008-4DC4-9F8B-1490BCFC99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D6E874EA-6D46-4D5A-A67E-32C6E4712B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DDC88E0-05A8-4892-B21E-9326A8D3E05F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6CF1BC6-EF44-430B-853A-1916C3A573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53BC5144-BC73-40F2-9D46-6DC1B56AC6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06069D3D-AC19-4939-8422-88ECED6ED4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2E50F47B-95E4-459A-8DDE-53FCF760ED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17CA9BD9-E623-4E66-A683-125891C2F8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2849FF62-7A4B-455B-B716-C39D5DEA56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3EEFE5-6DA2-40BF-A0EC-25CFBBE7FBB4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00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37BB01D-B0D0-4671-8FE7-094A3CF416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C49927E-475C-4CE6-A5F7-A2AEC03D2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F5B941C-6C70-45EA-B271-B429EAE6B0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BC52257-B091-492A-BB7A-D3E9A29F26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F5B941C-6C70-45EA-B271-B429EAE6B0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BC52257-B091-492A-BB7A-D3E9A29F26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141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92B20D6A-74B8-4F94-A917-6CF1BD9CF2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701675"/>
            <a:ext cx="4681537" cy="3511550"/>
          </a:xfrm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4BD16ED7-7618-4443-A1AB-1EEB7BDAC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8025" y="4448175"/>
            <a:ext cx="5662613" cy="4213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926" tIns="46963" rIns="93926" bIns="46963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0530582-34A1-40CB-B831-D1F3E3C92A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9CF4A8B-5951-4925-B7B5-B6A1187097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FD739A5-736F-49FB-B5C5-655EDC9329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5A804FB-0337-45E9-B1E1-4917EA812A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2C28BEE-6138-41AB-98EC-157EDD7FC6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F1548D0-5E5D-425A-AFC9-AE5CF7AA10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7E33B51-0000-42AD-B920-0A0E39C032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1A2DA55-94B7-44EA-9189-4528FAFDBE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51A2E241-E71B-4B35-B69B-2D69D5409309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CA593407-3A83-4E89-8524-3F2D7E670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3C094EE-E8AB-42C7-A23E-1CE65617C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465B52CB-4EE3-4303-91A6-1E3D2BCA2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3E29D3E6-430F-439A-B7E4-DBD6A407A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3EBF474A-C9EA-4112-BDD8-3544E23F5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019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itchFamily="2" charset="0"/>
              </a:rPr>
              <a:t>h</a:t>
            </a: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6F57BE7D-8CFC-4E3D-B9D3-E99A00EC1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94A9A856-762E-4DC7-9B2F-F993E5BF7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591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05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95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148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128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694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076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492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78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 marL="742950" indent="-285750">
              <a:buFont typeface="Wingdings" panose="05000000000000000000" pitchFamily="2" charset="2"/>
              <a:buChar char="§"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136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420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E8EB374D-FC2E-49AD-94F6-BF0F89E9A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711A7626-44E9-4D96-BC9A-F6A4BE08D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AC79F07-0E6C-44FE-917F-8A0EE9E66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584B750-FEEC-0B4D-999E-B75B39028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BB3E8C43-4EF8-44FA-8DCA-47F2442F5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2FE5170B-2E7A-4B4C-94CA-557F2ECD9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496210B7-549D-3546-82A3-21674AB19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1561" name="Text Box 9">
            <a:extLst>
              <a:ext uri="{FF2B5EF4-FFF2-40B4-BE49-F238E27FC236}">
                <a16:creationId xmlns:a16="http://schemas.microsoft.com/office/drawing/2014/main" id="{5C6426E9-6999-5448-90F1-0AD498E21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7675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1.</a:t>
            </a:r>
            <a:fld id="{47DE681D-3D41-4CB0-83AA-B406652BB5CF}" type="slidenum">
              <a:rPr lang="en-US" altLang="en-US" sz="1000" b="1" smtClean="0">
                <a:solidFill>
                  <a:srgbClr val="006699"/>
                </a:solidFill>
                <a:latin typeface="Helvetica" pitchFamily="2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itchFamily="2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15195095-D590-3D45-BD5D-ED99265E4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5E035EE4-E459-A34D-828B-D98F62D8E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itchFamily="2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319447EE-770B-4239-87AE-891B3223C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6267CC3E-EC1E-46E0-9E0F-27020BA348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71475" y="1900238"/>
            <a:ext cx="8458200" cy="11430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Chapter 1:  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ED09A12-D842-4736-945B-046894987E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33463" y="198438"/>
            <a:ext cx="753268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Operating Sy</a:t>
            </a:r>
            <a:r>
              <a:rPr kumimoji="1" lang="en-US" altLang="en-US" dirty="0"/>
              <a:t>st</a:t>
            </a:r>
            <a:r>
              <a:rPr lang="en-US" altLang="en-US" dirty="0"/>
              <a:t>em Definition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BF6D041-5778-4E18-B7CE-FFE8B9C424A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84225" y="1247775"/>
            <a:ext cx="7989661" cy="4728482"/>
          </a:xfrm>
        </p:spPr>
        <p:txBody>
          <a:bodyPr/>
          <a:lstStyle/>
          <a:p>
            <a:r>
              <a:rPr lang="en-US" altLang="en-US" dirty="0"/>
              <a:t>No universally accepted definition</a:t>
            </a:r>
          </a:p>
          <a:p>
            <a:r>
              <a:rPr lang="ja-JP" altLang="en-US" dirty="0"/>
              <a:t>“</a:t>
            </a:r>
            <a:r>
              <a:rPr lang="en-US" altLang="ja-JP" dirty="0"/>
              <a:t>Everything a vendor ships when you order an operating system</a:t>
            </a:r>
            <a:r>
              <a:rPr lang="ja-JP" altLang="en-US" dirty="0"/>
              <a:t>”</a:t>
            </a:r>
            <a:r>
              <a:rPr lang="en-US" altLang="ja-JP" dirty="0"/>
              <a:t> is a good approximation</a:t>
            </a:r>
          </a:p>
          <a:p>
            <a:pPr lvl="1"/>
            <a:r>
              <a:rPr lang="en-US" altLang="en-US" dirty="0"/>
              <a:t>But varies wildly</a:t>
            </a:r>
          </a:p>
          <a:p>
            <a:r>
              <a:rPr lang="ja-JP" altLang="en-US" dirty="0"/>
              <a:t>“</a:t>
            </a:r>
            <a:r>
              <a:rPr lang="en-US" altLang="ja-JP" dirty="0"/>
              <a:t>The one program running at all times on the computer</a:t>
            </a:r>
            <a:r>
              <a:rPr lang="ja-JP" altLang="en-US" dirty="0"/>
              <a:t>”</a:t>
            </a:r>
            <a:r>
              <a:rPr lang="en-US" altLang="ja-JP" dirty="0"/>
              <a:t> is the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kernel, </a:t>
            </a:r>
            <a:r>
              <a:rPr lang="en-US" altLang="ja-JP" dirty="0"/>
              <a:t>part of the operating system</a:t>
            </a:r>
          </a:p>
          <a:p>
            <a:r>
              <a:rPr lang="en-US" altLang="ja-JP" dirty="0"/>
              <a:t>Everything else is either</a:t>
            </a:r>
          </a:p>
          <a:p>
            <a:pPr lvl="1"/>
            <a:r>
              <a:rPr lang="en-US" altLang="ja-JP" dirty="0"/>
              <a:t>A </a:t>
            </a:r>
            <a:r>
              <a:rPr lang="en-US" altLang="ja-JP" b="1" i="1" dirty="0">
                <a:solidFill>
                  <a:srgbClr val="006699"/>
                </a:solidFill>
                <a:latin typeface="+mj-lt"/>
              </a:rPr>
              <a:t>system program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dirty="0"/>
              <a:t>(ships with the operating system, but not part of the kernel) , or</a:t>
            </a:r>
          </a:p>
          <a:p>
            <a:pPr lvl="1"/>
            <a:r>
              <a:rPr lang="en-US" altLang="ja-JP" dirty="0"/>
              <a:t>An </a:t>
            </a:r>
            <a:r>
              <a:rPr lang="en-US" altLang="ja-JP" b="1" i="1" dirty="0">
                <a:solidFill>
                  <a:srgbClr val="006699"/>
                </a:solidFill>
                <a:latin typeface="+mj-lt"/>
              </a:rPr>
              <a:t>application program</a:t>
            </a:r>
            <a:r>
              <a:rPr lang="en-US" altLang="ja-JP" dirty="0"/>
              <a:t>, all programs not associated with the operating system</a:t>
            </a:r>
          </a:p>
          <a:p>
            <a:r>
              <a:rPr lang="en-US" altLang="en-US" dirty="0"/>
              <a:t>Today’s OSes for general purpose and mobile computing also include </a:t>
            </a:r>
            <a:r>
              <a:rPr lang="en-US" altLang="en-US" b="1" i="1" dirty="0">
                <a:solidFill>
                  <a:srgbClr val="006699"/>
                </a:solidFill>
                <a:latin typeface="+mj-lt"/>
              </a:rPr>
              <a:t>middleware</a:t>
            </a:r>
            <a:r>
              <a:rPr lang="en-US" altLang="en-US" dirty="0"/>
              <a:t> – a set of software frameworks that provide additional services to application developers such as databases, multimedia, graphics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>
            <a:extLst>
              <a:ext uri="{FF2B5EF4-FFF2-40B4-BE49-F238E27FC236}">
                <a16:creationId xmlns:a16="http://schemas.microsoft.com/office/drawing/2014/main" id="{2697C8B9-0041-4830-8C83-5FF8CFAF01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58863" y="73025"/>
            <a:ext cx="8229600" cy="711200"/>
          </a:xfrm>
        </p:spPr>
        <p:txBody>
          <a:bodyPr/>
          <a:lstStyle/>
          <a:p>
            <a:r>
              <a:rPr lang="en-US" altLang="en-US" sz="2800" dirty="0"/>
              <a:t>Real-Time Embedded Systems</a:t>
            </a:r>
          </a:p>
        </p:txBody>
      </p:sp>
      <p:sp>
        <p:nvSpPr>
          <p:cNvPr id="110595" name="Content Placeholder 2">
            <a:extLst>
              <a:ext uri="{FF2B5EF4-FFF2-40B4-BE49-F238E27FC236}">
                <a16:creationId xmlns:a16="http://schemas.microsoft.com/office/drawing/2014/main" id="{265F30E9-05CB-4D61-971C-5E1743F20FF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20738" y="1154113"/>
            <a:ext cx="7688262" cy="4530725"/>
          </a:xfrm>
        </p:spPr>
        <p:txBody>
          <a:bodyPr/>
          <a:lstStyle/>
          <a:p>
            <a:r>
              <a:rPr lang="en-US" altLang="en-US" dirty="0"/>
              <a:t>Real-time embedded systems most prevalent form of computers</a:t>
            </a:r>
          </a:p>
          <a:p>
            <a:pPr lvl="1"/>
            <a:r>
              <a:rPr lang="en-US" altLang="en-US" dirty="0"/>
              <a:t>Vary considerable, special purpose, limited purpose OS, 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real-time OS</a:t>
            </a:r>
          </a:p>
          <a:p>
            <a:pPr lvl="1"/>
            <a:r>
              <a:rPr lang="en-US" altLang="en-US" dirty="0"/>
              <a:t>Use expanding</a:t>
            </a:r>
          </a:p>
          <a:p>
            <a:r>
              <a:rPr lang="en-US" altLang="en-US" dirty="0"/>
              <a:t>Many other special computing environments as well</a:t>
            </a:r>
          </a:p>
          <a:p>
            <a:pPr lvl="1"/>
            <a:r>
              <a:rPr lang="en-US" altLang="en-US" dirty="0"/>
              <a:t>Some have OSes, some perform tasks without an OS</a:t>
            </a:r>
          </a:p>
          <a:p>
            <a:r>
              <a:rPr lang="en-US" altLang="en-US" dirty="0"/>
              <a:t>Real-time OS has well-defined fixed time constraints</a:t>
            </a:r>
          </a:p>
          <a:p>
            <a:pPr lvl="1"/>
            <a:r>
              <a:rPr lang="en-US" altLang="en-US" dirty="0"/>
              <a:t>Processing </a:t>
            </a:r>
            <a:r>
              <a:rPr lang="en-US" altLang="en-US" b="1" i="1" dirty="0"/>
              <a:t>must</a:t>
            </a:r>
            <a:r>
              <a:rPr lang="en-US" altLang="en-US" dirty="0"/>
              <a:t> be done within constraint</a:t>
            </a:r>
          </a:p>
          <a:p>
            <a:pPr lvl="1"/>
            <a:r>
              <a:rPr lang="en-US" altLang="en-US" dirty="0"/>
              <a:t>Correct operation only if constraints met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>
            <a:extLst>
              <a:ext uri="{FF2B5EF4-FFF2-40B4-BE49-F238E27FC236}">
                <a16:creationId xmlns:a16="http://schemas.microsoft.com/office/drawing/2014/main" id="{2E44F3F0-E6BE-450E-AA66-38706C8ED1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82663" y="201613"/>
            <a:ext cx="7704137" cy="576262"/>
          </a:xfrm>
        </p:spPr>
        <p:txBody>
          <a:bodyPr/>
          <a:lstStyle/>
          <a:p>
            <a:r>
              <a:rPr lang="en-US" altLang="en-US" sz="2800"/>
              <a:t>Free and Open-Source Operating Systems</a:t>
            </a:r>
          </a:p>
        </p:txBody>
      </p:sp>
      <p:sp>
        <p:nvSpPr>
          <p:cNvPr id="111619" name="Content Placeholder 2">
            <a:extLst>
              <a:ext uri="{FF2B5EF4-FFF2-40B4-BE49-F238E27FC236}">
                <a16:creationId xmlns:a16="http://schemas.microsoft.com/office/drawing/2014/main" id="{4884E438-06FD-4EC5-ACD4-9B0F212ABB7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0263" y="961113"/>
            <a:ext cx="7704137" cy="4530725"/>
          </a:xfrm>
        </p:spPr>
        <p:txBody>
          <a:bodyPr/>
          <a:lstStyle/>
          <a:p>
            <a:r>
              <a:rPr lang="en-US" altLang="en-US" dirty="0"/>
              <a:t>Operating systems made available in source-code format rather than just binary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closed-source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and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proprietary</a:t>
            </a:r>
          </a:p>
          <a:p>
            <a:r>
              <a:rPr lang="en-US" altLang="en-US" dirty="0"/>
              <a:t>Counter to the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copy protection </a:t>
            </a:r>
            <a:r>
              <a:rPr lang="en-US" altLang="en-US" dirty="0">
                <a:solidFill>
                  <a:srgbClr val="000000"/>
                </a:solidFill>
              </a:rPr>
              <a:t>and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Digital Rights Management </a:t>
            </a:r>
            <a:r>
              <a:rPr lang="en-US" altLang="en-US" dirty="0"/>
              <a:t>(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DRM</a:t>
            </a:r>
            <a:r>
              <a:rPr lang="en-US" altLang="en-US" dirty="0"/>
              <a:t>) </a:t>
            </a:r>
            <a:r>
              <a:rPr lang="en-US" altLang="en-US" dirty="0">
                <a:solidFill>
                  <a:srgbClr val="000000"/>
                </a:solidFill>
              </a:rPr>
              <a:t>movement</a:t>
            </a:r>
            <a:endParaRPr lang="en-US" altLang="en-US" sz="800" dirty="0">
              <a:solidFill>
                <a:srgbClr val="000000"/>
              </a:solidFill>
            </a:endParaRPr>
          </a:p>
          <a:p>
            <a:r>
              <a:rPr lang="en-US" altLang="en-US" dirty="0">
                <a:solidFill>
                  <a:srgbClr val="000000"/>
                </a:solidFill>
              </a:rPr>
              <a:t>Started by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Free Software Foundation </a:t>
            </a:r>
            <a:r>
              <a:rPr lang="en-US" altLang="en-US" dirty="0">
                <a:solidFill>
                  <a:srgbClr val="000000"/>
                </a:solidFill>
              </a:rPr>
              <a:t>(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FSF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000000"/>
                </a:solidFill>
              </a:rPr>
              <a:t>, which has </a:t>
            </a:r>
            <a:r>
              <a:rPr lang="ja-JP" altLang="en-US" dirty="0">
                <a:solidFill>
                  <a:srgbClr val="000000"/>
                </a:solidFill>
              </a:rPr>
              <a:t>“</a:t>
            </a:r>
            <a:r>
              <a:rPr lang="en-US" altLang="ja-JP" dirty="0">
                <a:solidFill>
                  <a:srgbClr val="000000"/>
                </a:solidFill>
              </a:rPr>
              <a:t>copyleft</a:t>
            </a:r>
            <a:r>
              <a:rPr lang="ja-JP" altLang="en-US" dirty="0">
                <a:solidFill>
                  <a:srgbClr val="000000"/>
                </a:solidFill>
              </a:rPr>
              <a:t>”</a:t>
            </a:r>
            <a:r>
              <a:rPr lang="en-US" altLang="ja-JP" dirty="0">
                <a:solidFill>
                  <a:srgbClr val="000000"/>
                </a:solidFill>
              </a:rPr>
              <a:t> </a:t>
            </a:r>
            <a:r>
              <a:rPr lang="en-US" altLang="ja-JP" b="1" kern="1200" dirty="0">
                <a:solidFill>
                  <a:srgbClr val="006699"/>
                </a:solidFill>
                <a:latin typeface="+mj-lt"/>
                <a:cs typeface="+mn-cs"/>
              </a:rPr>
              <a:t>GNU Public License </a:t>
            </a:r>
            <a:r>
              <a:rPr lang="en-US" altLang="ja-JP" dirty="0"/>
              <a:t>(</a:t>
            </a:r>
            <a:r>
              <a:rPr lang="en-US" altLang="ja-JP" b="1" kern="1200" dirty="0">
                <a:solidFill>
                  <a:srgbClr val="006699"/>
                </a:solidFill>
                <a:latin typeface="+mj-lt"/>
                <a:cs typeface="+mn-cs"/>
              </a:rPr>
              <a:t>GPL</a:t>
            </a:r>
            <a:r>
              <a:rPr lang="en-US" altLang="ja-JP" dirty="0"/>
              <a:t>)</a:t>
            </a:r>
          </a:p>
          <a:p>
            <a:pPr lvl="1"/>
            <a:r>
              <a:rPr lang="en-US" altLang="en-US" sz="1600" dirty="0"/>
              <a:t>Free software and open-source software are two different ideas championed by different groups of people</a:t>
            </a:r>
          </a:p>
          <a:p>
            <a:pPr lvl="2"/>
            <a:r>
              <a:rPr lang="en-US" altLang="en-US" sz="1600" b="1" dirty="0">
                <a:solidFill>
                  <a:srgbClr val="663300"/>
                </a:solidFill>
              </a:rPr>
              <a:t>https://www.gnu.org/philosophy/open-source-misses-the-point.en.html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Examples include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GNU/Linux </a:t>
            </a:r>
            <a:r>
              <a:rPr lang="en-US" altLang="en-US" dirty="0"/>
              <a:t>and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BSD UNIX </a:t>
            </a:r>
            <a:r>
              <a:rPr lang="en-US" altLang="en-US" dirty="0">
                <a:solidFill>
                  <a:srgbClr val="000000"/>
                </a:solidFill>
              </a:rPr>
              <a:t>(including core of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Mac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OS X</a:t>
            </a:r>
            <a:r>
              <a:rPr lang="en-US" altLang="en-US" dirty="0">
                <a:solidFill>
                  <a:srgbClr val="000000"/>
                </a:solidFill>
              </a:rPr>
              <a:t>), and many more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Can use VMM like VMware Player (Free on Windows), </a:t>
            </a:r>
            <a:r>
              <a:rPr lang="en-US" altLang="en-US" dirty="0" err="1">
                <a:solidFill>
                  <a:srgbClr val="000000"/>
                </a:solidFill>
              </a:rPr>
              <a:t>Virtualbox</a:t>
            </a:r>
            <a:r>
              <a:rPr lang="en-US" altLang="en-US" dirty="0">
                <a:solidFill>
                  <a:srgbClr val="000000"/>
                </a:solidFill>
              </a:rPr>
              <a:t> (open source and free on many platforms - </a:t>
            </a:r>
            <a:r>
              <a:rPr lang="en-US" altLang="en-US" dirty="0"/>
              <a:t>http://www.virtualbox.com)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Use to run guest operating systems for exploration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ECECFDC0-04E7-4125-BDC9-A8852EAD52A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33463" y="198438"/>
            <a:ext cx="7534275" cy="576262"/>
          </a:xfrm>
        </p:spPr>
        <p:txBody>
          <a:bodyPr/>
          <a:lstStyle/>
          <a:p>
            <a:pPr eaLnBrk="1" hangingPunct="1"/>
            <a:r>
              <a:rPr lang="en-US" altLang="en-US"/>
              <a:t>The Study of Operating Systems</a:t>
            </a:r>
          </a:p>
        </p:txBody>
      </p:sp>
      <p:sp>
        <p:nvSpPr>
          <p:cNvPr id="113667" name="Rectangle 1">
            <a:extLst>
              <a:ext uri="{FF2B5EF4-FFF2-40B4-BE49-F238E27FC236}">
                <a16:creationId xmlns:a16="http://schemas.microsoft.com/office/drawing/2014/main" id="{A9ADB72A-C379-40B9-96E3-D4FAFB9F2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222375"/>
            <a:ext cx="7920038" cy="4703763"/>
          </a:xfrm>
          <a:prstGeom prst="rect">
            <a:avLst/>
          </a:prstGeom>
          <a:solidFill>
            <a:srgbClr val="CEEBF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dirty="0">
                <a:latin typeface="Verdana" panose="020B0604030504040204" pitchFamily="34" charset="0"/>
              </a:rPr>
              <a:t>There has never been a more interesting time to study operating systems, and it has never been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dirty="0">
                <a:latin typeface="Verdana" panose="020B0604030504040204" pitchFamily="34" charset="0"/>
              </a:rPr>
              <a:t>easier. The open-source movement has overtaken operating systems, causing many of them to be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dirty="0">
                <a:latin typeface="Verdana" panose="020B0604030504040204" pitchFamily="34" charset="0"/>
              </a:rPr>
              <a:t>made available in both source and binary (executable) format. The list of operating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dirty="0">
                <a:latin typeface="Verdana" panose="020B0604030504040204" pitchFamily="34" charset="0"/>
              </a:rPr>
              <a:t>systems available in both formats includes Linux, BUSD UNIX, Solaris, and part of macOS.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dirty="0">
                <a:latin typeface="Verdana" panose="020B0604030504040204" pitchFamily="34" charset="0"/>
              </a:rPr>
              <a:t>The availability of source code allows us to study operating systems from the inside out.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dirty="0">
                <a:latin typeface="Verdana" panose="020B0604030504040204" pitchFamily="34" charset="0"/>
              </a:rPr>
              <a:t>Questions that we could once answer only by looking at documentation or the behavior of an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dirty="0">
                <a:latin typeface="Verdana" panose="020B0604030504040204" pitchFamily="34" charset="0"/>
              </a:rPr>
              <a:t>operating system we can now answer by examining the code itself.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200" dirty="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dirty="0">
                <a:latin typeface="Verdana" panose="020B0604030504040204" pitchFamily="34" charset="0"/>
              </a:rPr>
              <a:t>Operating systems that are no longer commercially viable have been open-sourced as well, enabling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dirty="0">
                <a:latin typeface="Verdana" panose="020B0604030504040204" pitchFamily="34" charset="0"/>
              </a:rPr>
              <a:t>us to study how systems operated in a time of fewer CPU, memory, and storage resources.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dirty="0">
                <a:latin typeface="Verdana" panose="020B0604030504040204" pitchFamily="34" charset="0"/>
              </a:rPr>
              <a:t>An extensive but incomplete list of open-source operating-system projects is available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dirty="0">
                <a:latin typeface="Verdana" panose="020B0604030504040204" pitchFamily="34" charset="0"/>
              </a:rPr>
              <a:t>from https://curlie.org/Computers/Software/Operating_Systems/Open_Source/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200" dirty="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dirty="0">
                <a:latin typeface="Verdana" panose="020B0604030504040204" pitchFamily="34" charset="0"/>
              </a:rPr>
              <a:t>In addition, the rise of virtualization as a mainstream (and frequently free) computer function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dirty="0">
                <a:latin typeface="Verdana" panose="020B0604030504040204" pitchFamily="34" charset="0"/>
              </a:rPr>
              <a:t>makes it possible to run many operating systems on top of one core system. For example, VMware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dirty="0">
                <a:latin typeface="Verdana" panose="020B0604030504040204" pitchFamily="34" charset="0"/>
              </a:rPr>
              <a:t>(http://www.vmware.com) provides a free “player” for Windows on which hundreds of free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dirty="0">
                <a:latin typeface="Verdana" panose="020B0604030504040204" pitchFamily="34" charset="0"/>
              </a:rPr>
              <a:t>“virtual appliances” can run. </a:t>
            </a:r>
            <a:r>
              <a:rPr kumimoji="0" lang="en-US" altLang="en-US" sz="1200" dirty="0" err="1">
                <a:latin typeface="Verdana" panose="020B0604030504040204" pitchFamily="34" charset="0"/>
              </a:rPr>
              <a:t>Virtualbox</a:t>
            </a:r>
            <a:r>
              <a:rPr kumimoji="0" lang="en-US" altLang="en-US" sz="1200" dirty="0">
                <a:latin typeface="Verdana" panose="020B0604030504040204" pitchFamily="34" charset="0"/>
              </a:rPr>
              <a:t> (http://www.virtualbox.com) provides a free, open-source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dirty="0">
                <a:latin typeface="Verdana" panose="020B0604030504040204" pitchFamily="34" charset="0"/>
              </a:rPr>
              <a:t>virtual machine manager on many operating systems. Using such tools, students can try out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dirty="0">
                <a:latin typeface="Verdana" panose="020B0604030504040204" pitchFamily="34" charset="0"/>
              </a:rPr>
              <a:t>hundreds of operating systems without dedicated hardware.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200" dirty="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dirty="0">
                <a:latin typeface="Verdana" panose="020B0604030504040204" pitchFamily="34" charset="0"/>
              </a:rPr>
              <a:t>The advent of open-source operating systems has also made it easier to make the move from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dirty="0">
                <a:latin typeface="Verdana" panose="020B0604030504040204" pitchFamily="34" charset="0"/>
              </a:rPr>
              <a:t>student to operating-system developer. With some knowledge, some effort, and an Internet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dirty="0">
                <a:latin typeface="Verdana" panose="020B0604030504040204" pitchFamily="34" charset="0"/>
              </a:rPr>
              <a:t>connection, a student can even create a new operating-system distribution. Just a few years ago,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dirty="0">
                <a:latin typeface="Verdana" panose="020B0604030504040204" pitchFamily="34" charset="0"/>
              </a:rPr>
              <a:t>it was difficult or impossible to get access to source code. Now, such access is limited only by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dirty="0">
                <a:latin typeface="Verdana" panose="020B0604030504040204" pitchFamily="34" charset="0"/>
              </a:rPr>
              <a:t>how much interest, time, and disk space a student has.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334E2B-E53E-40B6-95AC-130B7A6B180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73685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Kernel Data Structure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422400" y="2851150"/>
            <a:ext cx="68453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441439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>
            <a:extLst>
              <a:ext uri="{FF2B5EF4-FFF2-40B4-BE49-F238E27FC236}">
                <a16:creationId xmlns:a16="http://schemas.microsoft.com/office/drawing/2014/main" id="{02D8B42B-EF2E-45B0-B775-843D1784DF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0663"/>
            <a:ext cx="8229600" cy="576262"/>
          </a:xfrm>
        </p:spPr>
        <p:txBody>
          <a:bodyPr/>
          <a:lstStyle/>
          <a:p>
            <a:r>
              <a:rPr lang="en-US" altLang="en-US" dirty="0"/>
              <a:t>Kernel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DE956-D8D2-CC41-A503-584A2927E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-128"/>
              </a:rPr>
              <a:t>Many similar to standard programming data structures</a:t>
            </a:r>
          </a:p>
          <a:p>
            <a:pPr>
              <a:defRPr/>
            </a:pPr>
            <a:r>
              <a:rPr lang="en-US" b="1" i="1" dirty="0">
                <a:ea typeface="ＭＳ Ｐゴシック" charset="-128"/>
              </a:rPr>
              <a:t>Singly linked list</a:t>
            </a: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-128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-128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-128"/>
            </a:endParaRPr>
          </a:p>
          <a:p>
            <a:pPr>
              <a:defRPr/>
            </a:pPr>
            <a:r>
              <a:rPr lang="en-US" b="1" i="1" dirty="0">
                <a:ea typeface="ＭＳ Ｐゴシック" charset="-128"/>
              </a:rPr>
              <a:t>Doubly linked list</a:t>
            </a: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-128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-128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-128"/>
            </a:endParaRPr>
          </a:p>
          <a:p>
            <a:pPr>
              <a:defRPr/>
            </a:pPr>
            <a:r>
              <a:rPr lang="en-US" b="1" i="1" dirty="0">
                <a:ea typeface="ＭＳ Ｐゴシック" charset="-128"/>
              </a:rPr>
              <a:t>Circular linked list</a:t>
            </a: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-128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-128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-128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-128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ea typeface="ＭＳ Ｐゴシック" charset="-128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-128"/>
            </a:endParaRPr>
          </a:p>
        </p:txBody>
      </p:sp>
      <p:pic>
        <p:nvPicPr>
          <p:cNvPr id="97284" name="Picture 3" descr="1_13.pdf">
            <a:extLst>
              <a:ext uri="{FF2B5EF4-FFF2-40B4-BE49-F238E27FC236}">
                <a16:creationId xmlns:a16="http://schemas.microsoft.com/office/drawing/2014/main" id="{4CBBE9AD-6B50-486E-B252-7F99E7A1C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2068513"/>
            <a:ext cx="6932613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5" name="Picture 4" descr="1_14.pdf">
            <a:extLst>
              <a:ext uri="{FF2B5EF4-FFF2-40B4-BE49-F238E27FC236}">
                <a16:creationId xmlns:a16="http://schemas.microsoft.com/office/drawing/2014/main" id="{423A57C8-D754-48D8-8979-4E21B2366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3632200"/>
            <a:ext cx="702627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6" name="Picture 5" descr="1_15.pdf">
            <a:extLst>
              <a:ext uri="{FF2B5EF4-FFF2-40B4-BE49-F238E27FC236}">
                <a16:creationId xmlns:a16="http://schemas.microsoft.com/office/drawing/2014/main" id="{5E7F7BE3-E7AF-4915-8591-E144B61CD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0" y="5099050"/>
            <a:ext cx="68421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9638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>
            <a:extLst>
              <a:ext uri="{FF2B5EF4-FFF2-40B4-BE49-F238E27FC236}">
                <a16:creationId xmlns:a16="http://schemas.microsoft.com/office/drawing/2014/main" id="{656A40C1-7358-4598-8602-0BC4B24F65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7488"/>
            <a:ext cx="8229600" cy="576262"/>
          </a:xfrm>
        </p:spPr>
        <p:txBody>
          <a:bodyPr/>
          <a:lstStyle/>
          <a:p>
            <a:r>
              <a:rPr lang="en-US" altLang="en-US" dirty="0"/>
              <a:t>Kernel Data Structures</a:t>
            </a:r>
          </a:p>
        </p:txBody>
      </p:sp>
      <p:sp>
        <p:nvSpPr>
          <p:cNvPr id="98307" name="Content Placeholder 2">
            <a:extLst>
              <a:ext uri="{FF2B5EF4-FFF2-40B4-BE49-F238E27FC236}">
                <a16:creationId xmlns:a16="http://schemas.microsoft.com/office/drawing/2014/main" id="{0E8AFC19-2093-47C9-8C49-C7118EC3C58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06450" y="1233488"/>
            <a:ext cx="5468938" cy="1604962"/>
          </a:xfrm>
        </p:spPr>
        <p:txBody>
          <a:bodyPr/>
          <a:lstStyle/>
          <a:p>
            <a:r>
              <a:rPr lang="en-US" altLang="en-US" sz="1800" b="1">
                <a:solidFill>
                  <a:srgbClr val="3366FF"/>
                </a:solidFill>
              </a:rPr>
              <a:t>Binary search tree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/>
              <a:t>left &lt;= right</a:t>
            </a:r>
          </a:p>
          <a:p>
            <a:pPr lvl="1"/>
            <a:r>
              <a:rPr lang="en-US" altLang="en-US" sz="1800"/>
              <a:t>Search performance is </a:t>
            </a:r>
            <a:r>
              <a:rPr lang="en-US" altLang="en-US" sz="1800" i="1"/>
              <a:t>O(n)</a:t>
            </a:r>
          </a:p>
          <a:p>
            <a:pPr lvl="1"/>
            <a:r>
              <a:rPr lang="en-US" altLang="en-US" sz="1800" b="1">
                <a:solidFill>
                  <a:srgbClr val="3366FF"/>
                </a:solidFill>
              </a:rPr>
              <a:t>Balanced binary search tree </a:t>
            </a:r>
            <a:r>
              <a:rPr lang="en-US" altLang="en-US" sz="1800"/>
              <a:t>is </a:t>
            </a:r>
            <a:r>
              <a:rPr lang="en-US" altLang="en-US" sz="1800" i="1"/>
              <a:t>O(lg n)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>
              <a:buFont typeface="Monotype Sorts" pitchFamily="-84" charset="2"/>
              <a:buNone/>
            </a:pPr>
            <a:endParaRPr lang="en-US" altLang="en-US"/>
          </a:p>
          <a:p>
            <a:endParaRPr lang="en-US" altLang="en-US"/>
          </a:p>
        </p:txBody>
      </p:sp>
      <p:pic>
        <p:nvPicPr>
          <p:cNvPr id="98308" name="Picture 1" descr="1_16.pdf">
            <a:extLst>
              <a:ext uri="{FF2B5EF4-FFF2-40B4-BE49-F238E27FC236}">
                <a16:creationId xmlns:a16="http://schemas.microsoft.com/office/drawing/2014/main" id="{8A7EC466-9A66-4BE5-B140-99E216931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63" y="2979738"/>
            <a:ext cx="2755900" cy="215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4797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>
            <a:extLst>
              <a:ext uri="{FF2B5EF4-FFF2-40B4-BE49-F238E27FC236}">
                <a16:creationId xmlns:a16="http://schemas.microsoft.com/office/drawing/2014/main" id="{6DFC2181-041F-4221-8028-84EBEE448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7488"/>
            <a:ext cx="8229600" cy="576262"/>
          </a:xfrm>
        </p:spPr>
        <p:txBody>
          <a:bodyPr/>
          <a:lstStyle/>
          <a:p>
            <a:r>
              <a:rPr lang="en-US" altLang="en-US" dirty="0"/>
              <a:t>Kernel Data Structures</a:t>
            </a:r>
          </a:p>
        </p:txBody>
      </p:sp>
      <p:sp>
        <p:nvSpPr>
          <p:cNvPr id="99331" name="Content Placeholder 2">
            <a:extLst>
              <a:ext uri="{FF2B5EF4-FFF2-40B4-BE49-F238E27FC236}">
                <a16:creationId xmlns:a16="http://schemas.microsoft.com/office/drawing/2014/main" id="{68AEA443-4F4C-44F5-BED3-7DA9622A439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06450" y="1233488"/>
            <a:ext cx="7726363" cy="4983162"/>
          </a:xfrm>
        </p:spPr>
        <p:txBody>
          <a:bodyPr/>
          <a:lstStyle/>
          <a:p>
            <a:r>
              <a:rPr lang="en-US" altLang="en-US" sz="1800" b="1">
                <a:solidFill>
                  <a:srgbClr val="3366FF"/>
                </a:solidFill>
              </a:rPr>
              <a:t>Hash function </a:t>
            </a:r>
            <a:r>
              <a:rPr lang="en-US" altLang="en-US" sz="1800"/>
              <a:t>can create a</a:t>
            </a:r>
            <a:r>
              <a:rPr lang="en-US" altLang="en-US" sz="1800" b="1">
                <a:solidFill>
                  <a:srgbClr val="3366FF"/>
                </a:solidFill>
              </a:rPr>
              <a:t> hash map</a:t>
            </a:r>
          </a:p>
          <a:p>
            <a:endParaRPr lang="en-US" altLang="en-US" sz="1800" b="1" i="1">
              <a:solidFill>
                <a:srgbClr val="3366FF"/>
              </a:solidFill>
            </a:endParaRPr>
          </a:p>
          <a:p>
            <a:endParaRPr lang="en-US" altLang="en-US" sz="1800" b="1" i="1">
              <a:solidFill>
                <a:srgbClr val="3366FF"/>
              </a:solidFill>
            </a:endParaRPr>
          </a:p>
          <a:p>
            <a:endParaRPr lang="en-US" altLang="en-US" sz="1800" b="1" i="1">
              <a:solidFill>
                <a:srgbClr val="3366FF"/>
              </a:solidFill>
            </a:endParaRPr>
          </a:p>
          <a:p>
            <a:endParaRPr lang="en-US" altLang="en-US" sz="1800" b="1" i="1">
              <a:solidFill>
                <a:srgbClr val="3366FF"/>
              </a:solidFill>
            </a:endParaRPr>
          </a:p>
          <a:p>
            <a:endParaRPr lang="en-US" altLang="en-US" sz="1800" b="1" i="1">
              <a:solidFill>
                <a:srgbClr val="3366FF"/>
              </a:solidFill>
            </a:endParaRPr>
          </a:p>
          <a:p>
            <a:endParaRPr lang="en-US" altLang="en-US" sz="1800" b="1" i="1">
              <a:solidFill>
                <a:srgbClr val="3366FF"/>
              </a:solidFill>
            </a:endParaRPr>
          </a:p>
          <a:p>
            <a:pPr>
              <a:buFont typeface="Monotype Sorts" pitchFamily="-84" charset="2"/>
              <a:buNone/>
            </a:pPr>
            <a:endParaRPr lang="en-US" altLang="en-US" sz="1800" b="1" i="1">
              <a:solidFill>
                <a:srgbClr val="3366FF"/>
              </a:solidFill>
            </a:endParaRPr>
          </a:p>
          <a:p>
            <a:r>
              <a:rPr lang="en-US" altLang="en-US" sz="1800" b="1">
                <a:solidFill>
                  <a:srgbClr val="3366FF"/>
                </a:solidFill>
              </a:rPr>
              <a:t>Bitmap</a:t>
            </a:r>
            <a:r>
              <a:rPr lang="en-US" altLang="en-US" sz="1800"/>
              <a:t> – string of </a:t>
            </a:r>
            <a:r>
              <a:rPr lang="en-US" altLang="en-US" sz="1800" i="1"/>
              <a:t>n</a:t>
            </a:r>
            <a:r>
              <a:rPr lang="en-US" altLang="en-US" sz="1800"/>
              <a:t> binary digits representing the status of </a:t>
            </a:r>
            <a:r>
              <a:rPr lang="en-US" altLang="en-US" sz="1800" i="1"/>
              <a:t>n</a:t>
            </a:r>
            <a:r>
              <a:rPr lang="en-US" altLang="en-US" sz="1800"/>
              <a:t> items</a:t>
            </a:r>
          </a:p>
          <a:p>
            <a:r>
              <a:rPr lang="en-US" altLang="en-US" sz="1800"/>
              <a:t>Linux data structures defined in </a:t>
            </a:r>
            <a:r>
              <a:rPr lang="en-US" altLang="en-US" sz="1800" b="1" i="1"/>
              <a:t>include</a:t>
            </a:r>
            <a:r>
              <a:rPr lang="en-US" altLang="en-US" sz="1800"/>
              <a:t> files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&lt;linux/list.h&gt;, &lt;linux/kfifo.h&gt;, &lt;linux/rbtree.h&gt;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>
              <a:buFont typeface="Monotype Sorts" pitchFamily="-84" charset="2"/>
              <a:buNone/>
            </a:pPr>
            <a:endParaRPr lang="en-US" altLang="en-US"/>
          </a:p>
          <a:p>
            <a:endParaRPr lang="en-US" altLang="en-US"/>
          </a:p>
        </p:txBody>
      </p:sp>
      <p:pic>
        <p:nvPicPr>
          <p:cNvPr id="99332" name="Picture 3" descr="1_17.pdf">
            <a:extLst>
              <a:ext uri="{FF2B5EF4-FFF2-40B4-BE49-F238E27FC236}">
                <a16:creationId xmlns:a16="http://schemas.microsoft.com/office/drawing/2014/main" id="{AAB8F4DC-3B59-48C6-B567-82DFFF272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325" y="1863725"/>
            <a:ext cx="487362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35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776E12C-0A8F-49FF-8988-D53352F14B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03200"/>
            <a:ext cx="8034338" cy="576263"/>
          </a:xfrm>
        </p:spPr>
        <p:txBody>
          <a:bodyPr/>
          <a:lstStyle/>
          <a:p>
            <a:pPr eaLnBrk="1" hangingPunct="1"/>
            <a:r>
              <a:rPr lang="en-US" altLang="en-US"/>
              <a:t>Chapter 1: Introduction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002EA22-F1BB-4F36-8EAD-4A3CBBBFD9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What Operating Systems Do</a:t>
            </a:r>
          </a:p>
          <a:p>
            <a:r>
              <a:rPr lang="en-US" altLang="en-US" dirty="0"/>
              <a:t>Computer-System Organization</a:t>
            </a:r>
          </a:p>
          <a:p>
            <a:r>
              <a:rPr lang="en-US" altLang="en-US" dirty="0"/>
              <a:t>Computer-System Architecture</a:t>
            </a:r>
          </a:p>
          <a:p>
            <a:r>
              <a:rPr lang="en-US" altLang="en-US" dirty="0"/>
              <a:t>Operating-System Operations</a:t>
            </a:r>
          </a:p>
          <a:p>
            <a:r>
              <a:rPr lang="en-US" altLang="en-US" dirty="0"/>
              <a:t>Resource Management</a:t>
            </a:r>
          </a:p>
          <a:p>
            <a:r>
              <a:rPr lang="en-US" altLang="en-US" dirty="0"/>
              <a:t>Security and Protection</a:t>
            </a:r>
          </a:p>
          <a:p>
            <a:r>
              <a:rPr lang="en-US" altLang="en-US" dirty="0"/>
              <a:t>Virtualization</a:t>
            </a:r>
          </a:p>
          <a:p>
            <a:r>
              <a:rPr lang="en-US" altLang="en-US" dirty="0"/>
              <a:t>Distributed Systems</a:t>
            </a:r>
          </a:p>
          <a:p>
            <a:r>
              <a:rPr lang="en-US" altLang="en-US" dirty="0"/>
              <a:t>Kernel Data Structures</a:t>
            </a:r>
          </a:p>
          <a:p>
            <a:r>
              <a:rPr lang="en-US" altLang="en-US" dirty="0"/>
              <a:t>Computing Environments</a:t>
            </a:r>
          </a:p>
          <a:p>
            <a:r>
              <a:rPr lang="en-US" altLang="en-US" dirty="0"/>
              <a:t>Free/</a:t>
            </a:r>
            <a:r>
              <a:rPr lang="en-US" altLang="en-US" dirty="0" err="1"/>
              <a:t>Libre</a:t>
            </a:r>
            <a:r>
              <a:rPr lang="en-US" altLang="en-US" dirty="0"/>
              <a:t> and Open-Source Operating Systems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B756355-6FC3-4D1A-BBDC-6B9FBCD76A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66688"/>
            <a:ext cx="8015288" cy="617537"/>
          </a:xfrm>
        </p:spPr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838C557-FE18-4536-BEF7-BBF21B888B1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666038" cy="4530725"/>
          </a:xfrm>
        </p:spPr>
        <p:txBody>
          <a:bodyPr/>
          <a:lstStyle/>
          <a:p>
            <a:r>
              <a:rPr lang="en-US" altLang="en-US"/>
              <a:t>Describe the general organization of a computer system and the role of interrupts</a:t>
            </a:r>
          </a:p>
          <a:p>
            <a:r>
              <a:rPr lang="en-US" altLang="en-US"/>
              <a:t>Describe the components in a modern, multiprocessor computer system</a:t>
            </a:r>
          </a:p>
          <a:p>
            <a:r>
              <a:rPr lang="en-US" altLang="en-US"/>
              <a:t>Illustrate the transition from user mode to kernel mode</a:t>
            </a:r>
          </a:p>
          <a:p>
            <a:r>
              <a:rPr lang="en-US" altLang="en-US"/>
              <a:t>Discuss how operating systems are used in various computing environments</a:t>
            </a:r>
          </a:p>
          <a:p>
            <a:r>
              <a:rPr lang="en-US" altLang="en-US"/>
              <a:t>Provide examples of free and open-source operating systems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B756355-6FC3-4D1A-BBDC-6B9FBCD76A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51856" y="123144"/>
            <a:ext cx="8015288" cy="617537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What Does the Term Operating System Mean?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838C557-FE18-4536-BEF7-BBF21B888B1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666038" cy="4530725"/>
          </a:xfrm>
        </p:spPr>
        <p:txBody>
          <a:bodyPr/>
          <a:lstStyle/>
          <a:p>
            <a:r>
              <a:rPr lang="en-US" altLang="en-US" dirty="0"/>
              <a:t>An operating system is “fill in the blanks”</a:t>
            </a:r>
          </a:p>
          <a:p>
            <a:r>
              <a:rPr lang="en-US" altLang="en-US" dirty="0"/>
              <a:t>What about:</a:t>
            </a:r>
          </a:p>
          <a:p>
            <a:pPr lvl="1"/>
            <a:r>
              <a:rPr lang="en-US" altLang="en-US" dirty="0"/>
              <a:t>Car </a:t>
            </a:r>
          </a:p>
          <a:p>
            <a:pPr lvl="1"/>
            <a:r>
              <a:rPr lang="en-US" altLang="en-US" dirty="0"/>
              <a:t>Airplane</a:t>
            </a:r>
          </a:p>
          <a:p>
            <a:pPr lvl="1"/>
            <a:r>
              <a:rPr lang="en-US" altLang="en-US" dirty="0"/>
              <a:t>Printer</a:t>
            </a:r>
          </a:p>
          <a:p>
            <a:pPr lvl="1"/>
            <a:r>
              <a:rPr lang="en-US" altLang="en-US" dirty="0"/>
              <a:t>Washing Machine</a:t>
            </a:r>
          </a:p>
          <a:p>
            <a:pPr lvl="1"/>
            <a:r>
              <a:rPr lang="en-US" altLang="en-US" dirty="0"/>
              <a:t>Toaster</a:t>
            </a:r>
          </a:p>
          <a:p>
            <a:pPr lvl="1"/>
            <a:r>
              <a:rPr lang="en-US" altLang="en-US" dirty="0"/>
              <a:t>Compiler</a:t>
            </a:r>
          </a:p>
          <a:p>
            <a:pPr lvl="1"/>
            <a:r>
              <a:rPr lang="en-US" alt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32303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EAAE997-54FD-41EF-972D-B4CCB9B189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63613" y="198438"/>
            <a:ext cx="7723187" cy="576262"/>
          </a:xfrm>
        </p:spPr>
        <p:txBody>
          <a:bodyPr/>
          <a:lstStyle/>
          <a:p>
            <a:pPr eaLnBrk="1" hangingPunct="1"/>
            <a:r>
              <a:rPr lang="en-US" altLang="en-US"/>
              <a:t>What is an Operating System?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D36D9CA-D38B-456F-A12D-3CBF399EEDF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5513" y="1268413"/>
            <a:ext cx="7121525" cy="4159250"/>
          </a:xfrm>
        </p:spPr>
        <p:txBody>
          <a:bodyPr/>
          <a:lstStyle/>
          <a:p>
            <a:r>
              <a:rPr lang="en-US" altLang="en-US"/>
              <a:t>A program that acts as an intermediary between a user of a computer and the computer hardware</a:t>
            </a:r>
          </a:p>
          <a:p>
            <a:r>
              <a:rPr lang="en-US" altLang="en-US"/>
              <a:t>Operating system goals:</a:t>
            </a:r>
          </a:p>
          <a:p>
            <a:pPr lvl="1"/>
            <a:r>
              <a:rPr lang="en-US" altLang="en-US"/>
              <a:t>Execute user programs and make solving user problems easier</a:t>
            </a:r>
          </a:p>
          <a:p>
            <a:pPr lvl="1"/>
            <a:r>
              <a:rPr lang="en-US" altLang="en-US"/>
              <a:t>Make the computer system convenient to use</a:t>
            </a:r>
          </a:p>
          <a:p>
            <a:pPr lvl="1"/>
            <a:r>
              <a:rPr lang="en-US" altLang="en-US"/>
              <a:t>Use the computer hardware in an efficient manner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9A1BED6-5944-4DA0-B6E3-EB3BCCB8AC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41400" y="201613"/>
            <a:ext cx="7532688" cy="576262"/>
          </a:xfrm>
        </p:spPr>
        <p:txBody>
          <a:bodyPr/>
          <a:lstStyle/>
          <a:p>
            <a:pPr eaLnBrk="1" hangingPunct="1"/>
            <a:r>
              <a:rPr lang="en-US" altLang="en-US"/>
              <a:t>Computer System Structure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A4DDCE4-1C30-412E-839F-FB2BB84F3F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1688" y="1204913"/>
            <a:ext cx="7772400" cy="4483100"/>
          </a:xfrm>
        </p:spPr>
        <p:txBody>
          <a:bodyPr/>
          <a:lstStyle/>
          <a:p>
            <a:r>
              <a:rPr lang="en-US" altLang="en-US"/>
              <a:t>Computer system can be divided into four components:</a:t>
            </a:r>
          </a:p>
          <a:p>
            <a:pPr lvl="1"/>
            <a:r>
              <a:rPr lang="en-US" altLang="en-US"/>
              <a:t>Hardware – provides basic computing resources</a:t>
            </a:r>
          </a:p>
          <a:p>
            <a:pPr lvl="2"/>
            <a:r>
              <a:rPr lang="en-US" altLang="en-US"/>
              <a:t>CPU, memory, I/O devices</a:t>
            </a:r>
          </a:p>
          <a:p>
            <a:pPr lvl="1"/>
            <a:r>
              <a:rPr lang="en-US" altLang="en-US"/>
              <a:t>Operating system</a:t>
            </a:r>
          </a:p>
          <a:p>
            <a:pPr lvl="2"/>
            <a:r>
              <a:rPr lang="en-US" altLang="en-US"/>
              <a:t>Controls and coordinates use of hardware among various applications and users</a:t>
            </a:r>
          </a:p>
          <a:p>
            <a:pPr lvl="1"/>
            <a:r>
              <a:rPr lang="en-US" altLang="en-US"/>
              <a:t>Application programs – define the ways in which the system resources are used to solve the computing problems of the users</a:t>
            </a:r>
          </a:p>
          <a:p>
            <a:pPr lvl="2"/>
            <a:r>
              <a:rPr lang="en-US" altLang="en-US"/>
              <a:t>Word processors, compilers, web browsers, database systems, video games</a:t>
            </a:r>
          </a:p>
          <a:p>
            <a:pPr lvl="1"/>
            <a:r>
              <a:rPr lang="en-US" altLang="en-US"/>
              <a:t>Users</a:t>
            </a:r>
          </a:p>
          <a:p>
            <a:pPr lvl="2"/>
            <a:r>
              <a:rPr lang="en-US" altLang="en-US"/>
              <a:t>People, machines, other computers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850503E-0C66-4E1F-85A5-04BB5FC518A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41400" y="182563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Abstract View of Components of Computer</a:t>
            </a:r>
          </a:p>
        </p:txBody>
      </p:sp>
      <p:pic>
        <p:nvPicPr>
          <p:cNvPr id="13315" name="Picture 4">
            <a:extLst>
              <a:ext uri="{FF2B5EF4-FFF2-40B4-BE49-F238E27FC236}">
                <a16:creationId xmlns:a16="http://schemas.microsoft.com/office/drawing/2014/main" id="{21815D40-5D25-4B93-A397-C7A0DFC21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88" y="1871663"/>
            <a:ext cx="4621212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E69E77BD-F295-4D5C-88FB-9C1F0C2DF6D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01613"/>
            <a:ext cx="8126413" cy="576262"/>
          </a:xfrm>
        </p:spPr>
        <p:txBody>
          <a:bodyPr/>
          <a:lstStyle/>
          <a:p>
            <a:r>
              <a:rPr lang="en-US" altLang="en-US" dirty="0"/>
              <a:t>What Operating Systems Do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CFEE02D0-0B66-42F3-A811-C29D1CE4B68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46125" y="1120775"/>
            <a:ext cx="7940675" cy="4530725"/>
          </a:xfrm>
        </p:spPr>
        <p:txBody>
          <a:bodyPr/>
          <a:lstStyle/>
          <a:p>
            <a:r>
              <a:rPr lang="en-US" altLang="en-US" dirty="0"/>
              <a:t>Depends on the point of view</a:t>
            </a:r>
          </a:p>
          <a:p>
            <a:r>
              <a:rPr lang="en-US" altLang="en-US" dirty="0"/>
              <a:t>Users want convenience,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ease of use </a:t>
            </a:r>
            <a:r>
              <a:rPr lang="en-US" altLang="en-US" dirty="0"/>
              <a:t>and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good performance </a:t>
            </a:r>
          </a:p>
          <a:p>
            <a:pPr lvl="1"/>
            <a:r>
              <a:rPr lang="en-US" altLang="en-US" dirty="0"/>
              <a:t>Don</a:t>
            </a:r>
            <a:r>
              <a:rPr lang="ja-JP" altLang="en-US" dirty="0"/>
              <a:t>’</a:t>
            </a:r>
            <a:r>
              <a:rPr lang="en-US" altLang="ja-JP" dirty="0"/>
              <a:t>t care about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resource utilization</a:t>
            </a:r>
          </a:p>
          <a:p>
            <a:r>
              <a:rPr lang="en-US" altLang="en-US" dirty="0"/>
              <a:t>But shared computer such as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mainframe</a:t>
            </a:r>
            <a:r>
              <a:rPr lang="en-US" altLang="en-US" dirty="0"/>
              <a:t>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minicomputer</a:t>
            </a:r>
            <a:r>
              <a:rPr lang="en-US" altLang="en-US" dirty="0"/>
              <a:t> must keep all users happy</a:t>
            </a:r>
          </a:p>
          <a:p>
            <a:pPr lvl="1"/>
            <a:r>
              <a:rPr lang="en-US" altLang="en-US" dirty="0"/>
              <a:t>Operating system is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resource allocator </a:t>
            </a:r>
            <a:r>
              <a:rPr lang="en-US" altLang="en-US" dirty="0"/>
              <a:t>and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control program </a:t>
            </a:r>
            <a:r>
              <a:rPr lang="en-US" altLang="en-US" dirty="0"/>
              <a:t>making efficient use of HW and managing execution of user programs</a:t>
            </a:r>
          </a:p>
          <a:p>
            <a:r>
              <a:rPr lang="en-US" altLang="en-US" dirty="0"/>
              <a:t>Users of dedicate systems such as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workstations</a:t>
            </a:r>
            <a:r>
              <a:rPr lang="en-US" altLang="en-US" dirty="0"/>
              <a:t> have dedicated resources but frequently use shared resources from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servers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Mobile devices like smartphones and tables are resource poor,  optimized for usability and battery life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Mobile user interfaces such as touch screens, voice recognition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Some computers have little or no user interface, such as embedded computers in devices and automobiles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Run primarily without user intervention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CEB20E3-5741-425B-8E23-5A7CB7B0B6E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76338" y="195263"/>
            <a:ext cx="7342187" cy="576262"/>
          </a:xfrm>
        </p:spPr>
        <p:txBody>
          <a:bodyPr/>
          <a:lstStyle/>
          <a:p>
            <a:pPr eaLnBrk="1" hangingPunct="1"/>
            <a:r>
              <a:rPr lang="en-US" altLang="en-US"/>
              <a:t>Defining Operating Systems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A616C95-31EB-4384-984E-E8D92B883E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028700"/>
            <a:ext cx="7441293" cy="4196443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Term OS covers many roles</a:t>
            </a:r>
          </a:p>
          <a:p>
            <a:pPr lvl="1"/>
            <a:r>
              <a:rPr lang="en-US" altLang="en-US" dirty="0"/>
              <a:t>Because of myriad designs and uses of OSes</a:t>
            </a:r>
          </a:p>
          <a:p>
            <a:pPr lvl="1"/>
            <a:r>
              <a:rPr lang="en-US" altLang="en-US" dirty="0"/>
              <a:t>Present in toasters through ships, spacecraft, game machines, TVs and industrial control systems</a:t>
            </a:r>
          </a:p>
          <a:p>
            <a:pPr lvl="1"/>
            <a:r>
              <a:rPr lang="en-US" altLang="en-US" dirty="0"/>
              <a:t>Born when fixed use computers for military became more general purpose and needed resource management and program control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11678</TotalTime>
  <Words>1134</Words>
  <Application>Microsoft Office PowerPoint</Application>
  <PresentationFormat>On-screen Show (4:3)</PresentationFormat>
  <Paragraphs>163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ＭＳ Ｐゴシック</vt:lpstr>
      <vt:lpstr>ＭＳ Ｐゴシック</vt:lpstr>
      <vt:lpstr>Arial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1:  Introduction</vt:lpstr>
      <vt:lpstr>Chapter 1: Introduction</vt:lpstr>
      <vt:lpstr>Objectives</vt:lpstr>
      <vt:lpstr>What Does the Term Operating System Mean?</vt:lpstr>
      <vt:lpstr>What is an Operating System?</vt:lpstr>
      <vt:lpstr>Computer System Structure</vt:lpstr>
      <vt:lpstr>Abstract View of Components of Computer</vt:lpstr>
      <vt:lpstr>What Operating Systems Do</vt:lpstr>
      <vt:lpstr>Defining Operating Systems</vt:lpstr>
      <vt:lpstr>Operating System Definition</vt:lpstr>
      <vt:lpstr>Real-Time Embedded Systems</vt:lpstr>
      <vt:lpstr>Free and Open-Source Operating Systems</vt:lpstr>
      <vt:lpstr>The Study of Operating Systems</vt:lpstr>
      <vt:lpstr>Kernel Data Structure</vt:lpstr>
      <vt:lpstr>Kernel Data Structures</vt:lpstr>
      <vt:lpstr>Kernel Data Structures</vt:lpstr>
      <vt:lpstr>Kernel Data Structures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Peter Augustine</cp:lastModifiedBy>
  <cp:revision>257</cp:revision>
  <cp:lastPrinted>2001-06-14T13:58:17Z</cp:lastPrinted>
  <dcterms:created xsi:type="dcterms:W3CDTF">2011-01-13T23:43:38Z</dcterms:created>
  <dcterms:modified xsi:type="dcterms:W3CDTF">2023-10-30T05:00:13Z</dcterms:modified>
</cp:coreProperties>
</file>