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8" r:id="rId3"/>
    <p:sldId id="259" r:id="rId4"/>
    <p:sldId id="264" r:id="rId5"/>
    <p:sldId id="265" r:id="rId6"/>
    <p:sldId id="266" r:id="rId7"/>
    <p:sldId id="267" r:id="rId8"/>
    <p:sldId id="268" r:id="rId9"/>
    <p:sldId id="269" r:id="rId10"/>
    <p:sldId id="270"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775"/>
  </p:normalViewPr>
  <p:slideViewPr>
    <p:cSldViewPr snapToGrid="0">
      <p:cViewPr varScale="1">
        <p:scale>
          <a:sx n="108" d="100"/>
          <a:sy n="108"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47041-A246-4B11-88B8-AF094C12EF5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23224B7-9701-49C2-A84D-E20AD63168E5}">
      <dgm:prSet/>
      <dgm:spPr>
        <a:solidFill>
          <a:schemeClr val="tx1">
            <a:lumMod val="65000"/>
            <a:lumOff val="35000"/>
          </a:schemeClr>
        </a:solidFill>
        <a:ln>
          <a:solidFill>
            <a:schemeClr val="tx1"/>
          </a:solidFill>
        </a:ln>
      </dgm:spPr>
      <dgm:t>
        <a:bodyPr/>
        <a:lstStyle/>
        <a:p>
          <a:r>
            <a:rPr lang="en-US" dirty="0">
              <a:latin typeface="Times New Roman" panose="02020603050405020304" pitchFamily="18" charset="0"/>
              <a:cs typeface="Times New Roman" panose="02020603050405020304" pitchFamily="18" charset="0"/>
            </a:rPr>
            <a:t>Statistical graphs are considered to be a powerful tool to express a large amount of information in a precise manner. But in some cases, it might deceive the audience.</a:t>
          </a:r>
        </a:p>
      </dgm:t>
    </dgm:pt>
    <dgm:pt modelId="{148F8A1D-06E6-41E3-B15F-B82239C4291B}" type="parTrans" cxnId="{0C794654-A64A-4908-9B10-81F7959C51C8}">
      <dgm:prSet/>
      <dgm:spPr/>
      <dgm:t>
        <a:bodyPr/>
        <a:lstStyle/>
        <a:p>
          <a:endParaRPr lang="en-US"/>
        </a:p>
      </dgm:t>
    </dgm:pt>
    <dgm:pt modelId="{29F14E93-0985-4B2A-A89C-6485B0193DA9}" type="sibTrans" cxnId="{0C794654-A64A-4908-9B10-81F7959C51C8}">
      <dgm:prSet/>
      <dgm:spPr/>
      <dgm:t>
        <a:bodyPr/>
        <a:lstStyle/>
        <a:p>
          <a:endParaRPr lang="en-US"/>
        </a:p>
      </dgm:t>
    </dgm:pt>
    <dgm:pt modelId="{C115E90E-8186-4858-B658-2F9A102B8D36}">
      <dgm:prSet/>
      <dgm:spPr>
        <a:solidFill>
          <a:schemeClr val="tx1">
            <a:lumMod val="65000"/>
            <a:lumOff val="35000"/>
          </a:schemeClr>
        </a:solidFill>
        <a:ln>
          <a:solidFill>
            <a:schemeClr val="tx1"/>
          </a:solidFill>
        </a:ln>
      </dgm:spPr>
      <dgm:t>
        <a:bodyPr/>
        <a:lstStyle/>
        <a:p>
          <a:r>
            <a:rPr lang="en-US" dirty="0">
              <a:latin typeface="Times New Roman" panose="02020603050405020304" pitchFamily="18" charset="0"/>
              <a:cs typeface="Times New Roman" panose="02020603050405020304" pitchFamily="18" charset="0"/>
            </a:rPr>
            <a:t>Bad graphs are those that manipulate the provided statistical data to show false conclusions. Thus, bad graphs can be misleading as the users only look at the graphs not the data.</a:t>
          </a:r>
        </a:p>
      </dgm:t>
    </dgm:pt>
    <dgm:pt modelId="{F36F40C9-405D-4DAC-B41C-C56CFB0CC8E6}" type="parTrans" cxnId="{F8E2A94D-355E-494A-9E4D-277E361D0CA4}">
      <dgm:prSet/>
      <dgm:spPr/>
      <dgm:t>
        <a:bodyPr/>
        <a:lstStyle/>
        <a:p>
          <a:endParaRPr lang="en-US"/>
        </a:p>
      </dgm:t>
    </dgm:pt>
    <dgm:pt modelId="{551F2D2C-B28A-4E0C-A255-CC8020C113B8}" type="sibTrans" cxnId="{F8E2A94D-355E-494A-9E4D-277E361D0CA4}">
      <dgm:prSet/>
      <dgm:spPr/>
      <dgm:t>
        <a:bodyPr/>
        <a:lstStyle/>
        <a:p>
          <a:endParaRPr lang="en-US"/>
        </a:p>
      </dgm:t>
    </dgm:pt>
    <dgm:pt modelId="{047D62FC-DFB5-4BCD-BA91-820372442159}">
      <dgm:prSet/>
      <dgm:spPr>
        <a:solidFill>
          <a:schemeClr val="tx1">
            <a:lumMod val="65000"/>
            <a:lumOff val="35000"/>
          </a:schemeClr>
        </a:solidFill>
        <a:ln>
          <a:solidFill>
            <a:schemeClr val="tx1"/>
          </a:solidFill>
        </a:ln>
      </dgm:spPr>
      <dgm:t>
        <a:bodyPr/>
        <a:lstStyle/>
        <a:p>
          <a:r>
            <a:rPr lang="en-US" dirty="0">
              <a:latin typeface="Times New Roman" panose="02020603050405020304" pitchFamily="18" charset="0"/>
              <a:cs typeface="Times New Roman" panose="02020603050405020304" pitchFamily="18" charset="0"/>
            </a:rPr>
            <a:t>Using the data and presenting it as graphs will ensure that the data is treated fairly.</a:t>
          </a:r>
        </a:p>
      </dgm:t>
    </dgm:pt>
    <dgm:pt modelId="{B18DF2A0-132E-4782-A924-55C355A82BF6}" type="parTrans" cxnId="{B0A434FB-BAC9-4603-BB82-AC8037ADC5DD}">
      <dgm:prSet/>
      <dgm:spPr/>
      <dgm:t>
        <a:bodyPr/>
        <a:lstStyle/>
        <a:p>
          <a:endParaRPr lang="en-US"/>
        </a:p>
      </dgm:t>
    </dgm:pt>
    <dgm:pt modelId="{B04C801C-14D5-4286-ADD2-5E03B6AB2B91}" type="sibTrans" cxnId="{B0A434FB-BAC9-4603-BB82-AC8037ADC5DD}">
      <dgm:prSet/>
      <dgm:spPr/>
      <dgm:t>
        <a:bodyPr/>
        <a:lstStyle/>
        <a:p>
          <a:endParaRPr lang="en-US"/>
        </a:p>
      </dgm:t>
    </dgm:pt>
    <dgm:pt modelId="{6051A328-C698-4445-A9CB-8A313C45C22F}" type="pres">
      <dgm:prSet presAssocID="{A9947041-A246-4B11-88B8-AF094C12EF53}" presName="linear" presStyleCnt="0">
        <dgm:presLayoutVars>
          <dgm:animLvl val="lvl"/>
          <dgm:resizeHandles val="exact"/>
        </dgm:presLayoutVars>
      </dgm:prSet>
      <dgm:spPr/>
    </dgm:pt>
    <dgm:pt modelId="{08414B9A-732C-0041-AF97-B9E75639705D}" type="pres">
      <dgm:prSet presAssocID="{523224B7-9701-49C2-A84D-E20AD63168E5}" presName="parentText" presStyleLbl="node1" presStyleIdx="0" presStyleCnt="3" custLinFactNeighborX="-495" custLinFactNeighborY="-19981">
        <dgm:presLayoutVars>
          <dgm:chMax val="0"/>
          <dgm:bulletEnabled val="1"/>
        </dgm:presLayoutVars>
      </dgm:prSet>
      <dgm:spPr/>
    </dgm:pt>
    <dgm:pt modelId="{2CB9B4E2-0E19-1D40-AED1-246AC5F3CB7C}" type="pres">
      <dgm:prSet presAssocID="{29F14E93-0985-4B2A-A89C-6485B0193DA9}" presName="spacer" presStyleCnt="0"/>
      <dgm:spPr/>
    </dgm:pt>
    <dgm:pt modelId="{728CA668-B9DD-6047-8A83-F59D7BCA48F4}" type="pres">
      <dgm:prSet presAssocID="{C115E90E-8186-4858-B658-2F9A102B8D36}" presName="parentText" presStyleLbl="node1" presStyleIdx="1" presStyleCnt="3">
        <dgm:presLayoutVars>
          <dgm:chMax val="0"/>
          <dgm:bulletEnabled val="1"/>
        </dgm:presLayoutVars>
      </dgm:prSet>
      <dgm:spPr/>
    </dgm:pt>
    <dgm:pt modelId="{E96532C1-DBE3-1E4B-9FDC-798704E22F7E}" type="pres">
      <dgm:prSet presAssocID="{551F2D2C-B28A-4E0C-A255-CC8020C113B8}" presName="spacer" presStyleCnt="0"/>
      <dgm:spPr/>
    </dgm:pt>
    <dgm:pt modelId="{EE17B4D0-1CDD-7B42-A0A9-E9D37F5C5EAE}" type="pres">
      <dgm:prSet presAssocID="{047D62FC-DFB5-4BCD-BA91-820372442159}" presName="parentText" presStyleLbl="node1" presStyleIdx="2" presStyleCnt="3">
        <dgm:presLayoutVars>
          <dgm:chMax val="0"/>
          <dgm:bulletEnabled val="1"/>
        </dgm:presLayoutVars>
      </dgm:prSet>
      <dgm:spPr/>
    </dgm:pt>
  </dgm:ptLst>
  <dgm:cxnLst>
    <dgm:cxn modelId="{FB89E931-3A7F-FB41-83B6-CCFE121E8D3D}" type="presOf" srcId="{C115E90E-8186-4858-B658-2F9A102B8D36}" destId="{728CA668-B9DD-6047-8A83-F59D7BCA48F4}" srcOrd="0" destOrd="0" presId="urn:microsoft.com/office/officeart/2005/8/layout/vList2"/>
    <dgm:cxn modelId="{F8E2A94D-355E-494A-9E4D-277E361D0CA4}" srcId="{A9947041-A246-4B11-88B8-AF094C12EF53}" destId="{C115E90E-8186-4858-B658-2F9A102B8D36}" srcOrd="1" destOrd="0" parTransId="{F36F40C9-405D-4DAC-B41C-C56CFB0CC8E6}" sibTransId="{551F2D2C-B28A-4E0C-A255-CC8020C113B8}"/>
    <dgm:cxn modelId="{0C794654-A64A-4908-9B10-81F7959C51C8}" srcId="{A9947041-A246-4B11-88B8-AF094C12EF53}" destId="{523224B7-9701-49C2-A84D-E20AD63168E5}" srcOrd="0" destOrd="0" parTransId="{148F8A1D-06E6-41E3-B15F-B82239C4291B}" sibTransId="{29F14E93-0985-4B2A-A89C-6485B0193DA9}"/>
    <dgm:cxn modelId="{F1E40E80-8D0D-B342-BDE3-3864BB938A43}" type="presOf" srcId="{A9947041-A246-4B11-88B8-AF094C12EF53}" destId="{6051A328-C698-4445-A9CB-8A313C45C22F}" srcOrd="0" destOrd="0" presId="urn:microsoft.com/office/officeart/2005/8/layout/vList2"/>
    <dgm:cxn modelId="{B8FE87DB-0F15-0445-B350-A951492A69CB}" type="presOf" srcId="{047D62FC-DFB5-4BCD-BA91-820372442159}" destId="{EE17B4D0-1CDD-7B42-A0A9-E9D37F5C5EAE}" srcOrd="0" destOrd="0" presId="urn:microsoft.com/office/officeart/2005/8/layout/vList2"/>
    <dgm:cxn modelId="{B56E90DC-241E-0742-948C-CFD8F97E07D4}" type="presOf" srcId="{523224B7-9701-49C2-A84D-E20AD63168E5}" destId="{08414B9A-732C-0041-AF97-B9E75639705D}" srcOrd="0" destOrd="0" presId="urn:microsoft.com/office/officeart/2005/8/layout/vList2"/>
    <dgm:cxn modelId="{B0A434FB-BAC9-4603-BB82-AC8037ADC5DD}" srcId="{A9947041-A246-4B11-88B8-AF094C12EF53}" destId="{047D62FC-DFB5-4BCD-BA91-820372442159}" srcOrd="2" destOrd="0" parTransId="{B18DF2A0-132E-4782-A924-55C355A82BF6}" sibTransId="{B04C801C-14D5-4286-ADD2-5E03B6AB2B91}"/>
    <dgm:cxn modelId="{3A14E31B-6621-954F-BCDE-17A37A11BEE1}" type="presParOf" srcId="{6051A328-C698-4445-A9CB-8A313C45C22F}" destId="{08414B9A-732C-0041-AF97-B9E75639705D}" srcOrd="0" destOrd="0" presId="urn:microsoft.com/office/officeart/2005/8/layout/vList2"/>
    <dgm:cxn modelId="{ED96D586-349B-9549-A2E5-F586479908B4}" type="presParOf" srcId="{6051A328-C698-4445-A9CB-8A313C45C22F}" destId="{2CB9B4E2-0E19-1D40-AED1-246AC5F3CB7C}" srcOrd="1" destOrd="0" presId="urn:microsoft.com/office/officeart/2005/8/layout/vList2"/>
    <dgm:cxn modelId="{63B0A807-EF4C-3A4E-870F-BD86882D6404}" type="presParOf" srcId="{6051A328-C698-4445-A9CB-8A313C45C22F}" destId="{728CA668-B9DD-6047-8A83-F59D7BCA48F4}" srcOrd="2" destOrd="0" presId="urn:microsoft.com/office/officeart/2005/8/layout/vList2"/>
    <dgm:cxn modelId="{FA5B7F6A-65D1-B34D-ACD3-6B74BA072DD8}" type="presParOf" srcId="{6051A328-C698-4445-A9CB-8A313C45C22F}" destId="{E96532C1-DBE3-1E4B-9FDC-798704E22F7E}" srcOrd="3" destOrd="0" presId="urn:microsoft.com/office/officeart/2005/8/layout/vList2"/>
    <dgm:cxn modelId="{F84FCCAE-5C19-3144-93E5-787E73C6B69E}" type="presParOf" srcId="{6051A328-C698-4445-A9CB-8A313C45C22F}" destId="{EE17B4D0-1CDD-7B42-A0A9-E9D37F5C5E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43D19AA8-7EE0-43D6-975A-DBE0939BCA27}">
      <dgm:prSet custT="1"/>
      <dgm:spPr/>
      <dgm:t>
        <a:bodyPr/>
        <a:lstStyle/>
        <a:p>
          <a:r>
            <a:rPr lang="en-US" sz="2000" dirty="0">
              <a:latin typeface="Times New Roman" panose="02020603050405020304" pitchFamily="18" charset="0"/>
              <a:cs typeface="Times New Roman" panose="02020603050405020304" pitchFamily="18" charset="0"/>
            </a:rPr>
            <a:t>The visualization is a representation of number of startup companies established in India for that particular year. </a:t>
          </a:r>
        </a:p>
      </dgm:t>
    </dgm:pt>
    <dgm:pt modelId="{8718830F-BB14-42BC-8BF6-3B0969FA9540}" type="parTrans" cxnId="{2ACBD723-059F-438A-9BD6-548711BD86BB}">
      <dgm:prSet/>
      <dgm:spPr/>
      <dgm:t>
        <a:bodyPr/>
        <a:lstStyle/>
        <a:p>
          <a:endParaRPr lang="en-US" sz="1800"/>
        </a:p>
      </dgm:t>
    </dgm:pt>
    <dgm:pt modelId="{4FE25DCE-4499-4934-8308-A1A874182979}" type="sibTrans" cxnId="{2ACBD723-059F-438A-9BD6-548711BD86BB}">
      <dgm:prSet/>
      <dgm:spPr/>
      <dgm:t>
        <a:bodyPr/>
        <a:lstStyle/>
        <a:p>
          <a:endParaRPr lang="en-US"/>
        </a:p>
      </dgm:t>
    </dgm:pt>
    <dgm:pt modelId="{C0EF93FF-E3FA-4F03-95EC-495AFFEDAD9D}">
      <dgm:prSet custT="1"/>
      <dgm:spPr/>
      <dgm:t>
        <a:bodyPr/>
        <a:lstStyle/>
        <a:p>
          <a:pPr marL="0" lvl="0" indent="0" defTabSz="844550">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From 2010 to 2013, startup growth was passive and steady; starting in 2013, growth was linear through 2019. As the pandemic spread over the country and the world, there has been a decline in the effort to launch new firms. Subsequently, between 2021 and 2022, the growth of new startup creation has doubled.</a:t>
          </a:r>
          <a:endParaRPr lang="en-US" sz="2000" kern="1200" dirty="0">
            <a:latin typeface="Times New Roman" panose="02020603050405020304" pitchFamily="18" charset="0"/>
            <a:ea typeface="+mn-ea"/>
            <a:cs typeface="Times New Roman" panose="02020603050405020304" pitchFamily="18" charset="0"/>
          </a:endParaRPr>
        </a:p>
      </dgm:t>
    </dgm:pt>
    <dgm:pt modelId="{2C70011F-321A-4188-9B20-9936A2ADC430}" type="sibTrans" cxnId="{014680B9-6DA2-4342-ABBA-24EC353CF276}">
      <dgm:prSet/>
      <dgm:spPr/>
      <dgm:t>
        <a:bodyPr/>
        <a:lstStyle/>
        <a:p>
          <a:endParaRPr lang="en-US"/>
        </a:p>
      </dgm:t>
    </dgm:pt>
    <dgm:pt modelId="{5000A3E0-EA27-4711-ABAB-CB862D9B4DAA}" type="parTrans" cxnId="{014680B9-6DA2-4342-ABBA-24EC353CF276}">
      <dgm:prSet/>
      <dgm:spPr/>
      <dgm:t>
        <a:bodyPr/>
        <a:lstStyle/>
        <a:p>
          <a:endParaRPr lang="en-US" sz="1800"/>
        </a:p>
      </dgm:t>
    </dgm:pt>
    <dgm:pt modelId="{2A6EE987-6CE9-6342-9BE7-777FBF920F50}" type="pres">
      <dgm:prSet presAssocID="{63FDEDE5-79CD-45F5-AD1E-AC8D4B188F59}" presName="vert0" presStyleCnt="0">
        <dgm:presLayoutVars>
          <dgm:dir/>
          <dgm:animOne val="branch"/>
          <dgm:animLvl val="lvl"/>
        </dgm:presLayoutVars>
      </dgm:prSet>
      <dgm:spPr/>
    </dgm:pt>
    <dgm:pt modelId="{7BCFE5F9-30E9-1D4E-A45B-856B103C29C3}" type="pres">
      <dgm:prSet presAssocID="{43D19AA8-7EE0-43D6-975A-DBE0939BCA27}" presName="thickLine" presStyleLbl="alignNode1" presStyleIdx="0" presStyleCnt="2"/>
      <dgm:spPr/>
    </dgm:pt>
    <dgm:pt modelId="{81B042E3-6E1A-024B-AA9A-5A6E551F7AC2}" type="pres">
      <dgm:prSet presAssocID="{43D19AA8-7EE0-43D6-975A-DBE0939BCA27}" presName="horz1" presStyleCnt="0"/>
      <dgm:spPr/>
    </dgm:pt>
    <dgm:pt modelId="{69A01B9D-7807-6045-8033-567A02D6C7DD}" type="pres">
      <dgm:prSet presAssocID="{43D19AA8-7EE0-43D6-975A-DBE0939BCA27}" presName="tx1" presStyleLbl="revTx" presStyleIdx="0" presStyleCnt="2" custScaleY="76972" custLinFactNeighborX="347" custLinFactNeighborY="-32521"/>
      <dgm:spPr/>
    </dgm:pt>
    <dgm:pt modelId="{DD95B8EC-B6AC-4C42-821E-F2572E115010}" type="pres">
      <dgm:prSet presAssocID="{43D19AA8-7EE0-43D6-975A-DBE0939BCA27}" presName="vert1" presStyleCnt="0"/>
      <dgm:spPr/>
    </dgm:pt>
    <dgm:pt modelId="{A500B726-B2AA-DD4D-83B8-C1DE35DCFC25}" type="pres">
      <dgm:prSet presAssocID="{C0EF93FF-E3FA-4F03-95EC-495AFFEDAD9D}" presName="thickLine" presStyleLbl="alignNode1" presStyleIdx="1" presStyleCnt="2"/>
      <dgm:spPr/>
    </dgm:pt>
    <dgm:pt modelId="{C571CC89-F9F1-2C44-835B-900F784DAE19}" type="pres">
      <dgm:prSet presAssocID="{C0EF93FF-E3FA-4F03-95EC-495AFFEDAD9D}" presName="horz1" presStyleCnt="0"/>
      <dgm:spPr/>
    </dgm:pt>
    <dgm:pt modelId="{7EA1C429-B180-D948-872D-8F1E7426FB05}" type="pres">
      <dgm:prSet presAssocID="{C0EF93FF-E3FA-4F03-95EC-495AFFEDAD9D}" presName="tx1" presStyleLbl="revTx" presStyleIdx="1" presStyleCnt="2" custScaleY="170348"/>
      <dgm:spPr/>
    </dgm:pt>
    <dgm:pt modelId="{ED59ADCC-67F8-4E46-B409-22E926BA77D0}" type="pres">
      <dgm:prSet presAssocID="{C0EF93FF-E3FA-4F03-95EC-495AFFEDAD9D}" presName="vert1" presStyleCnt="0"/>
      <dgm:spPr/>
    </dgm:pt>
  </dgm:ptLst>
  <dgm:cxnLst>
    <dgm:cxn modelId="{2ACBD723-059F-438A-9BD6-548711BD86BB}" srcId="{63FDEDE5-79CD-45F5-AD1E-AC8D4B188F59}" destId="{43D19AA8-7EE0-43D6-975A-DBE0939BCA27}" srcOrd="0" destOrd="0" parTransId="{8718830F-BB14-42BC-8BF6-3B0969FA9540}" sibTransId="{4FE25DCE-4499-4934-8308-A1A874182979}"/>
    <dgm:cxn modelId="{49B5C925-1A52-4748-B3EA-F711A40CD5F8}" type="presOf" srcId="{C0EF93FF-E3FA-4F03-95EC-495AFFEDAD9D}" destId="{7EA1C429-B180-D948-872D-8F1E7426FB05}" srcOrd="0" destOrd="0" presId="urn:microsoft.com/office/officeart/2008/layout/LinedList"/>
    <dgm:cxn modelId="{C50792A1-DEBB-8442-AB90-FE26752C6C33}" type="presOf" srcId="{43D19AA8-7EE0-43D6-975A-DBE0939BCA27}" destId="{69A01B9D-7807-6045-8033-567A02D6C7DD}" srcOrd="0" destOrd="0" presId="urn:microsoft.com/office/officeart/2008/layout/LinedList"/>
    <dgm:cxn modelId="{014680B9-6DA2-4342-ABBA-24EC353CF276}" srcId="{63FDEDE5-79CD-45F5-AD1E-AC8D4B188F59}" destId="{C0EF93FF-E3FA-4F03-95EC-495AFFEDAD9D}" srcOrd="1" destOrd="0" parTransId="{5000A3E0-EA27-4711-ABAB-CB862D9B4DAA}" sibTransId="{2C70011F-321A-4188-9B20-9936A2ADC430}"/>
    <dgm:cxn modelId="{20E85FD9-8057-0B41-AD40-EF14ABA9D41D}" type="presOf" srcId="{63FDEDE5-79CD-45F5-AD1E-AC8D4B188F59}" destId="{2A6EE987-6CE9-6342-9BE7-777FBF920F50}" srcOrd="0" destOrd="0" presId="urn:microsoft.com/office/officeart/2008/layout/LinedList"/>
    <dgm:cxn modelId="{DA15F8D0-1CFD-894C-87D3-5FD21C66685B}" type="presParOf" srcId="{2A6EE987-6CE9-6342-9BE7-777FBF920F50}" destId="{7BCFE5F9-30E9-1D4E-A45B-856B103C29C3}" srcOrd="0" destOrd="0" presId="urn:microsoft.com/office/officeart/2008/layout/LinedList"/>
    <dgm:cxn modelId="{09570ADF-2E3B-2444-B990-206C4554AA7F}" type="presParOf" srcId="{2A6EE987-6CE9-6342-9BE7-777FBF920F50}" destId="{81B042E3-6E1A-024B-AA9A-5A6E551F7AC2}" srcOrd="1" destOrd="0" presId="urn:microsoft.com/office/officeart/2008/layout/LinedList"/>
    <dgm:cxn modelId="{B1D9D098-1912-6E4A-A247-BE675B65C05B}" type="presParOf" srcId="{81B042E3-6E1A-024B-AA9A-5A6E551F7AC2}" destId="{69A01B9D-7807-6045-8033-567A02D6C7DD}" srcOrd="0" destOrd="0" presId="urn:microsoft.com/office/officeart/2008/layout/LinedList"/>
    <dgm:cxn modelId="{E577AF8E-6292-B547-BCC6-158FB4AEB2EF}" type="presParOf" srcId="{81B042E3-6E1A-024B-AA9A-5A6E551F7AC2}" destId="{DD95B8EC-B6AC-4C42-821E-F2572E115010}" srcOrd="1" destOrd="0" presId="urn:microsoft.com/office/officeart/2008/layout/LinedList"/>
    <dgm:cxn modelId="{0F0A7D6D-275C-D843-B6C2-1ED8CF392252}" type="presParOf" srcId="{2A6EE987-6CE9-6342-9BE7-777FBF920F50}" destId="{A500B726-B2AA-DD4D-83B8-C1DE35DCFC25}" srcOrd="2" destOrd="0" presId="urn:microsoft.com/office/officeart/2008/layout/LinedList"/>
    <dgm:cxn modelId="{E5F48082-EDFB-BE4B-B205-6CDC0E2C75AE}" type="presParOf" srcId="{2A6EE987-6CE9-6342-9BE7-777FBF920F50}" destId="{C571CC89-F9F1-2C44-835B-900F784DAE19}" srcOrd="3" destOrd="0" presId="urn:microsoft.com/office/officeart/2008/layout/LinedList"/>
    <dgm:cxn modelId="{D7C4C1FB-169E-574D-A16C-39A913FEFBB3}" type="presParOf" srcId="{C571CC89-F9F1-2C44-835B-900F784DAE19}" destId="{7EA1C429-B180-D948-872D-8F1E7426FB05}" srcOrd="0" destOrd="0" presId="urn:microsoft.com/office/officeart/2008/layout/LinedList"/>
    <dgm:cxn modelId="{6526439C-8E1E-AA42-BA7E-E6C8CB78FA7A}" type="presParOf" srcId="{C571CC89-F9F1-2C44-835B-900F784DAE19}" destId="{ED59ADCC-67F8-4E46-B409-22E926BA77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5D769A68-F193-4F68-A245-D81489D4B7F5}">
      <dgm:prSet custT="1"/>
      <dgm:spPr/>
      <dgm:t>
        <a:bodyPr/>
        <a:lstStyle/>
        <a:p>
          <a:r>
            <a:rPr lang="en-US" sz="1800" dirty="0">
              <a:latin typeface="Times New Roman" panose="02020603050405020304" pitchFamily="18" charset="0"/>
              <a:cs typeface="Times New Roman" panose="02020603050405020304" pitchFamily="18" charset="0"/>
            </a:rPr>
            <a:t>Bias between men and women is evident in many fields, and it should be regarded as the most delicate subject. Therefore, it is crucial that the proper data is gathered.</a:t>
          </a:r>
        </a:p>
      </dgm:t>
    </dgm:pt>
    <dgm:pt modelId="{2888F88D-3091-4382-B31B-99790482DD32}" type="parTrans" cxnId="{B1E0F394-87CB-4329-AAB7-34E428E3D07C}">
      <dgm:prSet/>
      <dgm:spPr/>
      <dgm:t>
        <a:bodyPr/>
        <a:lstStyle/>
        <a:p>
          <a:endParaRPr lang="en-US" sz="1600"/>
        </a:p>
      </dgm:t>
    </dgm:pt>
    <dgm:pt modelId="{819A7B2C-1F4A-420C-9FF4-DA57C81F63EF}" type="sibTrans" cxnId="{B1E0F394-87CB-4329-AAB7-34E428E3D07C}">
      <dgm:prSet/>
      <dgm:spPr/>
      <dgm:t>
        <a:bodyPr/>
        <a:lstStyle/>
        <a:p>
          <a:endParaRPr lang="en-US" sz="1600"/>
        </a:p>
      </dgm:t>
    </dgm:pt>
    <dgm:pt modelId="{43D19AA8-7EE0-43D6-975A-DBE0939BCA27}">
      <dgm:prSet custT="1"/>
      <dgm:spPr/>
      <dgm:t>
        <a:bodyPr/>
        <a:lstStyle/>
        <a:p>
          <a:r>
            <a:rPr lang="en-US" sz="1800" dirty="0">
              <a:latin typeface="Times New Roman" panose="02020603050405020304" pitchFamily="18" charset="0"/>
              <a:cs typeface="Times New Roman" panose="02020603050405020304" pitchFamily="18" charset="0"/>
            </a:rPr>
            <a:t>The graph shows the women’s earning as a percentage of men for a specific profession based on the median weekly earnings.</a:t>
          </a:r>
        </a:p>
      </dgm:t>
    </dgm:pt>
    <dgm:pt modelId="{8718830F-BB14-42BC-8BF6-3B0969FA9540}" type="parTrans" cxnId="{2ACBD723-059F-438A-9BD6-548711BD86BB}">
      <dgm:prSet/>
      <dgm:spPr/>
      <dgm:t>
        <a:bodyPr/>
        <a:lstStyle/>
        <a:p>
          <a:endParaRPr lang="en-US" sz="1600"/>
        </a:p>
      </dgm:t>
    </dgm:pt>
    <dgm:pt modelId="{4FE25DCE-4499-4934-8308-A1A874182979}" type="sibTrans" cxnId="{2ACBD723-059F-438A-9BD6-548711BD86BB}">
      <dgm:prSet/>
      <dgm:spPr/>
      <dgm:t>
        <a:bodyPr/>
        <a:lstStyle/>
        <a:p>
          <a:endParaRPr lang="en-US" sz="1600"/>
        </a:p>
      </dgm:t>
    </dgm:pt>
    <dgm:pt modelId="{88242E9D-7E32-45B9-84CC-EB13B7C3036B}">
      <dgm:prSet custT="1"/>
      <dgm:spPr/>
      <dgm:t>
        <a:bodyPr/>
        <a:lstStyle/>
        <a:p>
          <a:r>
            <a:rPr lang="en-US" sz="1800" dirty="0">
              <a:latin typeface="Times New Roman" panose="02020603050405020304" pitchFamily="18" charset="0"/>
              <a:cs typeface="Times New Roman" panose="02020603050405020304" pitchFamily="18" charset="0"/>
            </a:rPr>
            <a:t>We are aware that salaries for men and women generally differ across all professions. Due to the fact that it displays women's earnings as a percentage of men's earnings, this image only partially indicates how much each gender is paid.</a:t>
          </a:r>
        </a:p>
      </dgm:t>
    </dgm:pt>
    <dgm:pt modelId="{412B59B0-EE72-4F7F-B1EE-EC66B9720458}" type="sibTrans" cxnId="{4D885484-18AF-4001-8C1B-34FB5752B6A4}">
      <dgm:prSet/>
      <dgm:spPr/>
      <dgm:t>
        <a:bodyPr/>
        <a:lstStyle/>
        <a:p>
          <a:endParaRPr lang="en-US" sz="1600"/>
        </a:p>
      </dgm:t>
    </dgm:pt>
    <dgm:pt modelId="{429602D9-EC3D-4E54-8A06-26FAC9D78DC4}" type="parTrans" cxnId="{4D885484-18AF-4001-8C1B-34FB5752B6A4}">
      <dgm:prSet/>
      <dgm:spPr/>
      <dgm:t>
        <a:bodyPr/>
        <a:lstStyle/>
        <a:p>
          <a:endParaRPr lang="en-US" sz="1600"/>
        </a:p>
      </dgm:t>
    </dgm:pt>
    <dgm:pt modelId="{C0EF93FF-E3FA-4F03-95EC-495AFFEDAD9D}">
      <dgm:prSet custT="1"/>
      <dgm:spPr/>
      <dgm:t>
        <a:bodyPr/>
        <a:lstStyle/>
        <a:p>
          <a:r>
            <a:rPr lang="en-US" sz="1800" dirty="0">
              <a:latin typeface="Times New Roman" panose="02020603050405020304" pitchFamily="18" charset="0"/>
              <a:cs typeface="Times New Roman" panose="02020603050405020304" pitchFamily="18" charset="0"/>
            </a:rPr>
            <a:t>It is difficult for the person to make a decision because the visualization is not presented in the proper way in this instance.</a:t>
          </a:r>
        </a:p>
      </dgm:t>
    </dgm:pt>
    <dgm:pt modelId="{2C70011F-321A-4188-9B20-9936A2ADC430}" type="sibTrans" cxnId="{014680B9-6DA2-4342-ABBA-24EC353CF276}">
      <dgm:prSet/>
      <dgm:spPr/>
      <dgm:t>
        <a:bodyPr/>
        <a:lstStyle/>
        <a:p>
          <a:endParaRPr lang="en-US" sz="1600"/>
        </a:p>
      </dgm:t>
    </dgm:pt>
    <dgm:pt modelId="{5000A3E0-EA27-4711-ABAB-CB862D9B4DAA}" type="parTrans" cxnId="{014680B9-6DA2-4342-ABBA-24EC353CF276}">
      <dgm:prSet/>
      <dgm:spPr/>
      <dgm:t>
        <a:bodyPr/>
        <a:lstStyle/>
        <a:p>
          <a:endParaRPr lang="en-US" sz="1600"/>
        </a:p>
      </dgm:t>
    </dgm:pt>
    <dgm:pt modelId="{F7A4471A-8E0A-7842-B184-4926AC41FCEF}" type="pres">
      <dgm:prSet presAssocID="{63FDEDE5-79CD-45F5-AD1E-AC8D4B188F59}" presName="vert0" presStyleCnt="0">
        <dgm:presLayoutVars>
          <dgm:dir/>
          <dgm:animOne val="branch"/>
          <dgm:animLvl val="lvl"/>
        </dgm:presLayoutVars>
      </dgm:prSet>
      <dgm:spPr/>
    </dgm:pt>
    <dgm:pt modelId="{2DD91894-2D7B-CB44-8684-1BA5579F08BF}" type="pres">
      <dgm:prSet presAssocID="{5D769A68-F193-4F68-A245-D81489D4B7F5}" presName="thickLine" presStyleLbl="alignNode1" presStyleIdx="0" presStyleCnt="4"/>
      <dgm:spPr/>
    </dgm:pt>
    <dgm:pt modelId="{724918EA-B3D5-6648-8193-D1C2859EB26D}" type="pres">
      <dgm:prSet presAssocID="{5D769A68-F193-4F68-A245-D81489D4B7F5}" presName="horz1" presStyleCnt="0"/>
      <dgm:spPr/>
    </dgm:pt>
    <dgm:pt modelId="{94B316F8-074F-CC46-A913-92FE57D65A5F}" type="pres">
      <dgm:prSet presAssocID="{5D769A68-F193-4F68-A245-D81489D4B7F5}" presName="tx1" presStyleLbl="revTx" presStyleIdx="0" presStyleCnt="4" custScaleY="59669"/>
      <dgm:spPr/>
    </dgm:pt>
    <dgm:pt modelId="{393A1E58-729A-9A48-B632-0F1900493E2C}" type="pres">
      <dgm:prSet presAssocID="{5D769A68-F193-4F68-A245-D81489D4B7F5}" presName="vert1" presStyleCnt="0"/>
      <dgm:spPr/>
    </dgm:pt>
    <dgm:pt modelId="{7D875806-561D-D742-AA44-48BDE1B5BC14}" type="pres">
      <dgm:prSet presAssocID="{43D19AA8-7EE0-43D6-975A-DBE0939BCA27}" presName="thickLine" presStyleLbl="alignNode1" presStyleIdx="1" presStyleCnt="4"/>
      <dgm:spPr/>
    </dgm:pt>
    <dgm:pt modelId="{83A2E9C5-078F-D246-8058-C4EE8234F866}" type="pres">
      <dgm:prSet presAssocID="{43D19AA8-7EE0-43D6-975A-DBE0939BCA27}" presName="horz1" presStyleCnt="0"/>
      <dgm:spPr/>
    </dgm:pt>
    <dgm:pt modelId="{B14BA584-68B0-684B-879B-1F74C9E59842}" type="pres">
      <dgm:prSet presAssocID="{43D19AA8-7EE0-43D6-975A-DBE0939BCA27}" presName="tx1" presStyleLbl="revTx" presStyleIdx="1" presStyleCnt="4" custScaleY="54013"/>
      <dgm:spPr/>
    </dgm:pt>
    <dgm:pt modelId="{0FC57C42-9192-3F4D-9F32-69819B185754}" type="pres">
      <dgm:prSet presAssocID="{43D19AA8-7EE0-43D6-975A-DBE0939BCA27}" presName="vert1" presStyleCnt="0"/>
      <dgm:spPr/>
    </dgm:pt>
    <dgm:pt modelId="{C53C1D21-F4D1-C949-8B5E-72C5A011A297}" type="pres">
      <dgm:prSet presAssocID="{88242E9D-7E32-45B9-84CC-EB13B7C3036B}" presName="thickLine" presStyleLbl="alignNode1" presStyleIdx="2" presStyleCnt="4"/>
      <dgm:spPr/>
    </dgm:pt>
    <dgm:pt modelId="{D3420FD2-59BC-5841-9251-8F519520747B}" type="pres">
      <dgm:prSet presAssocID="{88242E9D-7E32-45B9-84CC-EB13B7C3036B}" presName="horz1" presStyleCnt="0"/>
      <dgm:spPr/>
    </dgm:pt>
    <dgm:pt modelId="{72BB05BD-7090-F343-B40D-15BC6809F630}" type="pres">
      <dgm:prSet presAssocID="{88242E9D-7E32-45B9-84CC-EB13B7C3036B}" presName="tx1" presStyleLbl="revTx" presStyleIdx="2" presStyleCnt="4" custScaleY="79859"/>
      <dgm:spPr/>
    </dgm:pt>
    <dgm:pt modelId="{17A35CA0-9915-4C42-A8F2-FF934BC4770C}" type="pres">
      <dgm:prSet presAssocID="{88242E9D-7E32-45B9-84CC-EB13B7C3036B}" presName="vert1" presStyleCnt="0"/>
      <dgm:spPr/>
    </dgm:pt>
    <dgm:pt modelId="{73DF9A47-EE2A-D245-92B4-0D6F1DF4500E}" type="pres">
      <dgm:prSet presAssocID="{C0EF93FF-E3FA-4F03-95EC-495AFFEDAD9D}" presName="thickLine" presStyleLbl="alignNode1" presStyleIdx="3" presStyleCnt="4"/>
      <dgm:spPr/>
    </dgm:pt>
    <dgm:pt modelId="{80FCC06A-A8FD-3442-ABE9-181D7A9EB4E7}" type="pres">
      <dgm:prSet presAssocID="{C0EF93FF-E3FA-4F03-95EC-495AFFEDAD9D}" presName="horz1" presStyleCnt="0"/>
      <dgm:spPr/>
    </dgm:pt>
    <dgm:pt modelId="{EF701247-A8CB-644B-A4A8-137BC621B5A7}" type="pres">
      <dgm:prSet presAssocID="{C0EF93FF-E3FA-4F03-95EC-495AFFEDAD9D}" presName="tx1" presStyleLbl="revTx" presStyleIdx="3" presStyleCnt="4" custScaleY="62771"/>
      <dgm:spPr/>
    </dgm:pt>
    <dgm:pt modelId="{F5EB0910-6FBE-5E48-A2FF-533463FE2F95}" type="pres">
      <dgm:prSet presAssocID="{C0EF93FF-E3FA-4F03-95EC-495AFFEDAD9D}" presName="vert1" presStyleCnt="0"/>
      <dgm:spPr/>
    </dgm:pt>
  </dgm:ptLst>
  <dgm:cxnLst>
    <dgm:cxn modelId="{8F4F0701-F6D5-2F43-802F-45619B1B62D7}" type="presOf" srcId="{43D19AA8-7EE0-43D6-975A-DBE0939BCA27}" destId="{B14BA584-68B0-684B-879B-1F74C9E59842}" srcOrd="0" destOrd="0" presId="urn:microsoft.com/office/officeart/2008/layout/LinedList"/>
    <dgm:cxn modelId="{F75E0103-C638-8F4B-AF15-942283D3C803}" type="presOf" srcId="{5D769A68-F193-4F68-A245-D81489D4B7F5}" destId="{94B316F8-074F-CC46-A913-92FE57D65A5F}" srcOrd="0" destOrd="0" presId="urn:microsoft.com/office/officeart/2008/layout/LinedList"/>
    <dgm:cxn modelId="{2ACBD723-059F-438A-9BD6-548711BD86BB}" srcId="{63FDEDE5-79CD-45F5-AD1E-AC8D4B188F59}" destId="{43D19AA8-7EE0-43D6-975A-DBE0939BCA27}" srcOrd="1" destOrd="0" parTransId="{8718830F-BB14-42BC-8BF6-3B0969FA9540}" sibTransId="{4FE25DCE-4499-4934-8308-A1A874182979}"/>
    <dgm:cxn modelId="{4D885484-18AF-4001-8C1B-34FB5752B6A4}" srcId="{63FDEDE5-79CD-45F5-AD1E-AC8D4B188F59}" destId="{88242E9D-7E32-45B9-84CC-EB13B7C3036B}" srcOrd="2" destOrd="0" parTransId="{429602D9-EC3D-4E54-8A06-26FAC9D78DC4}" sibTransId="{412B59B0-EE72-4F7F-B1EE-EC66B9720458}"/>
    <dgm:cxn modelId="{B1E0F394-87CB-4329-AAB7-34E428E3D07C}" srcId="{63FDEDE5-79CD-45F5-AD1E-AC8D4B188F59}" destId="{5D769A68-F193-4F68-A245-D81489D4B7F5}" srcOrd="0" destOrd="0" parTransId="{2888F88D-3091-4382-B31B-99790482DD32}" sibTransId="{819A7B2C-1F4A-420C-9FF4-DA57C81F63EF}"/>
    <dgm:cxn modelId="{014680B9-6DA2-4342-ABBA-24EC353CF276}" srcId="{63FDEDE5-79CD-45F5-AD1E-AC8D4B188F59}" destId="{C0EF93FF-E3FA-4F03-95EC-495AFFEDAD9D}" srcOrd="3" destOrd="0" parTransId="{5000A3E0-EA27-4711-ABAB-CB862D9B4DAA}" sibTransId="{2C70011F-321A-4188-9B20-9936A2ADC430}"/>
    <dgm:cxn modelId="{75C7FBD3-8B77-0C46-A73A-7B48710BA809}" type="presOf" srcId="{63FDEDE5-79CD-45F5-AD1E-AC8D4B188F59}" destId="{F7A4471A-8E0A-7842-B184-4926AC41FCEF}" srcOrd="0" destOrd="0" presId="urn:microsoft.com/office/officeart/2008/layout/LinedList"/>
    <dgm:cxn modelId="{CF3912DB-D03F-CE4E-B28B-7BCD032F5E19}" type="presOf" srcId="{88242E9D-7E32-45B9-84CC-EB13B7C3036B}" destId="{72BB05BD-7090-F343-B40D-15BC6809F630}" srcOrd="0" destOrd="0" presId="urn:microsoft.com/office/officeart/2008/layout/LinedList"/>
    <dgm:cxn modelId="{D2C9CFEC-398C-B14B-A493-DE83F3119106}" type="presOf" srcId="{C0EF93FF-E3FA-4F03-95EC-495AFFEDAD9D}" destId="{EF701247-A8CB-644B-A4A8-137BC621B5A7}" srcOrd="0" destOrd="0" presId="urn:microsoft.com/office/officeart/2008/layout/LinedList"/>
    <dgm:cxn modelId="{9B441496-415D-3A48-93A0-3D85ACAF5DCF}" type="presParOf" srcId="{F7A4471A-8E0A-7842-B184-4926AC41FCEF}" destId="{2DD91894-2D7B-CB44-8684-1BA5579F08BF}" srcOrd="0" destOrd="0" presId="urn:microsoft.com/office/officeart/2008/layout/LinedList"/>
    <dgm:cxn modelId="{B72DC337-C922-674C-B5F7-31DE1C74707B}" type="presParOf" srcId="{F7A4471A-8E0A-7842-B184-4926AC41FCEF}" destId="{724918EA-B3D5-6648-8193-D1C2859EB26D}" srcOrd="1" destOrd="0" presId="urn:microsoft.com/office/officeart/2008/layout/LinedList"/>
    <dgm:cxn modelId="{5C840649-C584-2646-8171-AADEE5F03EA0}" type="presParOf" srcId="{724918EA-B3D5-6648-8193-D1C2859EB26D}" destId="{94B316F8-074F-CC46-A913-92FE57D65A5F}" srcOrd="0" destOrd="0" presId="urn:microsoft.com/office/officeart/2008/layout/LinedList"/>
    <dgm:cxn modelId="{0D45021B-A451-DE44-BA06-D4316416F313}" type="presParOf" srcId="{724918EA-B3D5-6648-8193-D1C2859EB26D}" destId="{393A1E58-729A-9A48-B632-0F1900493E2C}" srcOrd="1" destOrd="0" presId="urn:microsoft.com/office/officeart/2008/layout/LinedList"/>
    <dgm:cxn modelId="{B079A116-84B5-364A-8286-0007E99435CE}" type="presParOf" srcId="{F7A4471A-8E0A-7842-B184-4926AC41FCEF}" destId="{7D875806-561D-D742-AA44-48BDE1B5BC14}" srcOrd="2" destOrd="0" presId="urn:microsoft.com/office/officeart/2008/layout/LinedList"/>
    <dgm:cxn modelId="{58F91D66-B275-BA4D-ABE8-A5CB7640E842}" type="presParOf" srcId="{F7A4471A-8E0A-7842-B184-4926AC41FCEF}" destId="{83A2E9C5-078F-D246-8058-C4EE8234F866}" srcOrd="3" destOrd="0" presId="urn:microsoft.com/office/officeart/2008/layout/LinedList"/>
    <dgm:cxn modelId="{8784CA86-B6E3-8443-81F9-5E130EF0EB75}" type="presParOf" srcId="{83A2E9C5-078F-D246-8058-C4EE8234F866}" destId="{B14BA584-68B0-684B-879B-1F74C9E59842}" srcOrd="0" destOrd="0" presId="urn:microsoft.com/office/officeart/2008/layout/LinedList"/>
    <dgm:cxn modelId="{B89AFE7C-FC6D-B64D-827D-06632F101AAC}" type="presParOf" srcId="{83A2E9C5-078F-D246-8058-C4EE8234F866}" destId="{0FC57C42-9192-3F4D-9F32-69819B185754}" srcOrd="1" destOrd="0" presId="urn:microsoft.com/office/officeart/2008/layout/LinedList"/>
    <dgm:cxn modelId="{D2B08042-CB49-9D4D-B436-D0321972D818}" type="presParOf" srcId="{F7A4471A-8E0A-7842-B184-4926AC41FCEF}" destId="{C53C1D21-F4D1-C949-8B5E-72C5A011A297}" srcOrd="4" destOrd="0" presId="urn:microsoft.com/office/officeart/2008/layout/LinedList"/>
    <dgm:cxn modelId="{6182C91A-AA6A-2046-81DC-7945113BE213}" type="presParOf" srcId="{F7A4471A-8E0A-7842-B184-4926AC41FCEF}" destId="{D3420FD2-59BC-5841-9251-8F519520747B}" srcOrd="5" destOrd="0" presId="urn:microsoft.com/office/officeart/2008/layout/LinedList"/>
    <dgm:cxn modelId="{DC9A9A5D-ABF0-024F-B98C-F6070F1AA39F}" type="presParOf" srcId="{D3420FD2-59BC-5841-9251-8F519520747B}" destId="{72BB05BD-7090-F343-B40D-15BC6809F630}" srcOrd="0" destOrd="0" presId="urn:microsoft.com/office/officeart/2008/layout/LinedList"/>
    <dgm:cxn modelId="{37FB29CF-DDD8-B644-B755-AAF3D0826604}" type="presParOf" srcId="{D3420FD2-59BC-5841-9251-8F519520747B}" destId="{17A35CA0-9915-4C42-A8F2-FF934BC4770C}" srcOrd="1" destOrd="0" presId="urn:microsoft.com/office/officeart/2008/layout/LinedList"/>
    <dgm:cxn modelId="{E80F0259-C528-1A4B-BF3C-4513AE25BE98}" type="presParOf" srcId="{F7A4471A-8E0A-7842-B184-4926AC41FCEF}" destId="{73DF9A47-EE2A-D245-92B4-0D6F1DF4500E}" srcOrd="6" destOrd="0" presId="urn:microsoft.com/office/officeart/2008/layout/LinedList"/>
    <dgm:cxn modelId="{E316D021-E4BF-CF47-8E75-790E4ECC6FB9}" type="presParOf" srcId="{F7A4471A-8E0A-7842-B184-4926AC41FCEF}" destId="{80FCC06A-A8FD-3442-ABE9-181D7A9EB4E7}" srcOrd="7" destOrd="0" presId="urn:microsoft.com/office/officeart/2008/layout/LinedList"/>
    <dgm:cxn modelId="{C8AFC1AC-0C83-A140-9CE9-4E7B8EBBD54F}" type="presParOf" srcId="{80FCC06A-A8FD-3442-ABE9-181D7A9EB4E7}" destId="{EF701247-A8CB-644B-A4A8-137BC621B5A7}" srcOrd="0" destOrd="0" presId="urn:microsoft.com/office/officeart/2008/layout/LinedList"/>
    <dgm:cxn modelId="{D562A956-E5F5-384D-AA9A-1519231CD60D}" type="presParOf" srcId="{80FCC06A-A8FD-3442-ABE9-181D7A9EB4E7}" destId="{F5EB0910-6FBE-5E48-A2FF-533463FE2F9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5D769A68-F193-4F68-A245-D81489D4B7F5}">
      <dgm:prSet custT="1"/>
      <dgm:spPr/>
      <dgm:t>
        <a:bodyPr/>
        <a:lstStyle/>
        <a:p>
          <a:r>
            <a:rPr lang="en-US" sz="2400" dirty="0">
              <a:solidFill>
                <a:schemeClr val="tx1"/>
              </a:solidFill>
              <a:latin typeface="Times New Roman" panose="02020603050405020304" pitchFamily="18" charset="0"/>
              <a:cs typeface="Times New Roman" panose="02020603050405020304" pitchFamily="18" charset="0"/>
            </a:rPr>
            <a:t>By looking at the scatter plot, you can see how the complexity of the visualization has changed compared to bad graph.</a:t>
          </a:r>
        </a:p>
      </dgm:t>
    </dgm:pt>
    <dgm:pt modelId="{2888F88D-3091-4382-B31B-99790482DD32}" type="parTrans" cxnId="{B1E0F394-87CB-4329-AAB7-34E428E3D07C}">
      <dgm:prSet/>
      <dgm:spPr/>
      <dgm:t>
        <a:bodyPr/>
        <a:lstStyle/>
        <a:p>
          <a:endParaRPr lang="en-US" sz="1600"/>
        </a:p>
      </dgm:t>
    </dgm:pt>
    <dgm:pt modelId="{819A7B2C-1F4A-420C-9FF4-DA57C81F63EF}" type="sibTrans" cxnId="{B1E0F394-87CB-4329-AAB7-34E428E3D07C}">
      <dgm:prSet/>
      <dgm:spPr/>
      <dgm:t>
        <a:bodyPr/>
        <a:lstStyle/>
        <a:p>
          <a:endParaRPr lang="en-US" sz="1600"/>
        </a:p>
      </dgm:t>
    </dgm:pt>
    <dgm:pt modelId="{43D19AA8-7EE0-43D6-975A-DBE0939BCA27}">
      <dgm:prSet custT="1"/>
      <dgm:spPr/>
      <dgm:t>
        <a:bodyPr/>
        <a:lstStyle/>
        <a:p>
          <a:r>
            <a:rPr lang="en-US" sz="2400" dirty="0">
              <a:latin typeface="Times New Roman" panose="02020603050405020304" pitchFamily="18" charset="0"/>
              <a:cs typeface="Times New Roman" panose="02020603050405020304" pitchFamily="18" charset="0"/>
            </a:rPr>
            <a:t>The scatter plot shows the wages of male in red and female in blue respect to the profession.</a:t>
          </a:r>
          <a:r>
            <a:rPr lang="en-US" sz="2400" dirty="0">
              <a:solidFill>
                <a:schemeClr val="tx1"/>
              </a:solidFill>
              <a:latin typeface="Times New Roman" panose="02020603050405020304" pitchFamily="18" charset="0"/>
              <a:cs typeface="Times New Roman" panose="02020603050405020304" pitchFamily="18" charset="0"/>
            </a:rPr>
            <a:t> The professions are sorted in ascending order with respect to </a:t>
          </a:r>
          <a:r>
            <a:rPr lang="en-US" sz="2400" dirty="0">
              <a:latin typeface="Times New Roman" panose="02020603050405020304" pitchFamily="18" charset="0"/>
              <a:cs typeface="Times New Roman" panose="02020603050405020304" pitchFamily="18" charset="0"/>
            </a:rPr>
            <a:t>women’s earning as a percentage of men. </a:t>
          </a:r>
        </a:p>
      </dgm:t>
    </dgm:pt>
    <dgm:pt modelId="{8718830F-BB14-42BC-8BF6-3B0969FA9540}" type="parTrans" cxnId="{2ACBD723-059F-438A-9BD6-548711BD86BB}">
      <dgm:prSet/>
      <dgm:spPr/>
      <dgm:t>
        <a:bodyPr/>
        <a:lstStyle/>
        <a:p>
          <a:endParaRPr lang="en-US" sz="1600"/>
        </a:p>
      </dgm:t>
    </dgm:pt>
    <dgm:pt modelId="{4FE25DCE-4499-4934-8308-A1A874182979}" type="sibTrans" cxnId="{2ACBD723-059F-438A-9BD6-548711BD86BB}">
      <dgm:prSet/>
      <dgm:spPr/>
      <dgm:t>
        <a:bodyPr/>
        <a:lstStyle/>
        <a:p>
          <a:endParaRPr lang="en-US" sz="1600"/>
        </a:p>
      </dgm:t>
    </dgm:pt>
    <dgm:pt modelId="{88242E9D-7E32-45B9-84CC-EB13B7C3036B}">
      <dgm:prSet custT="1"/>
      <dgm:spPr/>
      <dgm:t>
        <a:bodyPr/>
        <a:lstStyle/>
        <a:p>
          <a:r>
            <a:rPr lang="en-US" sz="2400" dirty="0">
              <a:latin typeface="Times New Roman" panose="02020603050405020304" pitchFamily="18" charset="0"/>
              <a:cs typeface="Times New Roman" panose="02020603050405020304" pitchFamily="18" charset="0"/>
            </a:rPr>
            <a:t>For example, there is a less wage gap for nursing when compared with other professions.</a:t>
          </a:r>
        </a:p>
      </dgm:t>
    </dgm:pt>
    <dgm:pt modelId="{412B59B0-EE72-4F7F-B1EE-EC66B9720458}" type="sibTrans" cxnId="{4D885484-18AF-4001-8C1B-34FB5752B6A4}">
      <dgm:prSet/>
      <dgm:spPr/>
      <dgm:t>
        <a:bodyPr/>
        <a:lstStyle/>
        <a:p>
          <a:endParaRPr lang="en-US" sz="1600"/>
        </a:p>
      </dgm:t>
    </dgm:pt>
    <dgm:pt modelId="{429602D9-EC3D-4E54-8A06-26FAC9D78DC4}" type="parTrans" cxnId="{4D885484-18AF-4001-8C1B-34FB5752B6A4}">
      <dgm:prSet/>
      <dgm:spPr/>
      <dgm:t>
        <a:bodyPr/>
        <a:lstStyle/>
        <a:p>
          <a:endParaRPr lang="en-US" sz="1600"/>
        </a:p>
      </dgm:t>
    </dgm:pt>
    <dgm:pt modelId="{F7A4471A-8E0A-7842-B184-4926AC41FCEF}" type="pres">
      <dgm:prSet presAssocID="{63FDEDE5-79CD-45F5-AD1E-AC8D4B188F59}" presName="vert0" presStyleCnt="0">
        <dgm:presLayoutVars>
          <dgm:dir/>
          <dgm:animOne val="branch"/>
          <dgm:animLvl val="lvl"/>
        </dgm:presLayoutVars>
      </dgm:prSet>
      <dgm:spPr/>
    </dgm:pt>
    <dgm:pt modelId="{2DD91894-2D7B-CB44-8684-1BA5579F08BF}" type="pres">
      <dgm:prSet presAssocID="{5D769A68-F193-4F68-A245-D81489D4B7F5}" presName="thickLine" presStyleLbl="alignNode1" presStyleIdx="0" presStyleCnt="3"/>
      <dgm:spPr/>
    </dgm:pt>
    <dgm:pt modelId="{724918EA-B3D5-6648-8193-D1C2859EB26D}" type="pres">
      <dgm:prSet presAssocID="{5D769A68-F193-4F68-A245-D81489D4B7F5}" presName="horz1" presStyleCnt="0"/>
      <dgm:spPr/>
    </dgm:pt>
    <dgm:pt modelId="{94B316F8-074F-CC46-A913-92FE57D65A5F}" type="pres">
      <dgm:prSet presAssocID="{5D769A68-F193-4F68-A245-D81489D4B7F5}" presName="tx1" presStyleLbl="revTx" presStyleIdx="0" presStyleCnt="3" custScaleY="82760"/>
      <dgm:spPr/>
    </dgm:pt>
    <dgm:pt modelId="{393A1E58-729A-9A48-B632-0F1900493E2C}" type="pres">
      <dgm:prSet presAssocID="{5D769A68-F193-4F68-A245-D81489D4B7F5}" presName="vert1" presStyleCnt="0"/>
      <dgm:spPr/>
    </dgm:pt>
    <dgm:pt modelId="{7D875806-561D-D742-AA44-48BDE1B5BC14}" type="pres">
      <dgm:prSet presAssocID="{43D19AA8-7EE0-43D6-975A-DBE0939BCA27}" presName="thickLine" presStyleLbl="alignNode1" presStyleIdx="1" presStyleCnt="3"/>
      <dgm:spPr/>
    </dgm:pt>
    <dgm:pt modelId="{83A2E9C5-078F-D246-8058-C4EE8234F866}" type="pres">
      <dgm:prSet presAssocID="{43D19AA8-7EE0-43D6-975A-DBE0939BCA27}" presName="horz1" presStyleCnt="0"/>
      <dgm:spPr/>
    </dgm:pt>
    <dgm:pt modelId="{B14BA584-68B0-684B-879B-1F74C9E59842}" type="pres">
      <dgm:prSet presAssocID="{43D19AA8-7EE0-43D6-975A-DBE0939BCA27}" presName="tx1" presStyleLbl="revTx" presStyleIdx="1" presStyleCnt="3" custScaleY="136458"/>
      <dgm:spPr/>
    </dgm:pt>
    <dgm:pt modelId="{0FC57C42-9192-3F4D-9F32-69819B185754}" type="pres">
      <dgm:prSet presAssocID="{43D19AA8-7EE0-43D6-975A-DBE0939BCA27}" presName="vert1" presStyleCnt="0"/>
      <dgm:spPr/>
    </dgm:pt>
    <dgm:pt modelId="{C53C1D21-F4D1-C949-8B5E-72C5A011A297}" type="pres">
      <dgm:prSet presAssocID="{88242E9D-7E32-45B9-84CC-EB13B7C3036B}" presName="thickLine" presStyleLbl="alignNode1" presStyleIdx="2" presStyleCnt="3"/>
      <dgm:spPr/>
    </dgm:pt>
    <dgm:pt modelId="{D3420FD2-59BC-5841-9251-8F519520747B}" type="pres">
      <dgm:prSet presAssocID="{88242E9D-7E32-45B9-84CC-EB13B7C3036B}" presName="horz1" presStyleCnt="0"/>
      <dgm:spPr/>
    </dgm:pt>
    <dgm:pt modelId="{72BB05BD-7090-F343-B40D-15BC6809F630}" type="pres">
      <dgm:prSet presAssocID="{88242E9D-7E32-45B9-84CC-EB13B7C3036B}" presName="tx1" presStyleLbl="revTx" presStyleIdx="2" presStyleCnt="3" custScaleY="54023"/>
      <dgm:spPr/>
    </dgm:pt>
    <dgm:pt modelId="{17A35CA0-9915-4C42-A8F2-FF934BC4770C}" type="pres">
      <dgm:prSet presAssocID="{88242E9D-7E32-45B9-84CC-EB13B7C3036B}" presName="vert1" presStyleCnt="0"/>
      <dgm:spPr/>
    </dgm:pt>
  </dgm:ptLst>
  <dgm:cxnLst>
    <dgm:cxn modelId="{8F4F0701-F6D5-2F43-802F-45619B1B62D7}" type="presOf" srcId="{43D19AA8-7EE0-43D6-975A-DBE0939BCA27}" destId="{B14BA584-68B0-684B-879B-1F74C9E59842}" srcOrd="0" destOrd="0" presId="urn:microsoft.com/office/officeart/2008/layout/LinedList"/>
    <dgm:cxn modelId="{F75E0103-C638-8F4B-AF15-942283D3C803}" type="presOf" srcId="{5D769A68-F193-4F68-A245-D81489D4B7F5}" destId="{94B316F8-074F-CC46-A913-92FE57D65A5F}" srcOrd="0" destOrd="0" presId="urn:microsoft.com/office/officeart/2008/layout/LinedList"/>
    <dgm:cxn modelId="{2ACBD723-059F-438A-9BD6-548711BD86BB}" srcId="{63FDEDE5-79CD-45F5-AD1E-AC8D4B188F59}" destId="{43D19AA8-7EE0-43D6-975A-DBE0939BCA27}" srcOrd="1" destOrd="0" parTransId="{8718830F-BB14-42BC-8BF6-3B0969FA9540}" sibTransId="{4FE25DCE-4499-4934-8308-A1A874182979}"/>
    <dgm:cxn modelId="{4D885484-18AF-4001-8C1B-34FB5752B6A4}" srcId="{63FDEDE5-79CD-45F5-AD1E-AC8D4B188F59}" destId="{88242E9D-7E32-45B9-84CC-EB13B7C3036B}" srcOrd="2" destOrd="0" parTransId="{429602D9-EC3D-4E54-8A06-26FAC9D78DC4}" sibTransId="{412B59B0-EE72-4F7F-B1EE-EC66B9720458}"/>
    <dgm:cxn modelId="{B1E0F394-87CB-4329-AAB7-34E428E3D07C}" srcId="{63FDEDE5-79CD-45F5-AD1E-AC8D4B188F59}" destId="{5D769A68-F193-4F68-A245-D81489D4B7F5}" srcOrd="0" destOrd="0" parTransId="{2888F88D-3091-4382-B31B-99790482DD32}" sibTransId="{819A7B2C-1F4A-420C-9FF4-DA57C81F63EF}"/>
    <dgm:cxn modelId="{75C7FBD3-8B77-0C46-A73A-7B48710BA809}" type="presOf" srcId="{63FDEDE5-79CD-45F5-AD1E-AC8D4B188F59}" destId="{F7A4471A-8E0A-7842-B184-4926AC41FCEF}" srcOrd="0" destOrd="0" presId="urn:microsoft.com/office/officeart/2008/layout/LinedList"/>
    <dgm:cxn modelId="{CF3912DB-D03F-CE4E-B28B-7BCD032F5E19}" type="presOf" srcId="{88242E9D-7E32-45B9-84CC-EB13B7C3036B}" destId="{72BB05BD-7090-F343-B40D-15BC6809F630}" srcOrd="0" destOrd="0" presId="urn:microsoft.com/office/officeart/2008/layout/LinedList"/>
    <dgm:cxn modelId="{9B441496-415D-3A48-93A0-3D85ACAF5DCF}" type="presParOf" srcId="{F7A4471A-8E0A-7842-B184-4926AC41FCEF}" destId="{2DD91894-2D7B-CB44-8684-1BA5579F08BF}" srcOrd="0" destOrd="0" presId="urn:microsoft.com/office/officeart/2008/layout/LinedList"/>
    <dgm:cxn modelId="{B72DC337-C922-674C-B5F7-31DE1C74707B}" type="presParOf" srcId="{F7A4471A-8E0A-7842-B184-4926AC41FCEF}" destId="{724918EA-B3D5-6648-8193-D1C2859EB26D}" srcOrd="1" destOrd="0" presId="urn:microsoft.com/office/officeart/2008/layout/LinedList"/>
    <dgm:cxn modelId="{5C840649-C584-2646-8171-AADEE5F03EA0}" type="presParOf" srcId="{724918EA-B3D5-6648-8193-D1C2859EB26D}" destId="{94B316F8-074F-CC46-A913-92FE57D65A5F}" srcOrd="0" destOrd="0" presId="urn:microsoft.com/office/officeart/2008/layout/LinedList"/>
    <dgm:cxn modelId="{0D45021B-A451-DE44-BA06-D4316416F313}" type="presParOf" srcId="{724918EA-B3D5-6648-8193-D1C2859EB26D}" destId="{393A1E58-729A-9A48-B632-0F1900493E2C}" srcOrd="1" destOrd="0" presId="urn:microsoft.com/office/officeart/2008/layout/LinedList"/>
    <dgm:cxn modelId="{B079A116-84B5-364A-8286-0007E99435CE}" type="presParOf" srcId="{F7A4471A-8E0A-7842-B184-4926AC41FCEF}" destId="{7D875806-561D-D742-AA44-48BDE1B5BC14}" srcOrd="2" destOrd="0" presId="urn:microsoft.com/office/officeart/2008/layout/LinedList"/>
    <dgm:cxn modelId="{58F91D66-B275-BA4D-ABE8-A5CB7640E842}" type="presParOf" srcId="{F7A4471A-8E0A-7842-B184-4926AC41FCEF}" destId="{83A2E9C5-078F-D246-8058-C4EE8234F866}" srcOrd="3" destOrd="0" presId="urn:microsoft.com/office/officeart/2008/layout/LinedList"/>
    <dgm:cxn modelId="{8784CA86-B6E3-8443-81F9-5E130EF0EB75}" type="presParOf" srcId="{83A2E9C5-078F-D246-8058-C4EE8234F866}" destId="{B14BA584-68B0-684B-879B-1F74C9E59842}" srcOrd="0" destOrd="0" presId="urn:microsoft.com/office/officeart/2008/layout/LinedList"/>
    <dgm:cxn modelId="{B89AFE7C-FC6D-B64D-827D-06632F101AAC}" type="presParOf" srcId="{83A2E9C5-078F-D246-8058-C4EE8234F866}" destId="{0FC57C42-9192-3F4D-9F32-69819B185754}" srcOrd="1" destOrd="0" presId="urn:microsoft.com/office/officeart/2008/layout/LinedList"/>
    <dgm:cxn modelId="{D2B08042-CB49-9D4D-B436-D0321972D818}" type="presParOf" srcId="{F7A4471A-8E0A-7842-B184-4926AC41FCEF}" destId="{C53C1D21-F4D1-C949-8B5E-72C5A011A297}" srcOrd="4" destOrd="0" presId="urn:microsoft.com/office/officeart/2008/layout/LinedList"/>
    <dgm:cxn modelId="{6182C91A-AA6A-2046-81DC-7945113BE213}" type="presParOf" srcId="{F7A4471A-8E0A-7842-B184-4926AC41FCEF}" destId="{D3420FD2-59BC-5841-9251-8F519520747B}" srcOrd="5" destOrd="0" presId="urn:microsoft.com/office/officeart/2008/layout/LinedList"/>
    <dgm:cxn modelId="{DC9A9A5D-ABF0-024F-B98C-F6070F1AA39F}" type="presParOf" srcId="{D3420FD2-59BC-5841-9251-8F519520747B}" destId="{72BB05BD-7090-F343-B40D-15BC6809F630}" srcOrd="0" destOrd="0" presId="urn:microsoft.com/office/officeart/2008/layout/LinedList"/>
    <dgm:cxn modelId="{37FB29CF-DDD8-B644-B755-AAF3D0826604}" type="presParOf" srcId="{D3420FD2-59BC-5841-9251-8F519520747B}" destId="{17A35CA0-9915-4C42-A8F2-FF934BC477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5D769A68-F193-4F68-A245-D81489D4B7F5}">
      <dgm:prSet custT="1"/>
      <dgm:spPr/>
      <dgm:t>
        <a:bodyPr/>
        <a:lstStyle/>
        <a:p>
          <a:r>
            <a:rPr lang="en-US" sz="2000" dirty="0">
              <a:latin typeface="Times New Roman" panose="02020603050405020304" pitchFamily="18" charset="0"/>
              <a:cs typeface="Times New Roman" panose="02020603050405020304" pitchFamily="18" charset="0"/>
            </a:rPr>
            <a:t>The bar graph  represents the men and women earning for each profession.</a:t>
          </a:r>
        </a:p>
      </dgm:t>
    </dgm:pt>
    <dgm:pt modelId="{2888F88D-3091-4382-B31B-99790482DD32}" type="parTrans" cxnId="{B1E0F394-87CB-4329-AAB7-34E428E3D07C}">
      <dgm:prSet/>
      <dgm:spPr/>
      <dgm:t>
        <a:bodyPr/>
        <a:lstStyle/>
        <a:p>
          <a:endParaRPr lang="en-US" sz="1600"/>
        </a:p>
      </dgm:t>
    </dgm:pt>
    <dgm:pt modelId="{819A7B2C-1F4A-420C-9FF4-DA57C81F63EF}" type="sibTrans" cxnId="{B1E0F394-87CB-4329-AAB7-34E428E3D07C}">
      <dgm:prSet/>
      <dgm:spPr/>
      <dgm:t>
        <a:bodyPr/>
        <a:lstStyle/>
        <a:p>
          <a:endParaRPr lang="en-US"/>
        </a:p>
      </dgm:t>
    </dgm:pt>
    <dgm:pt modelId="{43D19AA8-7EE0-43D6-975A-DBE0939BCA27}">
      <dgm:prSet custT="1"/>
      <dgm:spPr/>
      <dgm:t>
        <a:bodyPr/>
        <a:lstStyle/>
        <a:p>
          <a:r>
            <a:rPr lang="en-US" sz="2000" dirty="0">
              <a:latin typeface="Times New Roman" panose="02020603050405020304" pitchFamily="18" charset="0"/>
              <a:cs typeface="Times New Roman" panose="02020603050405020304" pitchFamily="18" charset="0"/>
            </a:rPr>
            <a:t>Men and women are depicted differently using appropriate coloring. A color legend is also displayed.</a:t>
          </a:r>
        </a:p>
      </dgm:t>
    </dgm:pt>
    <dgm:pt modelId="{8718830F-BB14-42BC-8BF6-3B0969FA9540}" type="parTrans" cxnId="{2ACBD723-059F-438A-9BD6-548711BD86BB}">
      <dgm:prSet/>
      <dgm:spPr/>
      <dgm:t>
        <a:bodyPr/>
        <a:lstStyle/>
        <a:p>
          <a:endParaRPr lang="en-US" sz="1600"/>
        </a:p>
      </dgm:t>
    </dgm:pt>
    <dgm:pt modelId="{4FE25DCE-4499-4934-8308-A1A874182979}" type="sibTrans" cxnId="{2ACBD723-059F-438A-9BD6-548711BD86BB}">
      <dgm:prSet/>
      <dgm:spPr/>
      <dgm:t>
        <a:bodyPr/>
        <a:lstStyle/>
        <a:p>
          <a:endParaRPr lang="en-US"/>
        </a:p>
      </dgm:t>
    </dgm:pt>
    <dgm:pt modelId="{88242E9D-7E32-45B9-84CC-EB13B7C3036B}">
      <dgm:prSet custT="1"/>
      <dgm:spPr/>
      <dgm:t>
        <a:bodyPr/>
        <a:lstStyle/>
        <a:p>
          <a:r>
            <a:rPr lang="en-US" sz="2000" dirty="0">
              <a:latin typeface="Times New Roman" panose="02020603050405020304" pitchFamily="18" charset="0"/>
              <a:cs typeface="Times New Roman" panose="02020603050405020304" pitchFamily="18" charset="0"/>
            </a:rPr>
            <a:t>We created an interactive graph using </a:t>
          </a:r>
          <a:r>
            <a:rPr lang="en-US" sz="2000" dirty="0" err="1">
              <a:latin typeface="Times New Roman" panose="02020603050405020304" pitchFamily="18" charset="0"/>
              <a:cs typeface="Times New Roman" panose="02020603050405020304" pitchFamily="18" charset="0"/>
            </a:rPr>
            <a:t>ggplotly</a:t>
          </a:r>
          <a:r>
            <a:rPr lang="en-US" sz="2000" dirty="0">
              <a:latin typeface="Times New Roman" panose="02020603050405020304" pitchFamily="18" charset="0"/>
              <a:cs typeface="Times New Roman" panose="02020603050405020304" pitchFamily="18" charset="0"/>
            </a:rPr>
            <a:t>() so that you could see the finer details when you hovered over the bars.</a:t>
          </a:r>
        </a:p>
      </dgm:t>
    </dgm:pt>
    <dgm:pt modelId="{412B59B0-EE72-4F7F-B1EE-EC66B9720458}" type="sibTrans" cxnId="{4D885484-18AF-4001-8C1B-34FB5752B6A4}">
      <dgm:prSet/>
      <dgm:spPr/>
      <dgm:t>
        <a:bodyPr/>
        <a:lstStyle/>
        <a:p>
          <a:endParaRPr lang="en-US"/>
        </a:p>
      </dgm:t>
    </dgm:pt>
    <dgm:pt modelId="{429602D9-EC3D-4E54-8A06-26FAC9D78DC4}" type="parTrans" cxnId="{4D885484-18AF-4001-8C1B-34FB5752B6A4}">
      <dgm:prSet/>
      <dgm:spPr/>
      <dgm:t>
        <a:bodyPr/>
        <a:lstStyle/>
        <a:p>
          <a:endParaRPr lang="en-US" sz="1600"/>
        </a:p>
      </dgm:t>
    </dgm:pt>
    <dgm:pt modelId="{8E282D52-FF13-4B48-9206-3824E8A9E23A}" type="pres">
      <dgm:prSet presAssocID="{63FDEDE5-79CD-45F5-AD1E-AC8D4B188F59}" presName="vert0" presStyleCnt="0">
        <dgm:presLayoutVars>
          <dgm:dir/>
          <dgm:animOne val="branch"/>
          <dgm:animLvl val="lvl"/>
        </dgm:presLayoutVars>
      </dgm:prSet>
      <dgm:spPr/>
    </dgm:pt>
    <dgm:pt modelId="{F775C34B-C5B6-3A47-825B-BF986376A83B}" type="pres">
      <dgm:prSet presAssocID="{5D769A68-F193-4F68-A245-D81489D4B7F5}" presName="thickLine" presStyleLbl="alignNode1" presStyleIdx="0" presStyleCnt="3"/>
      <dgm:spPr/>
    </dgm:pt>
    <dgm:pt modelId="{451AC2FE-B9F3-0642-B24A-A26C90DE0509}" type="pres">
      <dgm:prSet presAssocID="{5D769A68-F193-4F68-A245-D81489D4B7F5}" presName="horz1" presStyleCnt="0"/>
      <dgm:spPr/>
    </dgm:pt>
    <dgm:pt modelId="{ECDF0BD8-336C-8048-9C83-0DADB9679502}" type="pres">
      <dgm:prSet presAssocID="{5D769A68-F193-4F68-A245-D81489D4B7F5}" presName="tx1" presStyleLbl="revTx" presStyleIdx="0" presStyleCnt="3"/>
      <dgm:spPr/>
    </dgm:pt>
    <dgm:pt modelId="{CC85E898-18F4-B448-B0D9-C9C331283B8C}" type="pres">
      <dgm:prSet presAssocID="{5D769A68-F193-4F68-A245-D81489D4B7F5}" presName="vert1" presStyleCnt="0"/>
      <dgm:spPr/>
    </dgm:pt>
    <dgm:pt modelId="{6DAD03FB-6C67-DD45-AF2E-77A0B911A8CE}" type="pres">
      <dgm:prSet presAssocID="{43D19AA8-7EE0-43D6-975A-DBE0939BCA27}" presName="thickLine" presStyleLbl="alignNode1" presStyleIdx="1" presStyleCnt="3"/>
      <dgm:spPr/>
    </dgm:pt>
    <dgm:pt modelId="{3E55719C-19D7-6843-B86E-622CB0E1559D}" type="pres">
      <dgm:prSet presAssocID="{43D19AA8-7EE0-43D6-975A-DBE0939BCA27}" presName="horz1" presStyleCnt="0"/>
      <dgm:spPr/>
    </dgm:pt>
    <dgm:pt modelId="{5AFFBB5E-DCD8-1C4A-88F4-9E3DC81E92BD}" type="pres">
      <dgm:prSet presAssocID="{43D19AA8-7EE0-43D6-975A-DBE0939BCA27}" presName="tx1" presStyleLbl="revTx" presStyleIdx="1" presStyleCnt="3"/>
      <dgm:spPr/>
    </dgm:pt>
    <dgm:pt modelId="{9237B887-BAB0-2A46-910D-A2800AC93FD3}" type="pres">
      <dgm:prSet presAssocID="{43D19AA8-7EE0-43D6-975A-DBE0939BCA27}" presName="vert1" presStyleCnt="0"/>
      <dgm:spPr/>
    </dgm:pt>
    <dgm:pt modelId="{D478DED1-ED34-AA47-AB0A-28481031E6D4}" type="pres">
      <dgm:prSet presAssocID="{88242E9D-7E32-45B9-84CC-EB13B7C3036B}" presName="thickLine" presStyleLbl="alignNode1" presStyleIdx="2" presStyleCnt="3"/>
      <dgm:spPr/>
    </dgm:pt>
    <dgm:pt modelId="{2E84AD10-78B3-9045-BDCB-9F3797051C74}" type="pres">
      <dgm:prSet presAssocID="{88242E9D-7E32-45B9-84CC-EB13B7C3036B}" presName="horz1" presStyleCnt="0"/>
      <dgm:spPr/>
    </dgm:pt>
    <dgm:pt modelId="{F90BD749-CD79-E74D-9F17-33075FE65983}" type="pres">
      <dgm:prSet presAssocID="{88242E9D-7E32-45B9-84CC-EB13B7C3036B}" presName="tx1" presStyleLbl="revTx" presStyleIdx="2" presStyleCnt="3"/>
      <dgm:spPr/>
    </dgm:pt>
    <dgm:pt modelId="{4299010A-4410-7E4A-8EA5-487251566DB8}" type="pres">
      <dgm:prSet presAssocID="{88242E9D-7E32-45B9-84CC-EB13B7C3036B}" presName="vert1" presStyleCnt="0"/>
      <dgm:spPr/>
    </dgm:pt>
  </dgm:ptLst>
  <dgm:cxnLst>
    <dgm:cxn modelId="{2ACBD723-059F-438A-9BD6-548711BD86BB}" srcId="{63FDEDE5-79CD-45F5-AD1E-AC8D4B188F59}" destId="{43D19AA8-7EE0-43D6-975A-DBE0939BCA27}" srcOrd="1" destOrd="0" parTransId="{8718830F-BB14-42BC-8BF6-3B0969FA9540}" sibTransId="{4FE25DCE-4499-4934-8308-A1A874182979}"/>
    <dgm:cxn modelId="{7EA6CB48-357F-2245-A9C4-F2CA4E7972F4}" type="presOf" srcId="{5D769A68-F193-4F68-A245-D81489D4B7F5}" destId="{ECDF0BD8-336C-8048-9C83-0DADB9679502}" srcOrd="0" destOrd="0" presId="urn:microsoft.com/office/officeart/2008/layout/LinedList"/>
    <dgm:cxn modelId="{0D1BA981-7C76-6A43-B735-D630256E53F7}" type="presOf" srcId="{63FDEDE5-79CD-45F5-AD1E-AC8D4B188F59}" destId="{8E282D52-FF13-4B48-9206-3824E8A9E23A}" srcOrd="0" destOrd="0" presId="urn:microsoft.com/office/officeart/2008/layout/LinedList"/>
    <dgm:cxn modelId="{4D885484-18AF-4001-8C1B-34FB5752B6A4}" srcId="{63FDEDE5-79CD-45F5-AD1E-AC8D4B188F59}" destId="{88242E9D-7E32-45B9-84CC-EB13B7C3036B}" srcOrd="2" destOrd="0" parTransId="{429602D9-EC3D-4E54-8A06-26FAC9D78DC4}" sibTransId="{412B59B0-EE72-4F7F-B1EE-EC66B9720458}"/>
    <dgm:cxn modelId="{B1E0F394-87CB-4329-AAB7-34E428E3D07C}" srcId="{63FDEDE5-79CD-45F5-AD1E-AC8D4B188F59}" destId="{5D769A68-F193-4F68-A245-D81489D4B7F5}" srcOrd="0" destOrd="0" parTransId="{2888F88D-3091-4382-B31B-99790482DD32}" sibTransId="{819A7B2C-1F4A-420C-9FF4-DA57C81F63EF}"/>
    <dgm:cxn modelId="{9A4FEEA7-A188-AB46-9920-7239DF038975}" type="presOf" srcId="{43D19AA8-7EE0-43D6-975A-DBE0939BCA27}" destId="{5AFFBB5E-DCD8-1C4A-88F4-9E3DC81E92BD}" srcOrd="0" destOrd="0" presId="urn:microsoft.com/office/officeart/2008/layout/LinedList"/>
    <dgm:cxn modelId="{17F9CDE4-D712-1F42-A83D-752A17BC2279}" type="presOf" srcId="{88242E9D-7E32-45B9-84CC-EB13B7C3036B}" destId="{F90BD749-CD79-E74D-9F17-33075FE65983}" srcOrd="0" destOrd="0" presId="urn:microsoft.com/office/officeart/2008/layout/LinedList"/>
    <dgm:cxn modelId="{71C2FD5A-8DD8-4F4F-8784-34CC72207BCA}" type="presParOf" srcId="{8E282D52-FF13-4B48-9206-3824E8A9E23A}" destId="{F775C34B-C5B6-3A47-825B-BF986376A83B}" srcOrd="0" destOrd="0" presId="urn:microsoft.com/office/officeart/2008/layout/LinedList"/>
    <dgm:cxn modelId="{DB8B5AF2-C109-4B4D-BBA0-A271ACADB7D9}" type="presParOf" srcId="{8E282D52-FF13-4B48-9206-3824E8A9E23A}" destId="{451AC2FE-B9F3-0642-B24A-A26C90DE0509}" srcOrd="1" destOrd="0" presId="urn:microsoft.com/office/officeart/2008/layout/LinedList"/>
    <dgm:cxn modelId="{740760CF-6191-4C49-B1C6-8579D2042A4B}" type="presParOf" srcId="{451AC2FE-B9F3-0642-B24A-A26C90DE0509}" destId="{ECDF0BD8-336C-8048-9C83-0DADB9679502}" srcOrd="0" destOrd="0" presId="urn:microsoft.com/office/officeart/2008/layout/LinedList"/>
    <dgm:cxn modelId="{3B738636-D135-E648-9EA6-CA82E89F3EC0}" type="presParOf" srcId="{451AC2FE-B9F3-0642-B24A-A26C90DE0509}" destId="{CC85E898-18F4-B448-B0D9-C9C331283B8C}" srcOrd="1" destOrd="0" presId="urn:microsoft.com/office/officeart/2008/layout/LinedList"/>
    <dgm:cxn modelId="{F285F9C9-3D42-B74C-9ECD-466407B1DC61}" type="presParOf" srcId="{8E282D52-FF13-4B48-9206-3824E8A9E23A}" destId="{6DAD03FB-6C67-DD45-AF2E-77A0B911A8CE}" srcOrd="2" destOrd="0" presId="urn:microsoft.com/office/officeart/2008/layout/LinedList"/>
    <dgm:cxn modelId="{B4F52854-E24E-8E45-B75B-2D450996A705}" type="presParOf" srcId="{8E282D52-FF13-4B48-9206-3824E8A9E23A}" destId="{3E55719C-19D7-6843-B86E-622CB0E1559D}" srcOrd="3" destOrd="0" presId="urn:microsoft.com/office/officeart/2008/layout/LinedList"/>
    <dgm:cxn modelId="{2DEA3DBD-B8C6-304D-A51B-840C9F1B6D3C}" type="presParOf" srcId="{3E55719C-19D7-6843-B86E-622CB0E1559D}" destId="{5AFFBB5E-DCD8-1C4A-88F4-9E3DC81E92BD}" srcOrd="0" destOrd="0" presId="urn:microsoft.com/office/officeart/2008/layout/LinedList"/>
    <dgm:cxn modelId="{F283D9BA-4354-5D43-9621-67B8E9F122BE}" type="presParOf" srcId="{3E55719C-19D7-6843-B86E-622CB0E1559D}" destId="{9237B887-BAB0-2A46-910D-A2800AC93FD3}" srcOrd="1" destOrd="0" presId="urn:microsoft.com/office/officeart/2008/layout/LinedList"/>
    <dgm:cxn modelId="{9FCEE18E-E6D9-B54F-9825-4FA7B1831BD6}" type="presParOf" srcId="{8E282D52-FF13-4B48-9206-3824E8A9E23A}" destId="{D478DED1-ED34-AA47-AB0A-28481031E6D4}" srcOrd="4" destOrd="0" presId="urn:microsoft.com/office/officeart/2008/layout/LinedList"/>
    <dgm:cxn modelId="{2E94DC9C-551A-0E40-BFB9-2240D7F23A22}" type="presParOf" srcId="{8E282D52-FF13-4B48-9206-3824E8A9E23A}" destId="{2E84AD10-78B3-9045-BDCB-9F3797051C74}" srcOrd="5" destOrd="0" presId="urn:microsoft.com/office/officeart/2008/layout/LinedList"/>
    <dgm:cxn modelId="{2C28B7E2-0CE8-1D45-8DC6-BCFF9E4BBF13}" type="presParOf" srcId="{2E84AD10-78B3-9045-BDCB-9F3797051C74}" destId="{F90BD749-CD79-E74D-9F17-33075FE65983}" srcOrd="0" destOrd="0" presId="urn:microsoft.com/office/officeart/2008/layout/LinedList"/>
    <dgm:cxn modelId="{D49E2BFB-9516-474D-B5B5-43DA55DA85FD}" type="presParOf" srcId="{2E84AD10-78B3-9045-BDCB-9F3797051C74}" destId="{4299010A-4410-7E4A-8EA5-487251566D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88242E9D-7E32-45B9-84CC-EB13B7C3036B}">
      <dgm:prSet custT="1"/>
      <dgm:spPr/>
      <dgm:t>
        <a:bodyPr/>
        <a:lstStyle/>
        <a:p>
          <a:r>
            <a:rPr lang="en-US" sz="2000" dirty="0">
              <a:latin typeface="Times New Roman" panose="02020603050405020304" pitchFamily="18" charset="0"/>
              <a:cs typeface="Times New Roman" panose="02020603050405020304" pitchFamily="18" charset="0"/>
            </a:rPr>
            <a:t>In this graph we can see that the instances where the lines are converging the respective profession have less wage gap and the instance where the lines are diverging the wage gap is high.</a:t>
          </a:r>
        </a:p>
      </dgm:t>
    </dgm:pt>
    <dgm:pt modelId="{412B59B0-EE72-4F7F-B1EE-EC66B9720458}" type="sibTrans" cxnId="{4D885484-18AF-4001-8C1B-34FB5752B6A4}">
      <dgm:prSet/>
      <dgm:spPr/>
      <dgm:t>
        <a:bodyPr/>
        <a:lstStyle/>
        <a:p>
          <a:endParaRPr lang="en-US"/>
        </a:p>
      </dgm:t>
    </dgm:pt>
    <dgm:pt modelId="{429602D9-EC3D-4E54-8A06-26FAC9D78DC4}" type="parTrans" cxnId="{4D885484-18AF-4001-8C1B-34FB5752B6A4}">
      <dgm:prSet/>
      <dgm:spPr/>
      <dgm:t>
        <a:bodyPr/>
        <a:lstStyle/>
        <a:p>
          <a:endParaRPr lang="en-US" sz="1600"/>
        </a:p>
      </dgm:t>
    </dgm:pt>
    <dgm:pt modelId="{3D8156E1-CA2E-F44B-8763-4BAB5429A2A4}">
      <dgm:prSet custT="1"/>
      <dgm:spPr/>
      <dgm:t>
        <a:bodyPr/>
        <a:lstStyle/>
        <a:p>
          <a:r>
            <a:rPr lang="en-US" sz="2000" dirty="0">
              <a:latin typeface="Times New Roman" panose="02020603050405020304" pitchFamily="18" charset="0"/>
              <a:cs typeface="Times New Roman" panose="02020603050405020304" pitchFamily="18" charset="0"/>
            </a:rPr>
            <a:t>The line graph represents the men and women earning for each profession. Men and women are depicted differently using appropriate coloring. A color legend is also displayed.</a:t>
          </a:r>
        </a:p>
      </dgm:t>
    </dgm:pt>
    <dgm:pt modelId="{A97E7DE0-CC17-7B45-B848-30C19C8BC8B8}" type="parTrans" cxnId="{9BA21EFB-DF9F-FB46-8C85-82CBF6DDC32E}">
      <dgm:prSet/>
      <dgm:spPr/>
      <dgm:t>
        <a:bodyPr/>
        <a:lstStyle/>
        <a:p>
          <a:endParaRPr lang="en-US"/>
        </a:p>
      </dgm:t>
    </dgm:pt>
    <dgm:pt modelId="{5653C9C9-4D0D-7341-9738-67E194F09C9C}" type="sibTrans" cxnId="{9BA21EFB-DF9F-FB46-8C85-82CBF6DDC32E}">
      <dgm:prSet/>
      <dgm:spPr/>
      <dgm:t>
        <a:bodyPr/>
        <a:lstStyle/>
        <a:p>
          <a:endParaRPr lang="en-US"/>
        </a:p>
      </dgm:t>
    </dgm:pt>
    <dgm:pt modelId="{8E282D52-FF13-4B48-9206-3824E8A9E23A}" type="pres">
      <dgm:prSet presAssocID="{63FDEDE5-79CD-45F5-AD1E-AC8D4B188F59}" presName="vert0" presStyleCnt="0">
        <dgm:presLayoutVars>
          <dgm:dir/>
          <dgm:animOne val="branch"/>
          <dgm:animLvl val="lvl"/>
        </dgm:presLayoutVars>
      </dgm:prSet>
      <dgm:spPr/>
    </dgm:pt>
    <dgm:pt modelId="{E6089420-035E-8E4F-9436-D606461FE659}" type="pres">
      <dgm:prSet presAssocID="{3D8156E1-CA2E-F44B-8763-4BAB5429A2A4}" presName="thickLine" presStyleLbl="alignNode1" presStyleIdx="0" presStyleCnt="2"/>
      <dgm:spPr/>
    </dgm:pt>
    <dgm:pt modelId="{EF97D2C5-C87E-B742-88DA-2E2D94E7DDE6}" type="pres">
      <dgm:prSet presAssocID="{3D8156E1-CA2E-F44B-8763-4BAB5429A2A4}" presName="horz1" presStyleCnt="0"/>
      <dgm:spPr/>
    </dgm:pt>
    <dgm:pt modelId="{4F08352C-CF5B-344D-9006-0B45BF71EBBA}" type="pres">
      <dgm:prSet presAssocID="{3D8156E1-CA2E-F44B-8763-4BAB5429A2A4}" presName="tx1" presStyleLbl="revTx" presStyleIdx="0" presStyleCnt="2"/>
      <dgm:spPr/>
    </dgm:pt>
    <dgm:pt modelId="{64047DF2-036D-0547-8B08-DA24F6B11344}" type="pres">
      <dgm:prSet presAssocID="{3D8156E1-CA2E-F44B-8763-4BAB5429A2A4}" presName="vert1" presStyleCnt="0"/>
      <dgm:spPr/>
    </dgm:pt>
    <dgm:pt modelId="{D478DED1-ED34-AA47-AB0A-28481031E6D4}" type="pres">
      <dgm:prSet presAssocID="{88242E9D-7E32-45B9-84CC-EB13B7C3036B}" presName="thickLine" presStyleLbl="alignNode1" presStyleIdx="1" presStyleCnt="2"/>
      <dgm:spPr/>
    </dgm:pt>
    <dgm:pt modelId="{2E84AD10-78B3-9045-BDCB-9F3797051C74}" type="pres">
      <dgm:prSet presAssocID="{88242E9D-7E32-45B9-84CC-EB13B7C3036B}" presName="horz1" presStyleCnt="0"/>
      <dgm:spPr/>
    </dgm:pt>
    <dgm:pt modelId="{F90BD749-CD79-E74D-9F17-33075FE65983}" type="pres">
      <dgm:prSet presAssocID="{88242E9D-7E32-45B9-84CC-EB13B7C3036B}" presName="tx1" presStyleLbl="revTx" presStyleIdx="1" presStyleCnt="2"/>
      <dgm:spPr/>
    </dgm:pt>
    <dgm:pt modelId="{4299010A-4410-7E4A-8EA5-487251566DB8}" type="pres">
      <dgm:prSet presAssocID="{88242E9D-7E32-45B9-84CC-EB13B7C3036B}" presName="vert1" presStyleCnt="0"/>
      <dgm:spPr/>
    </dgm:pt>
  </dgm:ptLst>
  <dgm:cxnLst>
    <dgm:cxn modelId="{0D1BA981-7C76-6A43-B735-D630256E53F7}" type="presOf" srcId="{63FDEDE5-79CD-45F5-AD1E-AC8D4B188F59}" destId="{8E282D52-FF13-4B48-9206-3824E8A9E23A}" srcOrd="0" destOrd="0" presId="urn:microsoft.com/office/officeart/2008/layout/LinedList"/>
    <dgm:cxn modelId="{4D885484-18AF-4001-8C1B-34FB5752B6A4}" srcId="{63FDEDE5-79CD-45F5-AD1E-AC8D4B188F59}" destId="{88242E9D-7E32-45B9-84CC-EB13B7C3036B}" srcOrd="1" destOrd="0" parTransId="{429602D9-EC3D-4E54-8A06-26FAC9D78DC4}" sibTransId="{412B59B0-EE72-4F7F-B1EE-EC66B9720458}"/>
    <dgm:cxn modelId="{50C359C7-BFCE-1148-8C1D-0F330ACB7B29}" type="presOf" srcId="{3D8156E1-CA2E-F44B-8763-4BAB5429A2A4}" destId="{4F08352C-CF5B-344D-9006-0B45BF71EBBA}" srcOrd="0" destOrd="0" presId="urn:microsoft.com/office/officeart/2008/layout/LinedList"/>
    <dgm:cxn modelId="{17F9CDE4-D712-1F42-A83D-752A17BC2279}" type="presOf" srcId="{88242E9D-7E32-45B9-84CC-EB13B7C3036B}" destId="{F90BD749-CD79-E74D-9F17-33075FE65983}" srcOrd="0" destOrd="0" presId="urn:microsoft.com/office/officeart/2008/layout/LinedList"/>
    <dgm:cxn modelId="{9BA21EFB-DF9F-FB46-8C85-82CBF6DDC32E}" srcId="{63FDEDE5-79CD-45F5-AD1E-AC8D4B188F59}" destId="{3D8156E1-CA2E-F44B-8763-4BAB5429A2A4}" srcOrd="0" destOrd="0" parTransId="{A97E7DE0-CC17-7B45-B848-30C19C8BC8B8}" sibTransId="{5653C9C9-4D0D-7341-9738-67E194F09C9C}"/>
    <dgm:cxn modelId="{31D522C5-BE9D-A841-BF25-B7FEB84B4FA3}" type="presParOf" srcId="{8E282D52-FF13-4B48-9206-3824E8A9E23A}" destId="{E6089420-035E-8E4F-9436-D606461FE659}" srcOrd="0" destOrd="0" presId="urn:microsoft.com/office/officeart/2008/layout/LinedList"/>
    <dgm:cxn modelId="{D3BCBE05-6A56-744D-87BE-958226A46AAA}" type="presParOf" srcId="{8E282D52-FF13-4B48-9206-3824E8A9E23A}" destId="{EF97D2C5-C87E-B742-88DA-2E2D94E7DDE6}" srcOrd="1" destOrd="0" presId="urn:microsoft.com/office/officeart/2008/layout/LinedList"/>
    <dgm:cxn modelId="{324FEF78-F3DD-0740-8046-9DC6CD075D4D}" type="presParOf" srcId="{EF97D2C5-C87E-B742-88DA-2E2D94E7DDE6}" destId="{4F08352C-CF5B-344D-9006-0B45BF71EBBA}" srcOrd="0" destOrd="0" presId="urn:microsoft.com/office/officeart/2008/layout/LinedList"/>
    <dgm:cxn modelId="{9D302621-AF04-844C-A0CA-8CE5379ECEBC}" type="presParOf" srcId="{EF97D2C5-C87E-B742-88DA-2E2D94E7DDE6}" destId="{64047DF2-036D-0547-8B08-DA24F6B11344}" srcOrd="1" destOrd="0" presId="urn:microsoft.com/office/officeart/2008/layout/LinedList"/>
    <dgm:cxn modelId="{9FCEE18E-E6D9-B54F-9825-4FA7B1831BD6}" type="presParOf" srcId="{8E282D52-FF13-4B48-9206-3824E8A9E23A}" destId="{D478DED1-ED34-AA47-AB0A-28481031E6D4}" srcOrd="2" destOrd="0" presId="urn:microsoft.com/office/officeart/2008/layout/LinedList"/>
    <dgm:cxn modelId="{2E94DC9C-551A-0E40-BFB9-2240D7F23A22}" type="presParOf" srcId="{8E282D52-FF13-4B48-9206-3824E8A9E23A}" destId="{2E84AD10-78B3-9045-BDCB-9F3797051C74}" srcOrd="3" destOrd="0" presId="urn:microsoft.com/office/officeart/2008/layout/LinedList"/>
    <dgm:cxn modelId="{2C28B7E2-0CE8-1D45-8DC6-BCFF9E4BBF13}" type="presParOf" srcId="{2E84AD10-78B3-9045-BDCB-9F3797051C74}" destId="{F90BD749-CD79-E74D-9F17-33075FE65983}" srcOrd="0" destOrd="0" presId="urn:microsoft.com/office/officeart/2008/layout/LinedList"/>
    <dgm:cxn modelId="{D49E2BFB-9516-474D-B5B5-43DA55DA85FD}" type="presParOf" srcId="{2E84AD10-78B3-9045-BDCB-9F3797051C74}" destId="{4299010A-4410-7E4A-8EA5-487251566D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43D19AA8-7EE0-43D6-975A-DBE0939BCA27}">
      <dgm:prSet custT="1"/>
      <dgm:spPr/>
      <dgm:t>
        <a:bodyPr/>
        <a:lstStyle/>
        <a:p>
          <a:r>
            <a:rPr lang="en-US" sz="2000" dirty="0">
              <a:latin typeface="Times New Roman" panose="02020603050405020304" pitchFamily="18" charset="0"/>
              <a:cs typeface="Times New Roman" panose="02020603050405020304" pitchFamily="18" charset="0"/>
            </a:rPr>
            <a:t>The visualization shown above is the representation of State wise US crime rate in 2018.The graph shows the proportion of the different crimes and their rates.</a:t>
          </a:r>
        </a:p>
      </dgm:t>
    </dgm:pt>
    <dgm:pt modelId="{8718830F-BB14-42BC-8BF6-3B0969FA9540}" type="parTrans" cxnId="{2ACBD723-059F-438A-9BD6-548711BD86BB}">
      <dgm:prSet/>
      <dgm:spPr/>
      <dgm:t>
        <a:bodyPr/>
        <a:lstStyle/>
        <a:p>
          <a:endParaRPr lang="en-US" sz="1800"/>
        </a:p>
      </dgm:t>
    </dgm:pt>
    <dgm:pt modelId="{4FE25DCE-4499-4934-8308-A1A874182979}" type="sibTrans" cxnId="{2ACBD723-059F-438A-9BD6-548711BD86BB}">
      <dgm:prSet/>
      <dgm:spPr/>
      <dgm:t>
        <a:bodyPr/>
        <a:lstStyle/>
        <a:p>
          <a:endParaRPr lang="en-US" sz="2000"/>
        </a:p>
      </dgm:t>
    </dgm:pt>
    <dgm:pt modelId="{C0EF93FF-E3FA-4F03-95EC-495AFFEDAD9D}">
      <dgm:prSet custT="1"/>
      <dgm:spPr/>
      <dgm:t>
        <a:bodyPr/>
        <a:lstStyle/>
        <a:p>
          <a:pPr marL="0" lvl="0" indent="0" algn="l" defTabSz="844550">
            <a:lnSpc>
              <a:spcPct val="90000"/>
            </a:lnSpc>
            <a:spcBef>
              <a:spcPct val="0"/>
            </a:spcBef>
            <a:spcAft>
              <a:spcPct val="35000"/>
            </a:spcAft>
            <a:buNone/>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In most cases, we don't use pie charts for visualizations</a:t>
          </a:r>
        </a:p>
      </dgm:t>
    </dgm:pt>
    <dgm:pt modelId="{2C70011F-321A-4188-9B20-9936A2ADC430}" type="sibTrans" cxnId="{014680B9-6DA2-4342-ABBA-24EC353CF276}">
      <dgm:prSet/>
      <dgm:spPr/>
      <dgm:t>
        <a:bodyPr/>
        <a:lstStyle/>
        <a:p>
          <a:endParaRPr lang="en-US" sz="2000"/>
        </a:p>
      </dgm:t>
    </dgm:pt>
    <dgm:pt modelId="{5000A3E0-EA27-4711-ABAB-CB862D9B4DAA}" type="parTrans" cxnId="{014680B9-6DA2-4342-ABBA-24EC353CF276}">
      <dgm:prSet/>
      <dgm:spPr/>
      <dgm:t>
        <a:bodyPr/>
        <a:lstStyle/>
        <a:p>
          <a:endParaRPr lang="en-US" sz="1800"/>
        </a:p>
      </dgm:t>
    </dgm:pt>
    <dgm:pt modelId="{65E49AF0-0834-D74C-A35D-D66CEA21CA86}">
      <dgm:prSet custT="1"/>
      <dgm:spPr/>
      <dgm:t>
        <a:bodyPr/>
        <a:lstStyle/>
        <a:p>
          <a:pPr marL="0" lvl="0" indent="0" algn="l" defTabSz="844550">
            <a:lnSpc>
              <a:spcPct val="90000"/>
            </a:lnSpc>
            <a:spcBef>
              <a:spcPct val="0"/>
            </a:spcBef>
            <a:spcAft>
              <a:spcPct val="35000"/>
            </a:spcAft>
            <a:buNone/>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This information from the pie chart can be displayed in an interesting manner and can yield interesting insights. </a:t>
          </a:r>
        </a:p>
      </dgm:t>
    </dgm:pt>
    <dgm:pt modelId="{7736AEC8-AF63-A84F-BD67-F67770527AAA}" type="parTrans" cxnId="{37049787-F8F9-A445-A1CB-1274374F5214}">
      <dgm:prSet/>
      <dgm:spPr/>
      <dgm:t>
        <a:bodyPr/>
        <a:lstStyle/>
        <a:p>
          <a:endParaRPr lang="en-US" sz="2000"/>
        </a:p>
      </dgm:t>
    </dgm:pt>
    <dgm:pt modelId="{BDD5D614-1BA7-874D-B471-28F63A21BA12}" type="sibTrans" cxnId="{37049787-F8F9-A445-A1CB-1274374F5214}">
      <dgm:prSet/>
      <dgm:spPr/>
      <dgm:t>
        <a:bodyPr/>
        <a:lstStyle/>
        <a:p>
          <a:endParaRPr lang="en-US" sz="2000"/>
        </a:p>
      </dgm:t>
    </dgm:pt>
    <dgm:pt modelId="{7DF8CD7F-B9A8-EE4F-9605-33561CD5E417}" type="pres">
      <dgm:prSet presAssocID="{63FDEDE5-79CD-45F5-AD1E-AC8D4B188F59}" presName="vert0" presStyleCnt="0">
        <dgm:presLayoutVars>
          <dgm:dir/>
          <dgm:animOne val="branch"/>
          <dgm:animLvl val="lvl"/>
        </dgm:presLayoutVars>
      </dgm:prSet>
      <dgm:spPr/>
    </dgm:pt>
    <dgm:pt modelId="{F2DAE47F-4903-DA40-9580-A078268A3D96}" type="pres">
      <dgm:prSet presAssocID="{43D19AA8-7EE0-43D6-975A-DBE0939BCA27}" presName="thickLine" presStyleLbl="alignNode1" presStyleIdx="0" presStyleCnt="3"/>
      <dgm:spPr/>
    </dgm:pt>
    <dgm:pt modelId="{19FC99F0-D105-A844-ADEC-9018AB6779B5}" type="pres">
      <dgm:prSet presAssocID="{43D19AA8-7EE0-43D6-975A-DBE0939BCA27}" presName="horz1" presStyleCnt="0"/>
      <dgm:spPr/>
    </dgm:pt>
    <dgm:pt modelId="{F1817AE8-F0F5-A640-9AB7-50BE4CBCB7BE}" type="pres">
      <dgm:prSet presAssocID="{43D19AA8-7EE0-43D6-975A-DBE0939BCA27}" presName="tx1" presStyleLbl="revTx" presStyleIdx="0" presStyleCnt="3"/>
      <dgm:spPr/>
    </dgm:pt>
    <dgm:pt modelId="{E23B3F94-49CE-914D-9936-C5CF3456FF54}" type="pres">
      <dgm:prSet presAssocID="{43D19AA8-7EE0-43D6-975A-DBE0939BCA27}" presName="vert1" presStyleCnt="0"/>
      <dgm:spPr/>
    </dgm:pt>
    <dgm:pt modelId="{94F847A6-B0E7-6A4D-ABB5-CDEF3096BDCD}" type="pres">
      <dgm:prSet presAssocID="{C0EF93FF-E3FA-4F03-95EC-495AFFEDAD9D}" presName="thickLine" presStyleLbl="alignNode1" presStyleIdx="1" presStyleCnt="3"/>
      <dgm:spPr/>
    </dgm:pt>
    <dgm:pt modelId="{1FD5A25D-6972-E047-9100-96C22C93CCEB}" type="pres">
      <dgm:prSet presAssocID="{C0EF93FF-E3FA-4F03-95EC-495AFFEDAD9D}" presName="horz1" presStyleCnt="0"/>
      <dgm:spPr/>
    </dgm:pt>
    <dgm:pt modelId="{F2FB6FAC-C2EE-0642-84FE-3B0CF82FA86C}" type="pres">
      <dgm:prSet presAssocID="{C0EF93FF-E3FA-4F03-95EC-495AFFEDAD9D}" presName="tx1" presStyleLbl="revTx" presStyleIdx="1" presStyleCnt="3" custScaleY="63160"/>
      <dgm:spPr/>
    </dgm:pt>
    <dgm:pt modelId="{F62F2E64-676E-D341-B655-A1FEAFDB80F5}" type="pres">
      <dgm:prSet presAssocID="{C0EF93FF-E3FA-4F03-95EC-495AFFEDAD9D}" presName="vert1" presStyleCnt="0"/>
      <dgm:spPr/>
    </dgm:pt>
    <dgm:pt modelId="{38BFDA44-9C07-3B40-A89E-B3D4FBDEB1C9}" type="pres">
      <dgm:prSet presAssocID="{65E49AF0-0834-D74C-A35D-D66CEA21CA86}" presName="thickLine" presStyleLbl="alignNode1" presStyleIdx="2" presStyleCnt="3"/>
      <dgm:spPr/>
    </dgm:pt>
    <dgm:pt modelId="{EC36F19A-B787-9A49-8FA2-4058338E8822}" type="pres">
      <dgm:prSet presAssocID="{65E49AF0-0834-D74C-A35D-D66CEA21CA86}" presName="horz1" presStyleCnt="0"/>
      <dgm:spPr/>
    </dgm:pt>
    <dgm:pt modelId="{7F72C534-C3CD-534B-900D-DE2FA8459936}" type="pres">
      <dgm:prSet presAssocID="{65E49AF0-0834-D74C-A35D-D66CEA21CA86}" presName="tx1" presStyleLbl="revTx" presStyleIdx="2" presStyleCnt="3"/>
      <dgm:spPr/>
    </dgm:pt>
    <dgm:pt modelId="{DB3D734A-4EC5-0F4F-B08B-D3EB88139144}" type="pres">
      <dgm:prSet presAssocID="{65E49AF0-0834-D74C-A35D-D66CEA21CA86}" presName="vert1" presStyleCnt="0"/>
      <dgm:spPr/>
    </dgm:pt>
  </dgm:ptLst>
  <dgm:cxnLst>
    <dgm:cxn modelId="{2ACBD723-059F-438A-9BD6-548711BD86BB}" srcId="{63FDEDE5-79CD-45F5-AD1E-AC8D4B188F59}" destId="{43D19AA8-7EE0-43D6-975A-DBE0939BCA27}" srcOrd="0" destOrd="0" parTransId="{8718830F-BB14-42BC-8BF6-3B0969FA9540}" sibTransId="{4FE25DCE-4499-4934-8308-A1A874182979}"/>
    <dgm:cxn modelId="{EED6764B-7671-7247-8194-74FFAD896A5A}" type="presOf" srcId="{63FDEDE5-79CD-45F5-AD1E-AC8D4B188F59}" destId="{7DF8CD7F-B9A8-EE4F-9605-33561CD5E417}" srcOrd="0" destOrd="0" presId="urn:microsoft.com/office/officeart/2008/layout/LinedList"/>
    <dgm:cxn modelId="{0A45474E-24CC-5C49-9E7A-32D8F194FD30}" type="presOf" srcId="{65E49AF0-0834-D74C-A35D-D66CEA21CA86}" destId="{7F72C534-C3CD-534B-900D-DE2FA8459936}" srcOrd="0" destOrd="0" presId="urn:microsoft.com/office/officeart/2008/layout/LinedList"/>
    <dgm:cxn modelId="{FAA7FD70-D935-564B-BF59-37CB909E304F}" type="presOf" srcId="{43D19AA8-7EE0-43D6-975A-DBE0939BCA27}" destId="{F1817AE8-F0F5-A640-9AB7-50BE4CBCB7BE}" srcOrd="0" destOrd="0" presId="urn:microsoft.com/office/officeart/2008/layout/LinedList"/>
    <dgm:cxn modelId="{851EBE85-AEF1-014E-93F3-510D8D12B866}" type="presOf" srcId="{C0EF93FF-E3FA-4F03-95EC-495AFFEDAD9D}" destId="{F2FB6FAC-C2EE-0642-84FE-3B0CF82FA86C}" srcOrd="0" destOrd="0" presId="urn:microsoft.com/office/officeart/2008/layout/LinedList"/>
    <dgm:cxn modelId="{37049787-F8F9-A445-A1CB-1274374F5214}" srcId="{63FDEDE5-79CD-45F5-AD1E-AC8D4B188F59}" destId="{65E49AF0-0834-D74C-A35D-D66CEA21CA86}" srcOrd="2" destOrd="0" parTransId="{7736AEC8-AF63-A84F-BD67-F67770527AAA}" sibTransId="{BDD5D614-1BA7-874D-B471-28F63A21BA12}"/>
    <dgm:cxn modelId="{014680B9-6DA2-4342-ABBA-24EC353CF276}" srcId="{63FDEDE5-79CD-45F5-AD1E-AC8D4B188F59}" destId="{C0EF93FF-E3FA-4F03-95EC-495AFFEDAD9D}" srcOrd="1" destOrd="0" parTransId="{5000A3E0-EA27-4711-ABAB-CB862D9B4DAA}" sibTransId="{2C70011F-321A-4188-9B20-9936A2ADC430}"/>
    <dgm:cxn modelId="{82319AFB-D154-1044-930E-F5554268298D}" type="presParOf" srcId="{7DF8CD7F-B9A8-EE4F-9605-33561CD5E417}" destId="{F2DAE47F-4903-DA40-9580-A078268A3D96}" srcOrd="0" destOrd="0" presId="urn:microsoft.com/office/officeart/2008/layout/LinedList"/>
    <dgm:cxn modelId="{7714F2A2-5256-1948-9934-3CECD9DA77BC}" type="presParOf" srcId="{7DF8CD7F-B9A8-EE4F-9605-33561CD5E417}" destId="{19FC99F0-D105-A844-ADEC-9018AB6779B5}" srcOrd="1" destOrd="0" presId="urn:microsoft.com/office/officeart/2008/layout/LinedList"/>
    <dgm:cxn modelId="{BD53263C-99B3-0247-8CDF-5D1A35F3A147}" type="presParOf" srcId="{19FC99F0-D105-A844-ADEC-9018AB6779B5}" destId="{F1817AE8-F0F5-A640-9AB7-50BE4CBCB7BE}" srcOrd="0" destOrd="0" presId="urn:microsoft.com/office/officeart/2008/layout/LinedList"/>
    <dgm:cxn modelId="{20D65C65-00A9-7949-886E-B9B446F2C329}" type="presParOf" srcId="{19FC99F0-D105-A844-ADEC-9018AB6779B5}" destId="{E23B3F94-49CE-914D-9936-C5CF3456FF54}" srcOrd="1" destOrd="0" presId="urn:microsoft.com/office/officeart/2008/layout/LinedList"/>
    <dgm:cxn modelId="{7166BE2D-3AD9-EA48-B4B8-6C682845728A}" type="presParOf" srcId="{7DF8CD7F-B9A8-EE4F-9605-33561CD5E417}" destId="{94F847A6-B0E7-6A4D-ABB5-CDEF3096BDCD}" srcOrd="2" destOrd="0" presId="urn:microsoft.com/office/officeart/2008/layout/LinedList"/>
    <dgm:cxn modelId="{669CA747-515C-FB46-A2CF-736A536FE974}" type="presParOf" srcId="{7DF8CD7F-B9A8-EE4F-9605-33561CD5E417}" destId="{1FD5A25D-6972-E047-9100-96C22C93CCEB}" srcOrd="3" destOrd="0" presId="urn:microsoft.com/office/officeart/2008/layout/LinedList"/>
    <dgm:cxn modelId="{B7E8A201-DC77-1444-9B04-E792C37F1D53}" type="presParOf" srcId="{1FD5A25D-6972-E047-9100-96C22C93CCEB}" destId="{F2FB6FAC-C2EE-0642-84FE-3B0CF82FA86C}" srcOrd="0" destOrd="0" presId="urn:microsoft.com/office/officeart/2008/layout/LinedList"/>
    <dgm:cxn modelId="{C1C656EA-9BD1-4E4F-85D5-834886B8B1E9}" type="presParOf" srcId="{1FD5A25D-6972-E047-9100-96C22C93CCEB}" destId="{F62F2E64-676E-D341-B655-A1FEAFDB80F5}" srcOrd="1" destOrd="0" presId="urn:microsoft.com/office/officeart/2008/layout/LinedList"/>
    <dgm:cxn modelId="{CDD6BCA4-ED1B-644E-A08C-F6EAF5B35304}" type="presParOf" srcId="{7DF8CD7F-B9A8-EE4F-9605-33561CD5E417}" destId="{38BFDA44-9C07-3B40-A89E-B3D4FBDEB1C9}" srcOrd="4" destOrd="0" presId="urn:microsoft.com/office/officeart/2008/layout/LinedList"/>
    <dgm:cxn modelId="{2877B03A-81BA-BD46-A9E7-F606594B44A1}" type="presParOf" srcId="{7DF8CD7F-B9A8-EE4F-9605-33561CD5E417}" destId="{EC36F19A-B787-9A49-8FA2-4058338E8822}" srcOrd="5" destOrd="0" presId="urn:microsoft.com/office/officeart/2008/layout/LinedList"/>
    <dgm:cxn modelId="{85C9920E-B71A-9848-8424-564D7EDB8017}" type="presParOf" srcId="{EC36F19A-B787-9A49-8FA2-4058338E8822}" destId="{7F72C534-C3CD-534B-900D-DE2FA8459936}" srcOrd="0" destOrd="0" presId="urn:microsoft.com/office/officeart/2008/layout/LinedList"/>
    <dgm:cxn modelId="{A7AC8082-F7D4-D047-ACA2-D403C7B08F6A}" type="presParOf" srcId="{EC36F19A-B787-9A49-8FA2-4058338E8822}" destId="{DB3D734A-4EC5-0F4F-B08B-D3EB8813914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43D19AA8-7EE0-43D6-975A-DBE0939BCA27}">
      <dgm:prSet custT="1"/>
      <dgm:spPr/>
      <dgm:t>
        <a:bodyPr/>
        <a:lstStyle/>
        <a:p>
          <a:r>
            <a:rPr lang="en-US" sz="2000" dirty="0"/>
            <a:t>The visualization above represents the crime type across all the US states and the number of crime cases. </a:t>
          </a:r>
          <a:endParaRPr lang="en-US" sz="2000" dirty="0">
            <a:latin typeface="Times New Roman" panose="02020603050405020304" pitchFamily="18" charset="0"/>
            <a:cs typeface="Times New Roman" panose="02020603050405020304" pitchFamily="18" charset="0"/>
          </a:endParaRPr>
        </a:p>
      </dgm:t>
    </dgm:pt>
    <dgm:pt modelId="{8718830F-BB14-42BC-8BF6-3B0969FA9540}" type="parTrans" cxnId="{2ACBD723-059F-438A-9BD6-548711BD86BB}">
      <dgm:prSet/>
      <dgm:spPr/>
      <dgm:t>
        <a:bodyPr/>
        <a:lstStyle/>
        <a:p>
          <a:endParaRPr lang="en-US" sz="1800"/>
        </a:p>
      </dgm:t>
    </dgm:pt>
    <dgm:pt modelId="{4FE25DCE-4499-4934-8308-A1A874182979}" type="sibTrans" cxnId="{2ACBD723-059F-438A-9BD6-548711BD86BB}">
      <dgm:prSet/>
      <dgm:spPr/>
      <dgm:t>
        <a:bodyPr/>
        <a:lstStyle/>
        <a:p>
          <a:endParaRPr lang="en-US" sz="2000"/>
        </a:p>
      </dgm:t>
    </dgm:pt>
    <dgm:pt modelId="{C0EF93FF-E3FA-4F03-95EC-495AFFEDAD9D}">
      <dgm:prSet custT="1"/>
      <dgm:spPr/>
      <dgm:t>
        <a:bodyPr/>
        <a:lstStyle/>
        <a:p>
          <a:pPr marL="0" lvl="0" indent="0" algn="l" defTabSz="844550">
            <a:lnSpc>
              <a:spcPct val="90000"/>
            </a:lnSpc>
            <a:spcBef>
              <a:spcPct val="0"/>
            </a:spcBef>
            <a:spcAft>
              <a:spcPct val="35000"/>
            </a:spcAft>
          </a:pPr>
          <a:r>
            <a:rPr lang="en-US" sz="2000" kern="1200" dirty="0"/>
            <a:t>The bar graph is made interactive using </a:t>
          </a:r>
          <a:r>
            <a:rPr lang="en-US" sz="2000" kern="1200" dirty="0" err="1"/>
            <a:t>ggplotly</a:t>
          </a:r>
          <a:r>
            <a:rPr lang="en-US" sz="2000" kern="1200" dirty="0"/>
            <a:t>() so that you could see the finer details when you hovered over the bars.</a:t>
          </a:r>
          <a:endPar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2C70011F-321A-4188-9B20-9936A2ADC430}" type="sibTrans" cxnId="{014680B9-6DA2-4342-ABBA-24EC353CF276}">
      <dgm:prSet/>
      <dgm:spPr/>
      <dgm:t>
        <a:bodyPr/>
        <a:lstStyle/>
        <a:p>
          <a:endParaRPr lang="en-US" sz="2000"/>
        </a:p>
      </dgm:t>
    </dgm:pt>
    <dgm:pt modelId="{5000A3E0-EA27-4711-ABAB-CB862D9B4DAA}" type="parTrans" cxnId="{014680B9-6DA2-4342-ABBA-24EC353CF276}">
      <dgm:prSet/>
      <dgm:spPr/>
      <dgm:t>
        <a:bodyPr/>
        <a:lstStyle/>
        <a:p>
          <a:endParaRPr lang="en-US" sz="1800"/>
        </a:p>
      </dgm:t>
    </dgm:pt>
    <dgm:pt modelId="{65E49AF0-0834-D74C-A35D-D66CEA21CA86}">
      <dgm:prSet custT="1"/>
      <dgm:spPr/>
      <dgm:t>
        <a:bodyPr/>
        <a:lstStyle/>
        <a:p>
          <a:pPr marL="0" lvl="0" indent="0" algn="l" defTabSz="844550">
            <a:lnSpc>
              <a:spcPct val="90000"/>
            </a:lnSpc>
            <a:spcBef>
              <a:spcPct val="0"/>
            </a:spcBef>
            <a:spcAft>
              <a:spcPct val="35000"/>
            </a:spcAft>
          </a:pPr>
          <a:r>
            <a:rPr lang="en-US" sz="2000" kern="1200"/>
            <a:t>The graph clearly show that the number of cases for Assault and Robbery are comparatively high for each state.</a:t>
          </a:r>
          <a:endPar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7736AEC8-AF63-A84F-BD67-F67770527AAA}" type="parTrans" cxnId="{37049787-F8F9-A445-A1CB-1274374F5214}">
      <dgm:prSet/>
      <dgm:spPr/>
      <dgm:t>
        <a:bodyPr/>
        <a:lstStyle/>
        <a:p>
          <a:endParaRPr lang="en-US" sz="2000"/>
        </a:p>
      </dgm:t>
    </dgm:pt>
    <dgm:pt modelId="{BDD5D614-1BA7-874D-B471-28F63A21BA12}" type="sibTrans" cxnId="{37049787-F8F9-A445-A1CB-1274374F5214}">
      <dgm:prSet/>
      <dgm:spPr/>
      <dgm:t>
        <a:bodyPr/>
        <a:lstStyle/>
        <a:p>
          <a:endParaRPr lang="en-US" sz="2000"/>
        </a:p>
      </dgm:t>
    </dgm:pt>
    <dgm:pt modelId="{7DF8CD7F-B9A8-EE4F-9605-33561CD5E417}" type="pres">
      <dgm:prSet presAssocID="{63FDEDE5-79CD-45F5-AD1E-AC8D4B188F59}" presName="vert0" presStyleCnt="0">
        <dgm:presLayoutVars>
          <dgm:dir/>
          <dgm:animOne val="branch"/>
          <dgm:animLvl val="lvl"/>
        </dgm:presLayoutVars>
      </dgm:prSet>
      <dgm:spPr/>
    </dgm:pt>
    <dgm:pt modelId="{F2DAE47F-4903-DA40-9580-A078268A3D96}" type="pres">
      <dgm:prSet presAssocID="{43D19AA8-7EE0-43D6-975A-DBE0939BCA27}" presName="thickLine" presStyleLbl="alignNode1" presStyleIdx="0" presStyleCnt="3"/>
      <dgm:spPr/>
    </dgm:pt>
    <dgm:pt modelId="{19FC99F0-D105-A844-ADEC-9018AB6779B5}" type="pres">
      <dgm:prSet presAssocID="{43D19AA8-7EE0-43D6-975A-DBE0939BCA27}" presName="horz1" presStyleCnt="0"/>
      <dgm:spPr/>
    </dgm:pt>
    <dgm:pt modelId="{F1817AE8-F0F5-A640-9AB7-50BE4CBCB7BE}" type="pres">
      <dgm:prSet presAssocID="{43D19AA8-7EE0-43D6-975A-DBE0939BCA27}" presName="tx1" presStyleLbl="revTx" presStyleIdx="0" presStyleCnt="3"/>
      <dgm:spPr/>
    </dgm:pt>
    <dgm:pt modelId="{E23B3F94-49CE-914D-9936-C5CF3456FF54}" type="pres">
      <dgm:prSet presAssocID="{43D19AA8-7EE0-43D6-975A-DBE0939BCA27}" presName="vert1" presStyleCnt="0"/>
      <dgm:spPr/>
    </dgm:pt>
    <dgm:pt modelId="{94F847A6-B0E7-6A4D-ABB5-CDEF3096BDCD}" type="pres">
      <dgm:prSet presAssocID="{C0EF93FF-E3FA-4F03-95EC-495AFFEDAD9D}" presName="thickLine" presStyleLbl="alignNode1" presStyleIdx="1" presStyleCnt="3"/>
      <dgm:spPr/>
    </dgm:pt>
    <dgm:pt modelId="{1FD5A25D-6972-E047-9100-96C22C93CCEB}" type="pres">
      <dgm:prSet presAssocID="{C0EF93FF-E3FA-4F03-95EC-495AFFEDAD9D}" presName="horz1" presStyleCnt="0"/>
      <dgm:spPr/>
    </dgm:pt>
    <dgm:pt modelId="{F2FB6FAC-C2EE-0642-84FE-3B0CF82FA86C}" type="pres">
      <dgm:prSet presAssocID="{C0EF93FF-E3FA-4F03-95EC-495AFFEDAD9D}" presName="tx1" presStyleLbl="revTx" presStyleIdx="1" presStyleCnt="3" custScaleY="117340"/>
      <dgm:spPr/>
    </dgm:pt>
    <dgm:pt modelId="{F62F2E64-676E-D341-B655-A1FEAFDB80F5}" type="pres">
      <dgm:prSet presAssocID="{C0EF93FF-E3FA-4F03-95EC-495AFFEDAD9D}" presName="vert1" presStyleCnt="0"/>
      <dgm:spPr/>
    </dgm:pt>
    <dgm:pt modelId="{38BFDA44-9C07-3B40-A89E-B3D4FBDEB1C9}" type="pres">
      <dgm:prSet presAssocID="{65E49AF0-0834-D74C-A35D-D66CEA21CA86}" presName="thickLine" presStyleLbl="alignNode1" presStyleIdx="2" presStyleCnt="3"/>
      <dgm:spPr/>
    </dgm:pt>
    <dgm:pt modelId="{EC36F19A-B787-9A49-8FA2-4058338E8822}" type="pres">
      <dgm:prSet presAssocID="{65E49AF0-0834-D74C-A35D-D66CEA21CA86}" presName="horz1" presStyleCnt="0"/>
      <dgm:spPr/>
    </dgm:pt>
    <dgm:pt modelId="{7F72C534-C3CD-534B-900D-DE2FA8459936}" type="pres">
      <dgm:prSet presAssocID="{65E49AF0-0834-D74C-A35D-D66CEA21CA86}" presName="tx1" presStyleLbl="revTx" presStyleIdx="2" presStyleCnt="3"/>
      <dgm:spPr/>
    </dgm:pt>
    <dgm:pt modelId="{DB3D734A-4EC5-0F4F-B08B-D3EB88139144}" type="pres">
      <dgm:prSet presAssocID="{65E49AF0-0834-D74C-A35D-D66CEA21CA86}" presName="vert1" presStyleCnt="0"/>
      <dgm:spPr/>
    </dgm:pt>
  </dgm:ptLst>
  <dgm:cxnLst>
    <dgm:cxn modelId="{2ACBD723-059F-438A-9BD6-548711BD86BB}" srcId="{63FDEDE5-79CD-45F5-AD1E-AC8D4B188F59}" destId="{43D19AA8-7EE0-43D6-975A-DBE0939BCA27}" srcOrd="0" destOrd="0" parTransId="{8718830F-BB14-42BC-8BF6-3B0969FA9540}" sibTransId="{4FE25DCE-4499-4934-8308-A1A874182979}"/>
    <dgm:cxn modelId="{EED6764B-7671-7247-8194-74FFAD896A5A}" type="presOf" srcId="{63FDEDE5-79CD-45F5-AD1E-AC8D4B188F59}" destId="{7DF8CD7F-B9A8-EE4F-9605-33561CD5E417}" srcOrd="0" destOrd="0" presId="urn:microsoft.com/office/officeart/2008/layout/LinedList"/>
    <dgm:cxn modelId="{0A45474E-24CC-5C49-9E7A-32D8F194FD30}" type="presOf" srcId="{65E49AF0-0834-D74C-A35D-D66CEA21CA86}" destId="{7F72C534-C3CD-534B-900D-DE2FA8459936}" srcOrd="0" destOrd="0" presId="urn:microsoft.com/office/officeart/2008/layout/LinedList"/>
    <dgm:cxn modelId="{FAA7FD70-D935-564B-BF59-37CB909E304F}" type="presOf" srcId="{43D19AA8-7EE0-43D6-975A-DBE0939BCA27}" destId="{F1817AE8-F0F5-A640-9AB7-50BE4CBCB7BE}" srcOrd="0" destOrd="0" presId="urn:microsoft.com/office/officeart/2008/layout/LinedList"/>
    <dgm:cxn modelId="{851EBE85-AEF1-014E-93F3-510D8D12B866}" type="presOf" srcId="{C0EF93FF-E3FA-4F03-95EC-495AFFEDAD9D}" destId="{F2FB6FAC-C2EE-0642-84FE-3B0CF82FA86C}" srcOrd="0" destOrd="0" presId="urn:microsoft.com/office/officeart/2008/layout/LinedList"/>
    <dgm:cxn modelId="{37049787-F8F9-A445-A1CB-1274374F5214}" srcId="{63FDEDE5-79CD-45F5-AD1E-AC8D4B188F59}" destId="{65E49AF0-0834-D74C-A35D-D66CEA21CA86}" srcOrd="2" destOrd="0" parTransId="{7736AEC8-AF63-A84F-BD67-F67770527AAA}" sibTransId="{BDD5D614-1BA7-874D-B471-28F63A21BA12}"/>
    <dgm:cxn modelId="{014680B9-6DA2-4342-ABBA-24EC353CF276}" srcId="{63FDEDE5-79CD-45F5-AD1E-AC8D4B188F59}" destId="{C0EF93FF-E3FA-4F03-95EC-495AFFEDAD9D}" srcOrd="1" destOrd="0" parTransId="{5000A3E0-EA27-4711-ABAB-CB862D9B4DAA}" sibTransId="{2C70011F-321A-4188-9B20-9936A2ADC430}"/>
    <dgm:cxn modelId="{82319AFB-D154-1044-930E-F5554268298D}" type="presParOf" srcId="{7DF8CD7F-B9A8-EE4F-9605-33561CD5E417}" destId="{F2DAE47F-4903-DA40-9580-A078268A3D96}" srcOrd="0" destOrd="0" presId="urn:microsoft.com/office/officeart/2008/layout/LinedList"/>
    <dgm:cxn modelId="{7714F2A2-5256-1948-9934-3CECD9DA77BC}" type="presParOf" srcId="{7DF8CD7F-B9A8-EE4F-9605-33561CD5E417}" destId="{19FC99F0-D105-A844-ADEC-9018AB6779B5}" srcOrd="1" destOrd="0" presId="urn:microsoft.com/office/officeart/2008/layout/LinedList"/>
    <dgm:cxn modelId="{BD53263C-99B3-0247-8CDF-5D1A35F3A147}" type="presParOf" srcId="{19FC99F0-D105-A844-ADEC-9018AB6779B5}" destId="{F1817AE8-F0F5-A640-9AB7-50BE4CBCB7BE}" srcOrd="0" destOrd="0" presId="urn:microsoft.com/office/officeart/2008/layout/LinedList"/>
    <dgm:cxn modelId="{20D65C65-00A9-7949-886E-B9B446F2C329}" type="presParOf" srcId="{19FC99F0-D105-A844-ADEC-9018AB6779B5}" destId="{E23B3F94-49CE-914D-9936-C5CF3456FF54}" srcOrd="1" destOrd="0" presId="urn:microsoft.com/office/officeart/2008/layout/LinedList"/>
    <dgm:cxn modelId="{7166BE2D-3AD9-EA48-B4B8-6C682845728A}" type="presParOf" srcId="{7DF8CD7F-B9A8-EE4F-9605-33561CD5E417}" destId="{94F847A6-B0E7-6A4D-ABB5-CDEF3096BDCD}" srcOrd="2" destOrd="0" presId="urn:microsoft.com/office/officeart/2008/layout/LinedList"/>
    <dgm:cxn modelId="{669CA747-515C-FB46-A2CF-736A536FE974}" type="presParOf" srcId="{7DF8CD7F-B9A8-EE4F-9605-33561CD5E417}" destId="{1FD5A25D-6972-E047-9100-96C22C93CCEB}" srcOrd="3" destOrd="0" presId="urn:microsoft.com/office/officeart/2008/layout/LinedList"/>
    <dgm:cxn modelId="{B7E8A201-DC77-1444-9B04-E792C37F1D53}" type="presParOf" srcId="{1FD5A25D-6972-E047-9100-96C22C93CCEB}" destId="{F2FB6FAC-C2EE-0642-84FE-3B0CF82FA86C}" srcOrd="0" destOrd="0" presId="urn:microsoft.com/office/officeart/2008/layout/LinedList"/>
    <dgm:cxn modelId="{C1C656EA-9BD1-4E4F-85D5-834886B8B1E9}" type="presParOf" srcId="{1FD5A25D-6972-E047-9100-96C22C93CCEB}" destId="{F62F2E64-676E-D341-B655-A1FEAFDB80F5}" srcOrd="1" destOrd="0" presId="urn:microsoft.com/office/officeart/2008/layout/LinedList"/>
    <dgm:cxn modelId="{CDD6BCA4-ED1B-644E-A08C-F6EAF5B35304}" type="presParOf" srcId="{7DF8CD7F-B9A8-EE4F-9605-33561CD5E417}" destId="{38BFDA44-9C07-3B40-A89E-B3D4FBDEB1C9}" srcOrd="4" destOrd="0" presId="urn:microsoft.com/office/officeart/2008/layout/LinedList"/>
    <dgm:cxn modelId="{2877B03A-81BA-BD46-A9E7-F606594B44A1}" type="presParOf" srcId="{7DF8CD7F-B9A8-EE4F-9605-33561CD5E417}" destId="{EC36F19A-B787-9A49-8FA2-4058338E8822}" srcOrd="5" destOrd="0" presId="urn:microsoft.com/office/officeart/2008/layout/LinedList"/>
    <dgm:cxn modelId="{85C9920E-B71A-9848-8424-564D7EDB8017}" type="presParOf" srcId="{EC36F19A-B787-9A49-8FA2-4058338E8822}" destId="{7F72C534-C3CD-534B-900D-DE2FA8459936}" srcOrd="0" destOrd="0" presId="urn:microsoft.com/office/officeart/2008/layout/LinedList"/>
    <dgm:cxn modelId="{A7AC8082-F7D4-D047-ACA2-D403C7B08F6A}" type="presParOf" srcId="{EC36F19A-B787-9A49-8FA2-4058338E8822}" destId="{DB3D734A-4EC5-0F4F-B08B-D3EB8813914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43D19AA8-7EE0-43D6-975A-DBE0939BCA27}">
      <dgm:prSet/>
      <dgm:spPr/>
      <dgm:t>
        <a:bodyPr/>
        <a:lstStyle/>
        <a:p>
          <a:r>
            <a:rPr lang="en-US" dirty="0">
              <a:latin typeface="Times New Roman" panose="02020603050405020304" pitchFamily="18" charset="0"/>
              <a:cs typeface="Times New Roman" panose="02020603050405020304" pitchFamily="18" charset="0"/>
            </a:rPr>
            <a:t>The  visualization shows the proportion of startup companies that have received investment across various Indian cities. In the graph number of startups in each city is shown as a percentage.</a:t>
          </a:r>
        </a:p>
      </dgm:t>
    </dgm:pt>
    <dgm:pt modelId="{8718830F-BB14-42BC-8BF6-3B0969FA9540}" type="parTrans" cxnId="{2ACBD723-059F-438A-9BD6-548711BD86BB}">
      <dgm:prSet/>
      <dgm:spPr/>
      <dgm:t>
        <a:bodyPr/>
        <a:lstStyle/>
        <a:p>
          <a:endParaRPr lang="en-US" sz="1800"/>
        </a:p>
      </dgm:t>
    </dgm:pt>
    <dgm:pt modelId="{4FE25DCE-4499-4934-8308-A1A874182979}" type="sibTrans" cxnId="{2ACBD723-059F-438A-9BD6-548711BD86BB}">
      <dgm:prSet/>
      <dgm:spPr/>
      <dgm:t>
        <a:bodyPr/>
        <a:lstStyle/>
        <a:p>
          <a:endParaRPr lang="en-US"/>
        </a:p>
      </dgm:t>
    </dgm:pt>
    <dgm:pt modelId="{C0EF93FF-E3FA-4F03-95EC-495AFFEDAD9D}">
      <dgm:prSet/>
      <dgm:spPr/>
      <dgm:t>
        <a:bodyPr/>
        <a:lstStyle/>
        <a:p>
          <a:pPr marL="0" lvl="0" indent="0" defTabSz="844550">
            <a:spcBef>
              <a:spcPct val="0"/>
            </a:spcBef>
            <a:spcAft>
              <a:spcPct val="35000"/>
            </a:spcAft>
            <a:buNone/>
          </a:pPr>
          <a:r>
            <a:rPr lang="en-US" kern="1200" dirty="0">
              <a:latin typeface="Times New Roman" panose="02020603050405020304" pitchFamily="18" charset="0"/>
              <a:ea typeface="+mn-ea"/>
              <a:cs typeface="Times New Roman" panose="02020603050405020304" pitchFamily="18" charset="0"/>
            </a:rPr>
            <a:t>As we don’t use pie charts for most of the visualizations, we can use the data from the pie chart and represent the data in better way.</a:t>
          </a:r>
        </a:p>
      </dgm:t>
    </dgm:pt>
    <dgm:pt modelId="{2C70011F-321A-4188-9B20-9936A2ADC430}" type="sibTrans" cxnId="{014680B9-6DA2-4342-ABBA-24EC353CF276}">
      <dgm:prSet/>
      <dgm:spPr/>
      <dgm:t>
        <a:bodyPr/>
        <a:lstStyle/>
        <a:p>
          <a:endParaRPr lang="en-US"/>
        </a:p>
      </dgm:t>
    </dgm:pt>
    <dgm:pt modelId="{5000A3E0-EA27-4711-ABAB-CB862D9B4DAA}" type="parTrans" cxnId="{014680B9-6DA2-4342-ABBA-24EC353CF276}">
      <dgm:prSet/>
      <dgm:spPr/>
      <dgm:t>
        <a:bodyPr/>
        <a:lstStyle/>
        <a:p>
          <a:endParaRPr lang="en-US" sz="1800"/>
        </a:p>
      </dgm:t>
    </dgm:pt>
    <dgm:pt modelId="{2A6EE987-6CE9-6342-9BE7-777FBF920F50}" type="pres">
      <dgm:prSet presAssocID="{63FDEDE5-79CD-45F5-AD1E-AC8D4B188F59}" presName="vert0" presStyleCnt="0">
        <dgm:presLayoutVars>
          <dgm:dir/>
          <dgm:animOne val="branch"/>
          <dgm:animLvl val="lvl"/>
        </dgm:presLayoutVars>
      </dgm:prSet>
      <dgm:spPr/>
    </dgm:pt>
    <dgm:pt modelId="{7BCFE5F9-30E9-1D4E-A45B-856B103C29C3}" type="pres">
      <dgm:prSet presAssocID="{43D19AA8-7EE0-43D6-975A-DBE0939BCA27}" presName="thickLine" presStyleLbl="alignNode1" presStyleIdx="0" presStyleCnt="2"/>
      <dgm:spPr/>
    </dgm:pt>
    <dgm:pt modelId="{81B042E3-6E1A-024B-AA9A-5A6E551F7AC2}" type="pres">
      <dgm:prSet presAssocID="{43D19AA8-7EE0-43D6-975A-DBE0939BCA27}" presName="horz1" presStyleCnt="0"/>
      <dgm:spPr/>
    </dgm:pt>
    <dgm:pt modelId="{69A01B9D-7807-6045-8033-567A02D6C7DD}" type="pres">
      <dgm:prSet presAssocID="{43D19AA8-7EE0-43D6-975A-DBE0939BCA27}" presName="tx1" presStyleLbl="revTx" presStyleIdx="0" presStyleCnt="2"/>
      <dgm:spPr/>
    </dgm:pt>
    <dgm:pt modelId="{DD95B8EC-B6AC-4C42-821E-F2572E115010}" type="pres">
      <dgm:prSet presAssocID="{43D19AA8-7EE0-43D6-975A-DBE0939BCA27}" presName="vert1" presStyleCnt="0"/>
      <dgm:spPr/>
    </dgm:pt>
    <dgm:pt modelId="{A500B726-B2AA-DD4D-83B8-C1DE35DCFC25}" type="pres">
      <dgm:prSet presAssocID="{C0EF93FF-E3FA-4F03-95EC-495AFFEDAD9D}" presName="thickLine" presStyleLbl="alignNode1" presStyleIdx="1" presStyleCnt="2"/>
      <dgm:spPr/>
    </dgm:pt>
    <dgm:pt modelId="{C571CC89-F9F1-2C44-835B-900F784DAE19}" type="pres">
      <dgm:prSet presAssocID="{C0EF93FF-E3FA-4F03-95EC-495AFFEDAD9D}" presName="horz1" presStyleCnt="0"/>
      <dgm:spPr/>
    </dgm:pt>
    <dgm:pt modelId="{7EA1C429-B180-D948-872D-8F1E7426FB05}" type="pres">
      <dgm:prSet presAssocID="{C0EF93FF-E3FA-4F03-95EC-495AFFEDAD9D}" presName="tx1" presStyleLbl="revTx" presStyleIdx="1" presStyleCnt="2"/>
      <dgm:spPr/>
    </dgm:pt>
    <dgm:pt modelId="{ED59ADCC-67F8-4E46-B409-22E926BA77D0}" type="pres">
      <dgm:prSet presAssocID="{C0EF93FF-E3FA-4F03-95EC-495AFFEDAD9D}" presName="vert1" presStyleCnt="0"/>
      <dgm:spPr/>
    </dgm:pt>
  </dgm:ptLst>
  <dgm:cxnLst>
    <dgm:cxn modelId="{2ACBD723-059F-438A-9BD6-548711BD86BB}" srcId="{63FDEDE5-79CD-45F5-AD1E-AC8D4B188F59}" destId="{43D19AA8-7EE0-43D6-975A-DBE0939BCA27}" srcOrd="0" destOrd="0" parTransId="{8718830F-BB14-42BC-8BF6-3B0969FA9540}" sibTransId="{4FE25DCE-4499-4934-8308-A1A874182979}"/>
    <dgm:cxn modelId="{49B5C925-1A52-4748-B3EA-F711A40CD5F8}" type="presOf" srcId="{C0EF93FF-E3FA-4F03-95EC-495AFFEDAD9D}" destId="{7EA1C429-B180-D948-872D-8F1E7426FB05}" srcOrd="0" destOrd="0" presId="urn:microsoft.com/office/officeart/2008/layout/LinedList"/>
    <dgm:cxn modelId="{C50792A1-DEBB-8442-AB90-FE26752C6C33}" type="presOf" srcId="{43D19AA8-7EE0-43D6-975A-DBE0939BCA27}" destId="{69A01B9D-7807-6045-8033-567A02D6C7DD}" srcOrd="0" destOrd="0" presId="urn:microsoft.com/office/officeart/2008/layout/LinedList"/>
    <dgm:cxn modelId="{014680B9-6DA2-4342-ABBA-24EC353CF276}" srcId="{63FDEDE5-79CD-45F5-AD1E-AC8D4B188F59}" destId="{C0EF93FF-E3FA-4F03-95EC-495AFFEDAD9D}" srcOrd="1" destOrd="0" parTransId="{5000A3E0-EA27-4711-ABAB-CB862D9B4DAA}" sibTransId="{2C70011F-321A-4188-9B20-9936A2ADC430}"/>
    <dgm:cxn modelId="{20E85FD9-8057-0B41-AD40-EF14ABA9D41D}" type="presOf" srcId="{63FDEDE5-79CD-45F5-AD1E-AC8D4B188F59}" destId="{2A6EE987-6CE9-6342-9BE7-777FBF920F50}" srcOrd="0" destOrd="0" presId="urn:microsoft.com/office/officeart/2008/layout/LinedList"/>
    <dgm:cxn modelId="{DA15F8D0-1CFD-894C-87D3-5FD21C66685B}" type="presParOf" srcId="{2A6EE987-6CE9-6342-9BE7-777FBF920F50}" destId="{7BCFE5F9-30E9-1D4E-A45B-856B103C29C3}" srcOrd="0" destOrd="0" presId="urn:microsoft.com/office/officeart/2008/layout/LinedList"/>
    <dgm:cxn modelId="{09570ADF-2E3B-2444-B990-206C4554AA7F}" type="presParOf" srcId="{2A6EE987-6CE9-6342-9BE7-777FBF920F50}" destId="{81B042E3-6E1A-024B-AA9A-5A6E551F7AC2}" srcOrd="1" destOrd="0" presId="urn:microsoft.com/office/officeart/2008/layout/LinedList"/>
    <dgm:cxn modelId="{B1D9D098-1912-6E4A-A247-BE675B65C05B}" type="presParOf" srcId="{81B042E3-6E1A-024B-AA9A-5A6E551F7AC2}" destId="{69A01B9D-7807-6045-8033-567A02D6C7DD}" srcOrd="0" destOrd="0" presId="urn:microsoft.com/office/officeart/2008/layout/LinedList"/>
    <dgm:cxn modelId="{E577AF8E-6292-B547-BCC6-158FB4AEB2EF}" type="presParOf" srcId="{81B042E3-6E1A-024B-AA9A-5A6E551F7AC2}" destId="{DD95B8EC-B6AC-4C42-821E-F2572E115010}" srcOrd="1" destOrd="0" presId="urn:microsoft.com/office/officeart/2008/layout/LinedList"/>
    <dgm:cxn modelId="{0F0A7D6D-275C-D843-B6C2-1ED8CF392252}" type="presParOf" srcId="{2A6EE987-6CE9-6342-9BE7-777FBF920F50}" destId="{A500B726-B2AA-DD4D-83B8-C1DE35DCFC25}" srcOrd="2" destOrd="0" presId="urn:microsoft.com/office/officeart/2008/layout/LinedList"/>
    <dgm:cxn modelId="{E5F48082-EDFB-BE4B-B205-6CDC0E2C75AE}" type="presParOf" srcId="{2A6EE987-6CE9-6342-9BE7-777FBF920F50}" destId="{C571CC89-F9F1-2C44-835B-900F784DAE19}" srcOrd="3" destOrd="0" presId="urn:microsoft.com/office/officeart/2008/layout/LinedList"/>
    <dgm:cxn modelId="{D7C4C1FB-169E-574D-A16C-39A913FEFBB3}" type="presParOf" srcId="{C571CC89-F9F1-2C44-835B-900F784DAE19}" destId="{7EA1C429-B180-D948-872D-8F1E7426FB05}" srcOrd="0" destOrd="0" presId="urn:microsoft.com/office/officeart/2008/layout/LinedList"/>
    <dgm:cxn modelId="{6526439C-8E1E-AA42-BA7E-E6C8CB78FA7A}" type="presParOf" srcId="{C571CC89-F9F1-2C44-835B-900F784DAE19}" destId="{ED59ADCC-67F8-4E46-B409-22E926BA77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FDEDE5-79CD-45F5-AD1E-AC8D4B188F59}"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43D19AA8-7EE0-43D6-975A-DBE0939BCA27}">
      <dgm:prSet custT="1"/>
      <dgm:spPr/>
      <dgm:t>
        <a:bodyPr/>
        <a:lstStyle/>
        <a:p>
          <a:r>
            <a:rPr lang="en-US" sz="2000" dirty="0">
              <a:latin typeface="Times New Roman" panose="02020603050405020304" pitchFamily="18" charset="0"/>
              <a:cs typeface="Times New Roman" panose="02020603050405020304" pitchFamily="18" charset="0"/>
            </a:rPr>
            <a:t>In order to display the number of startups formed in Indian cities, the graph has been modified to a bar graph.</a:t>
          </a:r>
        </a:p>
      </dgm:t>
    </dgm:pt>
    <dgm:pt modelId="{8718830F-BB14-42BC-8BF6-3B0969FA9540}" type="parTrans" cxnId="{2ACBD723-059F-438A-9BD6-548711BD86BB}">
      <dgm:prSet/>
      <dgm:spPr/>
      <dgm:t>
        <a:bodyPr/>
        <a:lstStyle/>
        <a:p>
          <a:endParaRPr lang="en-US" sz="1800"/>
        </a:p>
      </dgm:t>
    </dgm:pt>
    <dgm:pt modelId="{4FE25DCE-4499-4934-8308-A1A874182979}" type="sibTrans" cxnId="{2ACBD723-059F-438A-9BD6-548711BD86BB}">
      <dgm:prSet/>
      <dgm:spPr/>
      <dgm:t>
        <a:bodyPr/>
        <a:lstStyle/>
        <a:p>
          <a:endParaRPr lang="en-US"/>
        </a:p>
      </dgm:t>
    </dgm:pt>
    <dgm:pt modelId="{C0EF93FF-E3FA-4F03-95EC-495AFFEDAD9D}">
      <dgm:prSet custT="1"/>
      <dgm:spPr/>
      <dgm:t>
        <a:bodyPr/>
        <a:lstStyle/>
        <a:p>
          <a:pPr marL="0" lvl="0" indent="0" defTabSz="844550">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bar chart , simply we can count the number of startup businesses that were established in each city. In addition, we added a color gradient that reflects how many companies are in each city.</a:t>
          </a:r>
          <a:endParaRPr lang="en-US" sz="2000" kern="1200" dirty="0">
            <a:latin typeface="Times New Roman" panose="02020603050405020304" pitchFamily="18" charset="0"/>
            <a:ea typeface="+mn-ea"/>
            <a:cs typeface="Times New Roman" panose="02020603050405020304" pitchFamily="18" charset="0"/>
          </a:endParaRPr>
        </a:p>
      </dgm:t>
    </dgm:pt>
    <dgm:pt modelId="{2C70011F-321A-4188-9B20-9936A2ADC430}" type="sibTrans" cxnId="{014680B9-6DA2-4342-ABBA-24EC353CF276}">
      <dgm:prSet/>
      <dgm:spPr/>
      <dgm:t>
        <a:bodyPr/>
        <a:lstStyle/>
        <a:p>
          <a:endParaRPr lang="en-US"/>
        </a:p>
      </dgm:t>
    </dgm:pt>
    <dgm:pt modelId="{5000A3E0-EA27-4711-ABAB-CB862D9B4DAA}" type="parTrans" cxnId="{014680B9-6DA2-4342-ABBA-24EC353CF276}">
      <dgm:prSet/>
      <dgm:spPr/>
      <dgm:t>
        <a:bodyPr/>
        <a:lstStyle/>
        <a:p>
          <a:endParaRPr lang="en-US" sz="1800"/>
        </a:p>
      </dgm:t>
    </dgm:pt>
    <dgm:pt modelId="{2A6EE987-6CE9-6342-9BE7-777FBF920F50}" type="pres">
      <dgm:prSet presAssocID="{63FDEDE5-79CD-45F5-AD1E-AC8D4B188F59}" presName="vert0" presStyleCnt="0">
        <dgm:presLayoutVars>
          <dgm:dir/>
          <dgm:animOne val="branch"/>
          <dgm:animLvl val="lvl"/>
        </dgm:presLayoutVars>
      </dgm:prSet>
      <dgm:spPr/>
    </dgm:pt>
    <dgm:pt modelId="{7BCFE5F9-30E9-1D4E-A45B-856B103C29C3}" type="pres">
      <dgm:prSet presAssocID="{43D19AA8-7EE0-43D6-975A-DBE0939BCA27}" presName="thickLine" presStyleLbl="alignNode1" presStyleIdx="0" presStyleCnt="2"/>
      <dgm:spPr/>
    </dgm:pt>
    <dgm:pt modelId="{81B042E3-6E1A-024B-AA9A-5A6E551F7AC2}" type="pres">
      <dgm:prSet presAssocID="{43D19AA8-7EE0-43D6-975A-DBE0939BCA27}" presName="horz1" presStyleCnt="0"/>
      <dgm:spPr/>
    </dgm:pt>
    <dgm:pt modelId="{69A01B9D-7807-6045-8033-567A02D6C7DD}" type="pres">
      <dgm:prSet presAssocID="{43D19AA8-7EE0-43D6-975A-DBE0939BCA27}" presName="tx1" presStyleLbl="revTx" presStyleIdx="0" presStyleCnt="2" custScaleY="76972" custLinFactNeighborX="347" custLinFactNeighborY="-32521"/>
      <dgm:spPr/>
    </dgm:pt>
    <dgm:pt modelId="{DD95B8EC-B6AC-4C42-821E-F2572E115010}" type="pres">
      <dgm:prSet presAssocID="{43D19AA8-7EE0-43D6-975A-DBE0939BCA27}" presName="vert1" presStyleCnt="0"/>
      <dgm:spPr/>
    </dgm:pt>
    <dgm:pt modelId="{A500B726-B2AA-DD4D-83B8-C1DE35DCFC25}" type="pres">
      <dgm:prSet presAssocID="{C0EF93FF-E3FA-4F03-95EC-495AFFEDAD9D}" presName="thickLine" presStyleLbl="alignNode1" presStyleIdx="1" presStyleCnt="2"/>
      <dgm:spPr/>
    </dgm:pt>
    <dgm:pt modelId="{C571CC89-F9F1-2C44-835B-900F784DAE19}" type="pres">
      <dgm:prSet presAssocID="{C0EF93FF-E3FA-4F03-95EC-495AFFEDAD9D}" presName="horz1" presStyleCnt="0"/>
      <dgm:spPr/>
    </dgm:pt>
    <dgm:pt modelId="{7EA1C429-B180-D948-872D-8F1E7426FB05}" type="pres">
      <dgm:prSet presAssocID="{C0EF93FF-E3FA-4F03-95EC-495AFFEDAD9D}" presName="tx1" presStyleLbl="revTx" presStyleIdx="1" presStyleCnt="2"/>
      <dgm:spPr/>
    </dgm:pt>
    <dgm:pt modelId="{ED59ADCC-67F8-4E46-B409-22E926BA77D0}" type="pres">
      <dgm:prSet presAssocID="{C0EF93FF-E3FA-4F03-95EC-495AFFEDAD9D}" presName="vert1" presStyleCnt="0"/>
      <dgm:spPr/>
    </dgm:pt>
  </dgm:ptLst>
  <dgm:cxnLst>
    <dgm:cxn modelId="{2ACBD723-059F-438A-9BD6-548711BD86BB}" srcId="{63FDEDE5-79CD-45F5-AD1E-AC8D4B188F59}" destId="{43D19AA8-7EE0-43D6-975A-DBE0939BCA27}" srcOrd="0" destOrd="0" parTransId="{8718830F-BB14-42BC-8BF6-3B0969FA9540}" sibTransId="{4FE25DCE-4499-4934-8308-A1A874182979}"/>
    <dgm:cxn modelId="{49B5C925-1A52-4748-B3EA-F711A40CD5F8}" type="presOf" srcId="{C0EF93FF-E3FA-4F03-95EC-495AFFEDAD9D}" destId="{7EA1C429-B180-D948-872D-8F1E7426FB05}" srcOrd="0" destOrd="0" presId="urn:microsoft.com/office/officeart/2008/layout/LinedList"/>
    <dgm:cxn modelId="{C50792A1-DEBB-8442-AB90-FE26752C6C33}" type="presOf" srcId="{43D19AA8-7EE0-43D6-975A-DBE0939BCA27}" destId="{69A01B9D-7807-6045-8033-567A02D6C7DD}" srcOrd="0" destOrd="0" presId="urn:microsoft.com/office/officeart/2008/layout/LinedList"/>
    <dgm:cxn modelId="{014680B9-6DA2-4342-ABBA-24EC353CF276}" srcId="{63FDEDE5-79CD-45F5-AD1E-AC8D4B188F59}" destId="{C0EF93FF-E3FA-4F03-95EC-495AFFEDAD9D}" srcOrd="1" destOrd="0" parTransId="{5000A3E0-EA27-4711-ABAB-CB862D9B4DAA}" sibTransId="{2C70011F-321A-4188-9B20-9936A2ADC430}"/>
    <dgm:cxn modelId="{20E85FD9-8057-0B41-AD40-EF14ABA9D41D}" type="presOf" srcId="{63FDEDE5-79CD-45F5-AD1E-AC8D4B188F59}" destId="{2A6EE987-6CE9-6342-9BE7-777FBF920F50}" srcOrd="0" destOrd="0" presId="urn:microsoft.com/office/officeart/2008/layout/LinedList"/>
    <dgm:cxn modelId="{DA15F8D0-1CFD-894C-87D3-5FD21C66685B}" type="presParOf" srcId="{2A6EE987-6CE9-6342-9BE7-777FBF920F50}" destId="{7BCFE5F9-30E9-1D4E-A45B-856B103C29C3}" srcOrd="0" destOrd="0" presId="urn:microsoft.com/office/officeart/2008/layout/LinedList"/>
    <dgm:cxn modelId="{09570ADF-2E3B-2444-B990-206C4554AA7F}" type="presParOf" srcId="{2A6EE987-6CE9-6342-9BE7-777FBF920F50}" destId="{81B042E3-6E1A-024B-AA9A-5A6E551F7AC2}" srcOrd="1" destOrd="0" presId="urn:microsoft.com/office/officeart/2008/layout/LinedList"/>
    <dgm:cxn modelId="{B1D9D098-1912-6E4A-A247-BE675B65C05B}" type="presParOf" srcId="{81B042E3-6E1A-024B-AA9A-5A6E551F7AC2}" destId="{69A01B9D-7807-6045-8033-567A02D6C7DD}" srcOrd="0" destOrd="0" presId="urn:microsoft.com/office/officeart/2008/layout/LinedList"/>
    <dgm:cxn modelId="{E577AF8E-6292-B547-BCC6-158FB4AEB2EF}" type="presParOf" srcId="{81B042E3-6E1A-024B-AA9A-5A6E551F7AC2}" destId="{DD95B8EC-B6AC-4C42-821E-F2572E115010}" srcOrd="1" destOrd="0" presId="urn:microsoft.com/office/officeart/2008/layout/LinedList"/>
    <dgm:cxn modelId="{0F0A7D6D-275C-D843-B6C2-1ED8CF392252}" type="presParOf" srcId="{2A6EE987-6CE9-6342-9BE7-777FBF920F50}" destId="{A500B726-B2AA-DD4D-83B8-C1DE35DCFC25}" srcOrd="2" destOrd="0" presId="urn:microsoft.com/office/officeart/2008/layout/LinedList"/>
    <dgm:cxn modelId="{E5F48082-EDFB-BE4B-B205-6CDC0E2C75AE}" type="presParOf" srcId="{2A6EE987-6CE9-6342-9BE7-777FBF920F50}" destId="{C571CC89-F9F1-2C44-835B-900F784DAE19}" srcOrd="3" destOrd="0" presId="urn:microsoft.com/office/officeart/2008/layout/LinedList"/>
    <dgm:cxn modelId="{D7C4C1FB-169E-574D-A16C-39A913FEFBB3}" type="presParOf" srcId="{C571CC89-F9F1-2C44-835B-900F784DAE19}" destId="{7EA1C429-B180-D948-872D-8F1E7426FB05}" srcOrd="0" destOrd="0" presId="urn:microsoft.com/office/officeart/2008/layout/LinedList"/>
    <dgm:cxn modelId="{6526439C-8E1E-AA42-BA7E-E6C8CB78FA7A}" type="presParOf" srcId="{C571CC89-F9F1-2C44-835B-900F784DAE19}" destId="{ED59ADCC-67F8-4E46-B409-22E926BA77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4B9A-732C-0041-AF97-B9E75639705D}">
      <dsp:nvSpPr>
        <dsp:cNvPr id="0" name=""/>
        <dsp:cNvSpPr/>
      </dsp:nvSpPr>
      <dsp:spPr>
        <a:xfrm>
          <a:off x="0" y="88653"/>
          <a:ext cx="5793159" cy="1916459"/>
        </a:xfrm>
        <a:prstGeom prst="roundRect">
          <a:avLst/>
        </a:prstGeom>
        <a:solidFill>
          <a:schemeClr val="tx1">
            <a:lumMod val="65000"/>
            <a:lumOff val="3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Statistical graphs are considered to be a powerful tool to express a large amount of information in a precise manner. But in some cases, it might deceive the audience.</a:t>
          </a:r>
        </a:p>
      </dsp:txBody>
      <dsp:txXfrm>
        <a:off x="93554" y="182207"/>
        <a:ext cx="5606051" cy="1729351"/>
      </dsp:txXfrm>
    </dsp:sp>
    <dsp:sp modelId="{728CA668-B9DD-6047-8A83-F59D7BCA48F4}">
      <dsp:nvSpPr>
        <dsp:cNvPr id="0" name=""/>
        <dsp:cNvSpPr/>
      </dsp:nvSpPr>
      <dsp:spPr>
        <a:xfrm>
          <a:off x="0" y="2088044"/>
          <a:ext cx="5793159" cy="1916459"/>
        </a:xfrm>
        <a:prstGeom prst="roundRect">
          <a:avLst/>
        </a:prstGeom>
        <a:solidFill>
          <a:schemeClr val="tx1">
            <a:lumMod val="65000"/>
            <a:lumOff val="3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Bad graphs are those that manipulate the provided statistical data to show false conclusions. Thus, bad graphs can be misleading as the users only look at the graphs not the data.</a:t>
          </a:r>
        </a:p>
      </dsp:txBody>
      <dsp:txXfrm>
        <a:off x="93554" y="2181598"/>
        <a:ext cx="5606051" cy="1729351"/>
      </dsp:txXfrm>
    </dsp:sp>
    <dsp:sp modelId="{EE17B4D0-1CDD-7B42-A0A9-E9D37F5C5EAE}">
      <dsp:nvSpPr>
        <dsp:cNvPr id="0" name=""/>
        <dsp:cNvSpPr/>
      </dsp:nvSpPr>
      <dsp:spPr>
        <a:xfrm>
          <a:off x="0" y="4073624"/>
          <a:ext cx="5793159" cy="1916459"/>
        </a:xfrm>
        <a:prstGeom prst="roundRect">
          <a:avLst/>
        </a:prstGeom>
        <a:solidFill>
          <a:schemeClr val="tx1">
            <a:lumMod val="65000"/>
            <a:lumOff val="3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Using the data and presenting it as graphs will ensure that the data is treated fairly.</a:t>
          </a:r>
        </a:p>
      </dsp:txBody>
      <dsp:txXfrm>
        <a:off x="93554" y="4167178"/>
        <a:ext cx="5606051" cy="172935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FE5F9-30E9-1D4E-A45B-856B103C29C3}">
      <dsp:nvSpPr>
        <dsp:cNvPr id="0" name=""/>
        <dsp:cNvSpPr/>
      </dsp:nvSpPr>
      <dsp:spPr>
        <a:xfrm>
          <a:off x="0" y="175"/>
          <a:ext cx="4372006"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A01B9D-7807-6045-8033-567A02D6C7DD}">
      <dsp:nvSpPr>
        <dsp:cNvPr id="0" name=""/>
        <dsp:cNvSpPr/>
      </dsp:nvSpPr>
      <dsp:spPr>
        <a:xfrm>
          <a:off x="0" y="0"/>
          <a:ext cx="4372006" cy="1175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visualization is a representation of number of startup companies established in India for that particular year. </a:t>
          </a:r>
        </a:p>
      </dsp:txBody>
      <dsp:txXfrm>
        <a:off x="0" y="0"/>
        <a:ext cx="4372006" cy="1175083"/>
      </dsp:txXfrm>
    </dsp:sp>
    <dsp:sp modelId="{A500B726-B2AA-DD4D-83B8-C1DE35DCFC25}">
      <dsp:nvSpPr>
        <dsp:cNvPr id="0" name=""/>
        <dsp:cNvSpPr/>
      </dsp:nvSpPr>
      <dsp:spPr>
        <a:xfrm>
          <a:off x="0" y="1175259"/>
          <a:ext cx="4372006" cy="0"/>
        </a:xfrm>
        <a:prstGeom prst="line">
          <a:avLst/>
        </a:prstGeom>
        <a:gradFill rotWithShape="0">
          <a:gsLst>
            <a:gs pos="0">
              <a:schemeClr val="accent5">
                <a:hueOff val="-4733605"/>
                <a:satOff val="-26003"/>
                <a:lumOff val="-25884"/>
                <a:alphaOff val="0"/>
                <a:satMod val="103000"/>
                <a:lumMod val="102000"/>
                <a:tint val="94000"/>
              </a:schemeClr>
            </a:gs>
            <a:gs pos="50000">
              <a:schemeClr val="accent5">
                <a:hueOff val="-4733605"/>
                <a:satOff val="-26003"/>
                <a:lumOff val="-25884"/>
                <a:alphaOff val="0"/>
                <a:satMod val="110000"/>
                <a:lumMod val="100000"/>
                <a:shade val="100000"/>
              </a:schemeClr>
            </a:gs>
            <a:gs pos="100000">
              <a:schemeClr val="accent5">
                <a:hueOff val="-4733605"/>
                <a:satOff val="-26003"/>
                <a:lumOff val="-25884"/>
                <a:alphaOff val="0"/>
                <a:lumMod val="99000"/>
                <a:satMod val="120000"/>
                <a:shade val="78000"/>
              </a:schemeClr>
            </a:gs>
          </a:gsLst>
          <a:lin ang="5400000" scaled="0"/>
        </a:gradFill>
        <a:ln w="6350" cap="flat" cmpd="sng" algn="ctr">
          <a:solidFill>
            <a:schemeClr val="accent5">
              <a:hueOff val="-4733605"/>
              <a:satOff val="-26003"/>
              <a:lumOff val="-258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A1C429-B180-D948-872D-8F1E7426FB05}">
      <dsp:nvSpPr>
        <dsp:cNvPr id="0" name=""/>
        <dsp:cNvSpPr/>
      </dsp:nvSpPr>
      <dsp:spPr>
        <a:xfrm>
          <a:off x="0" y="1175259"/>
          <a:ext cx="4367736" cy="2600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4455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From 2010 to 2013, startup growth was passive and steady; starting in 2013, growth was linear through 2019. As the pandemic spread over the country and the world, there has been a decline in the effort to launch new firms. Subsequently, between 2021 and 2022, the growth of new startup creation has doubled.</a:t>
          </a:r>
          <a:endParaRPr lang="en-US" sz="2000" kern="1200" dirty="0">
            <a:latin typeface="Times New Roman" panose="02020603050405020304" pitchFamily="18" charset="0"/>
            <a:ea typeface="+mn-ea"/>
            <a:cs typeface="Times New Roman" panose="02020603050405020304" pitchFamily="18" charset="0"/>
          </a:endParaRPr>
        </a:p>
      </dsp:txBody>
      <dsp:txXfrm>
        <a:off x="0" y="1175259"/>
        <a:ext cx="4367736" cy="2600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91894-2D7B-CB44-8684-1BA5579F08BF}">
      <dsp:nvSpPr>
        <dsp:cNvPr id="0" name=""/>
        <dsp:cNvSpPr/>
      </dsp:nvSpPr>
      <dsp:spPr>
        <a:xfrm>
          <a:off x="0" y="78"/>
          <a:ext cx="4419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4B316F8-074F-CC46-A913-92FE57D65A5F}">
      <dsp:nvSpPr>
        <dsp:cNvPr id="0" name=""/>
        <dsp:cNvSpPr/>
      </dsp:nvSpPr>
      <dsp:spPr>
        <a:xfrm>
          <a:off x="0" y="78"/>
          <a:ext cx="4419600" cy="1109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Bias between men and women is evident in many fields, and it should be regarded as the most delicate subject. Therefore, it is crucial that the proper data is gathered.</a:t>
          </a:r>
        </a:p>
      </dsp:txBody>
      <dsp:txXfrm>
        <a:off x="0" y="78"/>
        <a:ext cx="4419600" cy="1109393"/>
      </dsp:txXfrm>
    </dsp:sp>
    <dsp:sp modelId="{7D875806-561D-D742-AA44-48BDE1B5BC14}">
      <dsp:nvSpPr>
        <dsp:cNvPr id="0" name=""/>
        <dsp:cNvSpPr/>
      </dsp:nvSpPr>
      <dsp:spPr>
        <a:xfrm>
          <a:off x="0" y="1109471"/>
          <a:ext cx="4419600" cy="0"/>
        </a:xfrm>
        <a:prstGeom prst="line">
          <a:avLst/>
        </a:prstGeom>
        <a:gradFill rotWithShape="0">
          <a:gsLst>
            <a:gs pos="0">
              <a:schemeClr val="accent5">
                <a:hueOff val="-1577868"/>
                <a:satOff val="-8668"/>
                <a:lumOff val="-8628"/>
                <a:alphaOff val="0"/>
                <a:satMod val="103000"/>
                <a:lumMod val="102000"/>
                <a:tint val="94000"/>
              </a:schemeClr>
            </a:gs>
            <a:gs pos="50000">
              <a:schemeClr val="accent5">
                <a:hueOff val="-1577868"/>
                <a:satOff val="-8668"/>
                <a:lumOff val="-8628"/>
                <a:alphaOff val="0"/>
                <a:satMod val="110000"/>
                <a:lumMod val="100000"/>
                <a:shade val="100000"/>
              </a:schemeClr>
            </a:gs>
            <a:gs pos="100000">
              <a:schemeClr val="accent5">
                <a:hueOff val="-1577868"/>
                <a:satOff val="-8668"/>
                <a:lumOff val="-8628"/>
                <a:alphaOff val="0"/>
                <a:lumMod val="99000"/>
                <a:satMod val="120000"/>
                <a:shade val="78000"/>
              </a:schemeClr>
            </a:gs>
          </a:gsLst>
          <a:lin ang="5400000" scaled="0"/>
        </a:gradFill>
        <a:ln w="6350" cap="flat" cmpd="sng" algn="ctr">
          <a:solidFill>
            <a:schemeClr val="accent5">
              <a:hueOff val="-1577868"/>
              <a:satOff val="-866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14BA584-68B0-684B-879B-1F74C9E59842}">
      <dsp:nvSpPr>
        <dsp:cNvPr id="0" name=""/>
        <dsp:cNvSpPr/>
      </dsp:nvSpPr>
      <dsp:spPr>
        <a:xfrm>
          <a:off x="0" y="1109471"/>
          <a:ext cx="4419600" cy="1004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graph shows the women’s earning as a percentage of men for a specific profession based on the median weekly earnings.</a:t>
          </a:r>
        </a:p>
      </dsp:txBody>
      <dsp:txXfrm>
        <a:off x="0" y="1109471"/>
        <a:ext cx="4419600" cy="1004234"/>
      </dsp:txXfrm>
    </dsp:sp>
    <dsp:sp modelId="{C53C1D21-F4D1-C949-8B5E-72C5A011A297}">
      <dsp:nvSpPr>
        <dsp:cNvPr id="0" name=""/>
        <dsp:cNvSpPr/>
      </dsp:nvSpPr>
      <dsp:spPr>
        <a:xfrm>
          <a:off x="0" y="2113705"/>
          <a:ext cx="4419600" cy="0"/>
        </a:xfrm>
        <a:prstGeom prst="line">
          <a:avLst/>
        </a:prstGeom>
        <a:gradFill rotWithShape="0">
          <a:gsLst>
            <a:gs pos="0">
              <a:schemeClr val="accent5">
                <a:hueOff val="-3155737"/>
                <a:satOff val="-17335"/>
                <a:lumOff val="-17256"/>
                <a:alphaOff val="0"/>
                <a:satMod val="103000"/>
                <a:lumMod val="102000"/>
                <a:tint val="94000"/>
              </a:schemeClr>
            </a:gs>
            <a:gs pos="50000">
              <a:schemeClr val="accent5">
                <a:hueOff val="-3155737"/>
                <a:satOff val="-17335"/>
                <a:lumOff val="-17256"/>
                <a:alphaOff val="0"/>
                <a:satMod val="110000"/>
                <a:lumMod val="100000"/>
                <a:shade val="100000"/>
              </a:schemeClr>
            </a:gs>
            <a:gs pos="100000">
              <a:schemeClr val="accent5">
                <a:hueOff val="-3155737"/>
                <a:satOff val="-17335"/>
                <a:lumOff val="-17256"/>
                <a:alphaOff val="0"/>
                <a:lumMod val="99000"/>
                <a:satMod val="120000"/>
                <a:shade val="78000"/>
              </a:schemeClr>
            </a:gs>
          </a:gsLst>
          <a:lin ang="5400000" scaled="0"/>
        </a:gradFill>
        <a:ln w="6350" cap="flat" cmpd="sng" algn="ctr">
          <a:solidFill>
            <a:schemeClr val="accent5">
              <a:hueOff val="-3155737"/>
              <a:satOff val="-17335"/>
              <a:lumOff val="-1725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BB05BD-7090-F343-B40D-15BC6809F630}">
      <dsp:nvSpPr>
        <dsp:cNvPr id="0" name=""/>
        <dsp:cNvSpPr/>
      </dsp:nvSpPr>
      <dsp:spPr>
        <a:xfrm>
          <a:off x="0" y="2113705"/>
          <a:ext cx="4419600" cy="148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 are aware that salaries for men and women generally differ across all professions. Due to the fact that it displays women's earnings as a percentage of men's earnings, this image only partially indicates how much each gender is paid.</a:t>
          </a:r>
        </a:p>
      </dsp:txBody>
      <dsp:txXfrm>
        <a:off x="0" y="2113705"/>
        <a:ext cx="4419600" cy="1484775"/>
      </dsp:txXfrm>
    </dsp:sp>
    <dsp:sp modelId="{73DF9A47-EE2A-D245-92B4-0D6F1DF4500E}">
      <dsp:nvSpPr>
        <dsp:cNvPr id="0" name=""/>
        <dsp:cNvSpPr/>
      </dsp:nvSpPr>
      <dsp:spPr>
        <a:xfrm>
          <a:off x="0" y="3598480"/>
          <a:ext cx="4419600" cy="0"/>
        </a:xfrm>
        <a:prstGeom prst="line">
          <a:avLst/>
        </a:prstGeom>
        <a:gradFill rotWithShape="0">
          <a:gsLst>
            <a:gs pos="0">
              <a:schemeClr val="accent5">
                <a:hueOff val="-4733605"/>
                <a:satOff val="-26003"/>
                <a:lumOff val="-25884"/>
                <a:alphaOff val="0"/>
                <a:satMod val="103000"/>
                <a:lumMod val="102000"/>
                <a:tint val="94000"/>
              </a:schemeClr>
            </a:gs>
            <a:gs pos="50000">
              <a:schemeClr val="accent5">
                <a:hueOff val="-4733605"/>
                <a:satOff val="-26003"/>
                <a:lumOff val="-25884"/>
                <a:alphaOff val="0"/>
                <a:satMod val="110000"/>
                <a:lumMod val="100000"/>
                <a:shade val="100000"/>
              </a:schemeClr>
            </a:gs>
            <a:gs pos="100000">
              <a:schemeClr val="accent5">
                <a:hueOff val="-4733605"/>
                <a:satOff val="-26003"/>
                <a:lumOff val="-25884"/>
                <a:alphaOff val="0"/>
                <a:lumMod val="99000"/>
                <a:satMod val="120000"/>
                <a:shade val="78000"/>
              </a:schemeClr>
            </a:gs>
          </a:gsLst>
          <a:lin ang="5400000" scaled="0"/>
        </a:gradFill>
        <a:ln w="6350" cap="flat" cmpd="sng" algn="ctr">
          <a:solidFill>
            <a:schemeClr val="accent5">
              <a:hueOff val="-4733605"/>
              <a:satOff val="-26003"/>
              <a:lumOff val="-258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F701247-A8CB-644B-A4A8-137BC621B5A7}">
      <dsp:nvSpPr>
        <dsp:cNvPr id="0" name=""/>
        <dsp:cNvSpPr/>
      </dsp:nvSpPr>
      <dsp:spPr>
        <a:xfrm>
          <a:off x="0" y="3598480"/>
          <a:ext cx="4419600" cy="1167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It is difficult for the person to make a decision because the visualization is not presented in the proper way in this instance.</a:t>
          </a:r>
        </a:p>
      </dsp:txBody>
      <dsp:txXfrm>
        <a:off x="0" y="3598480"/>
        <a:ext cx="4419600" cy="11670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91894-2D7B-CB44-8684-1BA5579F08BF}">
      <dsp:nvSpPr>
        <dsp:cNvPr id="0" name=""/>
        <dsp:cNvSpPr/>
      </dsp:nvSpPr>
      <dsp:spPr>
        <a:xfrm>
          <a:off x="0" y="1748"/>
          <a:ext cx="4419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4B316F8-074F-CC46-A913-92FE57D65A5F}">
      <dsp:nvSpPr>
        <dsp:cNvPr id="0" name=""/>
        <dsp:cNvSpPr/>
      </dsp:nvSpPr>
      <dsp:spPr>
        <a:xfrm>
          <a:off x="0" y="1748"/>
          <a:ext cx="4419600" cy="1521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Times New Roman" panose="02020603050405020304" pitchFamily="18" charset="0"/>
              <a:cs typeface="Times New Roman" panose="02020603050405020304" pitchFamily="18" charset="0"/>
            </a:rPr>
            <a:t>By looking at the scatter plot, you can see how the complexity of the visualization has changed compared to bad graph.</a:t>
          </a:r>
        </a:p>
      </dsp:txBody>
      <dsp:txXfrm>
        <a:off x="0" y="1748"/>
        <a:ext cx="4419600" cy="1521639"/>
      </dsp:txXfrm>
    </dsp:sp>
    <dsp:sp modelId="{7D875806-561D-D742-AA44-48BDE1B5BC14}">
      <dsp:nvSpPr>
        <dsp:cNvPr id="0" name=""/>
        <dsp:cNvSpPr/>
      </dsp:nvSpPr>
      <dsp:spPr>
        <a:xfrm>
          <a:off x="0" y="1523388"/>
          <a:ext cx="4419600" cy="0"/>
        </a:xfrm>
        <a:prstGeom prst="line">
          <a:avLst/>
        </a:prstGeom>
        <a:gradFill rotWithShape="0">
          <a:gsLst>
            <a:gs pos="0">
              <a:schemeClr val="accent5">
                <a:hueOff val="-2366803"/>
                <a:satOff val="-13001"/>
                <a:lumOff val="-12942"/>
                <a:alphaOff val="0"/>
                <a:satMod val="103000"/>
                <a:lumMod val="102000"/>
                <a:tint val="94000"/>
              </a:schemeClr>
            </a:gs>
            <a:gs pos="50000">
              <a:schemeClr val="accent5">
                <a:hueOff val="-2366803"/>
                <a:satOff val="-13001"/>
                <a:lumOff val="-12942"/>
                <a:alphaOff val="0"/>
                <a:satMod val="110000"/>
                <a:lumMod val="100000"/>
                <a:shade val="100000"/>
              </a:schemeClr>
            </a:gs>
            <a:gs pos="100000">
              <a:schemeClr val="accent5">
                <a:hueOff val="-2366803"/>
                <a:satOff val="-13001"/>
                <a:lumOff val="-12942"/>
                <a:alphaOff val="0"/>
                <a:lumMod val="99000"/>
                <a:satMod val="120000"/>
                <a:shade val="78000"/>
              </a:schemeClr>
            </a:gs>
          </a:gsLst>
          <a:lin ang="5400000" scaled="0"/>
        </a:gradFill>
        <a:ln w="6350" cap="flat" cmpd="sng" algn="ctr">
          <a:solidFill>
            <a:schemeClr val="accent5">
              <a:hueOff val="-2366803"/>
              <a:satOff val="-13001"/>
              <a:lumOff val="-1294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14BA584-68B0-684B-879B-1F74C9E59842}">
      <dsp:nvSpPr>
        <dsp:cNvPr id="0" name=""/>
        <dsp:cNvSpPr/>
      </dsp:nvSpPr>
      <dsp:spPr>
        <a:xfrm>
          <a:off x="0" y="1523388"/>
          <a:ext cx="4415283" cy="2508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scatter plot shows the wages of male in red and female in blue respect to the profession.</a:t>
          </a:r>
          <a:r>
            <a:rPr lang="en-US" sz="2400" kern="1200" dirty="0">
              <a:solidFill>
                <a:schemeClr val="tx1"/>
              </a:solidFill>
              <a:latin typeface="Times New Roman" panose="02020603050405020304" pitchFamily="18" charset="0"/>
              <a:cs typeface="Times New Roman" panose="02020603050405020304" pitchFamily="18" charset="0"/>
            </a:rPr>
            <a:t> The professions are sorted in ascending order with respect to </a:t>
          </a:r>
          <a:r>
            <a:rPr lang="en-US" sz="2400" kern="1200" dirty="0">
              <a:latin typeface="Times New Roman" panose="02020603050405020304" pitchFamily="18" charset="0"/>
              <a:cs typeface="Times New Roman" panose="02020603050405020304" pitchFamily="18" charset="0"/>
            </a:rPr>
            <a:t>women’s earning as a percentage of men. </a:t>
          </a:r>
        </a:p>
      </dsp:txBody>
      <dsp:txXfrm>
        <a:off x="0" y="1523388"/>
        <a:ext cx="4415283" cy="2508939"/>
      </dsp:txXfrm>
    </dsp:sp>
    <dsp:sp modelId="{C53C1D21-F4D1-C949-8B5E-72C5A011A297}">
      <dsp:nvSpPr>
        <dsp:cNvPr id="0" name=""/>
        <dsp:cNvSpPr/>
      </dsp:nvSpPr>
      <dsp:spPr>
        <a:xfrm>
          <a:off x="0" y="4032328"/>
          <a:ext cx="4419600" cy="0"/>
        </a:xfrm>
        <a:prstGeom prst="line">
          <a:avLst/>
        </a:prstGeom>
        <a:gradFill rotWithShape="0">
          <a:gsLst>
            <a:gs pos="0">
              <a:schemeClr val="accent5">
                <a:hueOff val="-4733605"/>
                <a:satOff val="-26003"/>
                <a:lumOff val="-25884"/>
                <a:alphaOff val="0"/>
                <a:satMod val="103000"/>
                <a:lumMod val="102000"/>
                <a:tint val="94000"/>
              </a:schemeClr>
            </a:gs>
            <a:gs pos="50000">
              <a:schemeClr val="accent5">
                <a:hueOff val="-4733605"/>
                <a:satOff val="-26003"/>
                <a:lumOff val="-25884"/>
                <a:alphaOff val="0"/>
                <a:satMod val="110000"/>
                <a:lumMod val="100000"/>
                <a:shade val="100000"/>
              </a:schemeClr>
            </a:gs>
            <a:gs pos="100000">
              <a:schemeClr val="accent5">
                <a:hueOff val="-4733605"/>
                <a:satOff val="-26003"/>
                <a:lumOff val="-25884"/>
                <a:alphaOff val="0"/>
                <a:lumMod val="99000"/>
                <a:satMod val="120000"/>
                <a:shade val="78000"/>
              </a:schemeClr>
            </a:gs>
          </a:gsLst>
          <a:lin ang="5400000" scaled="0"/>
        </a:gradFill>
        <a:ln w="6350" cap="flat" cmpd="sng" algn="ctr">
          <a:solidFill>
            <a:schemeClr val="accent5">
              <a:hueOff val="-4733605"/>
              <a:satOff val="-26003"/>
              <a:lumOff val="-258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BB05BD-7090-F343-B40D-15BC6809F630}">
      <dsp:nvSpPr>
        <dsp:cNvPr id="0" name=""/>
        <dsp:cNvSpPr/>
      </dsp:nvSpPr>
      <dsp:spPr>
        <a:xfrm>
          <a:off x="0" y="4032328"/>
          <a:ext cx="4419600" cy="993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For example, there is a less wage gap for nursing when compared with other professions.</a:t>
          </a:r>
        </a:p>
      </dsp:txBody>
      <dsp:txXfrm>
        <a:off x="0" y="4032328"/>
        <a:ext cx="4419600" cy="993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5C34B-C5B6-3A47-825B-BF986376A83B}">
      <dsp:nvSpPr>
        <dsp:cNvPr id="0" name=""/>
        <dsp:cNvSpPr/>
      </dsp:nvSpPr>
      <dsp:spPr>
        <a:xfrm>
          <a:off x="0" y="1360"/>
          <a:ext cx="4419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CDF0BD8-336C-8048-9C83-0DADB9679502}">
      <dsp:nvSpPr>
        <dsp:cNvPr id="0" name=""/>
        <dsp:cNvSpPr/>
      </dsp:nvSpPr>
      <dsp:spPr>
        <a:xfrm>
          <a:off x="0" y="1360"/>
          <a:ext cx="4419600" cy="927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bar graph  represents the men and women earning for each profession.</a:t>
          </a:r>
        </a:p>
      </dsp:txBody>
      <dsp:txXfrm>
        <a:off x="0" y="1360"/>
        <a:ext cx="4419600" cy="927742"/>
      </dsp:txXfrm>
    </dsp:sp>
    <dsp:sp modelId="{6DAD03FB-6C67-DD45-AF2E-77A0B911A8CE}">
      <dsp:nvSpPr>
        <dsp:cNvPr id="0" name=""/>
        <dsp:cNvSpPr/>
      </dsp:nvSpPr>
      <dsp:spPr>
        <a:xfrm>
          <a:off x="0" y="929103"/>
          <a:ext cx="4419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AFFBB5E-DCD8-1C4A-88F4-9E3DC81E92BD}">
      <dsp:nvSpPr>
        <dsp:cNvPr id="0" name=""/>
        <dsp:cNvSpPr/>
      </dsp:nvSpPr>
      <dsp:spPr>
        <a:xfrm>
          <a:off x="0" y="929103"/>
          <a:ext cx="4419600" cy="927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Men and women are depicted differently using appropriate coloring. A color legend is also displayed.</a:t>
          </a:r>
        </a:p>
      </dsp:txBody>
      <dsp:txXfrm>
        <a:off x="0" y="929103"/>
        <a:ext cx="4419600" cy="927742"/>
      </dsp:txXfrm>
    </dsp:sp>
    <dsp:sp modelId="{D478DED1-ED34-AA47-AB0A-28481031E6D4}">
      <dsp:nvSpPr>
        <dsp:cNvPr id="0" name=""/>
        <dsp:cNvSpPr/>
      </dsp:nvSpPr>
      <dsp:spPr>
        <a:xfrm>
          <a:off x="0" y="1856845"/>
          <a:ext cx="4419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0BD749-CD79-E74D-9F17-33075FE65983}">
      <dsp:nvSpPr>
        <dsp:cNvPr id="0" name=""/>
        <dsp:cNvSpPr/>
      </dsp:nvSpPr>
      <dsp:spPr>
        <a:xfrm>
          <a:off x="0" y="1856845"/>
          <a:ext cx="4419600" cy="927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We created an interactive graph using </a:t>
          </a:r>
          <a:r>
            <a:rPr lang="en-US" sz="2000" kern="1200" dirty="0" err="1">
              <a:latin typeface="Times New Roman" panose="02020603050405020304" pitchFamily="18" charset="0"/>
              <a:cs typeface="Times New Roman" panose="02020603050405020304" pitchFamily="18" charset="0"/>
            </a:rPr>
            <a:t>ggplotly</a:t>
          </a:r>
          <a:r>
            <a:rPr lang="en-US" sz="2000" kern="1200" dirty="0">
              <a:latin typeface="Times New Roman" panose="02020603050405020304" pitchFamily="18" charset="0"/>
              <a:cs typeface="Times New Roman" panose="02020603050405020304" pitchFamily="18" charset="0"/>
            </a:rPr>
            <a:t>() so that you could see the finer details when you hovered over the bars.</a:t>
          </a:r>
        </a:p>
      </dsp:txBody>
      <dsp:txXfrm>
        <a:off x="0" y="1856845"/>
        <a:ext cx="4419600" cy="927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89420-035E-8E4F-9436-D606461FE659}">
      <dsp:nvSpPr>
        <dsp:cNvPr id="0" name=""/>
        <dsp:cNvSpPr/>
      </dsp:nvSpPr>
      <dsp:spPr>
        <a:xfrm>
          <a:off x="0" y="0"/>
          <a:ext cx="4419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F08352C-CF5B-344D-9006-0B45BF71EBBA}">
      <dsp:nvSpPr>
        <dsp:cNvPr id="0" name=""/>
        <dsp:cNvSpPr/>
      </dsp:nvSpPr>
      <dsp:spPr>
        <a:xfrm>
          <a:off x="0" y="0"/>
          <a:ext cx="4419600" cy="1491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line graph represents the men and women earning for each profession. Men and women are depicted differently using appropriate coloring. A color legend is also displayed.</a:t>
          </a:r>
        </a:p>
      </dsp:txBody>
      <dsp:txXfrm>
        <a:off x="0" y="0"/>
        <a:ext cx="4419600" cy="1491783"/>
      </dsp:txXfrm>
    </dsp:sp>
    <dsp:sp modelId="{D478DED1-ED34-AA47-AB0A-28481031E6D4}">
      <dsp:nvSpPr>
        <dsp:cNvPr id="0" name=""/>
        <dsp:cNvSpPr/>
      </dsp:nvSpPr>
      <dsp:spPr>
        <a:xfrm>
          <a:off x="0" y="1491783"/>
          <a:ext cx="4419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0BD749-CD79-E74D-9F17-33075FE65983}">
      <dsp:nvSpPr>
        <dsp:cNvPr id="0" name=""/>
        <dsp:cNvSpPr/>
      </dsp:nvSpPr>
      <dsp:spPr>
        <a:xfrm>
          <a:off x="0" y="1491783"/>
          <a:ext cx="4419600" cy="1491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this graph we can see that the instances where the lines are converging the respective profession have less wage gap and the instance where the lines are diverging the wage gap is high.</a:t>
          </a:r>
        </a:p>
      </dsp:txBody>
      <dsp:txXfrm>
        <a:off x="0" y="1491783"/>
        <a:ext cx="4419600" cy="14917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AE47F-4903-DA40-9580-A078268A3D96}">
      <dsp:nvSpPr>
        <dsp:cNvPr id="0" name=""/>
        <dsp:cNvSpPr/>
      </dsp:nvSpPr>
      <dsp:spPr>
        <a:xfrm>
          <a:off x="0" y="489"/>
          <a:ext cx="541019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1817AE8-F0F5-A640-9AB7-50BE4CBCB7BE}">
      <dsp:nvSpPr>
        <dsp:cNvPr id="0" name=""/>
        <dsp:cNvSpPr/>
      </dsp:nvSpPr>
      <dsp:spPr>
        <a:xfrm>
          <a:off x="0" y="489"/>
          <a:ext cx="5410199" cy="123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visualization shown above is the representation of State wise US crime rate in 2018.The graph shows the proportion of the different crimes and their rates.</a:t>
          </a:r>
        </a:p>
      </dsp:txBody>
      <dsp:txXfrm>
        <a:off x="0" y="489"/>
        <a:ext cx="5410199" cy="1237386"/>
      </dsp:txXfrm>
    </dsp:sp>
    <dsp:sp modelId="{94F847A6-B0E7-6A4D-ABB5-CDEF3096BDCD}">
      <dsp:nvSpPr>
        <dsp:cNvPr id="0" name=""/>
        <dsp:cNvSpPr/>
      </dsp:nvSpPr>
      <dsp:spPr>
        <a:xfrm>
          <a:off x="0" y="1237875"/>
          <a:ext cx="541019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FB6FAC-C2EE-0642-84FE-3B0CF82FA86C}">
      <dsp:nvSpPr>
        <dsp:cNvPr id="0" name=""/>
        <dsp:cNvSpPr/>
      </dsp:nvSpPr>
      <dsp:spPr>
        <a:xfrm>
          <a:off x="0" y="1237875"/>
          <a:ext cx="5410199" cy="781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44550">
            <a:lnSpc>
              <a:spcPct val="90000"/>
            </a:lnSpc>
            <a:spcBef>
              <a:spcPct val="0"/>
            </a:spcBef>
            <a:spcAft>
              <a:spcPct val="35000"/>
            </a:spcAft>
            <a:buNone/>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In most cases, we don't use pie charts for visualizations</a:t>
          </a:r>
        </a:p>
      </dsp:txBody>
      <dsp:txXfrm>
        <a:off x="0" y="1237875"/>
        <a:ext cx="5410199" cy="781533"/>
      </dsp:txXfrm>
    </dsp:sp>
    <dsp:sp modelId="{38BFDA44-9C07-3B40-A89E-B3D4FBDEB1C9}">
      <dsp:nvSpPr>
        <dsp:cNvPr id="0" name=""/>
        <dsp:cNvSpPr/>
      </dsp:nvSpPr>
      <dsp:spPr>
        <a:xfrm>
          <a:off x="0" y="2019408"/>
          <a:ext cx="541019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F72C534-C3CD-534B-900D-DE2FA8459936}">
      <dsp:nvSpPr>
        <dsp:cNvPr id="0" name=""/>
        <dsp:cNvSpPr/>
      </dsp:nvSpPr>
      <dsp:spPr>
        <a:xfrm>
          <a:off x="0" y="2019408"/>
          <a:ext cx="5410199" cy="123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44550">
            <a:lnSpc>
              <a:spcPct val="90000"/>
            </a:lnSpc>
            <a:spcBef>
              <a:spcPct val="0"/>
            </a:spcBef>
            <a:spcAft>
              <a:spcPct val="35000"/>
            </a:spcAft>
            <a:buNone/>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This information from the pie chart can be displayed in an interesting manner and can yield interesting insights. </a:t>
          </a:r>
        </a:p>
      </dsp:txBody>
      <dsp:txXfrm>
        <a:off x="0" y="2019408"/>
        <a:ext cx="5410199" cy="12373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AE47F-4903-DA40-9580-A078268A3D96}">
      <dsp:nvSpPr>
        <dsp:cNvPr id="0" name=""/>
        <dsp:cNvSpPr/>
      </dsp:nvSpPr>
      <dsp:spPr>
        <a:xfrm>
          <a:off x="0" y="1244"/>
          <a:ext cx="380522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1817AE8-F0F5-A640-9AB7-50BE4CBCB7BE}">
      <dsp:nvSpPr>
        <dsp:cNvPr id="0" name=""/>
        <dsp:cNvSpPr/>
      </dsp:nvSpPr>
      <dsp:spPr>
        <a:xfrm>
          <a:off x="0" y="1244"/>
          <a:ext cx="3805224" cy="1387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visualization above represents the crime type across all the US states and the number of crime cases. </a:t>
          </a:r>
          <a:endParaRPr lang="en-US" sz="2000" kern="1200" dirty="0">
            <a:latin typeface="Times New Roman" panose="02020603050405020304" pitchFamily="18" charset="0"/>
            <a:cs typeface="Times New Roman" panose="02020603050405020304" pitchFamily="18" charset="0"/>
          </a:endParaRPr>
        </a:p>
      </dsp:txBody>
      <dsp:txXfrm>
        <a:off x="0" y="1244"/>
        <a:ext cx="3805224" cy="1387351"/>
      </dsp:txXfrm>
    </dsp:sp>
    <dsp:sp modelId="{94F847A6-B0E7-6A4D-ABB5-CDEF3096BDCD}">
      <dsp:nvSpPr>
        <dsp:cNvPr id="0" name=""/>
        <dsp:cNvSpPr/>
      </dsp:nvSpPr>
      <dsp:spPr>
        <a:xfrm>
          <a:off x="0" y="1388595"/>
          <a:ext cx="380522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FB6FAC-C2EE-0642-84FE-3B0CF82FA86C}">
      <dsp:nvSpPr>
        <dsp:cNvPr id="0" name=""/>
        <dsp:cNvSpPr/>
      </dsp:nvSpPr>
      <dsp:spPr>
        <a:xfrm>
          <a:off x="0" y="1388595"/>
          <a:ext cx="3801507" cy="1627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44550">
            <a:lnSpc>
              <a:spcPct val="90000"/>
            </a:lnSpc>
            <a:spcBef>
              <a:spcPct val="0"/>
            </a:spcBef>
            <a:spcAft>
              <a:spcPct val="35000"/>
            </a:spcAft>
            <a:buNone/>
          </a:pPr>
          <a:r>
            <a:rPr lang="en-US" sz="2000" kern="1200" dirty="0"/>
            <a:t>The bar graph is made interactive using </a:t>
          </a:r>
          <a:r>
            <a:rPr lang="en-US" sz="2000" kern="1200" dirty="0" err="1"/>
            <a:t>ggplotly</a:t>
          </a:r>
          <a:r>
            <a:rPr lang="en-US" sz="2000" kern="1200" dirty="0"/>
            <a:t>() so that you could see the finer details when you hovered over the bars.</a:t>
          </a:r>
          <a:endPar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0" y="1388595"/>
        <a:ext cx="3801507" cy="1627917"/>
      </dsp:txXfrm>
    </dsp:sp>
    <dsp:sp modelId="{38BFDA44-9C07-3B40-A89E-B3D4FBDEB1C9}">
      <dsp:nvSpPr>
        <dsp:cNvPr id="0" name=""/>
        <dsp:cNvSpPr/>
      </dsp:nvSpPr>
      <dsp:spPr>
        <a:xfrm>
          <a:off x="0" y="3016513"/>
          <a:ext cx="3805224"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F72C534-C3CD-534B-900D-DE2FA8459936}">
      <dsp:nvSpPr>
        <dsp:cNvPr id="0" name=""/>
        <dsp:cNvSpPr/>
      </dsp:nvSpPr>
      <dsp:spPr>
        <a:xfrm>
          <a:off x="0" y="3016513"/>
          <a:ext cx="3805224" cy="1387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44550">
            <a:lnSpc>
              <a:spcPct val="90000"/>
            </a:lnSpc>
            <a:spcBef>
              <a:spcPct val="0"/>
            </a:spcBef>
            <a:spcAft>
              <a:spcPct val="35000"/>
            </a:spcAft>
            <a:buNone/>
          </a:pPr>
          <a:r>
            <a:rPr lang="en-US" sz="2000" kern="1200"/>
            <a:t>The graph clearly show that the number of cases for Assault and Robbery are comparatively high for each state.</a:t>
          </a:r>
          <a:endPar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0" y="3016513"/>
        <a:ext cx="3805224" cy="13873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FE5F9-30E9-1D4E-A45B-856B103C29C3}">
      <dsp:nvSpPr>
        <dsp:cNvPr id="0" name=""/>
        <dsp:cNvSpPr/>
      </dsp:nvSpPr>
      <dsp:spPr>
        <a:xfrm>
          <a:off x="0" y="0"/>
          <a:ext cx="554868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A01B9D-7807-6045-8033-567A02D6C7DD}">
      <dsp:nvSpPr>
        <dsp:cNvPr id="0" name=""/>
        <dsp:cNvSpPr/>
      </dsp:nvSpPr>
      <dsp:spPr>
        <a:xfrm>
          <a:off x="0" y="0"/>
          <a:ext cx="5548688" cy="149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visualization shows the proportion of startup companies that have received investment across various Indian cities. In the graph number of startups in each city is shown as a percentage.</a:t>
          </a:r>
        </a:p>
      </dsp:txBody>
      <dsp:txXfrm>
        <a:off x="0" y="0"/>
        <a:ext cx="5548688" cy="1490062"/>
      </dsp:txXfrm>
    </dsp:sp>
    <dsp:sp modelId="{A500B726-B2AA-DD4D-83B8-C1DE35DCFC25}">
      <dsp:nvSpPr>
        <dsp:cNvPr id="0" name=""/>
        <dsp:cNvSpPr/>
      </dsp:nvSpPr>
      <dsp:spPr>
        <a:xfrm>
          <a:off x="0" y="1490062"/>
          <a:ext cx="5548688" cy="0"/>
        </a:xfrm>
        <a:prstGeom prst="line">
          <a:avLst/>
        </a:prstGeom>
        <a:gradFill rotWithShape="0">
          <a:gsLst>
            <a:gs pos="0">
              <a:schemeClr val="accent5">
                <a:hueOff val="-4733605"/>
                <a:satOff val="-26003"/>
                <a:lumOff val="-25884"/>
                <a:alphaOff val="0"/>
                <a:satMod val="103000"/>
                <a:lumMod val="102000"/>
                <a:tint val="94000"/>
              </a:schemeClr>
            </a:gs>
            <a:gs pos="50000">
              <a:schemeClr val="accent5">
                <a:hueOff val="-4733605"/>
                <a:satOff val="-26003"/>
                <a:lumOff val="-25884"/>
                <a:alphaOff val="0"/>
                <a:satMod val="110000"/>
                <a:lumMod val="100000"/>
                <a:shade val="100000"/>
              </a:schemeClr>
            </a:gs>
            <a:gs pos="100000">
              <a:schemeClr val="accent5">
                <a:hueOff val="-4733605"/>
                <a:satOff val="-26003"/>
                <a:lumOff val="-25884"/>
                <a:alphaOff val="0"/>
                <a:lumMod val="99000"/>
                <a:satMod val="120000"/>
                <a:shade val="78000"/>
              </a:schemeClr>
            </a:gs>
          </a:gsLst>
          <a:lin ang="5400000" scaled="0"/>
        </a:gradFill>
        <a:ln w="6350" cap="flat" cmpd="sng" algn="ctr">
          <a:solidFill>
            <a:schemeClr val="accent5">
              <a:hueOff val="-4733605"/>
              <a:satOff val="-26003"/>
              <a:lumOff val="-258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A1C429-B180-D948-872D-8F1E7426FB05}">
      <dsp:nvSpPr>
        <dsp:cNvPr id="0" name=""/>
        <dsp:cNvSpPr/>
      </dsp:nvSpPr>
      <dsp:spPr>
        <a:xfrm>
          <a:off x="0" y="1490062"/>
          <a:ext cx="5548688" cy="149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844550">
            <a:lnSpc>
              <a:spcPct val="90000"/>
            </a:lnSpc>
            <a:spcBef>
              <a:spcPct val="0"/>
            </a:spcBef>
            <a:spcAft>
              <a:spcPct val="35000"/>
            </a:spcAft>
            <a:buNone/>
          </a:pPr>
          <a:r>
            <a:rPr lang="en-US" sz="2100" kern="1200" dirty="0">
              <a:latin typeface="Times New Roman" panose="02020603050405020304" pitchFamily="18" charset="0"/>
              <a:ea typeface="+mn-ea"/>
              <a:cs typeface="Times New Roman" panose="02020603050405020304" pitchFamily="18" charset="0"/>
            </a:rPr>
            <a:t>As we don’t use pie charts for most of the visualizations, we can use the data from the pie chart and represent the data in better way.</a:t>
          </a:r>
        </a:p>
      </dsp:txBody>
      <dsp:txXfrm>
        <a:off x="0" y="1490062"/>
        <a:ext cx="5548688" cy="14900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FE5F9-30E9-1D4E-A45B-856B103C29C3}">
      <dsp:nvSpPr>
        <dsp:cNvPr id="0" name=""/>
        <dsp:cNvSpPr/>
      </dsp:nvSpPr>
      <dsp:spPr>
        <a:xfrm>
          <a:off x="0" y="1695"/>
          <a:ext cx="4372006"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A01B9D-7807-6045-8033-567A02D6C7DD}">
      <dsp:nvSpPr>
        <dsp:cNvPr id="0" name=""/>
        <dsp:cNvSpPr/>
      </dsp:nvSpPr>
      <dsp:spPr>
        <a:xfrm>
          <a:off x="0" y="0"/>
          <a:ext cx="4372006" cy="1369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order to display the number of startups formed in Indian cities, the graph has been modified to a bar graph.</a:t>
          </a:r>
        </a:p>
      </dsp:txBody>
      <dsp:txXfrm>
        <a:off x="0" y="0"/>
        <a:ext cx="4372006" cy="1369425"/>
      </dsp:txXfrm>
    </dsp:sp>
    <dsp:sp modelId="{A500B726-B2AA-DD4D-83B8-C1DE35DCFC25}">
      <dsp:nvSpPr>
        <dsp:cNvPr id="0" name=""/>
        <dsp:cNvSpPr/>
      </dsp:nvSpPr>
      <dsp:spPr>
        <a:xfrm>
          <a:off x="0" y="1371121"/>
          <a:ext cx="4372006" cy="0"/>
        </a:xfrm>
        <a:prstGeom prst="line">
          <a:avLst/>
        </a:prstGeom>
        <a:gradFill rotWithShape="0">
          <a:gsLst>
            <a:gs pos="0">
              <a:schemeClr val="accent5">
                <a:hueOff val="-4733605"/>
                <a:satOff val="-26003"/>
                <a:lumOff val="-25884"/>
                <a:alphaOff val="0"/>
                <a:satMod val="103000"/>
                <a:lumMod val="102000"/>
                <a:tint val="94000"/>
              </a:schemeClr>
            </a:gs>
            <a:gs pos="50000">
              <a:schemeClr val="accent5">
                <a:hueOff val="-4733605"/>
                <a:satOff val="-26003"/>
                <a:lumOff val="-25884"/>
                <a:alphaOff val="0"/>
                <a:satMod val="110000"/>
                <a:lumMod val="100000"/>
                <a:shade val="100000"/>
              </a:schemeClr>
            </a:gs>
            <a:gs pos="100000">
              <a:schemeClr val="accent5">
                <a:hueOff val="-4733605"/>
                <a:satOff val="-26003"/>
                <a:lumOff val="-25884"/>
                <a:alphaOff val="0"/>
                <a:lumMod val="99000"/>
                <a:satMod val="120000"/>
                <a:shade val="78000"/>
              </a:schemeClr>
            </a:gs>
          </a:gsLst>
          <a:lin ang="5400000" scaled="0"/>
        </a:gradFill>
        <a:ln w="6350" cap="flat" cmpd="sng" algn="ctr">
          <a:solidFill>
            <a:schemeClr val="accent5">
              <a:hueOff val="-4733605"/>
              <a:satOff val="-26003"/>
              <a:lumOff val="-258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A1C429-B180-D948-872D-8F1E7426FB05}">
      <dsp:nvSpPr>
        <dsp:cNvPr id="0" name=""/>
        <dsp:cNvSpPr/>
      </dsp:nvSpPr>
      <dsp:spPr>
        <a:xfrm>
          <a:off x="0" y="1371121"/>
          <a:ext cx="4372006" cy="177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4455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bar chart , simply we can count the number of startup businesses that were established in each city. In addition, we added a color gradient that reflects how many companies are in each city.</a:t>
          </a:r>
          <a:endParaRPr lang="en-US" sz="2000" kern="1200" dirty="0">
            <a:latin typeface="Times New Roman" panose="02020603050405020304" pitchFamily="18" charset="0"/>
            <a:ea typeface="+mn-ea"/>
            <a:cs typeface="Times New Roman" panose="02020603050405020304" pitchFamily="18" charset="0"/>
          </a:endParaRPr>
        </a:p>
      </dsp:txBody>
      <dsp:txXfrm>
        <a:off x="0" y="1371121"/>
        <a:ext cx="4372006" cy="17791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11/4/23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2754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11/4/23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8356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11/4/23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4631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11/4/23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5410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11/4/23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7635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11/4/23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0262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11/4/23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3782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11/4/23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9229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11/4/23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0345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11/4/23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302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11/4/23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3938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11/4/23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28503108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0.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bi.gov/news/stories/2018-crime-statistics-released-093019" TargetMode="External"/><Relationship Id="rId2" Type="http://schemas.openxmlformats.org/officeDocument/2006/relationships/hyperlink" Target="https://www.reddit.com/r/dataisbeautiful/comments/p0z3z2/oc_the_us_gender_pay_gap_visualised_by/" TargetMode="External"/><Relationship Id="rId1" Type="http://schemas.openxmlformats.org/officeDocument/2006/relationships/slideLayout" Target="../slideLayouts/slideLayout2.xml"/><Relationship Id="rId4" Type="http://schemas.openxmlformats.org/officeDocument/2006/relationships/hyperlink" Target="https://startuptalky.com/indian-startup-funding-investors-data-2021/"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A pencil on top of a paper with a printed line graph">
            <a:extLst>
              <a:ext uri="{FF2B5EF4-FFF2-40B4-BE49-F238E27FC236}">
                <a16:creationId xmlns:a16="http://schemas.microsoft.com/office/drawing/2014/main" id="{26383289-15E8-7F0B-0B49-C1D281D6B985}"/>
              </a:ext>
            </a:extLst>
          </p:cNvPr>
          <p:cNvPicPr>
            <a:picLocks noChangeAspect="1"/>
          </p:cNvPicPr>
          <p:nvPr/>
        </p:nvPicPr>
        <p:blipFill rotWithShape="1">
          <a:blip r:embed="rId2">
            <a:alphaModFix amt="30000"/>
          </a:blip>
          <a:srcRect t="4466" r="-1" b="11243"/>
          <a:stretch/>
        </p:blipFill>
        <p:spPr>
          <a:xfrm>
            <a:off x="20" y="10"/>
            <a:ext cx="12188932" cy="6857990"/>
          </a:xfrm>
          <a:prstGeom prst="rect">
            <a:avLst/>
          </a:prstGeom>
        </p:spPr>
      </p:pic>
      <p:grpSp>
        <p:nvGrpSpPr>
          <p:cNvPr id="109" name="Group 108">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0" name="Straight Connector 109">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10780C-FF74-112C-D4CD-0DF4DA0F4A4B}"/>
              </a:ext>
            </a:extLst>
          </p:cNvPr>
          <p:cNvSpPr>
            <a:spLocks noGrp="1"/>
          </p:cNvSpPr>
          <p:nvPr>
            <p:ph type="ctrTitle"/>
          </p:nvPr>
        </p:nvSpPr>
        <p:spPr>
          <a:xfrm>
            <a:off x="2186949" y="3522133"/>
            <a:ext cx="7974719" cy="2288379"/>
          </a:xfrm>
        </p:spPr>
        <p:txBody>
          <a:bodyPr anchor="t">
            <a:normAutofit/>
          </a:bodyPr>
          <a:lstStyle/>
          <a:p>
            <a:br>
              <a:rPr lang="en-US" dirty="0">
                <a:solidFill>
                  <a:schemeClr val="tx2"/>
                </a:solidFill>
              </a:rPr>
            </a:br>
            <a:endParaRPr lang="en-US" dirty="0">
              <a:solidFill>
                <a:schemeClr val="tx2"/>
              </a:solidFill>
            </a:endParaRPr>
          </a:p>
        </p:txBody>
      </p:sp>
      <p:sp>
        <p:nvSpPr>
          <p:cNvPr id="3" name="Subtitle 2">
            <a:extLst>
              <a:ext uri="{FF2B5EF4-FFF2-40B4-BE49-F238E27FC236}">
                <a16:creationId xmlns:a16="http://schemas.microsoft.com/office/drawing/2014/main" id="{A699B761-864B-C69D-0424-2FAD288AB4ED}"/>
              </a:ext>
            </a:extLst>
          </p:cNvPr>
          <p:cNvSpPr>
            <a:spLocks noGrp="1"/>
          </p:cNvSpPr>
          <p:nvPr>
            <p:ph type="subTitle" idx="1"/>
          </p:nvPr>
        </p:nvSpPr>
        <p:spPr>
          <a:xfrm>
            <a:off x="2186949" y="1338505"/>
            <a:ext cx="7974719" cy="2183628"/>
          </a:xfrm>
        </p:spPr>
        <p:txBody>
          <a:bodyPr anchor="b">
            <a:normAutofit/>
          </a:bodyPr>
          <a:lstStyle/>
          <a:p>
            <a:r>
              <a:rPr lang="en-US" sz="6000" b="1" dirty="0">
                <a:solidFill>
                  <a:schemeClr val="tx1"/>
                </a:solidFill>
                <a:effectLst/>
                <a:latin typeface="Times New Roman" panose="02020603050405020304" pitchFamily="18" charset="0"/>
                <a:ea typeface="Calibri" panose="020F0502020204030204" pitchFamily="34" charset="0"/>
              </a:rPr>
              <a:t>Redesign for Bad Graphs </a:t>
            </a:r>
            <a:endParaRPr lang="en-US" sz="6000" dirty="0">
              <a:solidFill>
                <a:schemeClr val="tx1"/>
              </a:solidFill>
              <a:effectLst/>
              <a:latin typeface="Times New Roman" panose="02020603050405020304" pitchFamily="18" charset="0"/>
              <a:ea typeface="Times New Roman" panose="02020603050405020304" pitchFamily="18" charset="0"/>
            </a:endParaRPr>
          </a:p>
        </p:txBody>
      </p:sp>
      <p:sp>
        <p:nvSpPr>
          <p:cNvPr id="140" name="Right Triangle 139">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614A276-3E2A-9591-AB9B-11B1961DD4B4}"/>
              </a:ext>
            </a:extLst>
          </p:cNvPr>
          <p:cNvSpPr txBox="1"/>
          <p:nvPr/>
        </p:nvSpPr>
        <p:spPr>
          <a:xfrm>
            <a:off x="6196259" y="3953707"/>
            <a:ext cx="5497966" cy="2769989"/>
          </a:xfrm>
          <a:prstGeom prst="rect">
            <a:avLst/>
          </a:prstGeom>
          <a:noFill/>
        </p:spPr>
        <p:txBody>
          <a:bodyPr wrap="square" rtlCol="0">
            <a:spAutoFit/>
          </a:bodyPr>
          <a:lstStyle/>
          <a:p>
            <a:pPr algn="ctr">
              <a:lnSpc>
                <a:spcPct val="100000"/>
              </a:lnSpc>
            </a:pPr>
            <a:r>
              <a:rPr lang="en-US" sz="3200" b="1" u="sng" dirty="0">
                <a:latin typeface="Times New Roman" panose="02020603050405020304" pitchFamily="18" charset="0"/>
                <a:cs typeface="Times New Roman" panose="02020603050405020304" pitchFamily="18" charset="0"/>
              </a:rPr>
              <a:t>Project Group 8 </a:t>
            </a:r>
          </a:p>
          <a:p>
            <a:pPr algn="ctr">
              <a:lnSpc>
                <a:spcPct val="100000"/>
              </a:lnSpc>
            </a:pPr>
            <a:r>
              <a:rPr lang="en-US" sz="3200" b="1" u="sng" dirty="0">
                <a:latin typeface="Times New Roman" panose="02020603050405020304" pitchFamily="18" charset="0"/>
                <a:cs typeface="Times New Roman" panose="02020603050405020304" pitchFamily="18" charset="0"/>
              </a:rPr>
              <a:t>STAT-515-005</a:t>
            </a:r>
          </a:p>
          <a:p>
            <a:pPr algn="ctr">
              <a:lnSpc>
                <a:spcPct val="100000"/>
              </a:lnSpc>
            </a:pPr>
            <a:r>
              <a:rPr lang="en-US" sz="3200" b="1" u="sng" dirty="0">
                <a:latin typeface="Times New Roman" panose="02020603050405020304" pitchFamily="18" charset="0"/>
                <a:cs typeface="Times New Roman" panose="02020603050405020304" pitchFamily="18" charset="0"/>
              </a:rPr>
              <a:t>(Spring 2023)</a:t>
            </a:r>
          </a:p>
          <a:p>
            <a:pPr algn="just">
              <a:lnSpc>
                <a:spcPct val="100000"/>
              </a:lnSpc>
            </a:pPr>
            <a:endParaRPr lang="en-US" sz="2000" b="1" u="sng" dirty="0">
              <a:latin typeface="Times New Roman" panose="02020603050405020304" pitchFamily="18" charset="0"/>
              <a:cs typeface="Times New Roman" panose="02020603050405020304" pitchFamily="18" charset="0"/>
            </a:endParaRPr>
          </a:p>
          <a:p>
            <a:pPr marL="342900" indent="-342900" algn="ctr">
              <a:lnSpc>
                <a:spcPct val="100000"/>
              </a:lnSpc>
              <a:buFont typeface="Wingdings" pitchFamily="2" charset="2"/>
              <a:buChar char="Ø"/>
            </a:pPr>
            <a:r>
              <a:rPr lang="en-US" sz="2000" b="1" dirty="0">
                <a:latin typeface="Times New Roman" panose="02020603050405020304" pitchFamily="18" charset="0"/>
                <a:cs typeface="Times New Roman" panose="02020603050405020304" pitchFamily="18" charset="0"/>
              </a:rPr>
              <a:t>ROHITH PANJALA</a:t>
            </a:r>
          </a:p>
          <a:p>
            <a:pPr marL="342900" indent="-342900" algn="ctr">
              <a:lnSpc>
                <a:spcPct val="100000"/>
              </a:lnSpc>
              <a:buFont typeface="Wingdings" pitchFamily="2" charset="2"/>
              <a:buChar char="Ø"/>
            </a:pPr>
            <a:r>
              <a:rPr lang="en-US" sz="2000" b="1" dirty="0">
                <a:latin typeface="Times New Roman" panose="02020603050405020304" pitchFamily="18" charset="0"/>
                <a:cs typeface="Times New Roman" panose="02020603050405020304" pitchFamily="18" charset="0"/>
              </a:rPr>
              <a:t>ADITHI KALLEM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81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0" name="Rectangle 2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2" name="Rectangle 22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4" name="Right Triangle 2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Document 22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8" name="Group 2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9" name="Straight Connector 2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908BC1E1-56A8-5D15-C598-A4407DE668D7}"/>
              </a:ext>
            </a:extLst>
          </p:cNvPr>
          <p:cNvSpPr txBox="1"/>
          <p:nvPr/>
        </p:nvSpPr>
        <p:spPr>
          <a:xfrm>
            <a:off x="400538" y="426829"/>
            <a:ext cx="6159160" cy="14359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solidFill>
                  <a:schemeClr val="tx2"/>
                </a:solidFill>
                <a:latin typeface="Times New Roman" panose="02020603050405020304" pitchFamily="18" charset="0"/>
                <a:ea typeface="+mj-ea"/>
                <a:cs typeface="Times New Roman" panose="02020603050405020304" pitchFamily="18" charset="0"/>
              </a:rPr>
              <a:t>Re-designed graph 2:</a:t>
            </a:r>
            <a:endParaRPr lang="en-US" sz="3200" dirty="0">
              <a:solidFill>
                <a:schemeClr val="tx2"/>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238058776"/>
              </p:ext>
            </p:extLst>
          </p:nvPr>
        </p:nvGraphicFramePr>
        <p:xfrm>
          <a:off x="469440" y="2034485"/>
          <a:ext cx="4372006" cy="3151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5F3DDEE1-6EA8-2056-87F8-E6201C8102CB}"/>
              </a:ext>
            </a:extLst>
          </p:cNvPr>
          <p:cNvPicPr>
            <a:picLocks noGrp="1" noChangeAspect="1"/>
          </p:cNvPicPr>
          <p:nvPr>
            <p:ph idx="1"/>
          </p:nvPr>
        </p:nvPicPr>
        <p:blipFill>
          <a:blip r:embed="rId7"/>
          <a:stretch>
            <a:fillRect/>
          </a:stretch>
        </p:blipFill>
        <p:spPr>
          <a:xfrm>
            <a:off x="4947307" y="1030986"/>
            <a:ext cx="6973353" cy="4434037"/>
          </a:xfrm>
          <a:prstGeom prst="rect">
            <a:avLst/>
          </a:prstGeom>
        </p:spPr>
      </p:pic>
    </p:spTree>
    <p:extLst>
      <p:ext uri="{BB962C8B-B14F-4D97-AF65-F5344CB8AC3E}">
        <p14:creationId xmlns:p14="http://schemas.microsoft.com/office/powerpoint/2010/main" val="325360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0" name="Rectangle 2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2" name="Rectangle 22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4" name="Right Triangle 2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Document 22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8" name="Group 2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9" name="Straight Connector 2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908BC1E1-56A8-5D15-C598-A4407DE668D7}"/>
              </a:ext>
            </a:extLst>
          </p:cNvPr>
          <p:cNvSpPr txBox="1"/>
          <p:nvPr/>
        </p:nvSpPr>
        <p:spPr>
          <a:xfrm>
            <a:off x="400538" y="426829"/>
            <a:ext cx="6159160" cy="14359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solidFill>
                  <a:schemeClr val="tx2"/>
                </a:solidFill>
                <a:latin typeface="Times New Roman" panose="02020603050405020304" pitchFamily="18" charset="0"/>
                <a:ea typeface="+mj-ea"/>
                <a:cs typeface="Times New Roman" panose="02020603050405020304" pitchFamily="18" charset="0"/>
              </a:rPr>
              <a:t>Re-designed graph 3:</a:t>
            </a:r>
            <a:endParaRPr lang="en-US" sz="3200" dirty="0">
              <a:solidFill>
                <a:schemeClr val="tx2"/>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2677130153"/>
              </p:ext>
            </p:extLst>
          </p:nvPr>
        </p:nvGraphicFramePr>
        <p:xfrm>
          <a:off x="469440" y="2034485"/>
          <a:ext cx="4372006" cy="3776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Chart&#10;&#10;Description automatically generated">
            <a:extLst>
              <a:ext uri="{FF2B5EF4-FFF2-40B4-BE49-F238E27FC236}">
                <a16:creationId xmlns:a16="http://schemas.microsoft.com/office/drawing/2014/main" id="{FD1CC543-07F1-340F-9EA0-DF52E2D4BF1A}"/>
              </a:ext>
            </a:extLst>
          </p:cNvPr>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5066339" y="1401838"/>
            <a:ext cx="6926919" cy="4160191"/>
          </a:xfrm>
          <a:prstGeom prst="rect">
            <a:avLst/>
          </a:prstGeom>
        </p:spPr>
      </p:pic>
    </p:spTree>
    <p:extLst>
      <p:ext uri="{BB962C8B-B14F-4D97-AF65-F5344CB8AC3E}">
        <p14:creationId xmlns:p14="http://schemas.microsoft.com/office/powerpoint/2010/main" val="264059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8AA5F5-E419-1161-FD53-9B9675CFB309}"/>
              </a:ext>
            </a:extLst>
          </p:cNvPr>
          <p:cNvSpPr>
            <a:spLocks noGrp="1"/>
          </p:cNvSpPr>
          <p:nvPr>
            <p:ph type="title"/>
          </p:nvPr>
        </p:nvSpPr>
        <p:spPr>
          <a:xfrm>
            <a:off x="374657" y="310700"/>
            <a:ext cx="11435321" cy="1882451"/>
          </a:xfrm>
        </p:spPr>
        <p:txBody>
          <a:bodyPr>
            <a:normAutofit/>
          </a:bodyPr>
          <a:lstStyle/>
          <a:p>
            <a:pPr algn="ctr"/>
            <a:r>
              <a:rPr lang="en-US" sz="6000" dirty="0">
                <a:solidFill>
                  <a:schemeClr val="tx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0508A42-96B3-0A8A-F7D0-70570E490348}"/>
              </a:ext>
            </a:extLst>
          </p:cNvPr>
          <p:cNvSpPr>
            <a:spLocks noGrp="1"/>
          </p:cNvSpPr>
          <p:nvPr>
            <p:ph idx="1"/>
          </p:nvPr>
        </p:nvSpPr>
        <p:spPr>
          <a:xfrm>
            <a:off x="3110429" y="2228763"/>
            <a:ext cx="6169882" cy="3617361"/>
          </a:xfrm>
        </p:spPr>
        <p:txBody>
          <a:bodyPr>
            <a:normAutofit/>
          </a:bodyPr>
          <a:lstStyle/>
          <a:p>
            <a:pPr>
              <a:lnSpc>
                <a:spcPct val="100000"/>
              </a:lnSpc>
              <a:buClr>
                <a:schemeClr val="tx1"/>
              </a:buClr>
              <a:buFont typeface="Wingdings"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It's important to use the right charts for the right data because bad graphs will have bad impacts.</a:t>
            </a:r>
          </a:p>
          <a:p>
            <a:pPr>
              <a:lnSpc>
                <a:spcPct val="100000"/>
              </a:lnSpc>
              <a:buClr>
                <a:schemeClr val="tx1"/>
              </a:buClr>
              <a:buFont typeface="Wingdings"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We made good visualization for 3 bad graphs by reconstructing different graphs from the original data set </a:t>
            </a:r>
          </a:p>
          <a:p>
            <a:pPr>
              <a:lnSpc>
                <a:spcPct val="100000"/>
              </a:lnSpc>
              <a:buClr>
                <a:schemeClr val="tx1"/>
              </a:buClr>
              <a:buFont typeface="Wingdings"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Visualization is beneficial only when the chosen data type fits the data being shown.</a:t>
            </a:r>
          </a:p>
        </p:txBody>
      </p:sp>
    </p:spTree>
    <p:extLst>
      <p:ext uri="{BB962C8B-B14F-4D97-AF65-F5344CB8AC3E}">
        <p14:creationId xmlns:p14="http://schemas.microsoft.com/office/powerpoint/2010/main" val="325213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8AA5F5-E419-1161-FD53-9B9675CFB309}"/>
              </a:ext>
            </a:extLst>
          </p:cNvPr>
          <p:cNvSpPr>
            <a:spLocks noGrp="1"/>
          </p:cNvSpPr>
          <p:nvPr>
            <p:ph type="title"/>
          </p:nvPr>
        </p:nvSpPr>
        <p:spPr>
          <a:xfrm>
            <a:off x="374657" y="310700"/>
            <a:ext cx="11435321" cy="1882451"/>
          </a:xfrm>
        </p:spPr>
        <p:txBody>
          <a:bodyPr>
            <a:normAutofit/>
          </a:bodyPr>
          <a:lstStyle/>
          <a:p>
            <a:pPr algn="ctr"/>
            <a:r>
              <a:rPr lang="en-US" sz="6000" dirty="0">
                <a:solidFill>
                  <a:schemeClr val="tx2"/>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0508A42-96B3-0A8A-F7D0-70570E490348}"/>
              </a:ext>
            </a:extLst>
          </p:cNvPr>
          <p:cNvSpPr>
            <a:spLocks noGrp="1"/>
          </p:cNvSpPr>
          <p:nvPr>
            <p:ph idx="1"/>
          </p:nvPr>
        </p:nvSpPr>
        <p:spPr>
          <a:xfrm>
            <a:off x="3110429" y="2228763"/>
            <a:ext cx="6169882" cy="3617361"/>
          </a:xfrm>
        </p:spPr>
        <p:txBody>
          <a:bodyPr>
            <a:normAutofit/>
          </a:bodyPr>
          <a:lstStyle/>
          <a:p>
            <a:pPr>
              <a:lnSpc>
                <a:spcPct val="100000"/>
              </a:lnSpc>
              <a:buClr>
                <a:schemeClr val="tx1"/>
              </a:buClr>
              <a:buFont typeface="Wingdings"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Bad Graph 1: </a:t>
            </a:r>
            <a:r>
              <a:rPr lang="en-US" sz="1800" u="sng" dirty="0">
                <a:solidFill>
                  <a:srgbClr val="0070C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https://www.reddit.com/r/dataisbeautiful/comments/p0z3z2/oc_the_us_gender_pay_gap_visualised_by/</a:t>
            </a:r>
            <a:endParaRPr lang="en-US" sz="2400" dirty="0">
              <a:solidFill>
                <a:srgbClr val="0070C0"/>
              </a:solidFill>
              <a:latin typeface="Times New Roman" panose="02020603050405020304" pitchFamily="18" charset="0"/>
              <a:cs typeface="Times New Roman" panose="02020603050405020304" pitchFamily="18" charset="0"/>
            </a:endParaRPr>
          </a:p>
          <a:p>
            <a:pPr>
              <a:lnSpc>
                <a:spcPct val="100000"/>
              </a:lnSpc>
              <a:buClr>
                <a:schemeClr val="tx1"/>
              </a:buClr>
              <a:buFont typeface="Wingdings"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Bad Graph 2: </a:t>
            </a:r>
            <a:r>
              <a:rPr lang="en-US" sz="1800" u="sng" dirty="0">
                <a:solidFill>
                  <a:srgbClr val="0070C0"/>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https://www.fbi.gov/news/stories/2018-crime-statistics-released-093019</a:t>
            </a:r>
            <a:endParaRPr lang="en-US" sz="2400" dirty="0">
              <a:solidFill>
                <a:srgbClr val="0070C0"/>
              </a:solidFill>
              <a:latin typeface="Times New Roman" panose="02020603050405020304" pitchFamily="18" charset="0"/>
              <a:cs typeface="Times New Roman" panose="02020603050405020304" pitchFamily="18" charset="0"/>
            </a:endParaRPr>
          </a:p>
          <a:p>
            <a:pPr>
              <a:lnSpc>
                <a:spcPct val="100000"/>
              </a:lnSpc>
              <a:buClr>
                <a:schemeClr val="tx1"/>
              </a:buClr>
              <a:buFont typeface="Wingdings" pitchFamily="2" charset="2"/>
              <a:buChar char="Ø"/>
            </a:pPr>
            <a:r>
              <a:rPr lang="en-US" sz="2400" dirty="0">
                <a:solidFill>
                  <a:schemeClr val="tx2"/>
                </a:solidFill>
                <a:latin typeface="Times New Roman" panose="02020603050405020304" pitchFamily="18" charset="0"/>
                <a:cs typeface="Times New Roman" panose="02020603050405020304" pitchFamily="18" charset="0"/>
              </a:rPr>
              <a:t>Bad Graph 3:</a:t>
            </a:r>
            <a:r>
              <a:rPr lang="en-US" sz="1800" u="sng"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https://startuptalky.com/indian-startup-funding-investors-data-2021/</a:t>
            </a:r>
            <a:endParaRPr lang="en-US" sz="1800" dirty="0">
              <a:solidFill>
                <a:srgbClr val="0070C0"/>
              </a:solidFill>
              <a:effectLst/>
              <a:latin typeface="Times New Roman" panose="02020603050405020304" pitchFamily="18" charset="0"/>
              <a:ea typeface="Times New Roman" panose="02020603050405020304" pitchFamily="18" charset="0"/>
            </a:endParaRPr>
          </a:p>
          <a:p>
            <a:pPr marL="0" indent="0">
              <a:lnSpc>
                <a:spcPct val="100000"/>
              </a:lnSpc>
              <a:buClr>
                <a:schemeClr val="tx1"/>
              </a:buClr>
              <a:buNone/>
            </a:pPr>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36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3" name="Rectangle 102">
            <a:extLst>
              <a:ext uri="{FF2B5EF4-FFF2-40B4-BE49-F238E27FC236}">
                <a16:creationId xmlns:a16="http://schemas.microsoft.com/office/drawing/2014/main" id="{7FBED9C4-BC33-43BE-B249-F24C980C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5" name="Right Triangle 10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8" name="Straight Connector 10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23C3391-1DD1-D029-5A5E-146DE98896BB}"/>
              </a:ext>
            </a:extLst>
          </p:cNvPr>
          <p:cNvSpPr>
            <a:spLocks noGrp="1"/>
          </p:cNvSpPr>
          <p:nvPr>
            <p:ph type="title"/>
          </p:nvPr>
        </p:nvSpPr>
        <p:spPr>
          <a:xfrm>
            <a:off x="457200" y="720772"/>
            <a:ext cx="5553737" cy="5531079"/>
          </a:xfrm>
        </p:spPr>
        <p:txBody>
          <a:bodyPr>
            <a:normAutofit/>
          </a:bodyPr>
          <a:lstStyle/>
          <a:p>
            <a:r>
              <a:rPr lang="en-US" b="1">
                <a:solidFill>
                  <a:schemeClr val="tx2">
                    <a:alpha val="80000"/>
                  </a:schemeClr>
                </a:solidFill>
                <a:latin typeface="Times New Roman" panose="02020603050405020304" pitchFamily="18" charset="0"/>
                <a:cs typeface="Times New Roman" panose="02020603050405020304" pitchFamily="18" charset="0"/>
              </a:rPr>
              <a:t>Introduction to Bad Graphs:</a:t>
            </a:r>
            <a:endParaRPr lang="en-US">
              <a:solidFill>
                <a:schemeClr val="tx2">
                  <a:alpha val="80000"/>
                </a:schemeClr>
              </a:solidFill>
            </a:endParaRPr>
          </a:p>
        </p:txBody>
      </p:sp>
      <p:sp>
        <p:nvSpPr>
          <p:cNvPr id="138" name="Rectangle 137">
            <a:extLst>
              <a:ext uri="{FF2B5EF4-FFF2-40B4-BE49-F238E27FC236}">
                <a16:creationId xmlns:a16="http://schemas.microsoft.com/office/drawing/2014/main" id="{57C32FE0-E14A-4F1C-B5CD-173456FE4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9156" y="168275"/>
            <a:ext cx="5821785" cy="60766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97" name="Content Placeholder 2">
            <a:extLst>
              <a:ext uri="{FF2B5EF4-FFF2-40B4-BE49-F238E27FC236}">
                <a16:creationId xmlns:a16="http://schemas.microsoft.com/office/drawing/2014/main" id="{D587C237-1206-0FE3-8FC4-AD8089474EEC}"/>
              </a:ext>
            </a:extLst>
          </p:cNvPr>
          <p:cNvGraphicFramePr>
            <a:graphicFrameLocks noGrp="1"/>
          </p:cNvGraphicFramePr>
          <p:nvPr>
            <p:ph idx="1"/>
            <p:extLst>
              <p:ext uri="{D42A27DB-BD31-4B8C-83A1-F6EECF244321}">
                <p14:modId xmlns:p14="http://schemas.microsoft.com/office/powerpoint/2010/main" val="2536453604"/>
              </p:ext>
            </p:extLst>
          </p:nvPr>
        </p:nvGraphicFramePr>
        <p:xfrm>
          <a:off x="6203470" y="152400"/>
          <a:ext cx="5793159" cy="609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23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0" name="Rectangle 2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2" name="Rectangle 22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4" name="Right Triangle 2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8" name="Group 2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9" name="Straight Connector 2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6" name="Content Placeholder 45" descr="Graphical user interface, application&#10;&#10;Description automatically generated">
            <a:extLst>
              <a:ext uri="{FF2B5EF4-FFF2-40B4-BE49-F238E27FC236}">
                <a16:creationId xmlns:a16="http://schemas.microsoft.com/office/drawing/2014/main" id="{EB5A69FA-AF61-6AC3-B21D-F6BC7CE7CA2B}"/>
              </a:ext>
            </a:extLst>
          </p:cNvPr>
          <p:cNvPicPr>
            <a:picLocks noGrp="1" noChangeAspect="1"/>
          </p:cNvPicPr>
          <p:nvPr>
            <p:ph idx="1"/>
          </p:nvPr>
        </p:nvPicPr>
        <p:blipFill>
          <a:blip r:embed="rId2"/>
          <a:stretch>
            <a:fillRect/>
          </a:stretch>
        </p:blipFill>
        <p:spPr>
          <a:xfrm>
            <a:off x="5405753" y="1302743"/>
            <a:ext cx="6576430" cy="4932322"/>
          </a:xfrm>
          <a:prstGeom prst="rect">
            <a:avLst/>
          </a:prstGeom>
        </p:spPr>
      </p:pic>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1090444747"/>
              </p:ext>
            </p:extLst>
          </p:nvPr>
        </p:nvGraphicFramePr>
        <p:xfrm>
          <a:off x="442317" y="1747809"/>
          <a:ext cx="4419600" cy="4765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TextBox 50">
            <a:extLst>
              <a:ext uri="{FF2B5EF4-FFF2-40B4-BE49-F238E27FC236}">
                <a16:creationId xmlns:a16="http://schemas.microsoft.com/office/drawing/2014/main" id="{908BC1E1-56A8-5D15-C598-A4407DE668D7}"/>
              </a:ext>
            </a:extLst>
          </p:cNvPr>
          <p:cNvSpPr txBox="1"/>
          <p:nvPr/>
        </p:nvSpPr>
        <p:spPr>
          <a:xfrm>
            <a:off x="312926" y="492056"/>
            <a:ext cx="1180999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Bad graph 1: The Gender wage gap sorted by profession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94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0" name="Rectangle 2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2" name="Rectangle 22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4" name="Right Triangle 2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8" name="Group 2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9" name="Straight Connector 2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2729051965"/>
              </p:ext>
            </p:extLst>
          </p:nvPr>
        </p:nvGraphicFramePr>
        <p:xfrm>
          <a:off x="442462" y="1286052"/>
          <a:ext cx="4419600" cy="5027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AB41E03-97AC-22D3-3776-9212EBA2949D}"/>
              </a:ext>
            </a:extLst>
          </p:cNvPr>
          <p:cNvSpPr txBox="1"/>
          <p:nvPr/>
        </p:nvSpPr>
        <p:spPr>
          <a:xfrm>
            <a:off x="384048" y="370100"/>
            <a:ext cx="11152682" cy="584775"/>
          </a:xfrm>
          <a:prstGeom prst="rect">
            <a:avLst/>
          </a:prstGeom>
          <a:noFill/>
        </p:spPr>
        <p:txBody>
          <a:bodyPr wrap="square" rtlCol="0">
            <a:spAutoFit/>
          </a:bodyPr>
          <a:lstStyle/>
          <a:p>
            <a:r>
              <a:rPr lang="en-US" sz="3200" b="1" dirty="0"/>
              <a:t>Re-designed graph 1:</a:t>
            </a:r>
            <a:endParaRPr lang="en-US" sz="3200" dirty="0"/>
          </a:p>
        </p:txBody>
      </p:sp>
      <p:pic>
        <p:nvPicPr>
          <p:cNvPr id="4" name="Content Placeholder 3">
            <a:extLst>
              <a:ext uri="{FF2B5EF4-FFF2-40B4-BE49-F238E27FC236}">
                <a16:creationId xmlns:a16="http://schemas.microsoft.com/office/drawing/2014/main" id="{33B79742-8E9F-0798-BED4-C5B8D0B796FC}"/>
              </a:ext>
            </a:extLst>
          </p:cNvPr>
          <p:cNvPicPr>
            <a:picLocks noGrp="1" noChangeAspect="1"/>
          </p:cNvPicPr>
          <p:nvPr>
            <p:ph idx="1"/>
          </p:nvPr>
        </p:nvPicPr>
        <p:blipFill>
          <a:blip r:embed="rId7"/>
          <a:stretch>
            <a:fillRect/>
          </a:stretch>
        </p:blipFill>
        <p:spPr>
          <a:xfrm>
            <a:off x="5011901" y="1411720"/>
            <a:ext cx="6981357" cy="4351334"/>
          </a:xfrm>
          <a:prstGeom prst="rect">
            <a:avLst/>
          </a:prstGeom>
        </p:spPr>
      </p:pic>
    </p:spTree>
    <p:extLst>
      <p:ext uri="{BB962C8B-B14F-4D97-AF65-F5344CB8AC3E}">
        <p14:creationId xmlns:p14="http://schemas.microsoft.com/office/powerpoint/2010/main" val="315391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4" name="Rectangle 30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6" name="Rectangle 30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8" name="Right Triangle 30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2" name="Group 31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13" name="Straight Connector 31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7AB41E03-97AC-22D3-3776-9212EBA2949D}"/>
              </a:ext>
            </a:extLst>
          </p:cNvPr>
          <p:cNvSpPr txBox="1"/>
          <p:nvPr/>
        </p:nvSpPr>
        <p:spPr>
          <a:xfrm>
            <a:off x="457201" y="732349"/>
            <a:ext cx="4419600" cy="17874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chemeClr val="tx2"/>
                </a:solidFill>
                <a:latin typeface="Times New Roman" panose="02020603050405020304" pitchFamily="18" charset="0"/>
                <a:ea typeface="+mj-ea"/>
                <a:cs typeface="Times New Roman" panose="02020603050405020304" pitchFamily="18" charset="0"/>
              </a:rPr>
              <a:t>Re-designed graph 2:</a:t>
            </a:r>
            <a:endParaRPr lang="en-US" sz="4400" dirty="0">
              <a:solidFill>
                <a:schemeClr val="tx2"/>
              </a:solidFill>
              <a:latin typeface="Times New Roman" panose="02020603050405020304" pitchFamily="18" charset="0"/>
              <a:ea typeface="+mj-ea"/>
              <a:cs typeface="Times New Roman" panose="02020603050405020304" pitchFamily="18" charset="0"/>
            </a:endParaRPr>
          </a:p>
        </p:txBody>
      </p:sp>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2554242252"/>
              </p:ext>
            </p:extLst>
          </p:nvPr>
        </p:nvGraphicFramePr>
        <p:xfrm>
          <a:off x="397581" y="2712524"/>
          <a:ext cx="4419600" cy="2785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a:extLst>
              <a:ext uri="{FF2B5EF4-FFF2-40B4-BE49-F238E27FC236}">
                <a16:creationId xmlns:a16="http://schemas.microsoft.com/office/drawing/2014/main" id="{E8A10C0F-0726-CDC0-5952-33CEFF08775A}"/>
              </a:ext>
            </a:extLst>
          </p:cNvPr>
          <p:cNvPicPr>
            <a:picLocks noGrp="1" noChangeAspect="1"/>
          </p:cNvPicPr>
          <p:nvPr>
            <p:ph idx="1"/>
          </p:nvPr>
        </p:nvPicPr>
        <p:blipFill>
          <a:blip r:embed="rId7"/>
          <a:stretch>
            <a:fillRect/>
          </a:stretch>
        </p:blipFill>
        <p:spPr>
          <a:xfrm>
            <a:off x="4954163" y="1113685"/>
            <a:ext cx="7004165" cy="4351338"/>
          </a:xfrm>
          <a:prstGeom prst="rect">
            <a:avLst/>
          </a:prstGeom>
        </p:spPr>
      </p:pic>
    </p:spTree>
    <p:extLst>
      <p:ext uri="{BB962C8B-B14F-4D97-AF65-F5344CB8AC3E}">
        <p14:creationId xmlns:p14="http://schemas.microsoft.com/office/powerpoint/2010/main" val="98326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4" name="Rectangle 30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6" name="Rectangle 30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8" name="Right Triangle 30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2" name="Group 31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13" name="Straight Connector 31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7AB41E03-97AC-22D3-3776-9212EBA2949D}"/>
              </a:ext>
            </a:extLst>
          </p:cNvPr>
          <p:cNvSpPr txBox="1"/>
          <p:nvPr/>
        </p:nvSpPr>
        <p:spPr>
          <a:xfrm>
            <a:off x="441078" y="482853"/>
            <a:ext cx="4394106" cy="17459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chemeClr val="tx2"/>
                </a:solidFill>
                <a:latin typeface="Times New Roman" panose="02020603050405020304" pitchFamily="18" charset="0"/>
                <a:ea typeface="+mj-ea"/>
                <a:cs typeface="Times New Roman" panose="02020603050405020304" pitchFamily="18" charset="0"/>
              </a:rPr>
              <a:t>Re-designed graph 3:</a:t>
            </a:r>
            <a:endParaRPr lang="en-US" sz="4400" dirty="0">
              <a:solidFill>
                <a:schemeClr val="tx2"/>
              </a:solidFill>
              <a:latin typeface="Times New Roman" panose="02020603050405020304" pitchFamily="18" charset="0"/>
              <a:ea typeface="+mj-ea"/>
              <a:cs typeface="Times New Roman" panose="02020603050405020304" pitchFamily="18" charset="0"/>
            </a:endParaRPr>
          </a:p>
        </p:txBody>
      </p:sp>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1290802682"/>
              </p:ext>
            </p:extLst>
          </p:nvPr>
        </p:nvGraphicFramePr>
        <p:xfrm>
          <a:off x="415597" y="2572192"/>
          <a:ext cx="4419600" cy="2983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Chart, line chart&#10;&#10;Description automatically generated">
            <a:extLst>
              <a:ext uri="{FF2B5EF4-FFF2-40B4-BE49-F238E27FC236}">
                <a16:creationId xmlns:a16="http://schemas.microsoft.com/office/drawing/2014/main" id="{C3265636-66CA-65DA-0F2D-3A6E3629540E}"/>
              </a:ext>
            </a:extLst>
          </p:cNvPr>
          <p:cNvPicPr>
            <a:picLocks noGrp="1" noChangeAspect="1"/>
          </p:cNvPicPr>
          <p:nvPr>
            <p:ph idx="1"/>
          </p:nvPr>
        </p:nvPicPr>
        <p:blipFill>
          <a:blip r:embed="rId7"/>
          <a:stretch>
            <a:fillRect/>
          </a:stretch>
        </p:blipFill>
        <p:spPr>
          <a:xfrm>
            <a:off x="5080541" y="1233691"/>
            <a:ext cx="6968729" cy="4474969"/>
          </a:xfrm>
        </p:spPr>
      </p:pic>
    </p:spTree>
    <p:extLst>
      <p:ext uri="{BB962C8B-B14F-4D97-AF65-F5344CB8AC3E}">
        <p14:creationId xmlns:p14="http://schemas.microsoft.com/office/powerpoint/2010/main" val="224140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2" name="Rectangle 26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4" name="Rectangle 26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6" name="Right Triangle 26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lowchart: Document 26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70" name="Group 26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1" name="Straight Connector 27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908BC1E1-56A8-5D15-C598-A4407DE668D7}"/>
              </a:ext>
            </a:extLst>
          </p:cNvPr>
          <p:cNvSpPr txBox="1"/>
          <p:nvPr/>
        </p:nvSpPr>
        <p:spPr>
          <a:xfrm>
            <a:off x="5791201" y="732349"/>
            <a:ext cx="5202620" cy="191815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chemeClr val="tx2"/>
                </a:solidFill>
                <a:latin typeface="Times New Roman" panose="02020603050405020304" pitchFamily="18" charset="0"/>
                <a:ea typeface="+mj-ea"/>
                <a:cs typeface="Times New Roman" panose="02020603050405020304" pitchFamily="18" charset="0"/>
              </a:rPr>
              <a:t>Bad graph 2: State wise US crime rate in 2018</a:t>
            </a:r>
            <a:endParaRPr lang="en-US" sz="3600" dirty="0">
              <a:solidFill>
                <a:schemeClr val="tx2"/>
              </a:solidFill>
              <a:latin typeface="Times New Roman" panose="02020603050405020304" pitchFamily="18" charset="0"/>
              <a:ea typeface="+mj-ea"/>
              <a:cs typeface="Times New Roman" panose="02020603050405020304" pitchFamily="18" charset="0"/>
            </a:endParaRPr>
          </a:p>
        </p:txBody>
      </p:sp>
      <p:pic>
        <p:nvPicPr>
          <p:cNvPr id="4" name="Content Placeholder 3" descr="Chart, pie chart&#10;&#10;Description automatically generated">
            <a:extLst>
              <a:ext uri="{FF2B5EF4-FFF2-40B4-BE49-F238E27FC236}">
                <a16:creationId xmlns:a16="http://schemas.microsoft.com/office/drawing/2014/main" id="{47B94141-D8C9-8895-8CAD-2BF91E5FA536}"/>
              </a:ext>
            </a:extLst>
          </p:cNvPr>
          <p:cNvPicPr>
            <a:picLocks noGrp="1" noChangeAspect="1"/>
          </p:cNvPicPr>
          <p:nvPr>
            <p:ph idx="1"/>
          </p:nvPr>
        </p:nvPicPr>
        <p:blipFill>
          <a:blip r:embed="rId2"/>
          <a:stretch>
            <a:fillRect/>
          </a:stretch>
        </p:blipFill>
        <p:spPr>
          <a:xfrm>
            <a:off x="429622" y="721081"/>
            <a:ext cx="4584816" cy="5523877"/>
          </a:xfrm>
          <a:prstGeom prst="rect">
            <a:avLst/>
          </a:prstGeom>
        </p:spPr>
      </p:pic>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772386916"/>
              </p:ext>
            </p:extLst>
          </p:nvPr>
        </p:nvGraphicFramePr>
        <p:xfrm>
          <a:off x="5821349" y="2400476"/>
          <a:ext cx="5410199" cy="3257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62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2" name="Rectangle 26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4" name="Rectangle 26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6" name="Right Triangle 26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lowchart: Document 26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70" name="Group 26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1" name="Straight Connector 27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908BC1E1-56A8-5D15-C598-A4407DE668D7}"/>
              </a:ext>
            </a:extLst>
          </p:cNvPr>
          <p:cNvSpPr txBox="1"/>
          <p:nvPr/>
        </p:nvSpPr>
        <p:spPr>
          <a:xfrm>
            <a:off x="374658" y="276535"/>
            <a:ext cx="5202620" cy="9392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chemeClr val="tx2"/>
                </a:solidFill>
                <a:latin typeface="Times New Roman" panose="02020603050405020304" pitchFamily="18" charset="0"/>
                <a:ea typeface="+mj-ea"/>
                <a:cs typeface="Times New Roman" panose="02020603050405020304" pitchFamily="18" charset="0"/>
              </a:rPr>
              <a:t>Re-designed graph:</a:t>
            </a:r>
            <a:endParaRPr lang="en-US" sz="3600" dirty="0">
              <a:solidFill>
                <a:schemeClr val="tx2"/>
              </a:solidFill>
              <a:latin typeface="Times New Roman" panose="02020603050405020304" pitchFamily="18" charset="0"/>
              <a:ea typeface="+mj-ea"/>
              <a:cs typeface="Times New Roman" panose="02020603050405020304" pitchFamily="18" charset="0"/>
            </a:endParaRPr>
          </a:p>
        </p:txBody>
      </p:sp>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4249573814"/>
              </p:ext>
            </p:extLst>
          </p:nvPr>
        </p:nvGraphicFramePr>
        <p:xfrm>
          <a:off x="342745" y="1590900"/>
          <a:ext cx="3805224" cy="4405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a:extLst>
              <a:ext uri="{FF2B5EF4-FFF2-40B4-BE49-F238E27FC236}">
                <a16:creationId xmlns:a16="http://schemas.microsoft.com/office/drawing/2014/main" id="{E17C24A1-E7F7-B01B-35F0-7202385048C4}"/>
              </a:ext>
            </a:extLst>
          </p:cNvPr>
          <p:cNvPicPr>
            <a:picLocks noGrp="1" noChangeAspect="1"/>
          </p:cNvPicPr>
          <p:nvPr>
            <p:ph idx="1"/>
          </p:nvPr>
        </p:nvPicPr>
        <p:blipFill>
          <a:blip r:embed="rId7"/>
          <a:stretch>
            <a:fillRect/>
          </a:stretch>
        </p:blipFill>
        <p:spPr>
          <a:xfrm>
            <a:off x="4543054" y="1438006"/>
            <a:ext cx="7113093" cy="4372512"/>
          </a:xfrm>
          <a:prstGeom prst="rect">
            <a:avLst/>
          </a:prstGeom>
        </p:spPr>
      </p:pic>
    </p:spTree>
    <p:extLst>
      <p:ext uri="{BB962C8B-B14F-4D97-AF65-F5344CB8AC3E}">
        <p14:creationId xmlns:p14="http://schemas.microsoft.com/office/powerpoint/2010/main" val="38564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0" name="Rectangle 2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2" name="Rectangle 22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4" name="Right Triangle 2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Document 22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8" name="Group 2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9" name="Straight Connector 2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908BC1E1-56A8-5D15-C598-A4407DE668D7}"/>
              </a:ext>
            </a:extLst>
          </p:cNvPr>
          <p:cNvSpPr txBox="1"/>
          <p:nvPr/>
        </p:nvSpPr>
        <p:spPr>
          <a:xfrm>
            <a:off x="457200" y="732349"/>
            <a:ext cx="6159160" cy="14359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Bad graph 3:</a:t>
            </a:r>
            <a:r>
              <a:rPr lang="en-US" sz="3200" b="1" dirty="0">
                <a:effectLst/>
                <a:latin typeface="Times New Roman" panose="02020603050405020304" pitchFamily="18" charset="0"/>
                <a:ea typeface="Times New Roman" panose="02020603050405020304" pitchFamily="18" charset="0"/>
              </a:rPr>
              <a:t>Indian startup company’s statistics 2021</a:t>
            </a:r>
            <a:endParaRPr lang="en-US" sz="3200" dirty="0">
              <a:effectLst/>
              <a:latin typeface="Times New Roman" panose="02020603050405020304" pitchFamily="18" charset="0"/>
              <a:ea typeface="Times New Roman" panose="02020603050405020304" pitchFamily="18" charset="0"/>
            </a:endParaRPr>
          </a:p>
          <a:p>
            <a:pPr>
              <a:lnSpc>
                <a:spcPct val="90000"/>
              </a:lnSpc>
              <a:spcBef>
                <a:spcPct val="0"/>
              </a:spcBef>
              <a:spcAft>
                <a:spcPts val="600"/>
              </a:spcAf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6A094B-4B0D-2798-D646-3F2992480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8419" y="1010162"/>
            <a:ext cx="5667803" cy="4647597"/>
          </a:xfrm>
          <a:prstGeom prst="rect">
            <a:avLst/>
          </a:prstGeom>
        </p:spPr>
      </p:pic>
      <p:graphicFrame>
        <p:nvGraphicFramePr>
          <p:cNvPr id="173" name="TextBox 46">
            <a:extLst>
              <a:ext uri="{FF2B5EF4-FFF2-40B4-BE49-F238E27FC236}">
                <a16:creationId xmlns:a16="http://schemas.microsoft.com/office/drawing/2014/main" id="{0A85DA18-BC0F-17FB-CB39-FC9685FD3B98}"/>
              </a:ext>
            </a:extLst>
          </p:cNvPr>
          <p:cNvGraphicFramePr/>
          <p:nvPr>
            <p:extLst>
              <p:ext uri="{D42A27DB-BD31-4B8C-83A1-F6EECF244321}">
                <p14:modId xmlns:p14="http://schemas.microsoft.com/office/powerpoint/2010/main" val="1341629664"/>
              </p:ext>
            </p:extLst>
          </p:nvPr>
        </p:nvGraphicFramePr>
        <p:xfrm>
          <a:off x="469440" y="2659787"/>
          <a:ext cx="5548688" cy="2980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293262"/>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2871</TotalTime>
  <Words>919</Words>
  <Application>Microsoft Macintosh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Posterama</vt:lpstr>
      <vt:lpstr>Times New Roman</vt:lpstr>
      <vt:lpstr>Wingdings</vt:lpstr>
      <vt:lpstr>SineVTI</vt:lpstr>
      <vt:lpstr> </vt:lpstr>
      <vt:lpstr>Introduction to Bad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Adithi </dc:creator>
  <cp:lastModifiedBy>Adithi Kallem</cp:lastModifiedBy>
  <cp:revision>6</cp:revision>
  <dcterms:created xsi:type="dcterms:W3CDTF">2023-03-05T04:47:13Z</dcterms:created>
  <dcterms:modified xsi:type="dcterms:W3CDTF">2023-11-04T23:01:02Z</dcterms:modified>
</cp:coreProperties>
</file>