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D997D0-89EC-4A9D-9DB4-B7D4F98C8F1A}" v="1309" dt="2024-03-18T12:18:54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2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5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36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39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38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75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8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6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0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9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0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6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3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7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5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3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46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750D7-24A8-49FA-A959-E247A4E35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/>
              <a:t>Predicción del flujo vehicular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2436C3-4762-4542-9B41-D8B4CC95F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MX" dirty="0"/>
              <a:t>Rogelio Tobar de la cruz</a:t>
            </a:r>
          </a:p>
        </p:txBody>
      </p:sp>
    </p:spTree>
    <p:extLst>
      <p:ext uri="{BB962C8B-B14F-4D97-AF65-F5344CB8AC3E}">
        <p14:creationId xmlns:p14="http://schemas.microsoft.com/office/powerpoint/2010/main" val="1430577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3B74B-13B6-F5BB-8C22-8FE7306D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Resultados AU9 de Julio Sur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95B1D1C-E9D6-7493-6AC8-146C9579EA77}"/>
              </a:ext>
            </a:extLst>
          </p:cNvPr>
          <p:cNvSpPr txBox="1"/>
          <p:nvPr/>
        </p:nvSpPr>
        <p:spPr>
          <a:xfrm>
            <a:off x="3711569" y="5550553"/>
            <a:ext cx="2512959" cy="646331"/>
          </a:xfrm>
          <a:prstGeom prst="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dirty="0"/>
              <a:t>Entre las semanas [180,233]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D862327-1403-FDDD-C5BC-119E84C8A7BD}"/>
              </a:ext>
            </a:extLst>
          </p:cNvPr>
          <p:cNvSpPr txBox="1"/>
          <p:nvPr/>
        </p:nvSpPr>
        <p:spPr>
          <a:xfrm>
            <a:off x="6702274" y="5547900"/>
            <a:ext cx="2181429" cy="646331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dirty="0"/>
              <a:t>Con 6 variables predictoras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0CFFA1-CB2A-048F-1637-BB7727E59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566" y="2513423"/>
            <a:ext cx="8426174" cy="258211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C2A00E3-0A73-AF26-1A2F-0BF59FB8B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17" y="2193855"/>
            <a:ext cx="2638425" cy="3000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981C9DC-087F-5F7A-1EBE-EB535747D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97" y="5387077"/>
            <a:ext cx="2629866" cy="108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3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3B74B-13B6-F5BB-8C22-8FE7306D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Resultados AU Dellepiane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95B1D1C-E9D6-7493-6AC8-146C9579EA77}"/>
              </a:ext>
            </a:extLst>
          </p:cNvPr>
          <p:cNvSpPr txBox="1"/>
          <p:nvPr/>
        </p:nvSpPr>
        <p:spPr>
          <a:xfrm>
            <a:off x="3711569" y="5550553"/>
            <a:ext cx="2512959" cy="646331"/>
          </a:xfrm>
          <a:prstGeom prst="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dirty="0"/>
              <a:t>Entre las semanas [130,233]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D862327-1403-FDDD-C5BC-119E84C8A7BD}"/>
              </a:ext>
            </a:extLst>
          </p:cNvPr>
          <p:cNvSpPr txBox="1"/>
          <p:nvPr/>
        </p:nvSpPr>
        <p:spPr>
          <a:xfrm>
            <a:off x="6702274" y="5547900"/>
            <a:ext cx="2181429" cy="646331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dirty="0"/>
              <a:t>Con 14 variables predictoras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E679799-5934-A8CF-2A84-79E738654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956" y="2369737"/>
            <a:ext cx="8547653" cy="264861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49F854C-637D-C11D-64F4-CB5F5A132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70" y="2490926"/>
            <a:ext cx="2562225" cy="13239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0F916B3-ADD0-1C41-3FE0-65FFF792A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10" y="4662763"/>
            <a:ext cx="2557945" cy="106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05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7482C-3A98-49DD-0BCD-DAE626BC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Monitoreo del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463F99-FC73-0F03-0726-C3CFD2E99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Monitoreo semanal de la predicción en curso</a:t>
            </a:r>
          </a:p>
          <a:p>
            <a:r>
              <a:rPr lang="es-MX" dirty="0"/>
              <a:t>Monitoreo por autopista</a:t>
            </a:r>
          </a:p>
          <a:p>
            <a:r>
              <a:rPr lang="es-MX" dirty="0"/>
              <a:t>Cada nueva medición debe incluirse al modelo para predecir las </a:t>
            </a:r>
            <a:r>
              <a:rPr lang="es-MX"/>
              <a:t>siguientes y continuar evaluando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669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757BB-4F25-1388-C7D2-6BABABD6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Estructura de los </a:t>
            </a:r>
            <a:r>
              <a:rPr lang="es-MX" dirty="0" err="1"/>
              <a:t>datasets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253A82-AFAC-1C42-8CFB-9A789EE46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13" y="2986298"/>
            <a:ext cx="2372693" cy="138526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738A6D1-A250-8499-5CD9-6142EBEE9606}"/>
              </a:ext>
            </a:extLst>
          </p:cNvPr>
          <p:cNvSpPr txBox="1"/>
          <p:nvPr/>
        </p:nvSpPr>
        <p:spPr>
          <a:xfrm>
            <a:off x="1340033" y="2476765"/>
            <a:ext cx="744331" cy="376803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MX" dirty="0"/>
              <a:t>2019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AB27A0-5041-6238-9F41-399F65F7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500" y="2983260"/>
            <a:ext cx="2413415" cy="139134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A4C513B-4FB6-27E0-7323-1A45744A3FC9}"/>
              </a:ext>
            </a:extLst>
          </p:cNvPr>
          <p:cNvSpPr txBox="1"/>
          <p:nvPr/>
        </p:nvSpPr>
        <p:spPr>
          <a:xfrm>
            <a:off x="4191576" y="2476765"/>
            <a:ext cx="744331" cy="376803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MX" dirty="0"/>
              <a:t>2020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4094C66-C5B8-B5DD-B883-AB04BFA10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505" y="2985883"/>
            <a:ext cx="2267227" cy="138609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F67E874-A4C0-B2EF-13E2-6363A48F4520}"/>
              </a:ext>
            </a:extLst>
          </p:cNvPr>
          <p:cNvSpPr txBox="1"/>
          <p:nvPr/>
        </p:nvSpPr>
        <p:spPr>
          <a:xfrm>
            <a:off x="6920913" y="2476765"/>
            <a:ext cx="744331" cy="376803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MX" dirty="0"/>
              <a:t>2021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C632F26-2518-74BF-0F99-54D04C95C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976" y="5103753"/>
            <a:ext cx="2484645" cy="139134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8835553-6D98-E20E-4FFE-88C5561B27A2}"/>
              </a:ext>
            </a:extLst>
          </p:cNvPr>
          <p:cNvSpPr txBox="1"/>
          <p:nvPr/>
        </p:nvSpPr>
        <p:spPr>
          <a:xfrm>
            <a:off x="1395251" y="4583163"/>
            <a:ext cx="744331" cy="376803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MX" dirty="0"/>
              <a:t>2022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DCE5FC3-FD0C-D937-D704-6D15542AE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4293" y="5104652"/>
            <a:ext cx="2413828" cy="138954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14DEC59-FCF4-65B8-AB74-38D6C1151696}"/>
              </a:ext>
            </a:extLst>
          </p:cNvPr>
          <p:cNvSpPr txBox="1"/>
          <p:nvPr/>
        </p:nvSpPr>
        <p:spPr>
          <a:xfrm>
            <a:off x="4191576" y="4553084"/>
            <a:ext cx="744331" cy="376803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MX" dirty="0"/>
              <a:t>2023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88D6946-893A-635C-EE15-E5EE89597B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6352" y="5106792"/>
            <a:ext cx="2345635" cy="1385267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9DA3BE3-64DD-CDB2-CA43-D2FC1EA8B1FE}"/>
              </a:ext>
            </a:extLst>
          </p:cNvPr>
          <p:cNvSpPr txBox="1"/>
          <p:nvPr/>
        </p:nvSpPr>
        <p:spPr>
          <a:xfrm>
            <a:off x="6924982" y="4583163"/>
            <a:ext cx="744331" cy="376803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MX" dirty="0"/>
              <a:t>2024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BDAC402-D2CE-189E-301E-1FDFDAB4A76F}"/>
              </a:ext>
            </a:extLst>
          </p:cNvPr>
          <p:cNvSpPr txBox="1"/>
          <p:nvPr/>
        </p:nvSpPr>
        <p:spPr>
          <a:xfrm>
            <a:off x="8651979" y="2985215"/>
            <a:ext cx="3472068" cy="369332"/>
          </a:xfrm>
          <a:prstGeom prst="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dirty="0"/>
              <a:t># total de registros=1,095,411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4F65F86-7A8F-5785-9BCB-1AC44FC75A9D}"/>
              </a:ext>
            </a:extLst>
          </p:cNvPr>
          <p:cNvSpPr txBox="1"/>
          <p:nvPr/>
        </p:nvSpPr>
        <p:spPr>
          <a:xfrm>
            <a:off x="8654706" y="3739233"/>
            <a:ext cx="3350591" cy="1200329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dirty="0"/>
              <a:t>Se estandarizaron las columnas: fecha, </a:t>
            </a:r>
            <a:r>
              <a:rPr lang="es-MX" dirty="0" err="1"/>
              <a:t>autopista_nombre</a:t>
            </a:r>
            <a:r>
              <a:rPr lang="es-MX" dirty="0"/>
              <a:t> y cantidad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AFA9C3-20B4-C726-F4E8-E45BD85DC20B}"/>
              </a:ext>
            </a:extLst>
          </p:cNvPr>
          <p:cNvSpPr txBox="1"/>
          <p:nvPr/>
        </p:nvSpPr>
        <p:spPr>
          <a:xfrm>
            <a:off x="8729259" y="5340763"/>
            <a:ext cx="3195982" cy="923330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dirty="0"/>
              <a:t>La columna 'fecha' se trabaja en formato </a:t>
            </a:r>
            <a:r>
              <a:rPr lang="es-MX" err="1"/>
              <a:t>timestamp</a:t>
            </a:r>
            <a:r>
              <a:rPr lang="es-MX" dirty="0"/>
              <a:t> de pandas.</a:t>
            </a:r>
          </a:p>
        </p:txBody>
      </p:sp>
    </p:spTree>
    <p:extLst>
      <p:ext uri="{BB962C8B-B14F-4D97-AF65-F5344CB8AC3E}">
        <p14:creationId xmlns:p14="http://schemas.microsoft.com/office/powerpoint/2010/main" val="165394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6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Freeform: Shape 28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1ED9EE-F1A3-3A54-04BC-998D1CAF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303" y="1017842"/>
            <a:ext cx="3593775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 err="1">
                <a:solidFill>
                  <a:schemeClr val="tx1"/>
                </a:solidFill>
              </a:rPr>
              <a:t>Localización</a:t>
            </a:r>
            <a:r>
              <a:rPr lang="en-US" sz="3300" dirty="0">
                <a:solidFill>
                  <a:schemeClr val="tx1"/>
                </a:solidFill>
              </a:rPr>
              <a:t> de las </a:t>
            </a:r>
            <a:r>
              <a:rPr lang="en-US" sz="3300" dirty="0" err="1">
                <a:solidFill>
                  <a:schemeClr val="tx1"/>
                </a:solidFill>
              </a:rPr>
              <a:t>autopistas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9F4942-CA88-7D68-4780-7E7DD9640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15" r="1" b="6814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89F8ACF-22B2-E015-07CB-8FB9C19F2C77}"/>
              </a:ext>
            </a:extLst>
          </p:cNvPr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00B050"/>
                </a:solidFill>
              </a:rPr>
              <a:t>Hay 4 </a:t>
            </a:r>
            <a:r>
              <a:rPr lang="en-US" err="1">
                <a:solidFill>
                  <a:srgbClr val="00B050"/>
                </a:solidFill>
              </a:rPr>
              <a:t>autopistas</a:t>
            </a:r>
            <a:endParaRPr lang="en-US">
              <a:solidFill>
                <a:srgbClr val="00B050"/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/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AU 4 Lugones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AU 5 </a:t>
            </a:r>
            <a:r>
              <a:rPr lang="en-US" dirty="0" err="1"/>
              <a:t>Cantilo</a:t>
            </a:r>
            <a:endParaRPr lang="en-US"/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AU 9 de Julio Sur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AU </a:t>
            </a:r>
            <a:r>
              <a:rPr lang="en-US" dirty="0" err="1"/>
              <a:t>Dellepiane</a:t>
            </a:r>
            <a:endParaRPr lang="en-US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63506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91AD5-A26E-2D72-C254-9FC4BC80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Agrupación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FFFB4D-5E67-0AD9-0A8F-6D0B6D596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026703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 dirty="0">
                <a:solidFill>
                  <a:schemeClr val="tx1"/>
                </a:solidFill>
                <a:highlight>
                  <a:srgbClr val="FFFF00"/>
                </a:highlight>
              </a:rPr>
              <a:t>Agrupación por semana y autopista</a:t>
            </a:r>
          </a:p>
          <a:p>
            <a:r>
              <a:rPr lang="es-MX" dirty="0">
                <a:solidFill>
                  <a:schemeClr val="tx1"/>
                </a:solidFill>
                <a:highlight>
                  <a:srgbClr val="00FFFF"/>
                </a:highlight>
              </a:rPr>
              <a:t>Se concatenaron los </a:t>
            </a:r>
            <a:r>
              <a:rPr lang="es-MX" err="1">
                <a:solidFill>
                  <a:schemeClr val="tx1"/>
                </a:solidFill>
                <a:highlight>
                  <a:srgbClr val="00FFFF"/>
                </a:highlight>
              </a:rPr>
              <a:t>dataframes</a:t>
            </a:r>
            <a:r>
              <a:rPr lang="es-MX" dirty="0">
                <a:solidFill>
                  <a:schemeClr val="tx1"/>
                </a:solidFill>
                <a:highlight>
                  <a:srgbClr val="00FFFF"/>
                </a:highlight>
              </a:rPr>
              <a:t> para todos los años</a:t>
            </a:r>
          </a:p>
          <a:p>
            <a:r>
              <a:rPr lang="es-MX" dirty="0">
                <a:solidFill>
                  <a:schemeClr val="tx1"/>
                </a:solidFill>
                <a:highlight>
                  <a:srgbClr val="00FF00"/>
                </a:highlight>
              </a:rPr>
              <a:t>Hay un </a:t>
            </a:r>
            <a:r>
              <a:rPr lang="es-MX" err="1">
                <a:solidFill>
                  <a:schemeClr val="tx1"/>
                </a:solidFill>
                <a:highlight>
                  <a:srgbClr val="00FF00"/>
                </a:highlight>
              </a:rPr>
              <a:t>dataframe</a:t>
            </a:r>
            <a:r>
              <a:rPr lang="es-MX" dirty="0">
                <a:solidFill>
                  <a:schemeClr val="tx1"/>
                </a:solidFill>
                <a:highlight>
                  <a:srgbClr val="00FF00"/>
                </a:highlight>
              </a:rPr>
              <a:t> para cada autopista con información por semana</a:t>
            </a:r>
          </a:p>
          <a:p>
            <a:endParaRPr lang="es-MX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0FE81C-3E69-32F6-AC0B-1478E9518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309" y="3155742"/>
            <a:ext cx="1752600" cy="31527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0765252-6D51-710F-D1AC-63DE7FE4110A}"/>
              </a:ext>
            </a:extLst>
          </p:cNvPr>
          <p:cNvSpPr txBox="1"/>
          <p:nvPr/>
        </p:nvSpPr>
        <p:spPr>
          <a:xfrm>
            <a:off x="6644256" y="2446735"/>
            <a:ext cx="1749287" cy="646331"/>
          </a:xfrm>
          <a:prstGeom prst="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dirty="0"/>
              <a:t>AU 4 Lugones 2019</a:t>
            </a:r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3A8E4BB-8A2A-7C0B-3618-2804B019B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728" y="3158987"/>
            <a:ext cx="1737416" cy="321254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82847F5-5F1E-2D61-709A-CD462DA95122}"/>
              </a:ext>
            </a:extLst>
          </p:cNvPr>
          <p:cNvSpPr txBox="1"/>
          <p:nvPr/>
        </p:nvSpPr>
        <p:spPr>
          <a:xfrm>
            <a:off x="9913126" y="2446735"/>
            <a:ext cx="1749287" cy="646331"/>
          </a:xfrm>
          <a:prstGeom prst="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dirty="0"/>
              <a:t>AU 4 Lugones 2020</a:t>
            </a:r>
          </a:p>
        </p:txBody>
      </p:sp>
      <p:sp>
        <p:nvSpPr>
          <p:cNvPr id="10" name="Arco de bloque 9">
            <a:extLst>
              <a:ext uri="{FF2B5EF4-FFF2-40B4-BE49-F238E27FC236}">
                <a16:creationId xmlns:a16="http://schemas.microsoft.com/office/drawing/2014/main" id="{AAA5C6CF-3CB3-CCDF-69B8-CDB30A6BA86A}"/>
              </a:ext>
            </a:extLst>
          </p:cNvPr>
          <p:cNvSpPr/>
          <p:nvPr/>
        </p:nvSpPr>
        <p:spPr>
          <a:xfrm rot="10800000">
            <a:off x="8704233" y="2955086"/>
            <a:ext cx="1004956" cy="2208694"/>
          </a:xfrm>
          <a:prstGeom prst="blockArc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0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341A5-5FBF-569D-233F-8DC5F978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Preprocesamiento de los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CBF69B-5043-C126-F1BA-1F4DB593C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29" y="3108117"/>
            <a:ext cx="3028950" cy="32480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4C6CD6A-9279-FC4D-0F77-CB5C012EC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695" y="2149525"/>
            <a:ext cx="8337826" cy="255633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9796DA1-0CD4-40D1-3906-98125A16784F}"/>
              </a:ext>
            </a:extLst>
          </p:cNvPr>
          <p:cNvSpPr txBox="1"/>
          <p:nvPr/>
        </p:nvSpPr>
        <p:spPr>
          <a:xfrm>
            <a:off x="1211882" y="2532176"/>
            <a:ext cx="1749287" cy="369332"/>
          </a:xfrm>
          <a:prstGeom prst="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dirty="0"/>
              <a:t>AU 4 Lugones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91B5DE-DC15-C700-0204-9BF186B39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023" y="4801329"/>
            <a:ext cx="5289827" cy="171341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E6D2329-D482-834D-A549-266DCE0BAB32}"/>
              </a:ext>
            </a:extLst>
          </p:cNvPr>
          <p:cNvSpPr txBox="1"/>
          <p:nvPr/>
        </p:nvSpPr>
        <p:spPr>
          <a:xfrm>
            <a:off x="6611991" y="500690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1200" dirty="0">
                <a:solidFill>
                  <a:srgbClr val="92D050"/>
                </a:solidFill>
              </a:rPr>
              <a:t>Distribución del porcentaje de cambio</a:t>
            </a:r>
          </a:p>
        </p:txBody>
      </p:sp>
    </p:spTree>
    <p:extLst>
      <p:ext uri="{BB962C8B-B14F-4D97-AF65-F5344CB8AC3E}">
        <p14:creationId xmlns:p14="http://schemas.microsoft.com/office/powerpoint/2010/main" val="248864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0DFB3-66E7-C025-926E-6E8B203E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 Preparación de los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8537AD-F7E1-8D0A-74C1-FF188D886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89" y="2395261"/>
            <a:ext cx="5358682" cy="202839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A2B8CCD-3F58-0BC0-65BC-15B429606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721" y="4659064"/>
            <a:ext cx="8116957" cy="202352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114FCC5-6993-B001-9648-A613E4E7F316}"/>
              </a:ext>
            </a:extLst>
          </p:cNvPr>
          <p:cNvSpPr txBox="1"/>
          <p:nvPr/>
        </p:nvSpPr>
        <p:spPr>
          <a:xfrm>
            <a:off x="5882686" y="2848346"/>
            <a:ext cx="4685195" cy="923330"/>
          </a:xfrm>
          <a:prstGeom prst="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dirty="0"/>
              <a:t>Se añaden columnas que contienen la información pasada del cambio porcentual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DD3392-C301-BCF1-C48F-20CAE6DB5585}"/>
              </a:ext>
            </a:extLst>
          </p:cNvPr>
          <p:cNvSpPr txBox="1"/>
          <p:nvPr/>
        </p:nvSpPr>
        <p:spPr>
          <a:xfrm>
            <a:off x="1133264" y="5739702"/>
            <a:ext cx="2743200" cy="923330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dirty="0"/>
              <a:t>Se consideran valores desde la semana 160 hasta la 233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76FDCF6-B43D-730E-A0DB-DD7DCE521207}"/>
              </a:ext>
            </a:extLst>
          </p:cNvPr>
          <p:cNvSpPr txBox="1"/>
          <p:nvPr/>
        </p:nvSpPr>
        <p:spPr>
          <a:xfrm>
            <a:off x="2117447" y="1924785"/>
            <a:ext cx="1749287" cy="369332"/>
          </a:xfrm>
          <a:prstGeom prst="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dirty="0"/>
              <a:t>AU 4 Lugones</a:t>
            </a:r>
          </a:p>
        </p:txBody>
      </p:sp>
    </p:spTree>
    <p:extLst>
      <p:ext uri="{BB962C8B-B14F-4D97-AF65-F5344CB8AC3E}">
        <p14:creationId xmlns:p14="http://schemas.microsoft.com/office/powerpoint/2010/main" val="49778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AF0B4-266B-C7BB-1557-1DA99196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Random</a:t>
            </a:r>
            <a:r>
              <a:rPr lang="es-MX" dirty="0"/>
              <a:t> Forest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F5BE210-D79D-A1FD-0E82-948BB51CE18F}"/>
              </a:ext>
            </a:extLst>
          </p:cNvPr>
          <p:cNvSpPr txBox="1"/>
          <p:nvPr/>
        </p:nvSpPr>
        <p:spPr>
          <a:xfrm>
            <a:off x="603322" y="3104961"/>
            <a:ext cx="2743200" cy="646331"/>
          </a:xfrm>
          <a:prstGeom prst="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dirty="0"/>
              <a:t>Variables predictoras:</a:t>
            </a:r>
          </a:p>
          <a:p>
            <a:r>
              <a:rPr lang="es-MX" dirty="0"/>
              <a:t>L1, L2, L3,...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40CFC51-82AE-30B8-D4D9-6373C5CB56F6}"/>
              </a:ext>
            </a:extLst>
          </p:cNvPr>
          <p:cNvSpPr txBox="1"/>
          <p:nvPr/>
        </p:nvSpPr>
        <p:spPr>
          <a:xfrm>
            <a:off x="606083" y="4326137"/>
            <a:ext cx="2842591" cy="646331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dirty="0"/>
              <a:t>Target: </a:t>
            </a:r>
            <a:r>
              <a:rPr lang="es-MX" dirty="0" err="1"/>
              <a:t>Cantidad_pct_change</a:t>
            </a:r>
            <a:endParaRPr lang="es-MX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90B0F17F-5B4A-447D-B69F-A34F4C7AA770}"/>
              </a:ext>
            </a:extLst>
          </p:cNvPr>
          <p:cNvSpPr/>
          <p:nvPr/>
        </p:nvSpPr>
        <p:spPr>
          <a:xfrm>
            <a:off x="3661639" y="3829471"/>
            <a:ext cx="839304" cy="3754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DB45A06-7DF0-3832-E9DF-E3B696115754}"/>
              </a:ext>
            </a:extLst>
          </p:cNvPr>
          <p:cNvSpPr/>
          <p:nvPr/>
        </p:nvSpPr>
        <p:spPr>
          <a:xfrm>
            <a:off x="4723992" y="3183137"/>
            <a:ext cx="2506869" cy="21424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3F50CF6-893B-B922-5546-82A9031EC200}"/>
              </a:ext>
            </a:extLst>
          </p:cNvPr>
          <p:cNvSpPr txBox="1"/>
          <p:nvPr/>
        </p:nvSpPr>
        <p:spPr>
          <a:xfrm>
            <a:off x="5331530" y="3355764"/>
            <a:ext cx="1406939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b="1" dirty="0">
                <a:solidFill>
                  <a:srgbClr val="92D050"/>
                </a:solidFill>
              </a:rPr>
              <a:t>80 % Train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AA86203-672B-CFF6-05EA-1AD076E3E9A1}"/>
              </a:ext>
            </a:extLst>
          </p:cNvPr>
          <p:cNvSpPr txBox="1"/>
          <p:nvPr/>
        </p:nvSpPr>
        <p:spPr>
          <a:xfrm>
            <a:off x="5331530" y="3753329"/>
            <a:ext cx="1406939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b="1" dirty="0">
                <a:solidFill>
                  <a:srgbClr val="92D050"/>
                </a:solidFill>
              </a:rPr>
              <a:t>20 % Test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B0B5C59-19E7-8221-2803-2F1D0BE5CDF2}"/>
              </a:ext>
            </a:extLst>
          </p:cNvPr>
          <p:cNvSpPr txBox="1"/>
          <p:nvPr/>
        </p:nvSpPr>
        <p:spPr>
          <a:xfrm>
            <a:off x="4999545" y="414286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MX" b="1" err="1">
                <a:solidFill>
                  <a:srgbClr val="00B0F0"/>
                </a:solidFill>
              </a:rPr>
              <a:t>N_estimators</a:t>
            </a:r>
            <a:r>
              <a:rPr lang="es-MX" b="1" dirty="0">
                <a:solidFill>
                  <a:srgbClr val="00B0F0"/>
                </a:solidFill>
              </a:rPr>
              <a:t>=500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D46EBF1-05A3-4A00-DD8E-28CCC51182DC}"/>
              </a:ext>
            </a:extLst>
          </p:cNvPr>
          <p:cNvSpPr txBox="1"/>
          <p:nvPr/>
        </p:nvSpPr>
        <p:spPr>
          <a:xfrm>
            <a:off x="4866006" y="446806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MX" b="1" dirty="0" err="1">
                <a:solidFill>
                  <a:srgbClr val="00B0F0"/>
                </a:solidFill>
              </a:rPr>
              <a:t>Random_state</a:t>
            </a:r>
            <a:r>
              <a:rPr lang="es-MX" b="1" dirty="0">
                <a:solidFill>
                  <a:srgbClr val="00B0F0"/>
                </a:solidFill>
              </a:rPr>
              <a:t>=123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6719E44-FB77-0DAA-FAF4-2822C47EC7C9}"/>
              </a:ext>
            </a:extLst>
          </p:cNvPr>
          <p:cNvSpPr txBox="1"/>
          <p:nvPr/>
        </p:nvSpPr>
        <p:spPr>
          <a:xfrm>
            <a:off x="8715264" y="3534586"/>
            <a:ext cx="1506331" cy="17543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MX" dirty="0"/>
              <a:t>Métricas</a:t>
            </a:r>
          </a:p>
          <a:p>
            <a:pPr marL="285750" indent="-285750">
              <a:buFont typeface="Arial"/>
              <a:buChar char="•"/>
            </a:pPr>
            <a:r>
              <a:rPr lang="es-MX" dirty="0"/>
              <a:t>MSE</a:t>
            </a:r>
          </a:p>
          <a:p>
            <a:pPr marL="285750" indent="-285750">
              <a:buFont typeface="Arial"/>
              <a:buChar char="•"/>
            </a:pPr>
            <a:r>
              <a:rPr lang="es-MX" dirty="0"/>
              <a:t>MAE</a:t>
            </a:r>
          </a:p>
          <a:p>
            <a:pPr marL="285750" indent="-285750">
              <a:buFont typeface="Arial"/>
              <a:buChar char="•"/>
            </a:pPr>
            <a:r>
              <a:rPr lang="es-MX" dirty="0"/>
              <a:t>RMSE</a:t>
            </a:r>
          </a:p>
          <a:p>
            <a:pPr marL="285750" indent="-285750">
              <a:buFont typeface="Arial"/>
              <a:buChar char="•"/>
            </a:pPr>
            <a:r>
              <a:rPr lang="es-MX" dirty="0"/>
              <a:t>MAPE</a:t>
            </a:r>
          </a:p>
          <a:p>
            <a:pPr marL="285750" indent="-285750">
              <a:buFont typeface="Arial"/>
              <a:buChar char="•"/>
            </a:pPr>
            <a:r>
              <a:rPr lang="es-MX" b="1" dirty="0">
                <a:solidFill>
                  <a:srgbClr val="92D050"/>
                </a:solidFill>
              </a:rPr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343187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3B74B-13B6-F5BB-8C22-8FE7306D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Resultados AU4 Lugones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95303C-D4AD-61A3-498E-0E55362E5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958" y="2690760"/>
            <a:ext cx="8536608" cy="243726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BCF0A9F-A52C-6FE8-59E5-66AAEBF59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12" y="2309882"/>
            <a:ext cx="2543175" cy="27241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11F9BD4-E6DC-6166-405A-3942872C0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53" y="5385353"/>
            <a:ext cx="2538895" cy="105686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95B1D1C-E9D6-7493-6AC8-146C9579EA77}"/>
              </a:ext>
            </a:extLst>
          </p:cNvPr>
          <p:cNvSpPr txBox="1"/>
          <p:nvPr/>
        </p:nvSpPr>
        <p:spPr>
          <a:xfrm>
            <a:off x="3711569" y="5550553"/>
            <a:ext cx="2512959" cy="646331"/>
          </a:xfrm>
          <a:prstGeom prst="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dirty="0"/>
              <a:t>Entre las semanas [160,233]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D862327-1403-FDDD-C5BC-119E84C8A7BD}"/>
              </a:ext>
            </a:extLst>
          </p:cNvPr>
          <p:cNvSpPr txBox="1"/>
          <p:nvPr/>
        </p:nvSpPr>
        <p:spPr>
          <a:xfrm>
            <a:off x="6702274" y="5547900"/>
            <a:ext cx="2015777" cy="646331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dirty="0"/>
              <a:t>Con 9 variables predictoras</a:t>
            </a:r>
          </a:p>
        </p:txBody>
      </p:sp>
    </p:spTree>
    <p:extLst>
      <p:ext uri="{BB962C8B-B14F-4D97-AF65-F5344CB8AC3E}">
        <p14:creationId xmlns:p14="http://schemas.microsoft.com/office/powerpoint/2010/main" val="368040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3B74B-13B6-F5BB-8C22-8FE7306D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Resultados AU5 </a:t>
            </a:r>
            <a:r>
              <a:rPr lang="es-MX" dirty="0" err="1"/>
              <a:t>Cantilo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95B1D1C-E9D6-7493-6AC8-146C9579EA77}"/>
              </a:ext>
            </a:extLst>
          </p:cNvPr>
          <p:cNvSpPr txBox="1"/>
          <p:nvPr/>
        </p:nvSpPr>
        <p:spPr>
          <a:xfrm>
            <a:off x="3711569" y="5550553"/>
            <a:ext cx="2512959" cy="646331"/>
          </a:xfrm>
          <a:prstGeom prst="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dirty="0"/>
              <a:t>Entre las semanas [160,231]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D862327-1403-FDDD-C5BC-119E84C8A7BD}"/>
              </a:ext>
            </a:extLst>
          </p:cNvPr>
          <p:cNvSpPr txBox="1"/>
          <p:nvPr/>
        </p:nvSpPr>
        <p:spPr>
          <a:xfrm>
            <a:off x="6702274" y="5547900"/>
            <a:ext cx="2181429" cy="646331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dirty="0"/>
              <a:t>Con 10 variables predictoras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175631-BAB7-697E-D9E4-9EB318345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04" y="2305045"/>
            <a:ext cx="8415130" cy="252399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0338BA3-85B1-5343-917F-548AEA563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44" y="2352675"/>
            <a:ext cx="2562225" cy="21526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AEFD54E-E0B2-0621-8755-6E1014AA9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10" y="4938851"/>
            <a:ext cx="2554494" cy="109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55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Ion Boardroom</vt:lpstr>
      <vt:lpstr>Predicción del flujo vehicular</vt:lpstr>
      <vt:lpstr>Estructura de los datasets</vt:lpstr>
      <vt:lpstr>Localización de las autopistas</vt:lpstr>
      <vt:lpstr>Agrupación de los datos</vt:lpstr>
      <vt:lpstr>Preprocesamiento de los datos</vt:lpstr>
      <vt:lpstr> Preparación de los datos</vt:lpstr>
      <vt:lpstr>Random Forest</vt:lpstr>
      <vt:lpstr>Resultados AU4 Lugones</vt:lpstr>
      <vt:lpstr>Resultados AU5 Cantilo</vt:lpstr>
      <vt:lpstr>Resultados AU9 de Julio Sur</vt:lpstr>
      <vt:lpstr>Resultados AU Dellepiane</vt:lpstr>
      <vt:lpstr>Monitoreo del modelo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393</cp:revision>
  <dcterms:created xsi:type="dcterms:W3CDTF">2024-03-18T10:32:26Z</dcterms:created>
  <dcterms:modified xsi:type="dcterms:W3CDTF">2024-03-18T12:20:14Z</dcterms:modified>
</cp:coreProperties>
</file>