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0910-93B7-482C-A7E5-4CEC3E7B2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367CC73-355C-4A52-BA74-7FE2581C3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86C60-C04B-48A8-8BB2-8988AF958F1B}"/>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5" name="Footer Placeholder 4">
            <a:extLst>
              <a:ext uri="{FF2B5EF4-FFF2-40B4-BE49-F238E27FC236}">
                <a16:creationId xmlns:a16="http://schemas.microsoft.com/office/drawing/2014/main" id="{ACC10563-2BD1-4017-8C5F-B2C1A1C0B5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F8F8EF-49BC-4159-9977-90BA6CB42B43}"/>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189457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1B7F-1320-4380-8767-685E4B5AAE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8FC9AD-61FF-47A4-86AC-9EED428AAB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CD5739-CF50-4E2C-9089-4C4EA5300113}"/>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5" name="Footer Placeholder 4">
            <a:extLst>
              <a:ext uri="{FF2B5EF4-FFF2-40B4-BE49-F238E27FC236}">
                <a16:creationId xmlns:a16="http://schemas.microsoft.com/office/drawing/2014/main" id="{54681A1F-2429-4B27-995F-4781C20BDF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644690-9397-4F02-B004-E135D2367F26}"/>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402733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B5D9E6-066E-48AB-A601-C98CCFA093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813B73-D4FC-46F8-BC44-CD88B13660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0DA171-30BA-4986-9487-5AE2344CC0A1}"/>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5" name="Footer Placeholder 4">
            <a:extLst>
              <a:ext uri="{FF2B5EF4-FFF2-40B4-BE49-F238E27FC236}">
                <a16:creationId xmlns:a16="http://schemas.microsoft.com/office/drawing/2014/main" id="{9F85EA99-6035-43C9-BD57-351367F144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537389-A3CF-43ED-932A-137238EE52D5}"/>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38856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C5E3-6631-4E2B-AE07-E68C85ABC0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42253B-2799-4667-96D2-8E764BAC3F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094AAD-1898-492F-90F6-91959534EE86}"/>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5" name="Footer Placeholder 4">
            <a:extLst>
              <a:ext uri="{FF2B5EF4-FFF2-40B4-BE49-F238E27FC236}">
                <a16:creationId xmlns:a16="http://schemas.microsoft.com/office/drawing/2014/main" id="{EA7E6EC6-E3B6-49B0-A567-E1AAFE2502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DC732D-379C-441E-BF54-C241306193E1}"/>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72284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227C-47D4-41F9-A3FE-4BC3F167C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96CBB0-78FD-4BDB-B9CB-15F1963EB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8A64F2-0F5F-47AC-9F72-D0AF761A4D1A}"/>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5" name="Footer Placeholder 4">
            <a:extLst>
              <a:ext uri="{FF2B5EF4-FFF2-40B4-BE49-F238E27FC236}">
                <a16:creationId xmlns:a16="http://schemas.microsoft.com/office/drawing/2014/main" id="{A61920AA-B3D5-4CE9-9B12-3B85CF8836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940275-73FD-4BEE-BA10-D9D2F21D0949}"/>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272026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5132-6704-4DDC-9D25-FA81F3D3D8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7D206A-AF96-4B5B-B0A1-74AB449C38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3FB3E5-1577-45C2-A2DE-787EEFBCB5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AF09FDE-DC37-49F0-B4B8-2814BA9224DA}"/>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6" name="Footer Placeholder 5">
            <a:extLst>
              <a:ext uri="{FF2B5EF4-FFF2-40B4-BE49-F238E27FC236}">
                <a16:creationId xmlns:a16="http://schemas.microsoft.com/office/drawing/2014/main" id="{D5E2AF17-03C9-4290-BEE6-333CF8FD49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FED73B-8209-4CF1-8BEB-99D7AD94809B}"/>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369905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7D30-8B98-4EF6-A7AB-B2686C8976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A5F017-6069-4AB2-B6A9-46300995C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61DE43-90AC-4580-97BA-D5D7BFEA90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8820D0-43BE-4532-95D8-F80A6A99F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80A46-CF0B-49FB-8E0C-7C6DA8FE0D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6DE4D2-061E-4614-AB08-2EB594702697}"/>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8" name="Footer Placeholder 7">
            <a:extLst>
              <a:ext uri="{FF2B5EF4-FFF2-40B4-BE49-F238E27FC236}">
                <a16:creationId xmlns:a16="http://schemas.microsoft.com/office/drawing/2014/main" id="{DF37903D-0BF5-406F-A751-56BF1688A80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5237306-652C-42FB-8A1A-50E626225D98}"/>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20566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9064-C45C-4F9A-8437-C4269F3EA98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0D82A7-3EB3-40A5-8121-ADF57FC9C263}"/>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4" name="Footer Placeholder 3">
            <a:extLst>
              <a:ext uri="{FF2B5EF4-FFF2-40B4-BE49-F238E27FC236}">
                <a16:creationId xmlns:a16="http://schemas.microsoft.com/office/drawing/2014/main" id="{822E44FE-6718-4FF9-B721-88D1A3F289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3F8248F-C925-48F5-9609-A3BE58C1ED40}"/>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387265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7C5F12-D78A-4473-A426-1D0F52F74FF0}"/>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3" name="Footer Placeholder 2">
            <a:extLst>
              <a:ext uri="{FF2B5EF4-FFF2-40B4-BE49-F238E27FC236}">
                <a16:creationId xmlns:a16="http://schemas.microsoft.com/office/drawing/2014/main" id="{CBAA7F5A-390D-4F57-8498-014D0D2D4A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0E89F7-2C85-419D-B267-C546F170488D}"/>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333884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F06A-23CB-4196-BCFD-ADF3A7DE7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8C4F58-8366-4079-85C7-DC508A61C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27E7A1F-2C5D-485B-A668-024C0A540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8FC9D4-40A7-4EFA-9A0F-BC9D1F453F8E}"/>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6" name="Footer Placeholder 5">
            <a:extLst>
              <a:ext uri="{FF2B5EF4-FFF2-40B4-BE49-F238E27FC236}">
                <a16:creationId xmlns:a16="http://schemas.microsoft.com/office/drawing/2014/main" id="{88648D41-7064-4D78-962D-0E9FF44D67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1E6F79-78BE-4B19-AB00-AFCF51686F5C}"/>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62746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9B89-FCB8-4F63-B121-6C08422AA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D57BBF-E495-4DC4-8D91-DD5B0E00D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DE7356C-DA42-44DE-B0B9-DD55AF579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318BF8-9345-4068-8102-5F7B9CF0C5EC}"/>
              </a:ext>
            </a:extLst>
          </p:cNvPr>
          <p:cNvSpPr>
            <a:spLocks noGrp="1"/>
          </p:cNvSpPr>
          <p:nvPr>
            <p:ph type="dt" sz="half" idx="10"/>
          </p:nvPr>
        </p:nvSpPr>
        <p:spPr/>
        <p:txBody>
          <a:bodyPr/>
          <a:lstStyle/>
          <a:p>
            <a:fld id="{52FAC55B-258A-4767-AC70-7AD7435B426F}" type="datetimeFigureOut">
              <a:rPr lang="en-GB" smtClean="0"/>
              <a:t>30/04/2018</a:t>
            </a:fld>
            <a:endParaRPr lang="en-GB"/>
          </a:p>
        </p:txBody>
      </p:sp>
      <p:sp>
        <p:nvSpPr>
          <p:cNvPr id="6" name="Footer Placeholder 5">
            <a:extLst>
              <a:ext uri="{FF2B5EF4-FFF2-40B4-BE49-F238E27FC236}">
                <a16:creationId xmlns:a16="http://schemas.microsoft.com/office/drawing/2014/main" id="{AB86C9F9-230B-43EA-90E2-CCCD43A05B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CDA662-0132-4AD6-84C6-E7902206A042}"/>
              </a:ext>
            </a:extLst>
          </p:cNvPr>
          <p:cNvSpPr>
            <a:spLocks noGrp="1"/>
          </p:cNvSpPr>
          <p:nvPr>
            <p:ph type="sldNum" sz="quarter" idx="12"/>
          </p:nvPr>
        </p:nvSpPr>
        <p:spPr/>
        <p:txBody>
          <a:bodyPr/>
          <a:lstStyle/>
          <a:p>
            <a:fld id="{C16F4777-12F7-4773-A511-2854CFFFA6AA}" type="slidenum">
              <a:rPr lang="en-GB" smtClean="0"/>
              <a:t>‹#›</a:t>
            </a:fld>
            <a:endParaRPr lang="en-GB"/>
          </a:p>
        </p:txBody>
      </p:sp>
    </p:spTree>
    <p:extLst>
      <p:ext uri="{BB962C8B-B14F-4D97-AF65-F5344CB8AC3E}">
        <p14:creationId xmlns:p14="http://schemas.microsoft.com/office/powerpoint/2010/main" val="297470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14B9F-5218-44F8-9162-C057CC0CA8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B26F10-A2D6-4CFA-B3D5-047DB4DA15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9E7191-0D27-4527-9C27-4ABDBEA47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AC55B-258A-4767-AC70-7AD7435B426F}" type="datetimeFigureOut">
              <a:rPr lang="en-GB" smtClean="0"/>
              <a:t>30/04/2018</a:t>
            </a:fld>
            <a:endParaRPr lang="en-GB"/>
          </a:p>
        </p:txBody>
      </p:sp>
      <p:sp>
        <p:nvSpPr>
          <p:cNvPr id="5" name="Footer Placeholder 4">
            <a:extLst>
              <a:ext uri="{FF2B5EF4-FFF2-40B4-BE49-F238E27FC236}">
                <a16:creationId xmlns:a16="http://schemas.microsoft.com/office/drawing/2014/main" id="{D96B00A4-A108-471C-8B3A-CFDBA76A5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3E5D81F-EF6E-464F-922D-4BA31C4E2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F4777-12F7-4773-A511-2854CFFFA6AA}" type="slidenum">
              <a:rPr lang="en-GB" smtClean="0"/>
              <a:t>‹#›</a:t>
            </a:fld>
            <a:endParaRPr lang="en-GB"/>
          </a:p>
        </p:txBody>
      </p:sp>
    </p:spTree>
    <p:extLst>
      <p:ext uri="{BB962C8B-B14F-4D97-AF65-F5344CB8AC3E}">
        <p14:creationId xmlns:p14="http://schemas.microsoft.com/office/powerpoint/2010/main" val="3236508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94DD-108A-4202-A34E-A01FFD210E8F}"/>
              </a:ext>
            </a:extLst>
          </p:cNvPr>
          <p:cNvSpPr>
            <a:spLocks noGrp="1"/>
          </p:cNvSpPr>
          <p:nvPr>
            <p:ph type="ctrTitle"/>
          </p:nvPr>
        </p:nvSpPr>
        <p:spPr>
          <a:xfrm>
            <a:off x="1234440" y="1122362"/>
            <a:ext cx="9433560" cy="2535237"/>
          </a:xfrm>
        </p:spPr>
        <p:txBody>
          <a:bodyPr/>
          <a:lstStyle/>
          <a:p>
            <a:r>
              <a:rPr lang="en-GB"/>
              <a:t>Accsesblility and Security issues of websites</a:t>
            </a:r>
          </a:p>
        </p:txBody>
      </p:sp>
      <p:sp>
        <p:nvSpPr>
          <p:cNvPr id="3" name="Subtitle 2">
            <a:extLst>
              <a:ext uri="{FF2B5EF4-FFF2-40B4-BE49-F238E27FC236}">
                <a16:creationId xmlns:a16="http://schemas.microsoft.com/office/drawing/2014/main" id="{7E9A6880-02A7-4C65-8F4B-A4700058F8DC}"/>
              </a:ext>
            </a:extLst>
          </p:cNvPr>
          <p:cNvSpPr>
            <a:spLocks noGrp="1"/>
          </p:cNvSpPr>
          <p:nvPr>
            <p:ph type="subTitle" idx="1"/>
          </p:nvPr>
        </p:nvSpPr>
        <p:spPr>
          <a:xfrm>
            <a:off x="1524000" y="4191397"/>
            <a:ext cx="9144000" cy="1211262"/>
          </a:xfrm>
        </p:spPr>
        <p:txBody>
          <a:bodyPr/>
          <a:lstStyle/>
          <a:p>
            <a:r>
              <a:rPr lang="en-GB"/>
              <a:t>Explaning the complexities and technicalities of digital applications delivary </a:t>
            </a:r>
          </a:p>
        </p:txBody>
      </p:sp>
      <p:sp>
        <p:nvSpPr>
          <p:cNvPr id="4" name="TextBox 3">
            <a:extLst>
              <a:ext uri="{FF2B5EF4-FFF2-40B4-BE49-F238E27FC236}">
                <a16:creationId xmlns:a16="http://schemas.microsoft.com/office/drawing/2014/main" id="{23923B3C-ADDC-4959-811B-F4805FF76C72}"/>
              </a:ext>
            </a:extLst>
          </p:cNvPr>
          <p:cNvSpPr txBox="1"/>
          <p:nvPr/>
        </p:nvSpPr>
        <p:spPr>
          <a:xfrm>
            <a:off x="4967417" y="5745207"/>
            <a:ext cx="5572897" cy="369332"/>
          </a:xfrm>
          <a:prstGeom prst="rect">
            <a:avLst/>
          </a:prstGeom>
          <a:noFill/>
        </p:spPr>
        <p:txBody>
          <a:bodyPr wrap="square" rtlCol="0">
            <a:spAutoFit/>
          </a:bodyPr>
          <a:lstStyle/>
          <a:p>
            <a:r>
              <a:rPr lang="en-GB"/>
              <a:t>By Nelson .N. Ross</a:t>
            </a:r>
          </a:p>
        </p:txBody>
      </p:sp>
    </p:spTree>
    <p:extLst>
      <p:ext uri="{BB962C8B-B14F-4D97-AF65-F5344CB8AC3E}">
        <p14:creationId xmlns:p14="http://schemas.microsoft.com/office/powerpoint/2010/main" val="141438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EAC70-D3E1-4016-BF22-5101FFEBBCE5}"/>
              </a:ext>
            </a:extLst>
          </p:cNvPr>
          <p:cNvSpPr txBox="1"/>
          <p:nvPr/>
        </p:nvSpPr>
        <p:spPr>
          <a:xfrm>
            <a:off x="286675" y="937845"/>
            <a:ext cx="3348682" cy="369332"/>
          </a:xfrm>
          <a:prstGeom prst="rect">
            <a:avLst/>
          </a:prstGeom>
          <a:noFill/>
        </p:spPr>
        <p:txBody>
          <a:bodyPr wrap="square" rtlCol="0">
            <a:spAutoFit/>
          </a:bodyPr>
          <a:lstStyle/>
          <a:p>
            <a:r>
              <a:rPr lang="en-GB" b="1"/>
              <a:t>Security issues  PowerShell </a:t>
            </a:r>
          </a:p>
        </p:txBody>
      </p:sp>
      <p:sp>
        <p:nvSpPr>
          <p:cNvPr id="5" name="TextBox 4">
            <a:extLst>
              <a:ext uri="{FF2B5EF4-FFF2-40B4-BE49-F238E27FC236}">
                <a16:creationId xmlns:a16="http://schemas.microsoft.com/office/drawing/2014/main" id="{B3CC656C-6859-4493-8ADB-FCE4C2342BFA}"/>
              </a:ext>
            </a:extLst>
          </p:cNvPr>
          <p:cNvSpPr txBox="1"/>
          <p:nvPr/>
        </p:nvSpPr>
        <p:spPr>
          <a:xfrm>
            <a:off x="291619" y="1374253"/>
            <a:ext cx="11813884" cy="1200329"/>
          </a:xfrm>
          <a:prstGeom prst="rect">
            <a:avLst/>
          </a:prstGeom>
          <a:noFill/>
        </p:spPr>
        <p:txBody>
          <a:bodyPr wrap="square" rtlCol="0">
            <a:spAutoFit/>
          </a:bodyPr>
          <a:lstStyle/>
          <a:p>
            <a:r>
              <a:rPr lang="en-GB"/>
              <a:t>As of 2017  wesbites face even more advanced  and more terafying issues  one of the most prvalant  issues that websites could face are PowerShell based attacks this attacks are more difficult to detect  and are harder to stop this is because they are easly able to evade the current antivireses  making it one of the more appling siber crimes  and this attacks are more lilky to rise in 2018 </a:t>
            </a:r>
          </a:p>
        </p:txBody>
      </p:sp>
      <p:sp>
        <p:nvSpPr>
          <p:cNvPr id="6" name="TextBox 5">
            <a:extLst>
              <a:ext uri="{FF2B5EF4-FFF2-40B4-BE49-F238E27FC236}">
                <a16:creationId xmlns:a16="http://schemas.microsoft.com/office/drawing/2014/main" id="{70D3791D-A6B6-43B5-8D37-ACE5B760BD03}"/>
              </a:ext>
            </a:extLst>
          </p:cNvPr>
          <p:cNvSpPr txBox="1"/>
          <p:nvPr/>
        </p:nvSpPr>
        <p:spPr>
          <a:xfrm>
            <a:off x="291619" y="2569738"/>
            <a:ext cx="2199502" cy="400110"/>
          </a:xfrm>
          <a:prstGeom prst="rect">
            <a:avLst/>
          </a:prstGeom>
          <a:noFill/>
        </p:spPr>
        <p:txBody>
          <a:bodyPr wrap="square" rtlCol="0">
            <a:spAutoFit/>
          </a:bodyPr>
          <a:lstStyle/>
          <a:p>
            <a:r>
              <a:rPr lang="en-GB" sz="2000" b="1"/>
              <a:t>How to they work </a:t>
            </a:r>
          </a:p>
        </p:txBody>
      </p:sp>
      <p:sp>
        <p:nvSpPr>
          <p:cNvPr id="7" name="TextBox 6">
            <a:extLst>
              <a:ext uri="{FF2B5EF4-FFF2-40B4-BE49-F238E27FC236}">
                <a16:creationId xmlns:a16="http://schemas.microsoft.com/office/drawing/2014/main" id="{98DF179D-1515-4C22-929F-BA6D8509DB13}"/>
              </a:ext>
            </a:extLst>
          </p:cNvPr>
          <p:cNvSpPr txBox="1"/>
          <p:nvPr/>
        </p:nvSpPr>
        <p:spPr>
          <a:xfrm>
            <a:off x="286675" y="3010990"/>
            <a:ext cx="11813884" cy="1200329"/>
          </a:xfrm>
          <a:prstGeom prst="rect">
            <a:avLst/>
          </a:prstGeom>
          <a:noFill/>
        </p:spPr>
        <p:txBody>
          <a:bodyPr wrap="square" rtlCol="0">
            <a:spAutoFit/>
          </a:bodyPr>
          <a:lstStyle/>
          <a:p>
            <a:r>
              <a:rPr lang="en-GB"/>
              <a:t>They work by using a macro in microsft word to infect the tages computer with an information stelling trojan, this is more effective than the standerd torjan this is because the standerd trojan uses binart payload to tranfer the information , but with Powershell based attacks it relies on malicious scripts to maintain persitance on the device and to communicate with compromised websites acting as a proxies for the command and control server  </a:t>
            </a:r>
          </a:p>
        </p:txBody>
      </p:sp>
      <p:sp>
        <p:nvSpPr>
          <p:cNvPr id="8" name="TextBox 7">
            <a:extLst>
              <a:ext uri="{FF2B5EF4-FFF2-40B4-BE49-F238E27FC236}">
                <a16:creationId xmlns:a16="http://schemas.microsoft.com/office/drawing/2014/main" id="{E94FEE1C-44D9-4849-B24D-693345A22395}"/>
              </a:ext>
            </a:extLst>
          </p:cNvPr>
          <p:cNvSpPr txBox="1"/>
          <p:nvPr/>
        </p:nvSpPr>
        <p:spPr>
          <a:xfrm>
            <a:off x="3635357" y="4463061"/>
            <a:ext cx="1786786" cy="369332"/>
          </a:xfrm>
          <a:prstGeom prst="rect">
            <a:avLst/>
          </a:prstGeom>
          <a:noFill/>
        </p:spPr>
        <p:txBody>
          <a:bodyPr wrap="square" rtlCol="0">
            <a:spAutoFit/>
          </a:bodyPr>
          <a:lstStyle/>
          <a:p>
            <a:r>
              <a:rPr lang="en-GB" b="1"/>
              <a:t>Refrance</a:t>
            </a:r>
            <a:r>
              <a:rPr lang="en-GB"/>
              <a:t> </a:t>
            </a:r>
          </a:p>
        </p:txBody>
      </p:sp>
      <p:graphicFrame>
        <p:nvGraphicFramePr>
          <p:cNvPr id="9" name="Table 8">
            <a:extLst>
              <a:ext uri="{FF2B5EF4-FFF2-40B4-BE49-F238E27FC236}">
                <a16:creationId xmlns:a16="http://schemas.microsoft.com/office/drawing/2014/main" id="{520D5727-CFEF-4C84-813B-62EA6CAEC607}"/>
              </a:ext>
            </a:extLst>
          </p:cNvPr>
          <p:cNvGraphicFramePr>
            <a:graphicFrameLocks noGrp="1"/>
          </p:cNvGraphicFramePr>
          <p:nvPr>
            <p:extLst>
              <p:ext uri="{D42A27DB-BD31-4B8C-83A1-F6EECF244321}">
                <p14:modId xmlns:p14="http://schemas.microsoft.com/office/powerpoint/2010/main" val="2240663481"/>
              </p:ext>
            </p:extLst>
          </p:nvPr>
        </p:nvGraphicFramePr>
        <p:xfrm>
          <a:off x="286675" y="5046452"/>
          <a:ext cx="11813884" cy="1737360"/>
        </p:xfrm>
        <a:graphic>
          <a:graphicData uri="http://schemas.openxmlformats.org/drawingml/2006/table">
            <a:tbl>
              <a:tblPr/>
              <a:tblGrid>
                <a:gridCol w="2362776">
                  <a:extLst>
                    <a:ext uri="{9D8B030D-6E8A-4147-A177-3AD203B41FA5}">
                      <a16:colId xmlns:a16="http://schemas.microsoft.com/office/drawing/2014/main" val="2101028373"/>
                    </a:ext>
                  </a:extLst>
                </a:gridCol>
                <a:gridCol w="9451108">
                  <a:extLst>
                    <a:ext uri="{9D8B030D-6E8A-4147-A177-3AD203B41FA5}">
                      <a16:colId xmlns:a16="http://schemas.microsoft.com/office/drawing/2014/main" val="2823413184"/>
                    </a:ext>
                  </a:extLst>
                </a:gridCol>
              </a:tblGrid>
              <a:tr h="0">
                <a:tc>
                  <a:txBody>
                    <a:bodyPr/>
                    <a:lstStyle/>
                    <a:p>
                      <a:r>
                        <a:rPr lang="en-GB" b="1">
                          <a:effectLst/>
                        </a:rPr>
                        <a:t>Author</a:t>
                      </a:r>
                    </a:p>
                  </a:txBody>
                  <a:tcPr anchor="ctr">
                    <a:lnL>
                      <a:noFill/>
                    </a:lnL>
                    <a:lnR>
                      <a:noFill/>
                    </a:lnR>
                    <a:lnT>
                      <a:noFill/>
                    </a:lnT>
                    <a:lnB>
                      <a:noFill/>
                    </a:lnB>
                  </a:tcPr>
                </a:tc>
                <a:tc>
                  <a:txBody>
                    <a:bodyPr/>
                    <a:lstStyle/>
                    <a:p>
                      <a:r>
                        <a:rPr lang="en-GB">
                          <a:effectLst/>
                        </a:rPr>
                        <a:t>Justin Dolly</a:t>
                      </a:r>
                    </a:p>
                  </a:txBody>
                  <a:tcPr anchor="ctr">
                    <a:lnL>
                      <a:noFill/>
                    </a:lnL>
                    <a:lnR>
                      <a:noFill/>
                    </a:lnR>
                    <a:lnT>
                      <a:noFill/>
                    </a:lnT>
                    <a:lnB>
                      <a:noFill/>
                    </a:lnB>
                  </a:tcPr>
                </a:tc>
                <a:extLst>
                  <a:ext uri="{0D108BD9-81ED-4DB2-BD59-A6C34878D82A}">
                    <a16:rowId xmlns:a16="http://schemas.microsoft.com/office/drawing/2014/main" val="1074964823"/>
                  </a:ext>
                </a:extLst>
              </a:tr>
              <a:tr h="0">
                <a:tc>
                  <a:txBody>
                    <a:bodyPr/>
                    <a:lstStyle/>
                    <a:p>
                      <a:r>
                        <a:rPr lang="en-GB" b="1">
                          <a:effectLst/>
                        </a:rPr>
                        <a:t>Article title:</a:t>
                      </a:r>
                    </a:p>
                  </a:txBody>
                  <a:tcPr anchor="ctr">
                    <a:lnL>
                      <a:noFill/>
                    </a:lnL>
                    <a:lnR>
                      <a:noFill/>
                    </a:lnR>
                    <a:lnT>
                      <a:noFill/>
                    </a:lnT>
                    <a:lnB>
                      <a:noFill/>
                    </a:lnB>
                  </a:tcPr>
                </a:tc>
                <a:tc>
                  <a:txBody>
                    <a:bodyPr/>
                    <a:lstStyle/>
                    <a:p>
                      <a:r>
                        <a:rPr lang="en-GB">
                          <a:effectLst/>
                        </a:rPr>
                        <a:t>Top 5 cybersecurity concerns for 2018</a:t>
                      </a:r>
                    </a:p>
                  </a:txBody>
                  <a:tcPr anchor="ctr">
                    <a:lnL>
                      <a:noFill/>
                    </a:lnL>
                    <a:lnR>
                      <a:noFill/>
                    </a:lnR>
                    <a:lnT>
                      <a:noFill/>
                    </a:lnT>
                    <a:lnB>
                      <a:noFill/>
                    </a:lnB>
                  </a:tcPr>
                </a:tc>
                <a:extLst>
                  <a:ext uri="{0D108BD9-81ED-4DB2-BD59-A6C34878D82A}">
                    <a16:rowId xmlns:a16="http://schemas.microsoft.com/office/drawing/2014/main" val="3598673028"/>
                  </a:ext>
                </a:extLst>
              </a:tr>
              <a:tr h="0">
                <a:tc>
                  <a:txBody>
                    <a:bodyPr/>
                    <a:lstStyle/>
                    <a:p>
                      <a:r>
                        <a:rPr lang="en-GB" b="1">
                          <a:effectLst/>
                        </a:rPr>
                        <a:t>Website title:</a:t>
                      </a:r>
                    </a:p>
                  </a:txBody>
                  <a:tcPr anchor="ctr">
                    <a:lnL>
                      <a:noFill/>
                    </a:lnL>
                    <a:lnR>
                      <a:noFill/>
                    </a:lnR>
                    <a:lnT>
                      <a:noFill/>
                    </a:lnT>
                    <a:lnB>
                      <a:noFill/>
                    </a:lnB>
                  </a:tcPr>
                </a:tc>
                <a:tc>
                  <a:txBody>
                    <a:bodyPr/>
                    <a:lstStyle/>
                    <a:p>
                      <a:r>
                        <a:rPr lang="en-GB">
                          <a:effectLst/>
                        </a:rPr>
                        <a:t>CSO Online</a:t>
                      </a:r>
                    </a:p>
                  </a:txBody>
                  <a:tcPr anchor="ctr">
                    <a:lnL>
                      <a:noFill/>
                    </a:lnL>
                    <a:lnR>
                      <a:noFill/>
                    </a:lnR>
                    <a:lnT>
                      <a:noFill/>
                    </a:lnT>
                    <a:lnB>
                      <a:noFill/>
                    </a:lnB>
                  </a:tcPr>
                </a:tc>
                <a:extLst>
                  <a:ext uri="{0D108BD9-81ED-4DB2-BD59-A6C34878D82A}">
                    <a16:rowId xmlns:a16="http://schemas.microsoft.com/office/drawing/2014/main" val="1993573114"/>
                  </a:ext>
                </a:extLst>
              </a:tr>
              <a:tr h="0">
                <a:tc>
                  <a:txBody>
                    <a:bodyPr/>
                    <a:lstStyle/>
                    <a:p>
                      <a:r>
                        <a:rPr lang="en-GB" b="1">
                          <a:effectLst/>
                        </a:rPr>
                        <a:t>URL:</a:t>
                      </a:r>
                    </a:p>
                  </a:txBody>
                  <a:tcPr anchor="ctr">
                    <a:lnL>
                      <a:noFill/>
                    </a:lnL>
                    <a:lnR>
                      <a:noFill/>
                    </a:lnR>
                    <a:lnT>
                      <a:noFill/>
                    </a:lnT>
                    <a:lnB>
                      <a:noFill/>
                    </a:lnB>
                  </a:tcPr>
                </a:tc>
                <a:tc>
                  <a:txBody>
                    <a:bodyPr/>
                    <a:lstStyle/>
                    <a:p>
                      <a:r>
                        <a:rPr lang="en-GB">
                          <a:effectLst/>
                        </a:rPr>
                        <a:t>https://www.csoonline.com/article/3241766/cyber-attacks-espionage/top-5-cybersecurity-concerns-for-2018.html</a:t>
                      </a:r>
                    </a:p>
                  </a:txBody>
                  <a:tcPr anchor="ctr">
                    <a:lnL>
                      <a:noFill/>
                    </a:lnL>
                    <a:lnR>
                      <a:noFill/>
                    </a:lnR>
                    <a:lnT>
                      <a:noFill/>
                    </a:lnT>
                    <a:lnB>
                      <a:noFill/>
                    </a:lnB>
                  </a:tcPr>
                </a:tc>
                <a:extLst>
                  <a:ext uri="{0D108BD9-81ED-4DB2-BD59-A6C34878D82A}">
                    <a16:rowId xmlns:a16="http://schemas.microsoft.com/office/drawing/2014/main" val="1343266747"/>
                  </a:ext>
                </a:extLst>
              </a:tr>
            </a:tbl>
          </a:graphicData>
        </a:graphic>
      </p:graphicFrame>
      <p:sp>
        <p:nvSpPr>
          <p:cNvPr id="10" name="TextBox 9">
            <a:extLst>
              <a:ext uri="{FF2B5EF4-FFF2-40B4-BE49-F238E27FC236}">
                <a16:creationId xmlns:a16="http://schemas.microsoft.com/office/drawing/2014/main" id="{40D8FD58-B2B6-48BE-900D-E30700A2F8AC}"/>
              </a:ext>
            </a:extLst>
          </p:cNvPr>
          <p:cNvSpPr txBox="1"/>
          <p:nvPr/>
        </p:nvSpPr>
        <p:spPr>
          <a:xfrm>
            <a:off x="3507258" y="335613"/>
            <a:ext cx="4005650" cy="400110"/>
          </a:xfrm>
          <a:prstGeom prst="rect">
            <a:avLst/>
          </a:prstGeom>
          <a:noFill/>
        </p:spPr>
        <p:txBody>
          <a:bodyPr wrap="square" rtlCol="0">
            <a:spAutoFit/>
          </a:bodyPr>
          <a:lstStyle/>
          <a:p>
            <a:r>
              <a:rPr lang="en-GB" sz="2000" b="1"/>
              <a:t>Security issues and acssablility </a:t>
            </a:r>
          </a:p>
        </p:txBody>
      </p:sp>
    </p:spTree>
    <p:extLst>
      <p:ext uri="{BB962C8B-B14F-4D97-AF65-F5344CB8AC3E}">
        <p14:creationId xmlns:p14="http://schemas.microsoft.com/office/powerpoint/2010/main" val="242915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212</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Accsesblility and Security issues of websites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Accsesblility and Security issues of my website</dc:title>
  <dc:creator>Nelson Ross</dc:creator>
  <cp:lastModifiedBy>Nelson Ross</cp:lastModifiedBy>
  <cp:revision>7</cp:revision>
  <dcterms:created xsi:type="dcterms:W3CDTF">2018-04-30T10:20:27Z</dcterms:created>
  <dcterms:modified xsi:type="dcterms:W3CDTF">2018-04-30T11:04:53Z</dcterms:modified>
</cp:coreProperties>
</file>