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64" r:id="rId3"/>
    <p:sldId id="257" r:id="rId4"/>
    <p:sldId id="265" r:id="rId5"/>
    <p:sldId id="273" r:id="rId6"/>
    <p:sldId id="272" r:id="rId7"/>
    <p:sldId id="266" r:id="rId8"/>
    <p:sldId id="268" r:id="rId9"/>
    <p:sldId id="267" r:id="rId10"/>
    <p:sldId id="274" r:id="rId11"/>
    <p:sldId id="275" r:id="rId12"/>
    <p:sldId id="276" r:id="rId13"/>
    <p:sldId id="259" r:id="rId14"/>
    <p:sldId id="271" r:id="rId15"/>
    <p:sldId id="262" r:id="rId16"/>
    <p:sldId id="269" r:id="rId17"/>
    <p:sldId id="263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11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0816F504-6A64-4BF3-841A-3510FBDFD59D}" type="datetimeFigureOut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EEF361EE-D88D-436C-A5A3-806BD2B2E8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66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F504-6A64-4BF3-841A-3510FBDFD59D}" type="datetimeFigureOut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61EE-D88D-436C-A5A3-806BD2B2E8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15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F504-6A64-4BF3-841A-3510FBDFD59D}" type="datetimeFigureOut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61EE-D88D-436C-A5A3-806BD2B2E8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729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F504-6A64-4BF3-841A-3510FBDFD59D}" type="datetimeFigureOut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61EE-D88D-436C-A5A3-806BD2B2E83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0793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F504-6A64-4BF3-841A-3510FBDFD59D}" type="datetimeFigureOut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61EE-D88D-436C-A5A3-806BD2B2E8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44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F504-6A64-4BF3-841A-3510FBDFD59D}" type="datetimeFigureOut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61EE-D88D-436C-A5A3-806BD2B2E8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227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F504-6A64-4BF3-841A-3510FBDFD59D}" type="datetimeFigureOut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61EE-D88D-436C-A5A3-806BD2B2E8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813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F504-6A64-4BF3-841A-3510FBDFD59D}" type="datetimeFigureOut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61EE-D88D-436C-A5A3-806BD2B2E8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449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F504-6A64-4BF3-841A-3510FBDFD59D}" type="datetimeFigureOut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61EE-D88D-436C-A5A3-806BD2B2E8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55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0816F504-6A64-4BF3-841A-3510FBDFD59D}" type="datetimeFigureOut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EEF361EE-D88D-436C-A5A3-806BD2B2E8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33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F504-6A64-4BF3-841A-3510FBDFD59D}" type="datetimeFigureOut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61EE-D88D-436C-A5A3-806BD2B2E8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34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F504-6A64-4BF3-841A-3510FBDFD59D}" type="datetimeFigureOut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61EE-D88D-436C-A5A3-806BD2B2E8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02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F504-6A64-4BF3-841A-3510FBDFD59D}" type="datetimeFigureOut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61EE-D88D-436C-A5A3-806BD2B2E8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57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F504-6A64-4BF3-841A-3510FBDFD59D}" type="datetimeFigureOut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61EE-D88D-436C-A5A3-806BD2B2E8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286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F504-6A64-4BF3-841A-3510FBDFD59D}" type="datetimeFigureOut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61EE-D88D-436C-A5A3-806BD2B2E8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34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F504-6A64-4BF3-841A-3510FBDFD59D}" type="datetimeFigureOut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61EE-D88D-436C-A5A3-806BD2B2E8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41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F504-6A64-4BF3-841A-3510FBDFD59D}" type="datetimeFigureOut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61EE-D88D-436C-A5A3-806BD2B2E8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18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6F504-6A64-4BF3-841A-3510FBDFD59D}" type="datetimeFigureOut">
              <a:rPr lang="zh-TW" altLang="en-US" smtClean="0"/>
              <a:t>2018/11/18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361EE-D88D-436C-A5A3-806BD2B2E8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044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27635" y="1009289"/>
            <a:ext cx="7288731" cy="1560393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1-D FDTD propagation</a:t>
            </a:r>
            <a:endParaRPr lang="zh-TW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80780" y="3336343"/>
            <a:ext cx="2382440" cy="2954039"/>
          </a:xfrm>
          <a:solidFill>
            <a:schemeClr val="tx1">
              <a:alpha val="40000"/>
            </a:schemeClr>
          </a:solidFill>
          <a:effectLst/>
        </p:spPr>
        <p:txBody>
          <a:bodyPr>
            <a:noAutofit/>
          </a:bodyPr>
          <a:lstStyle/>
          <a:p>
            <a:pPr algn="ctr"/>
            <a:r>
              <a:rPr lang="en-US" altLang="zh-TW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Group 2</a:t>
            </a:r>
          </a:p>
          <a:p>
            <a:pPr algn="ctr"/>
            <a:r>
              <a:rPr lang="zh-TW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莫松恩 </a:t>
            </a:r>
            <a:r>
              <a:rPr lang="en-US" altLang="zh-TW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R06945043</a:t>
            </a:r>
          </a:p>
          <a:p>
            <a:pPr algn="ctr"/>
            <a:r>
              <a:rPr lang="zh-TW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黃亮瑜 </a:t>
            </a:r>
            <a:r>
              <a:rPr lang="en-US" altLang="zh-TW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R07941005</a:t>
            </a:r>
          </a:p>
          <a:p>
            <a:pPr algn="ctr"/>
            <a:r>
              <a:rPr lang="zh-TW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王鵬瑞 </a:t>
            </a:r>
            <a:r>
              <a:rPr lang="en-US" altLang="zh-TW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F03941016</a:t>
            </a:r>
          </a:p>
          <a:p>
            <a:pPr algn="ctr"/>
            <a:r>
              <a:rPr lang="zh-TW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余育修 </a:t>
            </a:r>
            <a:r>
              <a:rPr lang="en-US" altLang="zh-TW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R07941039</a:t>
            </a:r>
          </a:p>
          <a:p>
            <a:pPr algn="ctr"/>
            <a:r>
              <a:rPr lang="en-US" altLang="zh-TW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Date: 2018.11.21</a:t>
            </a:r>
            <a:endParaRPr lang="zh-TW" altLang="en-US" b="1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9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內容版面配置區 2"/>
          <p:cNvSpPr txBox="1">
            <a:spLocks/>
          </p:cNvSpPr>
          <p:nvPr/>
        </p:nvSpPr>
        <p:spPr>
          <a:xfrm>
            <a:off x="856060" y="2097088"/>
            <a:ext cx="3333248" cy="504000"/>
          </a:xfrm>
          <a:prstGeom prst="rect">
            <a:avLst/>
          </a:prstGeom>
          <a:solidFill>
            <a:srgbClr val="002060">
              <a:alpha val="80000"/>
            </a:srgb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58" y="3426333"/>
            <a:ext cx="3333750" cy="3333750"/>
          </a:xfrm>
          <a:prstGeom prst="rect">
            <a:avLst/>
          </a:prstGeom>
        </p:spPr>
      </p:pic>
      <p:sp>
        <p:nvSpPr>
          <p:cNvPr id="9" name="內容版面配置區 2"/>
          <p:cNvSpPr txBox="1">
            <a:spLocks/>
          </p:cNvSpPr>
          <p:nvPr/>
        </p:nvSpPr>
        <p:spPr>
          <a:xfrm>
            <a:off x="856060" y="2791856"/>
            <a:ext cx="5297852" cy="552182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direction of an EM wave = </a:t>
            </a:r>
            <a:r>
              <a:rPr lang="en-US" altLang="zh-TW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i="1" baseline="-25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altLang="zh-TW" i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11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內容版面配置區 2"/>
          <p:cNvSpPr txBox="1">
            <a:spLocks/>
          </p:cNvSpPr>
          <p:nvPr/>
        </p:nvSpPr>
        <p:spPr>
          <a:xfrm>
            <a:off x="856060" y="2097088"/>
            <a:ext cx="3333248" cy="504000"/>
          </a:xfrm>
          <a:prstGeom prst="rect">
            <a:avLst/>
          </a:prstGeom>
          <a:solidFill>
            <a:srgbClr val="002060">
              <a:alpha val="80000"/>
            </a:srgb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856059" y="2791855"/>
            <a:ext cx="7821597" cy="3864977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first case, the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function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added to </a:t>
            </a:r>
            <a:r>
              <a:rPr lang="en-US" altLang="zh-TW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baseline="-25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field at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center of simulated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region.</a:t>
            </a:r>
          </a:p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the value of </a:t>
            </a:r>
            <a:r>
              <a:rPr lang="en-US" altLang="zh-TW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baseline="-25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or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causing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splits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two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waves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go left and right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respectively.</a:t>
            </a:r>
          </a:p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cases,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source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are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added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both 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TW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baseline="-25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wave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go left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right depending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values of </a:t>
            </a:r>
            <a:r>
              <a:rPr lang="en-US" altLang="zh-TW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baseline="-25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baseline="-25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8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內容版面配置區 2"/>
          <p:cNvSpPr txBox="1">
            <a:spLocks/>
          </p:cNvSpPr>
          <p:nvPr/>
        </p:nvSpPr>
        <p:spPr>
          <a:xfrm>
            <a:off x="856060" y="2097088"/>
            <a:ext cx="3333248" cy="504000"/>
          </a:xfrm>
          <a:prstGeom prst="rect">
            <a:avLst/>
          </a:prstGeom>
          <a:solidFill>
            <a:srgbClr val="002060">
              <a:alpha val="80000"/>
            </a:srgb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60" y="4794412"/>
            <a:ext cx="5252132" cy="3791791"/>
          </a:xfrm>
          <a:prstGeom prst="rect">
            <a:avLst/>
          </a:prstGeom>
        </p:spPr>
      </p:pic>
      <p:grpSp>
        <p:nvGrpSpPr>
          <p:cNvPr id="4" name="群組 3"/>
          <p:cNvGrpSpPr/>
          <p:nvPr/>
        </p:nvGrpSpPr>
        <p:grpSpPr>
          <a:xfrm>
            <a:off x="1496498" y="5154584"/>
            <a:ext cx="4611694" cy="1292994"/>
            <a:chOff x="1496498" y="4861976"/>
            <a:chExt cx="4611694" cy="1292994"/>
          </a:xfrm>
        </p:grpSpPr>
        <p:sp>
          <p:nvSpPr>
            <p:cNvPr id="3" name="矩形 2"/>
            <p:cNvSpPr/>
            <p:nvPr/>
          </p:nvSpPr>
          <p:spPr>
            <a:xfrm>
              <a:off x="1496498" y="4861976"/>
              <a:ext cx="2052372" cy="1292994"/>
            </a:xfrm>
            <a:prstGeom prst="rect">
              <a:avLst/>
            </a:prstGeom>
            <a:solidFill>
              <a:schemeClr val="bg2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Scattered Field</a:t>
              </a:r>
              <a:endParaRPr lang="zh-TW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48870" y="4861976"/>
              <a:ext cx="2052000" cy="1292994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Field</a:t>
              </a:r>
              <a:endParaRPr lang="zh-TW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142466" y="5206713"/>
              <a:ext cx="965726" cy="513093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Scattering Object</a:t>
              </a:r>
              <a:endParaRPr lang="zh-TW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內容版面配置區 2"/>
          <p:cNvSpPr txBox="1">
            <a:spLocks/>
          </p:cNvSpPr>
          <p:nvPr/>
        </p:nvSpPr>
        <p:spPr>
          <a:xfrm>
            <a:off x="856060" y="2792131"/>
            <a:ext cx="6536232" cy="156705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Eliminates backward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propagating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of power injected by the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incident on the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being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simulated.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26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challenging parts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856060" y="2792131"/>
            <a:ext cx="6536232" cy="563717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Equations 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44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spent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副標題 2"/>
          <p:cNvSpPr txBox="1">
            <a:spLocks/>
          </p:cNvSpPr>
          <p:nvPr/>
        </p:nvSpPr>
        <p:spPr>
          <a:xfrm>
            <a:off x="2842534" y="2869999"/>
            <a:ext cx="3458932" cy="2360369"/>
          </a:xfrm>
          <a:prstGeom prst="rect">
            <a:avLst/>
          </a:prstGeom>
          <a:solidFill>
            <a:schemeClr val="tx1">
              <a:alpha val="40000"/>
            </a:schemeClr>
          </a:solidFill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莫松恩 </a:t>
            </a:r>
            <a:r>
              <a:rPr lang="en-US" altLang="zh-TW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 hours</a:t>
            </a:r>
            <a:r>
              <a:rPr lang="zh-TW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b="1" dirty="0" smtClean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黃亮瑜 </a:t>
            </a:r>
            <a:r>
              <a:rPr lang="en-US" altLang="zh-TW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 hours</a:t>
            </a:r>
          </a:p>
          <a:p>
            <a:pPr marL="0" indent="0" algn="ctr">
              <a:buNone/>
            </a:pPr>
            <a:r>
              <a:rPr lang="zh-TW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王鵬瑞 </a:t>
            </a:r>
            <a:r>
              <a:rPr lang="en-US" altLang="zh-TW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 hours</a:t>
            </a:r>
          </a:p>
          <a:p>
            <a:pPr marL="0" indent="0" algn="ctr">
              <a:buNone/>
            </a:pPr>
            <a:r>
              <a:rPr lang="zh-TW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余育修 </a:t>
            </a:r>
            <a:r>
              <a:rPr lang="en-US" altLang="zh-TW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 hours</a:t>
            </a:r>
          </a:p>
        </p:txBody>
      </p:sp>
    </p:spTree>
    <p:extLst>
      <p:ext uri="{BB962C8B-B14F-4D97-AF65-F5344CB8AC3E}">
        <p14:creationId xmlns:p14="http://schemas.microsoft.com/office/powerpoint/2010/main" val="42585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56060" y="2249487"/>
            <a:ext cx="7940468" cy="2560257"/>
          </a:xfrm>
          <a:solidFill>
            <a:schemeClr val="tx1"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basic knowledge and principle about FDTD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methods.</a:t>
            </a:r>
          </a:p>
          <a:p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 dispersive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equations 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1-D wave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equations to 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simulate propagating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waves 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situations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47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57251" y="2964660"/>
            <a:ext cx="7429499" cy="9286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attention!</a:t>
            </a:r>
            <a:endParaRPr lang="zh-TW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97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5696" y="2249487"/>
            <a:ext cx="6872608" cy="3541714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http://learning-sky.blogspot.com/2014/08/matlab-gif-1.html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ELECTROMAGNETIC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USING FINITE-DIFFERENCE TIME-DOMAIN- The University of Texas at El Paso 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http://emlab.utep.edu/ee5390fdtd/Lecture%206%20--%20Implementation%20of%201D%20FDTD.pdf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35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86973" y="2097088"/>
            <a:ext cx="3589116" cy="3928808"/>
          </a:xfrm>
          <a:solidFill>
            <a:schemeClr val="tx1">
              <a:alpha val="50000"/>
            </a:schemeClr>
          </a:solidFill>
        </p:spPr>
        <p:txBody>
          <a:bodyPr>
            <a:no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  <a:p>
            <a:r>
              <a:rPr lang="en-US" altLang="zh-TW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r>
              <a:rPr lang="en-US" altLang="zh-TW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  <a:p>
            <a:r>
              <a:rPr lang="en-US" altLang="zh-TW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Challenging Parts</a:t>
            </a:r>
          </a:p>
          <a:p>
            <a:r>
              <a:rPr lang="en-US" altLang="zh-TW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r>
              <a:rPr lang="en-US" altLang="zh-TW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Spent</a:t>
            </a:r>
          </a:p>
          <a:p>
            <a:r>
              <a:rPr lang="en-US" altLang="zh-TW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endParaRPr lang="zh-TW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26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857251" y="655179"/>
            <a:ext cx="7429499" cy="1478570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857251" y="2133750"/>
            <a:ext cx="7579383" cy="1713632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goal is to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simulate one-dimensional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electromagnetic waves based 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Maxwell’s equations and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FDTD. </a:t>
            </a:r>
            <a:endParaRPr lang="zh-TW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49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-1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56060" y="2128803"/>
            <a:ext cx="7429499" cy="750525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1D-FDTD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內容版面配置區 2"/>
              <p:cNvSpPr txBox="1">
                <a:spLocks/>
              </p:cNvSpPr>
              <p:nvPr/>
            </p:nvSpPr>
            <p:spPr>
              <a:xfrm>
                <a:off x="856060" y="2789356"/>
                <a:ext cx="7699543" cy="3675452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600"/>
                  </a:spcAft>
                </a:pPr>
                <a:r>
                  <a:rPr lang="en-US" altLang="zh-TW" sz="28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</a:t>
                </a:r>
                <a:r>
                  <a:rPr lang="en-US" altLang="zh-TW" sz="28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dimensional condition (only </a:t>
                </a:r>
                <a:r>
                  <a:rPr lang="zh-TW" altLang="en-US" sz="28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𝐻</a:t>
                </a:r>
                <a:r>
                  <a:rPr lang="en-US" altLang="zh-TW" sz="2800" b="1" baseline="-25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TW" sz="28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TW" altLang="en-US" sz="28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𝐸</a:t>
                </a:r>
                <a:r>
                  <a:rPr lang="zh-TW" altLang="en-US" sz="2800" b="1" baseline="-25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𝑧</a:t>
                </a:r>
                <a:r>
                  <a:rPr lang="en-US" altLang="zh-TW" sz="28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TW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Maxwell’s equations</a:t>
                </a:r>
                <a:endParaRPr lang="en-US" altLang="zh-TW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TW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zh-TW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𝝏</m:t>
                          </m:r>
                          <m:r>
                            <a:rPr lang="en-US" altLang="zh-TW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den>
                      </m:f>
                      <m:r>
                        <a:rPr lang="en-US" altLang="zh-TW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TW" alt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den>
                      </m:f>
                      <m:f>
                        <m:fPr>
                          <m:ctrlPr>
                            <a:rPr lang="en-US" altLang="zh-TW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TW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TW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𝒛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𝝏</m:t>
                          </m:r>
                          <m:r>
                            <a:rPr lang="en-US" altLang="zh-TW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US" altLang="zh-TW" sz="28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TW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TW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𝒛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𝝏</m:t>
                          </m:r>
                          <m:r>
                            <a:rPr lang="en-US" altLang="zh-TW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den>
                      </m:f>
                      <m:r>
                        <a:rPr lang="en-US" altLang="zh-TW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TW" alt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𝜺</m:t>
                          </m:r>
                        </m:den>
                      </m:f>
                      <m:f>
                        <m:fPr>
                          <m:ctrlPr>
                            <a:rPr lang="en-US" altLang="zh-TW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TW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zh-TW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𝝏</m:t>
                          </m:r>
                          <m:r>
                            <a:rPr lang="en-US" altLang="zh-TW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zh-TW" altLang="en-US" sz="28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60" y="2789356"/>
                <a:ext cx="7699543" cy="3675452"/>
              </a:xfrm>
              <a:prstGeom prst="rect">
                <a:avLst/>
              </a:prstGeom>
              <a:blipFill>
                <a:blip r:embed="rId2"/>
                <a:stretch>
                  <a:fillRect l="-2059" t="-28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23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56060" y="2128803"/>
            <a:ext cx="7429499" cy="750525"/>
          </a:xfrm>
        </p:spPr>
        <p:txBody>
          <a:bodyPr>
            <a:no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Dispersive equation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1D-FDTD governing equations</a:t>
            </a:r>
          </a:p>
          <a:p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內容版面配置區 2"/>
              <p:cNvSpPr txBox="1">
                <a:spLocks/>
              </p:cNvSpPr>
              <p:nvPr/>
            </p:nvSpPr>
            <p:spPr>
              <a:xfrm>
                <a:off x="856060" y="3452291"/>
                <a:ext cx="7429499" cy="2769080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TW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TW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TW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  <m:r>
                            <a:rPr lang="en-US" altLang="zh-TW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+∆</m:t>
                          </m:r>
                          <m:r>
                            <a:rPr lang="en-US" altLang="zh-TW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𝒕</m:t>
                          </m:r>
                          <m:r>
                            <a:rPr lang="en-US" altLang="zh-TW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/</m:t>
                          </m:r>
                          <m:r>
                            <a:rPr lang="en-US" altLang="zh-TW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p>
                      </m:sSubSup>
                      <m:r>
                        <a:rPr lang="en-US" altLang="zh-TW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∆</m:t>
                          </m:r>
                          <m:r>
                            <a:rPr lang="en-US" altLang="zh-TW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𝒕</m:t>
                          </m:r>
                        </m:num>
                        <m:den>
                          <m:r>
                            <a:rPr lang="zh-TW" alt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𝝁</m:t>
                          </m:r>
                          <m:r>
                            <a:rPr lang="zh-TW" alt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∆</m:t>
                          </m:r>
                          <m:r>
                            <a:rPr lang="en-US" altLang="zh-TW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den>
                      </m:f>
                      <m:d>
                        <m:dPr>
                          <m:ctrlPr>
                            <a:rPr lang="en-US" altLang="zh-TW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TW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zh-TW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𝒏</m:t>
                              </m:r>
                            </m:sup>
                          </m:sSubSup>
                          <m:r>
                            <a:rPr lang="en-US" altLang="zh-TW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TW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TW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𝒊</m:t>
                              </m:r>
                              <m:r>
                                <a:rPr lang="en-US" altLang="zh-TW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TW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TW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𝒏</m:t>
                              </m:r>
                            </m:sup>
                          </m:sSubSup>
                        </m:e>
                      </m:d>
                      <m:r>
                        <a:rPr lang="en-US" altLang="zh-TW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TW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TW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TW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  <m:r>
                            <a:rPr lang="en-US" altLang="zh-TW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−∆</m:t>
                          </m:r>
                          <m:r>
                            <a:rPr lang="en-US" altLang="zh-TW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𝒕</m:t>
                          </m:r>
                          <m:r>
                            <a:rPr lang="en-US" altLang="zh-TW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/</m:t>
                          </m:r>
                          <m:r>
                            <a:rPr lang="en-US" altLang="zh-TW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altLang="zh-TW" sz="28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TW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TW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TW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  <m:r>
                            <a:rPr lang="en-US" altLang="zh-TW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zh-TW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TW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∆</m:t>
                          </m:r>
                          <m:r>
                            <a:rPr lang="en-US" altLang="zh-TW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𝒕</m:t>
                          </m:r>
                        </m:num>
                        <m:den>
                          <m:r>
                            <a:rPr lang="zh-TW" alt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𝜺</m:t>
                          </m:r>
                          <m:r>
                            <a:rPr lang="zh-TW" alt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∆</m:t>
                          </m:r>
                          <m:r>
                            <a:rPr lang="en-US" altLang="zh-TW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den>
                      </m:f>
                      <m:d>
                        <m:dPr>
                          <m:ctrlPr>
                            <a:rPr lang="en-US" altLang="zh-TW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zh-TW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𝒊</m:t>
                              </m:r>
                              <m:r>
                                <a:rPr lang="en-US" altLang="zh-TW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altLang="zh-TW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TW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𝒏</m:t>
                              </m:r>
                              <m:r>
                                <a:rPr lang="en-US" altLang="zh-TW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+∆</m:t>
                              </m:r>
                              <m:r>
                                <a:rPr lang="en-US" altLang="zh-TW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𝒕</m:t>
                              </m:r>
                              <m:r>
                                <a:rPr lang="en-US" altLang="zh-TW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/</m:t>
                              </m:r>
                              <m:r>
                                <a:rPr lang="en-US" altLang="zh-TW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altLang="zh-TW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TW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zh-TW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zh-TW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𝒏</m:t>
                              </m:r>
                              <m:r>
                                <a:rPr lang="en-US" altLang="zh-TW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+∆</m:t>
                              </m:r>
                              <m:r>
                                <a:rPr lang="en-US" altLang="zh-TW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𝒕</m:t>
                              </m:r>
                              <m:r>
                                <a:rPr lang="en-US" altLang="zh-TW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/</m:t>
                              </m:r>
                              <m:r>
                                <a:rPr lang="en-US" altLang="zh-TW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  <m:r>
                        <a:rPr lang="en-US" altLang="zh-TW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TW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TW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TW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sup>
                      </m:sSubSup>
                    </m:oMath>
                  </m:oMathPara>
                </a14:m>
                <a:endParaRPr lang="zh-TW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SzTx/>
                  <a:buNone/>
                </a:pPr>
                <a:endParaRPr lang="en-US" altLang="zh-TW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60" y="3452291"/>
                <a:ext cx="7429499" cy="2769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57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內容版面配置區 2"/>
              <p:cNvSpPr txBox="1">
                <a:spLocks/>
              </p:cNvSpPr>
              <p:nvPr/>
            </p:nvSpPr>
            <p:spPr>
              <a:xfrm>
                <a:off x="2770196" y="1326399"/>
                <a:ext cx="2700000" cy="792000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  <a:effectLst>
                <a:softEdge rad="31750"/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Tx/>
                  <a:buNone/>
                </a:pPr>
                <a:r>
                  <a:rPr lang="en-US" altLang="zh-TW" sz="16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update coefficients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TW" sz="1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∆</m:t>
                          </m:r>
                          <m:r>
                            <a:rPr lang="en-US" altLang="zh-TW" sz="1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𝒕</m:t>
                          </m:r>
                        </m:num>
                        <m:den>
                          <m:r>
                            <a:rPr lang="zh-TW" altLang="en-US" sz="1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𝝁</m:t>
                          </m:r>
                          <m:r>
                            <a:rPr lang="zh-TW" altLang="en-US" sz="1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∆</m:t>
                          </m:r>
                          <m:r>
                            <a:rPr lang="en-US" altLang="zh-TW" sz="1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den>
                      </m:f>
                      <m:r>
                        <a:rPr lang="en-US" altLang="zh-TW" sz="1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      </m:t>
                      </m:r>
                      <m:f>
                        <m:fPr>
                          <m:ctrlPr>
                            <a:rPr lang="en-US" altLang="zh-TW" sz="1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TW" sz="1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∆</m:t>
                          </m:r>
                          <m:r>
                            <a:rPr lang="en-US" altLang="zh-TW" sz="1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𝒕</m:t>
                          </m:r>
                        </m:num>
                        <m:den>
                          <m:r>
                            <a:rPr lang="zh-TW" altLang="en-US" sz="1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𝜺</m:t>
                          </m:r>
                          <m:r>
                            <a:rPr lang="zh-TW" altLang="en-US" sz="1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∆</m:t>
                          </m:r>
                          <m:r>
                            <a:rPr lang="en-US" altLang="zh-TW" sz="1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US" altLang="zh-TW" sz="1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Tx/>
                  <a:buNone/>
                </a:pPr>
                <a:endParaRPr lang="en-US" altLang="zh-TW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Tx/>
                  <a:buNone/>
                </a:pPr>
                <a:endParaRPr lang="en-US" altLang="zh-TW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196" y="1326399"/>
                <a:ext cx="2700000" cy="79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softEdge rad="31750"/>
              </a:effec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內容版面配置區 2"/>
          <p:cNvSpPr txBox="1">
            <a:spLocks/>
          </p:cNvSpPr>
          <p:nvPr/>
        </p:nvSpPr>
        <p:spPr>
          <a:xfrm>
            <a:off x="2770195" y="2349549"/>
            <a:ext cx="2700000" cy="792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Tx/>
              <a:buNone/>
            </a:pPr>
            <a:r>
              <a:rPr lang="en-US" altLang="zh-TW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nitialize fields </a:t>
            </a:r>
            <a:r>
              <a:rPr lang="en-US" altLang="zh-TW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TW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endParaRPr lang="en-US" altLang="zh-TW" sz="1600" b="1" i="1" dirty="0" smtClean="0">
              <a:solidFill>
                <a:schemeClr val="bg1"/>
              </a:solidFill>
              <a:latin typeface="Cambria Math" panose="02040503050406030204" pitchFamily="18" charset="0"/>
              <a:cs typeface="Arial" panose="020B0604020202020204" pitchFamily="34" charset="0"/>
            </a:endParaRPr>
          </a:p>
          <a:p>
            <a:pPr marL="0" lv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Tx/>
              <a:buNone/>
            </a:pPr>
            <a:r>
              <a:rPr lang="en-US" altLang="zh-TW" sz="12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= H= </a:t>
            </a:r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Tx/>
              <a:buNone/>
            </a:pPr>
            <a:endParaRPr lang="en-US" altLang="zh-TW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Tx/>
              <a:buNone/>
            </a:pPr>
            <a:endParaRPr lang="en-US" altLang="zh-TW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線單箭頭接點 8"/>
          <p:cNvCxnSpPr>
            <a:stCxn id="6" idx="2"/>
            <a:endCxn id="7" idx="0"/>
          </p:cNvCxnSpPr>
          <p:nvPr/>
        </p:nvCxnSpPr>
        <p:spPr>
          <a:xfrm flipH="1">
            <a:off x="4120195" y="2118399"/>
            <a:ext cx="1" cy="2311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7" idx="2"/>
            <a:endCxn id="12" idx="0"/>
          </p:cNvCxnSpPr>
          <p:nvPr/>
        </p:nvCxnSpPr>
        <p:spPr>
          <a:xfrm>
            <a:off x="4120195" y="3141549"/>
            <a:ext cx="2" cy="30998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內容版面配置區 2"/>
          <p:cNvSpPr txBox="1">
            <a:spLocks/>
          </p:cNvSpPr>
          <p:nvPr/>
        </p:nvSpPr>
        <p:spPr>
          <a:xfrm>
            <a:off x="3696649" y="3451538"/>
            <a:ext cx="847095" cy="39533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Tx/>
              <a:buNone/>
            </a:pPr>
            <a:r>
              <a:rPr lang="en-US" altLang="zh-TW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Done?</a:t>
            </a:r>
            <a:endParaRPr lang="en-US" altLang="zh-TW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Tx/>
              <a:buNone/>
            </a:pPr>
            <a:endParaRPr lang="en-US" altLang="zh-TW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Tx/>
              <a:buNone/>
            </a:pPr>
            <a:endParaRPr lang="en-US" altLang="zh-TW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內容版面配置區 2"/>
          <p:cNvSpPr txBox="1">
            <a:spLocks/>
          </p:cNvSpPr>
          <p:nvPr/>
        </p:nvSpPr>
        <p:spPr>
          <a:xfrm>
            <a:off x="4485526" y="3355327"/>
            <a:ext cx="509329" cy="265496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Tx/>
              <a:buNone/>
            </a:pPr>
            <a:r>
              <a:rPr lang="en-US" altLang="zh-TW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US" altLang="zh-TW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線單箭頭接點 30"/>
          <p:cNvCxnSpPr>
            <a:stCxn id="12" idx="3"/>
            <a:endCxn id="61" idx="1"/>
          </p:cNvCxnSpPr>
          <p:nvPr/>
        </p:nvCxnSpPr>
        <p:spPr>
          <a:xfrm>
            <a:off x="4543744" y="3649204"/>
            <a:ext cx="156228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2" idx="2"/>
            <a:endCxn id="66" idx="0"/>
          </p:cNvCxnSpPr>
          <p:nvPr/>
        </p:nvCxnSpPr>
        <p:spPr>
          <a:xfrm flipH="1">
            <a:off x="4120196" y="3846869"/>
            <a:ext cx="1" cy="68358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內容版面配置區 2"/>
          <p:cNvSpPr txBox="1">
            <a:spLocks/>
          </p:cNvSpPr>
          <p:nvPr/>
        </p:nvSpPr>
        <p:spPr>
          <a:xfrm>
            <a:off x="4050720" y="3834601"/>
            <a:ext cx="509329" cy="292443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Tx/>
              <a:buNone/>
            </a:pPr>
            <a:r>
              <a:rPr lang="en-US" altLang="zh-TW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altLang="zh-TW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內容版面配置區 2"/>
          <p:cNvSpPr txBox="1">
            <a:spLocks/>
          </p:cNvSpPr>
          <p:nvPr/>
        </p:nvSpPr>
        <p:spPr>
          <a:xfrm>
            <a:off x="1484523" y="375557"/>
            <a:ext cx="4866190" cy="490572"/>
          </a:xfrm>
          <a:prstGeom prst="rect">
            <a:avLst/>
          </a:prstGeom>
          <a:solidFill>
            <a:srgbClr val="002060">
              <a:alpha val="80000"/>
            </a:srgb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1D‐FDTD Algorithm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內容版面配置區 2"/>
          <p:cNvSpPr txBox="1">
            <a:spLocks/>
          </p:cNvSpPr>
          <p:nvPr/>
        </p:nvSpPr>
        <p:spPr>
          <a:xfrm>
            <a:off x="6106032" y="3451538"/>
            <a:ext cx="1243283" cy="395331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Tx/>
              <a:buNone/>
            </a:pPr>
            <a:r>
              <a:rPr lang="en-US" altLang="zh-TW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Finished!</a:t>
            </a:r>
            <a:endParaRPr lang="en-US" altLang="zh-TW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Tx/>
              <a:buNone/>
            </a:pPr>
            <a:endParaRPr lang="en-US" altLang="zh-TW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Tx/>
              <a:buNone/>
            </a:pPr>
            <a:endParaRPr lang="en-US" altLang="zh-TW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內容版面配置區 2"/>
          <p:cNvSpPr txBox="1">
            <a:spLocks/>
          </p:cNvSpPr>
          <p:nvPr/>
        </p:nvSpPr>
        <p:spPr>
          <a:xfrm>
            <a:off x="3231038" y="4530456"/>
            <a:ext cx="1778315" cy="360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Tx/>
              <a:buNone/>
            </a:pPr>
            <a:r>
              <a:rPr lang="en-US" altLang="zh-TW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altLang="zh-TW" sz="16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altLang="zh-TW" sz="16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TW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內容版面配置區 2"/>
          <p:cNvSpPr txBox="1">
            <a:spLocks/>
          </p:cNvSpPr>
          <p:nvPr/>
        </p:nvSpPr>
        <p:spPr>
          <a:xfrm>
            <a:off x="3231038" y="5607689"/>
            <a:ext cx="1778315" cy="360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Tx/>
              <a:buNone/>
            </a:pPr>
            <a:r>
              <a:rPr lang="en-US" altLang="zh-TW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altLang="zh-TW" sz="16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altLang="zh-TW" sz="16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altLang="zh-TW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直線單箭頭接點 72"/>
          <p:cNvCxnSpPr>
            <a:stCxn id="66" idx="2"/>
            <a:endCxn id="72" idx="0"/>
          </p:cNvCxnSpPr>
          <p:nvPr/>
        </p:nvCxnSpPr>
        <p:spPr>
          <a:xfrm>
            <a:off x="4120196" y="4890456"/>
            <a:ext cx="0" cy="7172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72" idx="2"/>
            <a:endCxn id="12" idx="1"/>
          </p:cNvCxnSpPr>
          <p:nvPr/>
        </p:nvCxnSpPr>
        <p:spPr>
          <a:xfrm rot="5400000" flipH="1">
            <a:off x="2749180" y="4596674"/>
            <a:ext cx="2318485" cy="423547"/>
          </a:xfrm>
          <a:prstGeom prst="bentConnector4">
            <a:avLst>
              <a:gd name="adj1" fmla="val -9860"/>
              <a:gd name="adj2" fmla="val 324353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內容版面配置區 2"/>
          <p:cNvSpPr txBox="1">
            <a:spLocks/>
          </p:cNvSpPr>
          <p:nvPr/>
        </p:nvSpPr>
        <p:spPr>
          <a:xfrm>
            <a:off x="1484523" y="3761498"/>
            <a:ext cx="1183341" cy="29079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>
            <a:softEdge rad="31750"/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Tx/>
              <a:buNone/>
            </a:pPr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 over time</a:t>
            </a:r>
            <a:endParaRPr lang="en-US" altLang="zh-TW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Tx/>
              <a:buNone/>
            </a:pPr>
            <a:endParaRPr lang="en-US" altLang="zh-TW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1" name="群組 130"/>
          <p:cNvGrpSpPr/>
          <p:nvPr/>
        </p:nvGrpSpPr>
        <p:grpSpPr>
          <a:xfrm>
            <a:off x="2797430" y="3729909"/>
            <a:ext cx="354693" cy="386462"/>
            <a:chOff x="2005267" y="4156826"/>
            <a:chExt cx="512608" cy="386462"/>
          </a:xfrm>
        </p:grpSpPr>
        <p:sp>
          <p:nvSpPr>
            <p:cNvPr id="129" name="迴轉箭號 128"/>
            <p:cNvSpPr/>
            <p:nvPr/>
          </p:nvSpPr>
          <p:spPr>
            <a:xfrm rot="16200000">
              <a:off x="2084587" y="4077506"/>
              <a:ext cx="353967" cy="512608"/>
            </a:xfrm>
            <a:prstGeom prst="uturnArrow">
              <a:avLst>
                <a:gd name="adj1" fmla="val 5926"/>
                <a:gd name="adj2" fmla="val 9459"/>
                <a:gd name="adj3" fmla="val 35315"/>
                <a:gd name="adj4" fmla="val 46752"/>
                <a:gd name="adj5" fmla="val 857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30" name="內容版面配置區 2"/>
            <p:cNvSpPr txBox="1">
              <a:spLocks/>
            </p:cNvSpPr>
            <p:nvPr/>
          </p:nvSpPr>
          <p:spPr>
            <a:xfrm>
              <a:off x="2099859" y="4183288"/>
              <a:ext cx="241199" cy="360000"/>
            </a:xfrm>
            <a:prstGeom prst="rect">
              <a:avLst/>
            </a:prstGeom>
            <a:noFill/>
            <a:ln>
              <a:noFill/>
            </a:ln>
            <a:effectLst>
              <a:softEdge rad="31750"/>
            </a:effectLst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Tx/>
                <a:buNone/>
              </a:pPr>
              <a:r>
                <a:rPr lang="en-US" altLang="zh-TW" sz="1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TW" sz="16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4" name="群組 233"/>
          <p:cNvGrpSpPr/>
          <p:nvPr/>
        </p:nvGrpSpPr>
        <p:grpSpPr>
          <a:xfrm>
            <a:off x="5090439" y="5607689"/>
            <a:ext cx="3203302" cy="805900"/>
            <a:chOff x="3721567" y="5667334"/>
            <a:chExt cx="3203302" cy="805900"/>
          </a:xfrm>
        </p:grpSpPr>
        <p:grpSp>
          <p:nvGrpSpPr>
            <p:cNvPr id="180" name="群組 179"/>
            <p:cNvGrpSpPr/>
            <p:nvPr/>
          </p:nvGrpSpPr>
          <p:grpSpPr>
            <a:xfrm>
              <a:off x="4154081" y="5667334"/>
              <a:ext cx="2770788" cy="805900"/>
              <a:chOff x="1432854" y="5376090"/>
              <a:chExt cx="2770788" cy="80590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內容版面配置區 2"/>
                  <p:cNvSpPr txBox="1">
                    <a:spLocks/>
                  </p:cNvSpPr>
                  <p:nvPr/>
                </p:nvSpPr>
                <p:spPr>
                  <a:xfrm>
                    <a:off x="1432854" y="5677990"/>
                    <a:ext cx="2770788" cy="5040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softEdge rad="31750"/>
                  </a:effectLst>
                </p:spPr>
                <p:txBody>
                  <a:bodyPr vert="horz" lIns="91440" tIns="45720" rIns="91440" bIns="45720" rtlCol="0">
                    <a:no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120000"/>
                      </a:lnSpc>
                      <a:spcBef>
                        <a:spcPts val="1000"/>
                      </a:spcBef>
                      <a:buSzPct val="125000"/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120000"/>
                      </a:lnSpc>
                      <a:spcBef>
                        <a:spcPts val="500"/>
                      </a:spcBef>
                      <a:buSzPct val="125000"/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120000"/>
                      </a:lnSpc>
                      <a:spcBef>
                        <a:spcPts val="500"/>
                      </a:spcBef>
                      <a:buSzPct val="125000"/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120000"/>
                      </a:lnSpc>
                      <a:spcBef>
                        <a:spcPts val="500"/>
                      </a:spcBef>
                      <a:buSzPct val="125000"/>
                      <a:buFont typeface="Arial" panose="020B0604020202020204" pitchFamily="34" charset="0"/>
                      <a:buChar char="•"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120000"/>
                      </a:lnSpc>
                      <a:spcBef>
                        <a:spcPts val="500"/>
                      </a:spcBef>
                      <a:buSzPct val="125000"/>
                      <a:buFont typeface="Arial" panose="020B0604020202020204" pitchFamily="34" charset="0"/>
                      <a:buChar char="•"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120000"/>
                      </a:lnSpc>
                      <a:spcBef>
                        <a:spcPts val="500"/>
                      </a:spcBef>
                      <a:buSzPct val="125000"/>
                      <a:buFont typeface="Arial" panose="020B0604020202020204" pitchFamily="34" charset="0"/>
                      <a:buChar char="•"/>
                      <a:defRPr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120000"/>
                      </a:lnSpc>
                      <a:spcBef>
                        <a:spcPts val="500"/>
                      </a:spcBef>
                      <a:buSzPct val="125000"/>
                      <a:buFont typeface="Arial" panose="020B0604020202020204" pitchFamily="34" charset="0"/>
                      <a:buChar char="•"/>
                      <a:defRPr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120000"/>
                      </a:lnSpc>
                      <a:spcBef>
                        <a:spcPts val="500"/>
                      </a:spcBef>
                      <a:buSzPct val="125000"/>
                      <a:buFont typeface="Arial" panose="020B0604020202020204" pitchFamily="34" charset="0"/>
                      <a:buChar char="•"/>
                      <a:defRPr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120000"/>
                      </a:lnSpc>
                      <a:spcBef>
                        <a:spcPts val="500"/>
                      </a:spcBef>
                      <a:buSzPct val="125000"/>
                      <a:buFont typeface="Arial" panose="020B0604020202020204" pitchFamily="34" charset="0"/>
                      <a:buChar char="•"/>
                      <a:defRPr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lvl="0" indent="0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Sz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TW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zh-TW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𝒏</m:t>
                              </m:r>
                              <m:r>
                                <a:rPr lang="en-US" altLang="zh-TW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altLang="zh-TW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𝟏</m:t>
                              </m:r>
                            </m:sup>
                          </m:sSubSup>
                          <m:r>
                            <a:rPr lang="en-US" altLang="zh-TW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TW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∆</m:t>
                              </m:r>
                              <m:r>
                                <a:rPr lang="en-US" altLang="zh-TW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𝒕</m:t>
                              </m:r>
                            </m:num>
                            <m:den>
                              <m:r>
                                <a:rPr lang="zh-TW" alt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𝜺</m:t>
                              </m:r>
                              <m:r>
                                <a:rPr lang="zh-TW" alt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∆</m:t>
                              </m:r>
                              <m:r>
                                <a:rPr lang="en-US" altLang="zh-TW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TW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altLang="zh-TW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𝒊</m:t>
                                  </m:r>
                                  <m:r>
                                    <a:rPr lang="en-US" altLang="zh-TW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r>
                                    <a:rPr lang="en-US" altLang="zh-TW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TW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𝒏</m:t>
                                  </m:r>
                                  <m:r>
                                    <a:rPr lang="en-US" altLang="zh-TW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+∆</m:t>
                                  </m:r>
                                  <m:r>
                                    <a:rPr lang="en-US" altLang="zh-TW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𝒕</m:t>
                                  </m:r>
                                  <m:r>
                                    <a:rPr lang="en-US" altLang="zh-TW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/</m:t>
                                  </m:r>
                                  <m:r>
                                    <a:rPr lang="en-US" altLang="zh-TW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𝟐</m:t>
                                  </m:r>
                                </m:sup>
                              </m:sSubSup>
                              <m:r>
                                <a:rPr lang="en-US" altLang="zh-TW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altLang="zh-TW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zh-TW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𝒏</m:t>
                                  </m:r>
                                  <m:r>
                                    <a:rPr lang="en-US" altLang="zh-TW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+∆</m:t>
                                  </m:r>
                                  <m:r>
                                    <a:rPr lang="en-US" altLang="zh-TW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𝒕</m:t>
                                  </m:r>
                                  <m:r>
                                    <a:rPr lang="en-US" altLang="zh-TW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/</m:t>
                                  </m:r>
                                  <m:r>
                                    <a:rPr lang="en-US" altLang="zh-TW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TW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TW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zh-TW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𝒏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12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5" name="內容版面配置區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2854" y="5677990"/>
                    <a:ext cx="2770788" cy="5040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  <a:effectLst>
                    <a:softEdge rad="31750"/>
                  </a:effectLst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內容版面配置區 2"/>
              <p:cNvSpPr txBox="1">
                <a:spLocks/>
              </p:cNvSpPr>
              <p:nvPr/>
            </p:nvSpPr>
            <p:spPr>
              <a:xfrm>
                <a:off x="1432854" y="5376090"/>
                <a:ext cx="1833131" cy="290790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>
                <a:noFill/>
              </a:ln>
              <a:effectLst>
                <a:softEdge rad="31750"/>
              </a:effectLst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Tx/>
                  <a:buNone/>
                </a:pPr>
                <a:r>
                  <a:rPr lang="en-US" altLang="zh-TW" sz="12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Loop over all values of x</a:t>
                </a:r>
                <a:endParaRPr lang="en-US" altLang="zh-TW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Tx/>
                  <a:buNone/>
                </a:pPr>
                <a:endParaRPr lang="en-US" altLang="zh-TW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2" name="群組 141"/>
            <p:cNvGrpSpPr/>
            <p:nvPr/>
          </p:nvGrpSpPr>
          <p:grpSpPr>
            <a:xfrm>
              <a:off x="3721567" y="5876872"/>
              <a:ext cx="353967" cy="386825"/>
              <a:chOff x="2005791" y="4156463"/>
              <a:chExt cx="511559" cy="386825"/>
            </a:xfrm>
          </p:grpSpPr>
          <p:sp>
            <p:nvSpPr>
              <p:cNvPr id="143" name="迴轉箭號 142"/>
              <p:cNvSpPr/>
              <p:nvPr/>
            </p:nvSpPr>
            <p:spPr>
              <a:xfrm rot="10993407">
                <a:off x="2005791" y="4156463"/>
                <a:ext cx="511559" cy="354693"/>
              </a:xfrm>
              <a:prstGeom prst="uturnArrow">
                <a:avLst>
                  <a:gd name="adj1" fmla="val 5926"/>
                  <a:gd name="adj2" fmla="val 9459"/>
                  <a:gd name="adj3" fmla="val 35315"/>
                  <a:gd name="adj4" fmla="val 46752"/>
                  <a:gd name="adj5" fmla="val 8575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內容版面配置區 2"/>
              <p:cNvSpPr txBox="1">
                <a:spLocks/>
              </p:cNvSpPr>
              <p:nvPr/>
            </p:nvSpPr>
            <p:spPr>
              <a:xfrm>
                <a:off x="2099859" y="4183288"/>
                <a:ext cx="241199" cy="360000"/>
              </a:xfrm>
              <a:prstGeom prst="rect">
                <a:avLst/>
              </a:prstGeom>
              <a:noFill/>
              <a:ln>
                <a:noFill/>
              </a:ln>
              <a:effectLst>
                <a:softEdge rad="31750"/>
              </a:effectLst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Tx/>
                  <a:buNone/>
                </a:pPr>
                <a:r>
                  <a:rPr lang="en-US" altLang="zh-TW" sz="16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altLang="zh-TW" sz="1600" b="1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35" name="群組 234"/>
          <p:cNvGrpSpPr/>
          <p:nvPr/>
        </p:nvGrpSpPr>
        <p:grpSpPr>
          <a:xfrm>
            <a:off x="5044365" y="4540016"/>
            <a:ext cx="3249376" cy="761787"/>
            <a:chOff x="3656478" y="4639861"/>
            <a:chExt cx="3249376" cy="761787"/>
          </a:xfrm>
        </p:grpSpPr>
        <p:grpSp>
          <p:nvGrpSpPr>
            <p:cNvPr id="179" name="群組 178"/>
            <p:cNvGrpSpPr/>
            <p:nvPr/>
          </p:nvGrpSpPr>
          <p:grpSpPr>
            <a:xfrm>
              <a:off x="4128297" y="4639861"/>
              <a:ext cx="2777557" cy="761787"/>
              <a:chOff x="4590326" y="5379492"/>
              <a:chExt cx="2777557" cy="76178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內容版面配置區 2"/>
                  <p:cNvSpPr txBox="1">
                    <a:spLocks/>
                  </p:cNvSpPr>
                  <p:nvPr/>
                </p:nvSpPr>
                <p:spPr>
                  <a:xfrm>
                    <a:off x="4595883" y="5637279"/>
                    <a:ext cx="2772000" cy="504000"/>
                  </a:xfrm>
                  <a:prstGeom prst="rect">
                    <a:avLst/>
                  </a:prstGeom>
                  <a:noFill/>
                  <a:ln w="28575">
                    <a:noFill/>
                  </a:ln>
                  <a:effectLst>
                    <a:softEdge rad="31750"/>
                  </a:effectLst>
                </p:spPr>
                <p:txBody>
                  <a:bodyPr vert="horz" lIns="91440" tIns="45720" rIns="91440" bIns="45720" rtlCol="0">
                    <a:no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120000"/>
                      </a:lnSpc>
                      <a:spcBef>
                        <a:spcPts val="1000"/>
                      </a:spcBef>
                      <a:buSzPct val="125000"/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120000"/>
                      </a:lnSpc>
                      <a:spcBef>
                        <a:spcPts val="500"/>
                      </a:spcBef>
                      <a:buSzPct val="125000"/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120000"/>
                      </a:lnSpc>
                      <a:spcBef>
                        <a:spcPts val="500"/>
                      </a:spcBef>
                      <a:buSzPct val="125000"/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120000"/>
                      </a:lnSpc>
                      <a:spcBef>
                        <a:spcPts val="500"/>
                      </a:spcBef>
                      <a:buSzPct val="125000"/>
                      <a:buFont typeface="Arial" panose="020B0604020202020204" pitchFamily="34" charset="0"/>
                      <a:buChar char="•"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120000"/>
                      </a:lnSpc>
                      <a:spcBef>
                        <a:spcPts val="500"/>
                      </a:spcBef>
                      <a:buSzPct val="125000"/>
                      <a:buFont typeface="Arial" panose="020B0604020202020204" pitchFamily="34" charset="0"/>
                      <a:buChar char="•"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120000"/>
                      </a:lnSpc>
                      <a:spcBef>
                        <a:spcPts val="500"/>
                      </a:spcBef>
                      <a:buSzPct val="125000"/>
                      <a:buFont typeface="Arial" panose="020B0604020202020204" pitchFamily="34" charset="0"/>
                      <a:buChar char="•"/>
                      <a:defRPr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120000"/>
                      </a:lnSpc>
                      <a:spcBef>
                        <a:spcPts val="500"/>
                      </a:spcBef>
                      <a:buSzPct val="125000"/>
                      <a:buFont typeface="Arial" panose="020B0604020202020204" pitchFamily="34" charset="0"/>
                      <a:buChar char="•"/>
                      <a:defRPr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120000"/>
                      </a:lnSpc>
                      <a:spcBef>
                        <a:spcPts val="500"/>
                      </a:spcBef>
                      <a:buSzPct val="125000"/>
                      <a:buFont typeface="Arial" panose="020B0604020202020204" pitchFamily="34" charset="0"/>
                      <a:buChar char="•"/>
                      <a:defRPr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120000"/>
                      </a:lnSpc>
                      <a:spcBef>
                        <a:spcPts val="500"/>
                      </a:spcBef>
                      <a:buSzPct val="125000"/>
                      <a:buFont typeface="Arial" panose="020B0604020202020204" pitchFamily="34" charset="0"/>
                      <a:buChar char="•"/>
                      <a:defRPr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lvl="0" indent="0">
                      <a:lnSpc>
                        <a:spcPct val="10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Sz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zh-TW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zh-TW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𝒏</m:t>
                              </m:r>
                              <m:r>
                                <a:rPr lang="en-US" altLang="zh-TW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+∆</m:t>
                              </m:r>
                              <m:r>
                                <a:rPr lang="en-US" altLang="zh-TW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𝒕</m:t>
                              </m:r>
                              <m:r>
                                <a:rPr lang="en-US" altLang="zh-TW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/</m:t>
                              </m:r>
                              <m:r>
                                <a:rPr lang="en-US" altLang="zh-TW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altLang="zh-TW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TW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∆</m:t>
                              </m:r>
                              <m:r>
                                <a:rPr lang="en-US" altLang="zh-TW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𝒕</m:t>
                              </m:r>
                            </m:num>
                            <m:den>
                              <m:r>
                                <a:rPr lang="zh-TW" alt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𝝁</m:t>
                              </m:r>
                              <m:r>
                                <a:rPr lang="zh-TW" alt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∆</m:t>
                              </m:r>
                              <m:r>
                                <a:rPr lang="en-US" altLang="zh-TW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TW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zh-TW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zh-TW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𝒏</m:t>
                                  </m:r>
                                </m:sup>
                              </m:sSubSup>
                              <m:r>
                                <a:rPr lang="en-US" altLang="zh-TW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zh-TW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𝒊</m:t>
                                  </m:r>
                                  <m:r>
                                    <a:rPr lang="en-US" altLang="zh-TW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altLang="zh-TW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TW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𝒏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TW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zh-TW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zh-TW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𝒏</m:t>
                              </m:r>
                              <m:r>
                                <a:rPr lang="en-US" altLang="zh-TW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−∆</m:t>
                              </m:r>
                              <m:r>
                                <a:rPr lang="en-US" altLang="zh-TW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𝒕</m:t>
                              </m:r>
                              <m:r>
                                <a:rPr lang="en-US" altLang="zh-TW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/</m:t>
                              </m:r>
                              <m:r>
                                <a:rPr lang="en-US" altLang="zh-TW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𝟐</m:t>
                              </m:r>
                            </m:sup>
                          </m:sSubSup>
                        </m:oMath>
                      </m:oMathPara>
                    </a14:m>
                    <a:endParaRPr lang="en-US" altLang="zh-TW" sz="12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" name="內容版面配置區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5883" y="5637279"/>
                    <a:ext cx="2772000" cy="50400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8575">
                    <a:noFill/>
                  </a:ln>
                  <a:effectLst>
                    <a:softEdge rad="31750"/>
                  </a:effectLst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3" name="內容版面配置區 2"/>
              <p:cNvSpPr txBox="1">
                <a:spLocks/>
              </p:cNvSpPr>
              <p:nvPr/>
            </p:nvSpPr>
            <p:spPr>
              <a:xfrm>
                <a:off x="4590326" y="5379492"/>
                <a:ext cx="1833131" cy="290790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>
                <a:noFill/>
              </a:ln>
              <a:effectLst>
                <a:softEdge rad="31750"/>
              </a:effectLst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Tx/>
                  <a:buNone/>
                </a:pPr>
                <a:r>
                  <a:rPr lang="en-US" altLang="zh-TW" sz="12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Loop over all values of x</a:t>
                </a:r>
                <a:endParaRPr lang="en-US" altLang="zh-TW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Tx/>
                  <a:buNone/>
                </a:pPr>
                <a:endParaRPr lang="en-US" altLang="zh-TW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8" name="群組 147"/>
            <p:cNvGrpSpPr/>
            <p:nvPr/>
          </p:nvGrpSpPr>
          <p:grpSpPr>
            <a:xfrm>
              <a:off x="3656478" y="4831196"/>
              <a:ext cx="353967" cy="386825"/>
              <a:chOff x="2005791" y="4156463"/>
              <a:chExt cx="511559" cy="386825"/>
            </a:xfrm>
          </p:grpSpPr>
          <p:sp>
            <p:nvSpPr>
              <p:cNvPr id="149" name="迴轉箭號 148"/>
              <p:cNvSpPr/>
              <p:nvPr/>
            </p:nvSpPr>
            <p:spPr>
              <a:xfrm rot="10993407">
                <a:off x="2005791" y="4156463"/>
                <a:ext cx="511559" cy="354693"/>
              </a:xfrm>
              <a:prstGeom prst="uturnArrow">
                <a:avLst>
                  <a:gd name="adj1" fmla="val 5926"/>
                  <a:gd name="adj2" fmla="val 9459"/>
                  <a:gd name="adj3" fmla="val 35315"/>
                  <a:gd name="adj4" fmla="val 46752"/>
                  <a:gd name="adj5" fmla="val 8575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內容版面配置區 2"/>
              <p:cNvSpPr txBox="1">
                <a:spLocks/>
              </p:cNvSpPr>
              <p:nvPr/>
            </p:nvSpPr>
            <p:spPr>
              <a:xfrm>
                <a:off x="2099859" y="4183288"/>
                <a:ext cx="241199" cy="360000"/>
              </a:xfrm>
              <a:prstGeom prst="rect">
                <a:avLst/>
              </a:prstGeom>
              <a:noFill/>
              <a:ln>
                <a:noFill/>
              </a:ln>
              <a:effectLst>
                <a:softEdge rad="31750"/>
              </a:effectLst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SzTx/>
                  <a:buNone/>
                </a:pPr>
                <a:r>
                  <a:rPr lang="en-US" altLang="zh-TW" sz="16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altLang="zh-TW" sz="1600" b="1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913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 -1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內容版面配置區 2"/>
          <p:cNvSpPr>
            <a:spLocks noGrp="1"/>
          </p:cNvSpPr>
          <p:nvPr>
            <p:ph idx="1"/>
          </p:nvPr>
        </p:nvSpPr>
        <p:spPr>
          <a:xfrm>
            <a:off x="856059" y="2089994"/>
            <a:ext cx="3780000" cy="504000"/>
          </a:xfrm>
          <a:solidFill>
            <a:srgbClr val="002060">
              <a:alpha val="80000"/>
            </a:srgbClr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and right respectively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57" y="2846719"/>
            <a:ext cx="4680000" cy="337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5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 -2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856060" y="2089994"/>
            <a:ext cx="1980000" cy="504000"/>
          </a:xfrm>
          <a:solidFill>
            <a:srgbClr val="002060">
              <a:alpha val="80000"/>
            </a:srgbClr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 left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60" y="2843842"/>
            <a:ext cx="4680000" cy="337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 -3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內容版面配置區 2"/>
          <p:cNvSpPr>
            <a:spLocks noGrp="1"/>
          </p:cNvSpPr>
          <p:nvPr>
            <p:ph idx="1"/>
          </p:nvPr>
        </p:nvSpPr>
        <p:spPr>
          <a:xfrm>
            <a:off x="856060" y="2089994"/>
            <a:ext cx="1980000" cy="504000"/>
          </a:xfrm>
          <a:solidFill>
            <a:srgbClr val="002060">
              <a:alpha val="80000"/>
            </a:srgbClr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60" y="2845394"/>
            <a:ext cx="4680000" cy="337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524</TotalTime>
  <Words>339</Words>
  <Application>Microsoft Office PowerPoint</Application>
  <PresentationFormat>如螢幕大小 (4:3)</PresentationFormat>
  <Paragraphs>83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新細明體</vt:lpstr>
      <vt:lpstr>標楷體</vt:lpstr>
      <vt:lpstr>Arial</vt:lpstr>
      <vt:lpstr>Cambria Math</vt:lpstr>
      <vt:lpstr>Times New Roman</vt:lpstr>
      <vt:lpstr>Trebuchet MS</vt:lpstr>
      <vt:lpstr>Tw Cen MT</vt:lpstr>
      <vt:lpstr>電路</vt:lpstr>
      <vt:lpstr> 1-D FDTD propagation</vt:lpstr>
      <vt:lpstr>Outline</vt:lpstr>
      <vt:lpstr>Goal</vt:lpstr>
      <vt:lpstr>Methods -1</vt:lpstr>
      <vt:lpstr>Methods -2</vt:lpstr>
      <vt:lpstr>PowerPoint 簡報</vt:lpstr>
      <vt:lpstr>Outcome -1</vt:lpstr>
      <vt:lpstr>Outcome -2</vt:lpstr>
      <vt:lpstr>Outcome -3</vt:lpstr>
      <vt:lpstr>Outcome -4</vt:lpstr>
      <vt:lpstr>Outcome -5</vt:lpstr>
      <vt:lpstr>Outcome -6</vt:lpstr>
      <vt:lpstr>Most challenging parts</vt:lpstr>
      <vt:lpstr>Time spent</vt:lpstr>
      <vt:lpstr>Summary</vt:lpstr>
      <vt:lpstr>PowerPoint 簡報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of the diffusion of electrostatic field</dc:title>
  <dc:creator>mok mok</dc:creator>
  <cp:lastModifiedBy>黃亮瑜</cp:lastModifiedBy>
  <cp:revision>65</cp:revision>
  <dcterms:created xsi:type="dcterms:W3CDTF">2018-11-10T13:39:34Z</dcterms:created>
  <dcterms:modified xsi:type="dcterms:W3CDTF">2018-11-18T08:11:08Z</dcterms:modified>
</cp:coreProperties>
</file>