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650" r:id="rId3"/>
    <p:sldId id="638" r:id="rId4"/>
    <p:sldId id="648" r:id="rId5"/>
    <p:sldId id="647" r:id="rId6"/>
    <p:sldId id="643" r:id="rId7"/>
    <p:sldId id="640" r:id="rId8"/>
    <p:sldId id="651" r:id="rId9"/>
    <p:sldId id="629" r:id="rId10"/>
  </p:sldIdLst>
  <p:sldSz cx="9144000" cy="5715000" type="screen16x1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00FFCC"/>
    <a:srgbClr val="FFFFFF"/>
    <a:srgbClr val="FFCC00"/>
    <a:srgbClr val="4F81BD"/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3868" autoAdjust="0"/>
  </p:normalViewPr>
  <p:slideViewPr>
    <p:cSldViewPr>
      <p:cViewPr varScale="1">
        <p:scale>
          <a:sx n="101" d="100"/>
          <a:sy n="101" d="100"/>
        </p:scale>
        <p:origin x="1782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48" y="105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86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5E17F-D893-4BC7-BD41-140B89856339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0AA42-8EBB-40E6-97F0-D7096CD652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45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96DB-CB62-41DF-93B0-A454C1CA483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289D3-E75F-49A5-BED4-3393623794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3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我的方法是計算左邊方程式的</a:t>
                </a:r>
                <a:r>
                  <a:rPr lang="en-US" altLang="zh-TW" dirty="0" smtClean="0"/>
                  <a:t>1D-FDTD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程式的步驟會先初始化參數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由於程式不能同時計算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為了在我需要的方向上傳播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並避免產生小波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這裡我先算磁場在計算電場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基於讓電磁場計算上的對其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磁場這邊的</a:t>
                </a:r>
                <a:r>
                  <a:rPr lang="en-US" altLang="zh-TW" dirty="0" smtClean="0"/>
                  <a:t>source</a:t>
                </a:r>
                <a:r>
                  <a:rPr lang="zh-TW" altLang="en-US" dirty="0" smtClean="0"/>
                  <a:t>需要向前減一個位置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左邊是因為計算的不對齊造成的誤差小波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右邊是對其的電磁場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最後計算</a:t>
                </a:r>
                <a:r>
                  <a:rPr lang="en-US" altLang="zh-TW" dirty="0" smtClean="0"/>
                  <a:t>Fresnel</a:t>
                </a:r>
                <a:r>
                  <a:rPr lang="en-US" altLang="zh-TW" baseline="0" dirty="0" smtClean="0"/>
                  <a:t> equation</a:t>
                </a:r>
                <a:r>
                  <a:rPr lang="zh-TW" altLang="en-US" baseline="0" dirty="0" smtClean="0"/>
                  <a:t>當作理論值</a:t>
                </a:r>
                <a:r>
                  <a:rPr lang="en-US" altLang="zh-TW" baseline="0" dirty="0" smtClean="0"/>
                  <a:t>, </a:t>
                </a:r>
                <a:r>
                  <a:rPr lang="zh-TW" altLang="en-US" baseline="0" dirty="0" smtClean="0"/>
                  <a:t>以計算誤差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藍色路線是我程式第一次走的流程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紅色路線是疊代流程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實驗上我先創建一個全部為零的</a:t>
                </a:r>
                <a:r>
                  <a:rPr lang="en-US" altLang="zh-TW" dirty="0" smtClean="0"/>
                  <a:t>flow</a:t>
                </a:r>
                <a:r>
                  <a:rPr lang="zh-TW" altLang="en-US" dirty="0" smtClean="0"/>
                  <a:t>矩陣</a:t>
                </a:r>
                <a:r>
                  <a:rPr lang="en-US" altLang="zh-TW" dirty="0" smtClean="0"/>
                  <a:t>,n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 </a:t>
                </a:r>
                <a:r>
                  <a:rPr lang="zh-TW" altLang="en-US" dirty="0" smtClean="0"/>
                  <a:t>表示我的照片長寬的向素量 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並給定平滑常數</a:t>
                </a:r>
                <a:r>
                  <a:rPr 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zh-TW" altLang="en-US" dirty="0" smtClean="0"/>
                  <a:t>越大越可以抗</a:t>
                </a:r>
                <a:r>
                  <a:rPr lang="en-US" altLang="zh-TW" dirty="0" smtClean="0"/>
                  <a:t>noise)</a:t>
                </a:r>
              </a:p>
              <a:p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利用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Finite-Difference Time-Domain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求得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baseline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Iy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</a:t>
                </a:r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利用</a:t>
                </a:r>
                <a:r>
                  <a:rPr lang="en-US" altLang="zh-TW" dirty="0" smtClean="0"/>
                  <a:t>approximate</a:t>
                </a:r>
                <a:r>
                  <a:rPr lang="zh-TW" altLang="en-US" dirty="0" smtClean="0"/>
                  <a:t>求得</a:t>
                </a:r>
                <a:r>
                  <a:rPr lang="en-US" altLang="zh-TW" dirty="0" err="1" smtClean="0"/>
                  <a:t>u,v</a:t>
                </a:r>
                <a:r>
                  <a:rPr lang="zh-TW" altLang="en-US" dirty="0" smtClean="0"/>
                  <a:t>平均</a:t>
                </a:r>
                <a:endParaRPr lang="en-US" altLang="zh-TW" dirty="0" smtClean="0"/>
              </a:p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進入疊代方程式求得新的</a:t>
                </a:r>
                <a:r>
                  <a:rPr lang="en-US" altLang="zh-TW" dirty="0" err="1" smtClean="0"/>
                  <a:t>newflow</a:t>
                </a:r>
                <a:endParaRPr lang="en-US" altLang="zh-TW" dirty="0" smtClean="0"/>
              </a:p>
              <a:p>
                <a:r>
                  <a:rPr lang="en-US" altLang="zh-TW" dirty="0" smtClean="0"/>
                  <a:t>4.</a:t>
                </a:r>
                <a:r>
                  <a:rPr lang="zh-TW" altLang="en-US" dirty="0" smtClean="0"/>
                  <a:t>計算</a:t>
                </a:r>
                <a:r>
                  <a:rPr lang="en-US" altLang="zh-TW" dirty="0" smtClean="0"/>
                  <a:t>error</a:t>
                </a:r>
                <a:r>
                  <a:rPr lang="zh-TW" altLang="en-US" dirty="0" smtClean="0"/>
                  <a:t>並更新</a:t>
                </a:r>
                <a:r>
                  <a:rPr lang="en-US" altLang="zh-TW" dirty="0" smtClean="0"/>
                  <a:t>flow</a:t>
                </a:r>
                <a:r>
                  <a:rPr lang="zh-TW" altLang="en-US" dirty="0" smtClean="0"/>
                  <a:t>矩陣值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程式如果有收斂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就會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值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2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接著是配製環境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這裡設定設定三個材料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分別是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真空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介電系數</a:t>
                </a:r>
                <a:r>
                  <a:rPr lang="en-US" altLang="zh-TW" dirty="0" smtClean="0"/>
                  <a:t>1, </a:t>
                </a:r>
                <a:r>
                  <a:rPr lang="zh-TW" altLang="en-US" dirty="0" smtClean="0"/>
                  <a:t>位置</a:t>
                </a:r>
                <a:r>
                  <a:rPr lang="en-US" altLang="zh-TW" dirty="0" smtClean="0"/>
                  <a:t>1-80nm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err="1" smtClean="0"/>
                  <a:t>GaN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介電系數</a:t>
                </a:r>
                <a:r>
                  <a:rPr lang="en-US" altLang="zh-TW" dirty="0" smtClean="0"/>
                  <a:t>11.8, </a:t>
                </a:r>
                <a:r>
                  <a:rPr lang="zh-TW" altLang="en-US" dirty="0" smtClean="0"/>
                  <a:t>位置 </a:t>
                </a:r>
                <a:r>
                  <a:rPr lang="en-US" altLang="zh-TW" dirty="0" smtClean="0"/>
                  <a:t>81-100 nm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Si, </a:t>
                </a:r>
                <a:r>
                  <a:rPr lang="zh-TW" altLang="en-US" dirty="0" smtClean="0"/>
                  <a:t>介電系數</a:t>
                </a:r>
                <a:r>
                  <a:rPr lang="en-US" altLang="zh-TW" dirty="0" smtClean="0"/>
                  <a:t>10,</a:t>
                </a:r>
                <a:r>
                  <a:rPr lang="zh-TW" altLang="en-US" dirty="0" smtClean="0"/>
                  <a:t> 位置 </a:t>
                </a:r>
                <a:r>
                  <a:rPr lang="en-US" altLang="zh-TW" dirty="0" smtClean="0"/>
                  <a:t>101-150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因為找不到磁導係數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這裡暫時先用</a:t>
                </a:r>
                <a:r>
                  <a:rPr lang="en-US" altLang="zh-TW" dirty="0" smtClean="0"/>
                  <a:t>u0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藉由控制電磁場的方向決定波行進方向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藍色路線是我程式第一次走的流程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紅色路線是疊代流程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實驗上我先創建一個全部為零的</a:t>
                </a:r>
                <a:r>
                  <a:rPr lang="en-US" altLang="zh-TW" dirty="0" smtClean="0"/>
                  <a:t>flow</a:t>
                </a:r>
                <a:r>
                  <a:rPr lang="zh-TW" altLang="en-US" dirty="0" smtClean="0"/>
                  <a:t>矩陣</a:t>
                </a:r>
                <a:r>
                  <a:rPr lang="en-US" altLang="zh-TW" dirty="0" smtClean="0"/>
                  <a:t>,n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 </a:t>
                </a:r>
                <a:r>
                  <a:rPr lang="zh-TW" altLang="en-US" dirty="0" smtClean="0"/>
                  <a:t>表示我的照片長寬的向素量 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並給定平滑常數</a:t>
                </a:r>
                <a:r>
                  <a:rPr 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zh-TW" altLang="en-US" dirty="0" smtClean="0"/>
                  <a:t>越大越可以抗</a:t>
                </a:r>
                <a:r>
                  <a:rPr lang="en-US" altLang="zh-TW" dirty="0" smtClean="0"/>
                  <a:t>noise)</a:t>
                </a:r>
              </a:p>
              <a:p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利用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Finite-Difference Time-Domain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求得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baseline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Iy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</a:t>
                </a:r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利用</a:t>
                </a:r>
                <a:r>
                  <a:rPr lang="en-US" altLang="zh-TW" dirty="0" smtClean="0"/>
                  <a:t>approximate</a:t>
                </a:r>
                <a:r>
                  <a:rPr lang="zh-TW" altLang="en-US" dirty="0" smtClean="0"/>
                  <a:t>求得</a:t>
                </a:r>
                <a:r>
                  <a:rPr lang="en-US" altLang="zh-TW" dirty="0" err="1" smtClean="0"/>
                  <a:t>u,v</a:t>
                </a:r>
                <a:r>
                  <a:rPr lang="zh-TW" altLang="en-US" dirty="0" smtClean="0"/>
                  <a:t>平均</a:t>
                </a:r>
                <a:endParaRPr lang="en-US" altLang="zh-TW" dirty="0" smtClean="0"/>
              </a:p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進入疊代方程式求得新的</a:t>
                </a:r>
                <a:r>
                  <a:rPr lang="en-US" altLang="zh-TW" dirty="0" err="1" smtClean="0"/>
                  <a:t>newflow</a:t>
                </a:r>
                <a:endParaRPr lang="en-US" altLang="zh-TW" dirty="0" smtClean="0"/>
              </a:p>
              <a:p>
                <a:r>
                  <a:rPr lang="en-US" altLang="zh-TW" dirty="0" smtClean="0"/>
                  <a:t>4.</a:t>
                </a:r>
                <a:r>
                  <a:rPr lang="zh-TW" altLang="en-US" dirty="0" smtClean="0"/>
                  <a:t>計算</a:t>
                </a:r>
                <a:r>
                  <a:rPr lang="en-US" altLang="zh-TW" dirty="0" smtClean="0"/>
                  <a:t>error</a:t>
                </a:r>
                <a:r>
                  <a:rPr lang="zh-TW" altLang="en-US" dirty="0" smtClean="0"/>
                  <a:t>並更新</a:t>
                </a:r>
                <a:r>
                  <a:rPr lang="en-US" altLang="zh-TW" dirty="0" smtClean="0"/>
                  <a:t>flow</a:t>
                </a:r>
                <a:r>
                  <a:rPr lang="zh-TW" altLang="en-US" dirty="0" smtClean="0"/>
                  <a:t>矩陣值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程式如果有收斂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就會</a:t>
                </a:r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值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當波從介值</a:t>
            </a:r>
            <a:r>
              <a:rPr lang="en-US" altLang="zh-TW" dirty="0" smtClean="0"/>
              <a:t>A</a:t>
            </a:r>
            <a:r>
              <a:rPr lang="zh-TW" altLang="en-US" dirty="0" smtClean="0"/>
              <a:t>到介值</a:t>
            </a:r>
            <a:r>
              <a:rPr lang="en-US" altLang="zh-TW" dirty="0" smtClean="0"/>
              <a:t>B,</a:t>
            </a:r>
            <a:r>
              <a:rPr lang="zh-TW" altLang="en-US" dirty="0" smtClean="0"/>
              <a:t> 會發生反射和穿透</a:t>
            </a:r>
            <a:endParaRPr lang="en-US" altLang="zh-TW" dirty="0" smtClean="0"/>
          </a:p>
          <a:p>
            <a:r>
              <a:rPr lang="zh-TW" altLang="en-US" dirty="0" smtClean="0"/>
              <a:t>這裡先在特定的範圍內做場的積分來計算穿透率和反射率的模擬值</a:t>
            </a:r>
            <a:endParaRPr lang="en-US" altLang="zh-TW" dirty="0" smtClean="0"/>
          </a:p>
          <a:p>
            <a:r>
              <a:rPr lang="zh-TW" altLang="en-US" dirty="0" smtClean="0"/>
              <a:t>再利用</a:t>
            </a:r>
            <a:r>
              <a:rPr lang="en-US" altLang="zh-TW" dirty="0" smtClean="0"/>
              <a:t>Fresnel</a:t>
            </a:r>
            <a:r>
              <a:rPr lang="en-US" altLang="zh-TW" baseline="0" dirty="0" smtClean="0"/>
              <a:t> equation</a:t>
            </a:r>
            <a:r>
              <a:rPr lang="zh-TW" altLang="en-US" baseline="0" dirty="0" smtClean="0"/>
              <a:t>來計算 反射率理論值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介紹公式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最後來計算這兩個值的誤差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1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因為當電場跑道邊界時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邊界設定是</a:t>
            </a:r>
            <a:r>
              <a:rPr lang="en-US" altLang="zh-TW" dirty="0" smtClean="0"/>
              <a:t>0,</a:t>
            </a:r>
            <a:r>
              <a:rPr lang="zh-TW" altLang="en-US" dirty="0" smtClean="0"/>
              <a:t> 被零減到後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正負值會顛倒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也就是這一項的</a:t>
            </a:r>
            <a:r>
              <a:rPr lang="en-US" altLang="zh-TW" dirty="0" smtClean="0"/>
              <a:t>E</a:t>
            </a:r>
            <a:r>
              <a:rPr lang="zh-TW" altLang="en-US" dirty="0" smtClean="0"/>
              <a:t>被前一項</a:t>
            </a:r>
            <a:r>
              <a:rPr lang="en-US" altLang="zh-TW" dirty="0" smtClean="0"/>
              <a:t>H=0</a:t>
            </a:r>
            <a:r>
              <a:rPr lang="zh-TW" altLang="en-US" dirty="0" smtClean="0"/>
              <a:t>所以向減後才會變負值</a:t>
            </a:r>
            <a:endParaRPr lang="en-US" altLang="zh-TW" dirty="0" smtClean="0"/>
          </a:p>
          <a:p>
            <a:r>
              <a:rPr lang="zh-TW" altLang="en-US" dirty="0" smtClean="0"/>
              <a:t>由於因為是先算</a:t>
            </a:r>
            <a:r>
              <a:rPr lang="en-US" altLang="zh-TW" dirty="0" smtClean="0"/>
              <a:t>H,</a:t>
            </a:r>
            <a:r>
              <a:rPr lang="zh-TW" altLang="en-US" dirty="0" smtClean="0"/>
              <a:t> 他沒有碰到邊界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所以沒有變號</a:t>
            </a:r>
            <a:endParaRPr lang="en-US" altLang="zh-TW" dirty="0" smtClean="0"/>
          </a:p>
          <a:p>
            <a:r>
              <a:rPr lang="zh-TW" altLang="en-US" dirty="0" smtClean="0"/>
              <a:t>實驗上不吸收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因為不想要我的材料會有能量損失</a:t>
            </a:r>
            <a:endParaRPr lang="en-US" altLang="zh-TW" dirty="0" smtClean="0"/>
          </a:p>
          <a:p>
            <a:r>
              <a:rPr lang="zh-TW" altLang="en-US" dirty="0" smtClean="0"/>
              <a:t>但小波的問題還是存在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8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</a:t>
                </a:r>
                <a:r>
                  <a:rPr lang="zh-TW" altLang="en-US" dirty="0" smtClean="0"/>
                  <a:t>改善</a:t>
                </a:r>
                <a:r>
                  <a:rPr lang="en-US" altLang="zh-TW" dirty="0" smtClean="0"/>
                  <a:t>noise</a:t>
                </a:r>
                <a:r>
                  <a:rPr lang="zh-TW" altLang="en-US" dirty="0" smtClean="0"/>
                  <a:t>對光流速度場的影響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可以藉由加大連續函數</a:t>
                </a:r>
                <a:r>
                  <a:rPr lang="en-US" i="0" smtClean="0">
                    <a:latin typeface="Cambria Math" panose="02040503050406030204" pitchFamily="18" charset="0"/>
                  </a:rPr>
                  <a:t>𝜆</a:t>
                </a:r>
                <a:endParaRPr lang="en-US" dirty="0" smtClean="0"/>
              </a:p>
              <a:p>
                <a:r>
                  <a:rPr lang="en-US" dirty="0" smtClean="0"/>
                  <a:t>2.</a:t>
                </a:r>
                <a:r>
                  <a:rPr lang="zh-TW" altLang="en-US" dirty="0" smtClean="0"/>
                  <a:t>她的演算法比</a:t>
                </a:r>
                <a:r>
                  <a:rPr lang="en-US" altLang="zh-TW" dirty="0" err="1" smtClean="0"/>
                  <a:t>opencv</a:t>
                </a:r>
                <a:r>
                  <a:rPr lang="zh-TW" altLang="en-US" dirty="0" smtClean="0"/>
                  <a:t>內鍵的演算法還要慢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也許我可以使用稀疏矩陣來加速</a:t>
                </a:r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4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在下星期的</a:t>
            </a:r>
            <a:r>
              <a:rPr lang="en-US" altLang="zh-TW" dirty="0" smtClean="0"/>
              <a:t>final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會考慮精度對誤差的影響</a:t>
            </a:r>
            <a:endParaRPr lang="en-US" altLang="zh-TW" dirty="0" smtClean="0"/>
          </a:p>
          <a:p>
            <a:r>
              <a:rPr lang="zh-TW" altLang="en-US" dirty="0" smtClean="0"/>
              <a:t>也會多測量波速的誤差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7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89D3-E75F-49A5-BED4-33936237945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>
            <a:normAutofit/>
          </a:bodyPr>
          <a:lstStyle>
            <a:lvl1pPr>
              <a:defRPr sz="3600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55D4-8285-4302-A3C1-C48ACFBB075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CF87-8123-4FFC-A5D5-DD532F8F839A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89C6-9BED-4085-8AE0-2A25131DD407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188"/>
            <a:ext cx="8229600" cy="952500"/>
          </a:xfrm>
        </p:spPr>
        <p:txBody>
          <a:bodyPr/>
          <a:lstStyle>
            <a:lvl1pPr>
              <a:defRPr strike="noStrike" baseline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4248472"/>
          </a:xfrm>
        </p:spPr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07E7-15D7-4132-A362-8F8FA456BFC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5361541"/>
            <a:ext cx="2133600" cy="304271"/>
          </a:xfrm>
        </p:spPr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B63-C2F6-48E5-80F8-68A341D74545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58C4-246D-44B0-AD08-5EFAC089102E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29F-FF28-4471-9AED-3A1A5C9B451A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182E-2165-45C6-8680-9A7187542ED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718-C5C3-4D49-A7F9-41349189BC97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5DE5-F01C-4667-A2BA-2BDB70EFAEF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FCD8-093C-4F0B-9F28-75C34C657C7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85292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8C3E-5D64-4418-A49E-BED10AAFF3CA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AAA6B86-364C-4070-9806-1E9080F1DDC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9.wmf"/><Relationship Id="rId18" Type="http://schemas.openxmlformats.org/officeDocument/2006/relationships/image" Target="../media/image11.wmf"/><Relationship Id="rId3" Type="http://schemas.openxmlformats.org/officeDocument/2006/relationships/video" Target="../media/media1.mp4"/><Relationship Id="rId7" Type="http://schemas.openxmlformats.org/officeDocument/2006/relationships/notesSlide" Target="../notesSlides/notesSlide2.xml"/><Relationship Id="rId12" Type="http://schemas.openxmlformats.org/officeDocument/2006/relationships/oleObject" Target="../embeddings/oleObject3.bin"/><Relationship Id="rId17" Type="http://schemas.openxmlformats.org/officeDocument/2006/relationships/oleObject" Target="../embeddings/oleObject5.bin"/><Relationship Id="rId2" Type="http://schemas.microsoft.com/office/2007/relationships/media" Target="../media/media1.mp4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5" Type="http://schemas.openxmlformats.org/officeDocument/2006/relationships/video" Target="../media/media2.mp4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3.png"/><Relationship Id="rId4" Type="http://schemas.microsoft.com/office/2007/relationships/media" Target="../media/media2.mp4"/><Relationship Id="rId9" Type="http://schemas.openxmlformats.org/officeDocument/2006/relationships/image" Target="../media/image7.wmf"/><Relationship Id="rId1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0.png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image" Target="../media/image19.tmp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tmp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video" Target="../media/media3.mp4"/><Relationship Id="rId7" Type="http://schemas.openxmlformats.org/officeDocument/2006/relationships/image" Target="../media/image14.wmf"/><Relationship Id="rId2" Type="http://schemas.microsoft.com/office/2007/relationships/media" Target="../media/media3.mp4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9672" y="2281436"/>
            <a:ext cx="5869632" cy="72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reflection and transmission between the three material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FDTD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6096" y="4081636"/>
            <a:ext cx="6256784" cy="1008112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Date:2019/6/21</a:t>
            </a: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Times New Roman" pitchFamily="18" charset="0"/>
              </a:rPr>
              <a:t>Student: </a:t>
            </a:r>
            <a:r>
              <a:rPr lang="zh-TW" altLang="en-US" sz="2400" b="1" u="sng" dirty="0" smtClean="0">
                <a:solidFill>
                  <a:schemeClr val="tx1"/>
                </a:solidFill>
                <a:latin typeface="Times New Roman" pitchFamily="18" charset="0"/>
              </a:rPr>
              <a:t>呂彥穎</a:t>
            </a:r>
            <a:endParaRPr lang="en-US" altLang="zh-TW" sz="2400" b="1" u="sng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</a:t>
            </a:r>
            <a:r>
              <a:rPr lang="zh-TW" altLang="en-US" dirty="0" smtClean="0"/>
              <a:t> </a:t>
            </a:r>
            <a:r>
              <a:rPr lang="en-US" dirty="0" smtClean="0"/>
              <a:t>FDTD</a:t>
            </a:r>
          </a:p>
          <a:p>
            <a:r>
              <a:rPr lang="en-US" dirty="0" smtClean="0"/>
              <a:t>Experiment</a:t>
            </a:r>
          </a:p>
          <a:p>
            <a:pPr marL="0" indent="0">
              <a:buNone/>
            </a:pPr>
            <a:r>
              <a:rPr lang="en-US" dirty="0" smtClean="0"/>
              <a:t>        - Vacuum/</a:t>
            </a:r>
            <a:r>
              <a:rPr lang="en-US" dirty="0" err="1" smtClean="0"/>
              <a:t>GaN</a:t>
            </a:r>
            <a:r>
              <a:rPr lang="en-US" dirty="0" smtClean="0"/>
              <a:t>/Si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Validation</a:t>
            </a:r>
          </a:p>
          <a:p>
            <a:pPr marL="0" indent="0">
              <a:buNone/>
            </a:pPr>
            <a:r>
              <a:rPr lang="en-US" dirty="0"/>
              <a:t>        - Fresnel </a:t>
            </a:r>
            <a:r>
              <a:rPr lang="en-US" dirty="0" smtClean="0"/>
              <a:t>equations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R</a:t>
            </a:r>
            <a:r>
              <a:rPr lang="en-US" dirty="0" smtClean="0"/>
              <a:t>eflection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</a:t>
            </a:r>
            <a:r>
              <a:rPr lang="en-US" dirty="0" err="1" smtClean="0"/>
              <a:t>wrok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45129"/>
            <a:ext cx="1544490" cy="860822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1" y="2318516"/>
            <a:ext cx="1281944" cy="71404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1" y="3798243"/>
            <a:ext cx="1827196" cy="991071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31" y="1129308"/>
            <a:ext cx="2808312" cy="840646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18789"/>
            <a:ext cx="1939859" cy="15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684845" y="145038"/>
            <a:ext cx="8229600" cy="952500"/>
          </a:xfrm>
        </p:spPr>
        <p:txBody>
          <a:bodyPr/>
          <a:lstStyle/>
          <a:p>
            <a:r>
              <a:rPr lang="en-US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1D FDTD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63572" y="194251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892457" y="3028950"/>
            <a:ext cx="0" cy="69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866832" y="4037062"/>
            <a:ext cx="0" cy="69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92457" y="2213496"/>
            <a:ext cx="0" cy="57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141802" y="2915300"/>
            <a:ext cx="59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6974904" y="2915300"/>
            <a:ext cx="0" cy="190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532417" y="3074770"/>
            <a:ext cx="0" cy="602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527078" y="4082897"/>
            <a:ext cx="0" cy="602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702683" y="2776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718371" y="374305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494293" y="473156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340121" y="4803571"/>
            <a:ext cx="480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9343162" y="4686686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(Fresnel equation)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06345"/>
              </p:ext>
            </p:extLst>
          </p:nvPr>
        </p:nvGraphicFramePr>
        <p:xfrm>
          <a:off x="10044608" y="5185328"/>
          <a:ext cx="584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8" imgW="583920" imgH="164880" progId="Equation.DSMT4">
                  <p:embed/>
                </p:oleObj>
              </mc:Choice>
              <mc:Fallback>
                <p:oleObj name="Equation" r:id="rId8" imgW="5839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44608" y="5185328"/>
                        <a:ext cx="584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物件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163370"/>
              </p:ext>
            </p:extLst>
          </p:nvPr>
        </p:nvGraphicFramePr>
        <p:xfrm>
          <a:off x="3662861" y="26601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10" imgW="1726920" imgH="393480" progId="Equation.DSMT4">
                  <p:embed/>
                </p:oleObj>
              </mc:Choice>
              <mc:Fallback>
                <p:oleObj name="Equation" r:id="rId10" imgW="1726920" imgH="3934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2861" y="2660100"/>
                        <a:ext cx="1727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96618"/>
              </p:ext>
            </p:extLst>
          </p:nvPr>
        </p:nvGraphicFramePr>
        <p:xfrm>
          <a:off x="3645730" y="3651513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12" imgW="1726920" imgH="393480" progId="Equation.DSMT4">
                  <p:embed/>
                </p:oleObj>
              </mc:Choice>
              <mc:Fallback>
                <p:oleObj name="Equation" r:id="rId12" imgW="1726920" imgH="393480" progId="Equation.DSMT4">
                  <p:embed/>
                  <p:pic>
                    <p:nvPicPr>
                      <p:cNvPr id="40" name="物件 3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45730" y="3651513"/>
                        <a:ext cx="1727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物件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1846"/>
              </p:ext>
            </p:extLst>
          </p:nvPr>
        </p:nvGraphicFramePr>
        <p:xfrm>
          <a:off x="3882423" y="4683348"/>
          <a:ext cx="1181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14" imgW="1180800" imgH="241200" progId="Equation.DSMT4">
                  <p:embed/>
                </p:oleObj>
              </mc:Choice>
              <mc:Fallback>
                <p:oleObj name="Equation" r:id="rId14" imgW="1180800" imgH="241200" progId="Equation.DSMT4">
                  <p:embed/>
                  <p:pic>
                    <p:nvPicPr>
                      <p:cNvPr id="46" name="物件 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2423" y="4683348"/>
                        <a:ext cx="1181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4DCECB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6975" y="3633614"/>
            <a:ext cx="1386215" cy="1216474"/>
          </a:xfrm>
          <a:prstGeom prst="rect">
            <a:avLst/>
          </a:prstGeom>
        </p:spPr>
      </p:pic>
      <p:graphicFrame>
        <p:nvGraphicFramePr>
          <p:cNvPr id="54" name="物件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90525"/>
              </p:ext>
            </p:extLst>
          </p:nvPr>
        </p:nvGraphicFramePr>
        <p:xfrm>
          <a:off x="290139" y="1624824"/>
          <a:ext cx="27606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17" imgW="3288960" imgH="1358640" progId="Equation.DSMT4">
                  <p:embed/>
                </p:oleObj>
              </mc:Choice>
              <mc:Fallback>
                <p:oleObj name="Equation" r:id="rId17" imgW="3288960" imgH="135864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139" y="1624824"/>
                        <a:ext cx="2760663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F94F4E4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856848" y="3630630"/>
            <a:ext cx="1416826" cy="1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76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36758"/>
            <a:ext cx="8229600" cy="952500"/>
          </a:xfrm>
        </p:spPr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334595" y="213797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44208" y="213797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938969" y="2206419"/>
            <a:ext cx="69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80450" y="3577580"/>
            <a:ext cx="78239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99161"/>
              </p:ext>
            </p:extLst>
          </p:nvPr>
        </p:nvGraphicFramePr>
        <p:xfrm>
          <a:off x="651310" y="4256669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4" imgW="1193760" imgH="914400" progId="Equation.DSMT4">
                  <p:embed/>
                </p:oleObj>
              </mc:Choice>
              <mc:Fallback>
                <p:oleObj name="Equation" r:id="rId4" imgW="1193760" imgH="9144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310" y="4256669"/>
                        <a:ext cx="1193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17426"/>
              </p:ext>
            </p:extLst>
          </p:nvPr>
        </p:nvGraphicFramePr>
        <p:xfrm>
          <a:off x="3495627" y="4299248"/>
          <a:ext cx="132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6" imgW="1320480" imgH="863280" progId="Equation.DSMT4">
                  <p:embed/>
                </p:oleObj>
              </mc:Choice>
              <mc:Fallback>
                <p:oleObj name="Equation" r:id="rId6" imgW="1320480" imgH="86328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5627" y="4299248"/>
                        <a:ext cx="1320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14856"/>
              </p:ext>
            </p:extLst>
          </p:nvPr>
        </p:nvGraphicFramePr>
        <p:xfrm>
          <a:off x="233592" y="1692148"/>
          <a:ext cx="17668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8" imgW="1333440" imgH="380880" progId="Equation.DSMT4">
                  <p:embed/>
                </p:oleObj>
              </mc:Choice>
              <mc:Fallback>
                <p:oleObj name="Equation" r:id="rId8" imgW="1333440" imgH="38088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592" y="1692148"/>
                        <a:ext cx="1766887" cy="50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157" y="2631459"/>
            <a:ext cx="724001" cy="92405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843808" y="3001516"/>
            <a:ext cx="83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0350" y="3683306"/>
            <a:ext cx="2440493" cy="1830370"/>
          </a:xfrm>
          <a:prstGeom prst="rect">
            <a:avLst/>
          </a:prstGeom>
        </p:spPr>
      </p:pic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80891"/>
              </p:ext>
            </p:extLst>
          </p:nvPr>
        </p:nvGraphicFramePr>
        <p:xfrm>
          <a:off x="5364088" y="4542432"/>
          <a:ext cx="682054" cy="194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12" imgW="622080" imgH="177480" progId="Equation.DSMT4">
                  <p:embed/>
                </p:oleObj>
              </mc:Choice>
              <mc:Fallback>
                <p:oleObj name="Equation" r:id="rId12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4088" y="4542432"/>
                        <a:ext cx="682054" cy="194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59789"/>
              </p:ext>
            </p:extLst>
          </p:nvPr>
        </p:nvGraphicFramePr>
        <p:xfrm>
          <a:off x="1958975" y="4262438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4" imgW="1409400" imgH="914400" progId="Equation.DSMT4">
                  <p:embed/>
                </p:oleObj>
              </mc:Choice>
              <mc:Fallback>
                <p:oleObj name="Equation" r:id="rId14" imgW="1409400" imgH="914400" progId="Equation.DSMT4">
                  <p:embed/>
                  <p:pic>
                    <p:nvPicPr>
                      <p:cNvPr id="31" name="物件 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58975" y="4262438"/>
                        <a:ext cx="1409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34595" y="3042818"/>
            <a:ext cx="384122" cy="490261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>
            <a:off x="5129448" y="2983607"/>
            <a:ext cx="83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44208" y="2920092"/>
            <a:ext cx="506501" cy="6464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86461" y="32491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232868" y="31732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74134" y="51329"/>
            <a:ext cx="8229600" cy="952500"/>
          </a:xfrm>
        </p:spPr>
        <p:txBody>
          <a:bodyPr/>
          <a:lstStyle/>
          <a:p>
            <a:r>
              <a:rPr lang="en-US" dirty="0" smtClean="0"/>
              <a:t>Validation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en-US" dirty="0" smtClean="0"/>
              <a:t>resnel equation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660326"/>
              </p:ext>
            </p:extLst>
          </p:nvPr>
        </p:nvGraphicFramePr>
        <p:xfrm>
          <a:off x="611560" y="1267336"/>
          <a:ext cx="381635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4" imgW="2692080" imgH="2781000" progId="Equation.DSMT4">
                  <p:embed/>
                </p:oleObj>
              </mc:Choice>
              <mc:Fallback>
                <p:oleObj name="Equation" r:id="rId4" imgW="2692080" imgH="27810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1267336"/>
                        <a:ext cx="3816350" cy="3941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41276"/>
            <a:ext cx="2438740" cy="189574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38218"/>
            <a:ext cx="2438740" cy="199262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55466" y="143312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97215" y="1408751"/>
            <a:ext cx="69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92069" y="3865612"/>
            <a:ext cx="69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63421" y="386561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563421" y="1129308"/>
            <a:ext cx="0" cy="1090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516216" y="3458728"/>
            <a:ext cx="0" cy="1090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44030" y="337220"/>
            <a:ext cx="8229600" cy="9525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996545" y="5389947"/>
            <a:ext cx="2133600" cy="304271"/>
          </a:xfrm>
        </p:spPr>
        <p:txBody>
          <a:bodyPr/>
          <a:lstStyle/>
          <a:p>
            <a:fld id="{7AAA6B86-364C-4070-9806-1E9080F1DDC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19000"/>
              </p:ext>
            </p:extLst>
          </p:nvPr>
        </p:nvGraphicFramePr>
        <p:xfrm>
          <a:off x="6156176" y="1078508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6" imgW="1193760" imgH="914400" progId="Equation.DSMT4">
                  <p:embed/>
                </p:oleObj>
              </mc:Choice>
              <mc:Fallback>
                <p:oleObj name="Equation" r:id="rId6" imgW="1193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6176" y="1078508"/>
                        <a:ext cx="1193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217865" y="2595613"/>
            <a:ext cx="273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first reflection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0.3%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0.0%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rror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1.82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e-0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77434"/>
              </p:ext>
            </p:extLst>
          </p:nvPr>
        </p:nvGraphicFramePr>
        <p:xfrm>
          <a:off x="7668344" y="1103908"/>
          <a:ext cx="115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8" imgW="1155600" imgH="863280" progId="Equation.DSMT4">
                  <p:embed/>
                </p:oleObj>
              </mc:Choice>
              <mc:Fallback>
                <p:oleObj name="Equation" r:id="rId8" imgW="11556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68344" y="1103908"/>
                        <a:ext cx="1155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217865" y="4115991"/>
            <a:ext cx="1725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second reflection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7.708%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0.17%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591.15%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970957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139" y="1586508"/>
            <a:ext cx="5734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93" y="1824145"/>
            <a:ext cx="4017822" cy="16216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455" y="1154460"/>
            <a:ext cx="3682752" cy="403244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When the wave is from </a:t>
            </a:r>
            <a:r>
              <a:rPr lang="en-US" altLang="zh-TW" dirty="0" smtClean="0"/>
              <a:t>low n </a:t>
            </a:r>
            <a:r>
              <a:rPr lang="en-US" altLang="zh-TW" dirty="0"/>
              <a:t>to </a:t>
            </a:r>
            <a:r>
              <a:rPr lang="en-US" altLang="zh-TW" dirty="0" smtClean="0"/>
              <a:t>high n, </a:t>
            </a:r>
            <a:r>
              <a:rPr lang="en-US" altLang="zh-TW" dirty="0"/>
              <a:t>the reflectivity error </a:t>
            </a:r>
            <a:r>
              <a:rPr lang="en-US" altLang="zh-TW" dirty="0" smtClean="0"/>
              <a:t>of simulation is </a:t>
            </a:r>
            <a:r>
              <a:rPr lang="en-US" altLang="zh-TW" dirty="0"/>
              <a:t>small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When the wave is from high to low, the simulated reflectivity error is large because noise is generated.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56021"/>
              </p:ext>
            </p:extLst>
          </p:nvPr>
        </p:nvGraphicFramePr>
        <p:xfrm>
          <a:off x="5940152" y="69726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1193760" imgH="914400" progId="Equation.DSMT4">
                  <p:embed/>
                </p:oleObj>
              </mc:Choice>
              <mc:Fallback>
                <p:oleObj name="Equation" r:id="rId5" imgW="1193760" imgH="914400" progId="Equation.DSMT4">
                  <p:embed/>
                  <p:pic>
                    <p:nvPicPr>
                      <p:cNvPr id="31" name="物件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697260"/>
                        <a:ext cx="1193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72524"/>
              </p:ext>
            </p:extLst>
          </p:nvPr>
        </p:nvGraphicFramePr>
        <p:xfrm>
          <a:off x="7366000" y="697260"/>
          <a:ext cx="132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1320480" imgH="863280" progId="Equation.DSMT4">
                  <p:embed/>
                </p:oleObj>
              </mc:Choice>
              <mc:Fallback>
                <p:oleObj name="Equation" r:id="rId7" imgW="1320480" imgH="863280" progId="Equation.DSMT4">
                  <p:embed/>
                  <p:pic>
                    <p:nvPicPr>
                      <p:cNvPr id="32" name="物件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6000" y="697260"/>
                        <a:ext cx="1320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5365604" y="2662512"/>
            <a:ext cx="288032" cy="156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6223992" y="2618943"/>
            <a:ext cx="54496" cy="125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6683174" y="2599644"/>
            <a:ext cx="123180" cy="131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37599" y="4307781"/>
            <a:ext cx="69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28207" y="396359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21135" y="396359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5525" y="222651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176724" y="222651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66528"/>
            <a:ext cx="8229600" cy="4248472"/>
          </a:xfrm>
        </p:spPr>
        <p:txBody>
          <a:bodyPr/>
          <a:lstStyle/>
          <a:p>
            <a:r>
              <a:rPr lang="en-US" altLang="zh-TW" dirty="0" smtClean="0"/>
              <a:t>The error on different x precision.</a:t>
            </a:r>
          </a:p>
          <a:p>
            <a:endParaRPr lang="en-US" altLang="zh-TW" dirty="0"/>
          </a:p>
          <a:p>
            <a:r>
              <a:rPr lang="en-US" altLang="zh-TW" dirty="0" smtClean="0"/>
              <a:t>Error </a:t>
            </a:r>
            <a:r>
              <a:rPr lang="en-US" altLang="zh-TW" dirty="0"/>
              <a:t>of wave velocity in different median </a:t>
            </a:r>
            <a:r>
              <a:rPr lang="en-US" altLang="zh-TW" dirty="0" smtClean="0"/>
              <a:t>values.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28367"/>
            <a:ext cx="3483274" cy="22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28657"/>
            <a:ext cx="7772400" cy="192021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</a:rPr>
              <a:t>Thank you for your attention.</a:t>
            </a:r>
            <a:endParaRPr lang="zh-TW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4441676"/>
            <a:ext cx="6400800" cy="14605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b="1" u="sng" dirty="0" smtClean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6B86-364C-4070-9806-1E9080F1DDC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158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125248</TotalTime>
  <Words>503</Words>
  <Application>Microsoft Office PowerPoint</Application>
  <PresentationFormat>如螢幕大小 (16:10)</PresentationFormat>
  <Paragraphs>100</Paragraphs>
  <Slides>9</Slides>
  <Notes>8</Notes>
  <HiddenSlides>0</HiddenSlides>
  <MMClips>3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Constantia</vt:lpstr>
      <vt:lpstr>Times New Roman</vt:lpstr>
      <vt:lpstr>Office 佈景主題</vt:lpstr>
      <vt:lpstr>Equation</vt:lpstr>
      <vt:lpstr>Study of the reflection and transmission between the three material by FDTD</vt:lpstr>
      <vt:lpstr>Outline</vt:lpstr>
      <vt:lpstr>Method – 1D FDTD</vt:lpstr>
      <vt:lpstr>Experiment</vt:lpstr>
      <vt:lpstr>Validation – Fresnel equation</vt:lpstr>
      <vt:lpstr>Result</vt:lpstr>
      <vt:lpstr>Conclusion</vt:lpstr>
      <vt:lpstr>Future work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CW操作方式</dc:title>
  <dc:creator>fairypipg1213</dc:creator>
  <cp:lastModifiedBy>Gravity</cp:lastModifiedBy>
  <cp:revision>11998</cp:revision>
  <dcterms:created xsi:type="dcterms:W3CDTF">2016-01-21T07:42:45Z</dcterms:created>
  <dcterms:modified xsi:type="dcterms:W3CDTF">2019-06-27T22:35:53Z</dcterms:modified>
</cp:coreProperties>
</file>