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9" r:id="rId12"/>
    <p:sldId id="267" r:id="rId13"/>
    <p:sldId id="265" r:id="rId14"/>
    <p:sldId id="268" r:id="rId15"/>
    <p:sldId id="289" r:id="rId16"/>
    <p:sldId id="290" r:id="rId17"/>
    <p:sldId id="270" r:id="rId18"/>
    <p:sldId id="275" r:id="rId19"/>
    <p:sldId id="283" r:id="rId20"/>
    <p:sldId id="285" r:id="rId21"/>
    <p:sldId id="284" r:id="rId22"/>
    <p:sldId id="286" r:id="rId23"/>
    <p:sldId id="280" r:id="rId24"/>
    <p:sldId id="276" r:id="rId25"/>
    <p:sldId id="271" r:id="rId26"/>
    <p:sldId id="287" r:id="rId27"/>
    <p:sldId id="277" r:id="rId28"/>
    <p:sldId id="288" r:id="rId29"/>
    <p:sldId id="281" r:id="rId30"/>
    <p:sldId id="278" r:id="rId31"/>
  </p:sldIdLst>
  <p:sldSz cx="9144000" cy="5143500" type="screen16x9"/>
  <p:notesSz cx="6858000" cy="9144000"/>
  <p:embeddedFontLst>
    <p:embeddedFont>
      <p:font typeface="Poppins" panose="020B0604020202020204" charset="0"/>
      <p:regular r:id="rId33"/>
      <p:bold r:id="rId34"/>
      <p:italic r:id="rId35"/>
      <p:boldItalic r:id="rId36"/>
    </p:embeddedFont>
    <p:embeddedFont>
      <p:font typeface="Poppins Light" panose="020B0604020202020204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74AC1A-E812-419B-865A-5923EEA3A0E6}">
  <a:tblStyle styleId="{0274AC1A-E812-419B-865A-5923EEA3A0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491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667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91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784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69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880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4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6999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143185" y="1991850"/>
            <a:ext cx="532441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/>
              <a:t>LOGISTIC  HDR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079E968-99C8-4C91-A184-6F6AAA614164}"/>
              </a:ext>
            </a:extLst>
          </p:cNvPr>
          <p:cNvSpPr/>
          <p:nvPr/>
        </p:nvSpPr>
        <p:spPr>
          <a:xfrm>
            <a:off x="2419151" y="2843873"/>
            <a:ext cx="3018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/>
              <a:t>App Móvil para el sector Transporte</a:t>
            </a:r>
          </a:p>
        </p:txBody>
      </p:sp>
      <p:sp>
        <p:nvSpPr>
          <p:cNvPr id="11" name="Google Shape;697;p39">
            <a:extLst>
              <a:ext uri="{FF2B5EF4-FFF2-40B4-BE49-F238E27FC236}">
                <a16:creationId xmlns:a16="http://schemas.microsoft.com/office/drawing/2014/main" id="{54A3FED2-F9B6-442B-8171-229F0D22F7F1}"/>
              </a:ext>
            </a:extLst>
          </p:cNvPr>
          <p:cNvSpPr/>
          <p:nvPr/>
        </p:nvSpPr>
        <p:spPr>
          <a:xfrm>
            <a:off x="4424899" y="3984929"/>
            <a:ext cx="105441" cy="21"/>
          </a:xfrm>
          <a:custGeom>
            <a:avLst/>
            <a:gdLst/>
            <a:ahLst/>
            <a:cxnLst/>
            <a:rect l="l" t="t" r="r" b="b"/>
            <a:pathLst>
              <a:path w="5018" h="1" fill="none" extrusionOk="0">
                <a:moveTo>
                  <a:pt x="1" y="0"/>
                </a:moveTo>
                <a:lnTo>
                  <a:pt x="5018" y="0"/>
                </a:lnTo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A482A7-4D00-4D41-B5AB-2556743F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732765"/>
            <a:ext cx="2114549" cy="15668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ED26F27-A924-4183-B245-B26333BAD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533" y="2300884"/>
            <a:ext cx="522618" cy="522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A6B2AB4-E399-432B-AA80-575867912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0" y="3318661"/>
            <a:ext cx="455082" cy="6662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1429458" y="1143760"/>
            <a:ext cx="5748867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Logistic</a:t>
            </a:r>
            <a:r>
              <a:rPr lang="es-CO" dirty="0"/>
              <a:t> HDR</a:t>
            </a:r>
            <a:endParaRPr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App M</a:t>
            </a:r>
            <a:r>
              <a:rPr lang="es-CO" b="1" dirty="0"/>
              <a:t>ó</a:t>
            </a:r>
            <a:r>
              <a:rPr lang="en" b="1" dirty="0"/>
              <a:t>vil </a:t>
            </a:r>
            <a:r>
              <a:rPr lang="es-CO" b="1" dirty="0"/>
              <a:t>Conductores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dirty="0"/>
              <a:t>Aplicación que permita el registro de un conductor, adición de vehículo, cargue de documentos básicos  y recepción de notificaciones de carga .</a:t>
            </a:r>
            <a:endParaRPr dirty="0"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01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CO" b="1" dirty="0"/>
              <a:t>App Móvil Empresas</a:t>
            </a:r>
          </a:p>
          <a:p>
            <a:pPr marL="0" lvl="0" indent="0">
              <a:buNone/>
            </a:pPr>
            <a:r>
              <a:rPr lang="es-CO" dirty="0"/>
              <a:t>Aplicación que permita el registro de una empresa o persona particular. Con el objetivo de crear y gestionar servicios de carga.</a:t>
            </a:r>
            <a:endParaRPr dirty="0"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15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b="1" dirty="0"/>
              <a:t>Base de Datos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b="1" dirty="0"/>
              <a:t>Real Time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dirty="0"/>
              <a:t>Almacenar los datos del las aplicaciones Móviles </a:t>
            </a:r>
            <a:r>
              <a:rPr lang="es-CO" dirty="0" err="1"/>
              <a:t>OnCloud</a:t>
            </a:r>
            <a:r>
              <a:rPr lang="es-CO" dirty="0"/>
              <a:t> en tiempo real.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40EA7E3D-6167-4DDC-8A0C-430334761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500" y="1137568"/>
            <a:ext cx="4468637" cy="27965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/>
              <a:t>Colombia</a:t>
            </a:r>
            <a:endParaRPr sz="2400" dirty="0"/>
          </a:p>
        </p:txBody>
      </p:sp>
      <p:sp>
        <p:nvSpPr>
          <p:cNvPr id="299" name="Google Shape;299;p27"/>
          <p:cNvSpPr/>
          <p:nvPr/>
        </p:nvSpPr>
        <p:spPr>
          <a:xfrm>
            <a:off x="2036649" y="2703023"/>
            <a:ext cx="774283" cy="269233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Poppins Light"/>
                <a:ea typeface="Poppins Light"/>
                <a:cs typeface="Poppins Light"/>
                <a:sym typeface="Poppins Light"/>
              </a:rPr>
              <a:t>Colombia</a:t>
            </a:r>
            <a:endParaRPr sz="8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193575" y="3122456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199" y="1166125"/>
            <a:ext cx="3683264" cy="772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Funcionalidad</a:t>
            </a:r>
            <a:endParaRPr dirty="0"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136577" cy="1068600"/>
            <a:chOff x="2859873" y="853971"/>
            <a:chExt cx="1136577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2859873" y="1022197"/>
              <a:ext cx="1136577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8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Autenticación con email .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8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Persistencia de Datos</a:t>
              </a: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96186" y="3039058"/>
            <a:ext cx="1022333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47624" y="1077074"/>
              <a:ext cx="796872" cy="622393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CO" sz="8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* Login</a:t>
              </a:r>
              <a:endParaRPr lang="en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" sz="8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* Registro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CO" sz="8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* Listado servicios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284" name="Google Shape;284;p25"/>
          <p:cNvSpPr/>
          <p:nvPr/>
        </p:nvSpPr>
        <p:spPr>
          <a:xfrm>
            <a:off x="6939268" y="3031413"/>
            <a:ext cx="1068600" cy="1068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CF07516-5383-4084-805A-818D2347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521" y="2123231"/>
            <a:ext cx="1137908" cy="71212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DCC47A1-2F13-49B1-B949-96DD453FE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888" y="2583487"/>
            <a:ext cx="1277408" cy="946548"/>
          </a:xfrm>
          <a:prstGeom prst="rect">
            <a:avLst/>
          </a:prstGeom>
        </p:spPr>
      </p:pic>
      <p:sp>
        <p:nvSpPr>
          <p:cNvPr id="22" name="Google Shape;282;p25">
            <a:extLst>
              <a:ext uri="{FF2B5EF4-FFF2-40B4-BE49-F238E27FC236}">
                <a16:creationId xmlns:a16="http://schemas.microsoft.com/office/drawing/2014/main" id="{C9EAFD16-3446-4F0A-9867-47F09B46138C}"/>
              </a:ext>
            </a:extLst>
          </p:cNvPr>
          <p:cNvSpPr txBox="1"/>
          <p:nvPr/>
        </p:nvSpPr>
        <p:spPr>
          <a:xfrm>
            <a:off x="7159593" y="3221611"/>
            <a:ext cx="689007" cy="662944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* Login</a:t>
            </a:r>
            <a:endParaRPr lang="en" sz="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* Registro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* Creación de  servicios</a:t>
            </a:r>
            <a:endParaRPr sz="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1218054" y="1113522"/>
            <a:ext cx="3353946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Procesos</a:t>
            </a:r>
            <a:endParaRPr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678" y="1958049"/>
            <a:ext cx="4627721" cy="2884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/>
              <a:t>Login en la App con autenticación de correo electrónico en base de Datos.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/>
              <a:t>Registro de empresa y conductor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/>
              <a:t>Recuperación de cuenta a través de enlace al correo electrónico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/>
              <a:t>Cambio de contraseña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/>
              <a:t>Creación de orden de servicio de carga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/>
              <a:t>Consulta de servicios de carga disponible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4F858B-1F19-462C-BA62-D59C2E52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794" y="1455072"/>
            <a:ext cx="3101803" cy="2067061"/>
          </a:xfrm>
          <a:prstGeom prst="rect">
            <a:avLst/>
          </a:prstGeom>
        </p:spPr>
      </p:pic>
      <p:grpSp>
        <p:nvGrpSpPr>
          <p:cNvPr id="20" name="Google Shape;864;p39">
            <a:extLst>
              <a:ext uri="{FF2B5EF4-FFF2-40B4-BE49-F238E27FC236}">
                <a16:creationId xmlns:a16="http://schemas.microsoft.com/office/drawing/2014/main" id="{F7954B78-9BF4-4FED-96BF-0CA5711A0973}"/>
              </a:ext>
            </a:extLst>
          </p:cNvPr>
          <p:cNvGrpSpPr/>
          <p:nvPr/>
        </p:nvGrpSpPr>
        <p:grpSpPr>
          <a:xfrm>
            <a:off x="424227" y="1300956"/>
            <a:ext cx="452420" cy="433992"/>
            <a:chOff x="5233525" y="4954450"/>
            <a:chExt cx="538275" cy="516350"/>
          </a:xfrm>
        </p:grpSpPr>
        <p:sp>
          <p:nvSpPr>
            <p:cNvPr id="21" name="Google Shape;865;p39">
              <a:extLst>
                <a:ext uri="{FF2B5EF4-FFF2-40B4-BE49-F238E27FC236}">
                  <a16:creationId xmlns:a16="http://schemas.microsoft.com/office/drawing/2014/main" id="{940276A8-0A18-41F1-A333-3F2171597E41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6;p39">
              <a:extLst>
                <a:ext uri="{FF2B5EF4-FFF2-40B4-BE49-F238E27FC236}">
                  <a16:creationId xmlns:a16="http://schemas.microsoft.com/office/drawing/2014/main" id="{B1F089BA-20FA-4BC7-A3A6-D7D7F14BD194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7;p39">
              <a:extLst>
                <a:ext uri="{FF2B5EF4-FFF2-40B4-BE49-F238E27FC236}">
                  <a16:creationId xmlns:a16="http://schemas.microsoft.com/office/drawing/2014/main" id="{67B931FA-F477-420E-8AEB-17104DCC7955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8;p39">
              <a:extLst>
                <a:ext uri="{FF2B5EF4-FFF2-40B4-BE49-F238E27FC236}">
                  <a16:creationId xmlns:a16="http://schemas.microsoft.com/office/drawing/2014/main" id="{78A2A0F5-FA40-4B49-9646-A2E13E505699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69;p39">
              <a:extLst>
                <a:ext uri="{FF2B5EF4-FFF2-40B4-BE49-F238E27FC236}">
                  <a16:creationId xmlns:a16="http://schemas.microsoft.com/office/drawing/2014/main" id="{4D8DD436-C987-4539-B946-34E087A1964B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70;p39">
              <a:extLst>
                <a:ext uri="{FF2B5EF4-FFF2-40B4-BE49-F238E27FC236}">
                  <a16:creationId xmlns:a16="http://schemas.microsoft.com/office/drawing/2014/main" id="{1398AEF7-5BF0-4AE7-B017-41F58CEEBB9E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1;p39">
              <a:extLst>
                <a:ext uri="{FF2B5EF4-FFF2-40B4-BE49-F238E27FC236}">
                  <a16:creationId xmlns:a16="http://schemas.microsoft.com/office/drawing/2014/main" id="{19C9A4F4-FD24-4F95-AA3F-243F2491E0C7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72;p39">
              <a:extLst>
                <a:ext uri="{FF2B5EF4-FFF2-40B4-BE49-F238E27FC236}">
                  <a16:creationId xmlns:a16="http://schemas.microsoft.com/office/drawing/2014/main" id="{3ADA6323-EDB7-486D-B282-CF00284DB2B8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3;p39">
              <a:extLst>
                <a:ext uri="{FF2B5EF4-FFF2-40B4-BE49-F238E27FC236}">
                  <a16:creationId xmlns:a16="http://schemas.microsoft.com/office/drawing/2014/main" id="{90256057-842F-4664-B493-65C35E83597E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74;p39">
              <a:extLst>
                <a:ext uri="{FF2B5EF4-FFF2-40B4-BE49-F238E27FC236}">
                  <a16:creationId xmlns:a16="http://schemas.microsoft.com/office/drawing/2014/main" id="{B37DB002-AE03-4E57-A9AA-783ACD91EE62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5;p39">
              <a:extLst>
                <a:ext uri="{FF2B5EF4-FFF2-40B4-BE49-F238E27FC236}">
                  <a16:creationId xmlns:a16="http://schemas.microsoft.com/office/drawing/2014/main" id="{2F5C12D4-74D9-4784-93B2-21DCA265F964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91067" y="243258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Casos de Uso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id="{98927CCD-AB56-49F9-B942-C67DD01E647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75943" y="1027958"/>
            <a:ext cx="6807531" cy="3764175"/>
          </a:xfrm>
          <a:prstGeom prst="rect">
            <a:avLst/>
          </a:prstGeom>
          <a:ln/>
        </p:spPr>
      </p:pic>
      <p:grpSp>
        <p:nvGrpSpPr>
          <p:cNvPr id="6" name="Google Shape;455;p39">
            <a:extLst>
              <a:ext uri="{FF2B5EF4-FFF2-40B4-BE49-F238E27FC236}">
                <a16:creationId xmlns:a16="http://schemas.microsoft.com/office/drawing/2014/main" id="{E21F7A68-467E-4809-9630-4DA5888C7DC4}"/>
              </a:ext>
            </a:extLst>
          </p:cNvPr>
          <p:cNvGrpSpPr/>
          <p:nvPr/>
        </p:nvGrpSpPr>
        <p:grpSpPr>
          <a:xfrm>
            <a:off x="560413" y="1264353"/>
            <a:ext cx="342903" cy="447293"/>
            <a:chOff x="590250" y="244200"/>
            <a:chExt cx="407975" cy="532175"/>
          </a:xfrm>
        </p:grpSpPr>
        <p:sp>
          <p:nvSpPr>
            <p:cNvPr id="7" name="Google Shape;456;p39">
              <a:extLst>
                <a:ext uri="{FF2B5EF4-FFF2-40B4-BE49-F238E27FC236}">
                  <a16:creationId xmlns:a16="http://schemas.microsoft.com/office/drawing/2014/main" id="{CB5478DA-D59E-4241-8DD5-0CB2B1700AF0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9">
              <a:extLst>
                <a:ext uri="{FF2B5EF4-FFF2-40B4-BE49-F238E27FC236}">
                  <a16:creationId xmlns:a16="http://schemas.microsoft.com/office/drawing/2014/main" id="{153E859F-ADAB-4FAD-92DE-E4656C47D233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9">
              <a:extLst>
                <a:ext uri="{FF2B5EF4-FFF2-40B4-BE49-F238E27FC236}">
                  <a16:creationId xmlns:a16="http://schemas.microsoft.com/office/drawing/2014/main" id="{29517C26-85F8-4DF6-A4FC-93D334FD5969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9">
              <a:extLst>
                <a:ext uri="{FF2B5EF4-FFF2-40B4-BE49-F238E27FC236}">
                  <a16:creationId xmlns:a16="http://schemas.microsoft.com/office/drawing/2014/main" id="{AE2F3019-94B8-4689-8AED-ADB1245365A5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9">
              <a:extLst>
                <a:ext uri="{FF2B5EF4-FFF2-40B4-BE49-F238E27FC236}">
                  <a16:creationId xmlns:a16="http://schemas.microsoft.com/office/drawing/2014/main" id="{46A4AE1E-638A-4E50-9466-39654F1EB9D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9">
              <a:extLst>
                <a:ext uri="{FF2B5EF4-FFF2-40B4-BE49-F238E27FC236}">
                  <a16:creationId xmlns:a16="http://schemas.microsoft.com/office/drawing/2014/main" id="{3403B11F-8A8D-4BD9-AF92-DFBCD96B7DD9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9">
              <a:extLst>
                <a:ext uri="{FF2B5EF4-FFF2-40B4-BE49-F238E27FC236}">
                  <a16:creationId xmlns:a16="http://schemas.microsoft.com/office/drawing/2014/main" id="{917DABFC-9542-463F-A566-17664CDB882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9">
              <a:extLst>
                <a:ext uri="{FF2B5EF4-FFF2-40B4-BE49-F238E27FC236}">
                  <a16:creationId xmlns:a16="http://schemas.microsoft.com/office/drawing/2014/main" id="{07E24AF3-5D0C-4A87-9D0B-F22C0DA82469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9">
              <a:extLst>
                <a:ext uri="{FF2B5EF4-FFF2-40B4-BE49-F238E27FC236}">
                  <a16:creationId xmlns:a16="http://schemas.microsoft.com/office/drawing/2014/main" id="{B8B5E56E-63F3-4EB5-B166-7476958660E4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9">
              <a:extLst>
                <a:ext uri="{FF2B5EF4-FFF2-40B4-BE49-F238E27FC236}">
                  <a16:creationId xmlns:a16="http://schemas.microsoft.com/office/drawing/2014/main" id="{E02D8CBE-66E5-48A4-9293-9C811A76D9E6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9">
              <a:extLst>
                <a:ext uri="{FF2B5EF4-FFF2-40B4-BE49-F238E27FC236}">
                  <a16:creationId xmlns:a16="http://schemas.microsoft.com/office/drawing/2014/main" id="{21B75081-A5A7-4C1F-B3DA-9F17C26AD2B6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9">
              <a:extLst>
                <a:ext uri="{FF2B5EF4-FFF2-40B4-BE49-F238E27FC236}">
                  <a16:creationId xmlns:a16="http://schemas.microsoft.com/office/drawing/2014/main" id="{4F04ADAA-9CA2-4424-8EA3-B3B3412734C2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9">
              <a:extLst>
                <a:ext uri="{FF2B5EF4-FFF2-40B4-BE49-F238E27FC236}">
                  <a16:creationId xmlns:a16="http://schemas.microsoft.com/office/drawing/2014/main" id="{F0070BB3-0AD3-455A-9B5E-C94AA685B25D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9">
              <a:extLst>
                <a:ext uri="{FF2B5EF4-FFF2-40B4-BE49-F238E27FC236}">
                  <a16:creationId xmlns:a16="http://schemas.microsoft.com/office/drawing/2014/main" id="{518C7DDB-0A8D-4F3E-AE2D-DE1DEFFC84A4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1518918" y="1855478"/>
            <a:ext cx="614544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 smtClean="0"/>
              <a:t>Diagrama de secuencia</a:t>
            </a:r>
            <a:endParaRPr sz="4000" dirty="0"/>
          </a:p>
        </p:txBody>
      </p:sp>
      <p:sp>
        <p:nvSpPr>
          <p:cNvPr id="216" name="Google Shape;216;p20"/>
          <p:cNvSpPr/>
          <p:nvPr/>
        </p:nvSpPr>
        <p:spPr>
          <a:xfrm rot="2697553">
            <a:off x="4572192" y="583810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850273" y="1389666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063095" y="852875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508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805" y="98322"/>
            <a:ext cx="5238750" cy="491372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6A482A7-4D00-4D41-B5AB-2556743F2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85" y="1256627"/>
            <a:ext cx="757390" cy="5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6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ctrTitle" idx="4294967295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600" dirty="0" err="1"/>
              <a:t>MockUp</a:t>
            </a:r>
            <a:endParaRPr sz="9600" dirty="0"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4294967295"/>
          </p:nvPr>
        </p:nvSpPr>
        <p:spPr>
          <a:xfrm>
            <a:off x="1335475" y="2916254"/>
            <a:ext cx="6473100" cy="510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dirty="0"/>
              <a:t>Versión inicial</a:t>
            </a:r>
            <a:endParaRPr dirty="0"/>
          </a:p>
        </p:txBody>
      </p:sp>
      <p:sp>
        <p:nvSpPr>
          <p:cNvPr id="313" name="Google Shape;313;p2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130107" y="47240"/>
            <a:ext cx="1493496" cy="641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000" b="1" dirty="0">
                <a:latin typeface="Poppins"/>
                <a:ea typeface="Poppins"/>
                <a:cs typeface="Poppins"/>
                <a:sym typeface="Poppins"/>
              </a:rPr>
              <a:t>Login</a:t>
            </a:r>
            <a:endParaRPr sz="2000" dirty="0"/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1623604" y="459030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88;p33">
            <a:extLst>
              <a:ext uri="{FF2B5EF4-FFF2-40B4-BE49-F238E27FC236}">
                <a16:creationId xmlns:a16="http://schemas.microsoft.com/office/drawing/2014/main" id="{70103542-EFBC-430C-9532-0C92B99FF37E}"/>
              </a:ext>
            </a:extLst>
          </p:cNvPr>
          <p:cNvGrpSpPr/>
          <p:nvPr/>
        </p:nvGrpSpPr>
        <p:grpSpPr>
          <a:xfrm>
            <a:off x="5302594" y="459029"/>
            <a:ext cx="2119546" cy="4396359"/>
            <a:chOff x="2547150" y="238125"/>
            <a:chExt cx="2525675" cy="5238750"/>
          </a:xfrm>
        </p:grpSpPr>
        <p:sp>
          <p:nvSpPr>
            <p:cNvPr id="12" name="Google Shape;389;p33">
              <a:extLst>
                <a:ext uri="{FF2B5EF4-FFF2-40B4-BE49-F238E27FC236}">
                  <a16:creationId xmlns:a16="http://schemas.microsoft.com/office/drawing/2014/main" id="{30DD2A3D-246D-4179-AA03-8DF642102E1C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33">
              <a:extLst>
                <a:ext uri="{FF2B5EF4-FFF2-40B4-BE49-F238E27FC236}">
                  <a16:creationId xmlns:a16="http://schemas.microsoft.com/office/drawing/2014/main" id="{924A3802-9EAB-4DCD-905F-7254E1F73FE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1;p33">
              <a:extLst>
                <a:ext uri="{FF2B5EF4-FFF2-40B4-BE49-F238E27FC236}">
                  <a16:creationId xmlns:a16="http://schemas.microsoft.com/office/drawing/2014/main" id="{B02C7DDE-E178-4252-91D6-695272937319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2;p33">
              <a:extLst>
                <a:ext uri="{FF2B5EF4-FFF2-40B4-BE49-F238E27FC236}">
                  <a16:creationId xmlns:a16="http://schemas.microsoft.com/office/drawing/2014/main" id="{EE4E4F81-3FC5-472C-B1E9-734649ECE7E8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C1D419E0-823E-4E39-82BE-33197E6D2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378" y="874488"/>
            <a:ext cx="2012141" cy="35783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E05C9A-9BF9-4F39-8FED-504768B1B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864" y="863127"/>
            <a:ext cx="2025451" cy="3589739"/>
          </a:xfrm>
          <a:prstGeom prst="rect">
            <a:avLst/>
          </a:prstGeom>
        </p:spPr>
      </p:pic>
      <p:sp>
        <p:nvSpPr>
          <p:cNvPr id="21" name="Google Shape;323;p29">
            <a:extLst>
              <a:ext uri="{FF2B5EF4-FFF2-40B4-BE49-F238E27FC236}">
                <a16:creationId xmlns:a16="http://schemas.microsoft.com/office/drawing/2014/main" id="{868DB558-D597-4688-9129-F4ADA483CC13}"/>
              </a:ext>
            </a:extLst>
          </p:cNvPr>
          <p:cNvSpPr txBox="1">
            <a:spLocks/>
          </p:cNvSpPr>
          <p:nvPr/>
        </p:nvSpPr>
        <p:spPr>
          <a:xfrm>
            <a:off x="260594" y="3667328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/>
              <a:t>Conductor</a:t>
            </a:r>
          </a:p>
        </p:txBody>
      </p:sp>
      <p:sp>
        <p:nvSpPr>
          <p:cNvPr id="22" name="Google Shape;323;p29">
            <a:extLst>
              <a:ext uri="{FF2B5EF4-FFF2-40B4-BE49-F238E27FC236}">
                <a16:creationId xmlns:a16="http://schemas.microsoft.com/office/drawing/2014/main" id="{BC1D5614-E135-4ABB-8E71-D035F5CB9E24}"/>
              </a:ext>
            </a:extLst>
          </p:cNvPr>
          <p:cNvSpPr txBox="1">
            <a:spLocks/>
          </p:cNvSpPr>
          <p:nvPr/>
        </p:nvSpPr>
        <p:spPr>
          <a:xfrm>
            <a:off x="7520396" y="3667327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 err="1"/>
              <a:t>Empresa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130107" y="47240"/>
            <a:ext cx="1493496" cy="641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000" b="1" dirty="0">
                <a:latin typeface="Poppins"/>
                <a:cs typeface="Poppins"/>
                <a:sym typeface="Poppins"/>
              </a:rPr>
              <a:t>Registro</a:t>
            </a:r>
            <a:endParaRPr sz="2000" dirty="0"/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1623604" y="459030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88;p33">
            <a:extLst>
              <a:ext uri="{FF2B5EF4-FFF2-40B4-BE49-F238E27FC236}">
                <a16:creationId xmlns:a16="http://schemas.microsoft.com/office/drawing/2014/main" id="{70103542-EFBC-430C-9532-0C92B99FF37E}"/>
              </a:ext>
            </a:extLst>
          </p:cNvPr>
          <p:cNvGrpSpPr/>
          <p:nvPr/>
        </p:nvGrpSpPr>
        <p:grpSpPr>
          <a:xfrm>
            <a:off x="5302594" y="459029"/>
            <a:ext cx="2119546" cy="4396359"/>
            <a:chOff x="2547150" y="238125"/>
            <a:chExt cx="2525675" cy="5238750"/>
          </a:xfrm>
        </p:grpSpPr>
        <p:sp>
          <p:nvSpPr>
            <p:cNvPr id="12" name="Google Shape;389;p33">
              <a:extLst>
                <a:ext uri="{FF2B5EF4-FFF2-40B4-BE49-F238E27FC236}">
                  <a16:creationId xmlns:a16="http://schemas.microsoft.com/office/drawing/2014/main" id="{30DD2A3D-246D-4179-AA03-8DF642102E1C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33">
              <a:extLst>
                <a:ext uri="{FF2B5EF4-FFF2-40B4-BE49-F238E27FC236}">
                  <a16:creationId xmlns:a16="http://schemas.microsoft.com/office/drawing/2014/main" id="{924A3802-9EAB-4DCD-905F-7254E1F73FE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1;p33">
              <a:extLst>
                <a:ext uri="{FF2B5EF4-FFF2-40B4-BE49-F238E27FC236}">
                  <a16:creationId xmlns:a16="http://schemas.microsoft.com/office/drawing/2014/main" id="{B02C7DDE-E178-4252-91D6-695272937319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2;p33">
              <a:extLst>
                <a:ext uri="{FF2B5EF4-FFF2-40B4-BE49-F238E27FC236}">
                  <a16:creationId xmlns:a16="http://schemas.microsoft.com/office/drawing/2014/main" id="{EE4E4F81-3FC5-472C-B1E9-734649ECE7E8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323;p29">
            <a:extLst>
              <a:ext uri="{FF2B5EF4-FFF2-40B4-BE49-F238E27FC236}">
                <a16:creationId xmlns:a16="http://schemas.microsoft.com/office/drawing/2014/main" id="{868DB558-D597-4688-9129-F4ADA483CC13}"/>
              </a:ext>
            </a:extLst>
          </p:cNvPr>
          <p:cNvSpPr txBox="1">
            <a:spLocks/>
          </p:cNvSpPr>
          <p:nvPr/>
        </p:nvSpPr>
        <p:spPr>
          <a:xfrm>
            <a:off x="260594" y="3667328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/>
              <a:t>Conductor</a:t>
            </a:r>
          </a:p>
        </p:txBody>
      </p:sp>
      <p:sp>
        <p:nvSpPr>
          <p:cNvPr id="22" name="Google Shape;323;p29">
            <a:extLst>
              <a:ext uri="{FF2B5EF4-FFF2-40B4-BE49-F238E27FC236}">
                <a16:creationId xmlns:a16="http://schemas.microsoft.com/office/drawing/2014/main" id="{BC1D5614-E135-4ABB-8E71-D035F5CB9E24}"/>
              </a:ext>
            </a:extLst>
          </p:cNvPr>
          <p:cNvSpPr txBox="1">
            <a:spLocks/>
          </p:cNvSpPr>
          <p:nvPr/>
        </p:nvSpPr>
        <p:spPr>
          <a:xfrm>
            <a:off x="7520396" y="3667327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 err="1"/>
              <a:t>Empresa</a:t>
            </a:r>
            <a:endParaRPr lang="en-U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7A1264-A669-419F-89F3-D761CEB77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380" y="853686"/>
            <a:ext cx="2030420" cy="348324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20CF0B3-DD69-4BCD-936C-618FD0653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450" y="863126"/>
            <a:ext cx="2033341" cy="35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3003920" y="850620"/>
            <a:ext cx="3955880" cy="1620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Árbol de Problemas!</a:t>
            </a:r>
            <a:endParaRPr sz="4800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571750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b="1" dirty="0" err="1">
                <a:latin typeface="Poppins"/>
                <a:ea typeface="Poppins"/>
                <a:cs typeface="Poppins"/>
                <a:sym typeface="Poppins"/>
              </a:rPr>
              <a:t>By</a:t>
            </a:r>
            <a:r>
              <a:rPr lang="es-CO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CO" b="1" dirty="0" err="1">
                <a:latin typeface="Poppins"/>
                <a:ea typeface="Poppins"/>
                <a:cs typeface="Poppins"/>
                <a:sym typeface="Poppins"/>
              </a:rPr>
              <a:t>Logistic</a:t>
            </a:r>
            <a:r>
              <a:rPr lang="es-CO" b="1" dirty="0">
                <a:latin typeface="Poppins"/>
                <a:ea typeface="Poppins"/>
                <a:cs typeface="Poppins"/>
                <a:sym typeface="Poppins"/>
              </a:rPr>
              <a:t> HDR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CO" dirty="0"/>
              <a:t>Brindar más  oportunidades, tanto los conductores como las empresas generadoras de carga.</a:t>
            </a:r>
            <a:endParaRPr b="1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130107" y="47240"/>
            <a:ext cx="1493496" cy="641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000" b="1" dirty="0" err="1">
                <a:latin typeface="Poppins"/>
                <a:cs typeface="Poppins"/>
                <a:sym typeface="Poppins"/>
              </a:rPr>
              <a:t>Reset</a:t>
            </a:r>
            <a:r>
              <a:rPr lang="es-CO" sz="2000" b="1" dirty="0">
                <a:latin typeface="Poppins"/>
                <a:cs typeface="Poppins"/>
                <a:sym typeface="Poppins"/>
              </a:rPr>
              <a:t> </a:t>
            </a:r>
            <a:r>
              <a:rPr lang="es-CO" sz="2000" b="1" dirty="0" err="1">
                <a:latin typeface="Poppins"/>
                <a:cs typeface="Poppins"/>
                <a:sym typeface="Poppins"/>
              </a:rPr>
              <a:t>Pasword</a:t>
            </a:r>
            <a:endParaRPr sz="2000" dirty="0"/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1623604" y="459030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88;p33">
            <a:extLst>
              <a:ext uri="{FF2B5EF4-FFF2-40B4-BE49-F238E27FC236}">
                <a16:creationId xmlns:a16="http://schemas.microsoft.com/office/drawing/2014/main" id="{70103542-EFBC-430C-9532-0C92B99FF37E}"/>
              </a:ext>
            </a:extLst>
          </p:cNvPr>
          <p:cNvGrpSpPr/>
          <p:nvPr/>
        </p:nvGrpSpPr>
        <p:grpSpPr>
          <a:xfrm>
            <a:off x="5302594" y="459029"/>
            <a:ext cx="2119546" cy="4396359"/>
            <a:chOff x="2547150" y="238125"/>
            <a:chExt cx="2525675" cy="5238750"/>
          </a:xfrm>
        </p:grpSpPr>
        <p:sp>
          <p:nvSpPr>
            <p:cNvPr id="12" name="Google Shape;389;p33">
              <a:extLst>
                <a:ext uri="{FF2B5EF4-FFF2-40B4-BE49-F238E27FC236}">
                  <a16:creationId xmlns:a16="http://schemas.microsoft.com/office/drawing/2014/main" id="{30DD2A3D-246D-4179-AA03-8DF642102E1C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33">
              <a:extLst>
                <a:ext uri="{FF2B5EF4-FFF2-40B4-BE49-F238E27FC236}">
                  <a16:creationId xmlns:a16="http://schemas.microsoft.com/office/drawing/2014/main" id="{924A3802-9EAB-4DCD-905F-7254E1F73FE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1;p33">
              <a:extLst>
                <a:ext uri="{FF2B5EF4-FFF2-40B4-BE49-F238E27FC236}">
                  <a16:creationId xmlns:a16="http://schemas.microsoft.com/office/drawing/2014/main" id="{B02C7DDE-E178-4252-91D6-695272937319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2;p33">
              <a:extLst>
                <a:ext uri="{FF2B5EF4-FFF2-40B4-BE49-F238E27FC236}">
                  <a16:creationId xmlns:a16="http://schemas.microsoft.com/office/drawing/2014/main" id="{EE4E4F81-3FC5-472C-B1E9-734649ECE7E8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323;p29">
            <a:extLst>
              <a:ext uri="{FF2B5EF4-FFF2-40B4-BE49-F238E27FC236}">
                <a16:creationId xmlns:a16="http://schemas.microsoft.com/office/drawing/2014/main" id="{868DB558-D597-4688-9129-F4ADA483CC13}"/>
              </a:ext>
            </a:extLst>
          </p:cNvPr>
          <p:cNvSpPr txBox="1">
            <a:spLocks/>
          </p:cNvSpPr>
          <p:nvPr/>
        </p:nvSpPr>
        <p:spPr>
          <a:xfrm>
            <a:off x="260594" y="3667328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/>
              <a:t>Conductor</a:t>
            </a:r>
          </a:p>
        </p:txBody>
      </p:sp>
      <p:sp>
        <p:nvSpPr>
          <p:cNvPr id="22" name="Google Shape;323;p29">
            <a:extLst>
              <a:ext uri="{FF2B5EF4-FFF2-40B4-BE49-F238E27FC236}">
                <a16:creationId xmlns:a16="http://schemas.microsoft.com/office/drawing/2014/main" id="{BC1D5614-E135-4ABB-8E71-D035F5CB9E24}"/>
              </a:ext>
            </a:extLst>
          </p:cNvPr>
          <p:cNvSpPr txBox="1">
            <a:spLocks/>
          </p:cNvSpPr>
          <p:nvPr/>
        </p:nvSpPr>
        <p:spPr>
          <a:xfrm>
            <a:off x="7520396" y="3667327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 err="1"/>
              <a:t>Empresa</a:t>
            </a:r>
            <a:endParaRPr lang="en-US" sz="1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D5BD00F-2CD2-4210-B069-CB539012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42" y="845166"/>
            <a:ext cx="2015876" cy="357692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2FC8674-5734-4CB5-AA66-F645C33DE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787" y="863127"/>
            <a:ext cx="2025450" cy="35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39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130107" y="47240"/>
            <a:ext cx="1493496" cy="641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000" b="1" dirty="0">
                <a:latin typeface="Poppins"/>
                <a:cs typeface="Poppins"/>
                <a:sym typeface="Poppins"/>
              </a:rPr>
              <a:t>Home</a:t>
            </a:r>
            <a:endParaRPr sz="2000" dirty="0"/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1623604" y="459030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88;p33">
            <a:extLst>
              <a:ext uri="{FF2B5EF4-FFF2-40B4-BE49-F238E27FC236}">
                <a16:creationId xmlns:a16="http://schemas.microsoft.com/office/drawing/2014/main" id="{70103542-EFBC-430C-9532-0C92B99FF37E}"/>
              </a:ext>
            </a:extLst>
          </p:cNvPr>
          <p:cNvGrpSpPr/>
          <p:nvPr/>
        </p:nvGrpSpPr>
        <p:grpSpPr>
          <a:xfrm>
            <a:off x="5302594" y="459029"/>
            <a:ext cx="2119546" cy="4396359"/>
            <a:chOff x="2547150" y="238125"/>
            <a:chExt cx="2525675" cy="5238750"/>
          </a:xfrm>
        </p:grpSpPr>
        <p:sp>
          <p:nvSpPr>
            <p:cNvPr id="12" name="Google Shape;389;p33">
              <a:extLst>
                <a:ext uri="{FF2B5EF4-FFF2-40B4-BE49-F238E27FC236}">
                  <a16:creationId xmlns:a16="http://schemas.microsoft.com/office/drawing/2014/main" id="{30DD2A3D-246D-4179-AA03-8DF642102E1C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33">
              <a:extLst>
                <a:ext uri="{FF2B5EF4-FFF2-40B4-BE49-F238E27FC236}">
                  <a16:creationId xmlns:a16="http://schemas.microsoft.com/office/drawing/2014/main" id="{924A3802-9EAB-4DCD-905F-7254E1F73FE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1;p33">
              <a:extLst>
                <a:ext uri="{FF2B5EF4-FFF2-40B4-BE49-F238E27FC236}">
                  <a16:creationId xmlns:a16="http://schemas.microsoft.com/office/drawing/2014/main" id="{B02C7DDE-E178-4252-91D6-695272937319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2;p33">
              <a:extLst>
                <a:ext uri="{FF2B5EF4-FFF2-40B4-BE49-F238E27FC236}">
                  <a16:creationId xmlns:a16="http://schemas.microsoft.com/office/drawing/2014/main" id="{EE4E4F81-3FC5-472C-B1E9-734649ECE7E8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323;p29">
            <a:extLst>
              <a:ext uri="{FF2B5EF4-FFF2-40B4-BE49-F238E27FC236}">
                <a16:creationId xmlns:a16="http://schemas.microsoft.com/office/drawing/2014/main" id="{868DB558-D597-4688-9129-F4ADA483CC13}"/>
              </a:ext>
            </a:extLst>
          </p:cNvPr>
          <p:cNvSpPr txBox="1">
            <a:spLocks/>
          </p:cNvSpPr>
          <p:nvPr/>
        </p:nvSpPr>
        <p:spPr>
          <a:xfrm>
            <a:off x="260594" y="3667328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/>
              <a:t>Conductor</a:t>
            </a:r>
          </a:p>
        </p:txBody>
      </p:sp>
      <p:sp>
        <p:nvSpPr>
          <p:cNvPr id="22" name="Google Shape;323;p29">
            <a:extLst>
              <a:ext uri="{FF2B5EF4-FFF2-40B4-BE49-F238E27FC236}">
                <a16:creationId xmlns:a16="http://schemas.microsoft.com/office/drawing/2014/main" id="{BC1D5614-E135-4ABB-8E71-D035F5CB9E24}"/>
              </a:ext>
            </a:extLst>
          </p:cNvPr>
          <p:cNvSpPr txBox="1">
            <a:spLocks/>
          </p:cNvSpPr>
          <p:nvPr/>
        </p:nvSpPr>
        <p:spPr>
          <a:xfrm>
            <a:off x="7520396" y="3667327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 err="1"/>
              <a:t>Empresa</a:t>
            </a:r>
            <a:endParaRPr lang="en-US" sz="1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90B593E-D9A1-420E-A4FC-BF66C805F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781" y="863127"/>
            <a:ext cx="2047617" cy="36052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DEB8A83-CFBB-4C8F-9D35-8E4B7E125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87" y="863126"/>
            <a:ext cx="2040101" cy="35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02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130107" y="47240"/>
            <a:ext cx="1493496" cy="641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000" b="1" dirty="0">
                <a:latin typeface="Poppins"/>
                <a:cs typeface="Poppins"/>
                <a:sym typeface="Poppins"/>
              </a:rPr>
              <a:t>Orden de servicio</a:t>
            </a:r>
            <a:endParaRPr sz="2000" dirty="0"/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1623604" y="459030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88;p33">
            <a:extLst>
              <a:ext uri="{FF2B5EF4-FFF2-40B4-BE49-F238E27FC236}">
                <a16:creationId xmlns:a16="http://schemas.microsoft.com/office/drawing/2014/main" id="{70103542-EFBC-430C-9532-0C92B99FF37E}"/>
              </a:ext>
            </a:extLst>
          </p:cNvPr>
          <p:cNvGrpSpPr/>
          <p:nvPr/>
        </p:nvGrpSpPr>
        <p:grpSpPr>
          <a:xfrm>
            <a:off x="5302594" y="459029"/>
            <a:ext cx="2119546" cy="4396359"/>
            <a:chOff x="2547150" y="238125"/>
            <a:chExt cx="2525675" cy="5238750"/>
          </a:xfrm>
        </p:grpSpPr>
        <p:sp>
          <p:nvSpPr>
            <p:cNvPr id="12" name="Google Shape;389;p33">
              <a:extLst>
                <a:ext uri="{FF2B5EF4-FFF2-40B4-BE49-F238E27FC236}">
                  <a16:creationId xmlns:a16="http://schemas.microsoft.com/office/drawing/2014/main" id="{30DD2A3D-246D-4179-AA03-8DF642102E1C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33">
              <a:extLst>
                <a:ext uri="{FF2B5EF4-FFF2-40B4-BE49-F238E27FC236}">
                  <a16:creationId xmlns:a16="http://schemas.microsoft.com/office/drawing/2014/main" id="{924A3802-9EAB-4DCD-905F-7254E1F73FE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1;p33">
              <a:extLst>
                <a:ext uri="{FF2B5EF4-FFF2-40B4-BE49-F238E27FC236}">
                  <a16:creationId xmlns:a16="http://schemas.microsoft.com/office/drawing/2014/main" id="{B02C7DDE-E178-4252-91D6-695272937319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2;p33">
              <a:extLst>
                <a:ext uri="{FF2B5EF4-FFF2-40B4-BE49-F238E27FC236}">
                  <a16:creationId xmlns:a16="http://schemas.microsoft.com/office/drawing/2014/main" id="{EE4E4F81-3FC5-472C-B1E9-734649ECE7E8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323;p29">
            <a:extLst>
              <a:ext uri="{FF2B5EF4-FFF2-40B4-BE49-F238E27FC236}">
                <a16:creationId xmlns:a16="http://schemas.microsoft.com/office/drawing/2014/main" id="{868DB558-D597-4688-9129-F4ADA483CC13}"/>
              </a:ext>
            </a:extLst>
          </p:cNvPr>
          <p:cNvSpPr txBox="1">
            <a:spLocks/>
          </p:cNvSpPr>
          <p:nvPr/>
        </p:nvSpPr>
        <p:spPr>
          <a:xfrm>
            <a:off x="260594" y="3667328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/>
              <a:t>Conductor</a:t>
            </a:r>
          </a:p>
        </p:txBody>
      </p:sp>
      <p:sp>
        <p:nvSpPr>
          <p:cNvPr id="22" name="Google Shape;323;p29">
            <a:extLst>
              <a:ext uri="{FF2B5EF4-FFF2-40B4-BE49-F238E27FC236}">
                <a16:creationId xmlns:a16="http://schemas.microsoft.com/office/drawing/2014/main" id="{BC1D5614-E135-4ABB-8E71-D035F5CB9E24}"/>
              </a:ext>
            </a:extLst>
          </p:cNvPr>
          <p:cNvSpPr txBox="1">
            <a:spLocks/>
          </p:cNvSpPr>
          <p:nvPr/>
        </p:nvSpPr>
        <p:spPr>
          <a:xfrm>
            <a:off x="7520396" y="3667327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 err="1"/>
              <a:t>Empresa</a:t>
            </a:r>
            <a:endParaRPr lang="en-U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E9DFB5-9DA2-4B58-9F84-2F518AE3B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62" y="853685"/>
            <a:ext cx="2046835" cy="36656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6F32193-84CD-465B-963A-BC5655455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111" y="853685"/>
            <a:ext cx="2119039" cy="35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51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1025811" y="1043480"/>
            <a:ext cx="4586466" cy="8333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0" dirty="0"/>
              <a:t>Servidor </a:t>
            </a:r>
            <a:r>
              <a:rPr lang="es-CO" dirty="0"/>
              <a:t> FIREBASE</a:t>
            </a:r>
            <a:endParaRPr dirty="0"/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44341717-BA7C-4388-9A17-661421759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61" y="1280797"/>
            <a:ext cx="2523239" cy="252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C7DF79-9237-455D-A200-FDA102CF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7691" y="2258385"/>
            <a:ext cx="4254586" cy="1647043"/>
          </a:xfrm>
        </p:spPr>
        <p:txBody>
          <a:bodyPr/>
          <a:lstStyle/>
          <a:p>
            <a:r>
              <a:rPr lang="es-CO" dirty="0"/>
              <a:t>Firebase es una plataforma para el desarrollo de aplicaciones web y aplicaciones móviles desarrollada por James Tamplin y Andrew Lee en 2012 y adquirida por Google en 2014</a:t>
            </a:r>
          </a:p>
        </p:txBody>
      </p:sp>
      <p:sp>
        <p:nvSpPr>
          <p:cNvPr id="17" name="Google Shape;483;p39">
            <a:extLst>
              <a:ext uri="{FF2B5EF4-FFF2-40B4-BE49-F238E27FC236}">
                <a16:creationId xmlns:a16="http://schemas.microsoft.com/office/drawing/2014/main" id="{9838D46E-BCEB-4FA2-8BBA-209DE87FF6CB}"/>
              </a:ext>
            </a:extLst>
          </p:cNvPr>
          <p:cNvSpPr/>
          <p:nvPr/>
        </p:nvSpPr>
        <p:spPr>
          <a:xfrm>
            <a:off x="597352" y="1361505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 rot="16200000">
            <a:off x="2572446" y="-1015662"/>
            <a:ext cx="3845283" cy="738396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9CA0DE98-6DAD-4FD6-A644-A1F77E93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955" y="850484"/>
            <a:ext cx="6045053" cy="36531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ctrTitle" idx="4294967295"/>
          </p:nvPr>
        </p:nvSpPr>
        <p:spPr>
          <a:xfrm>
            <a:off x="3021358" y="2105399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Base de Datos</a:t>
            </a:r>
            <a:endParaRPr dirty="0"/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4294967295"/>
          </p:nvPr>
        </p:nvSpPr>
        <p:spPr>
          <a:xfrm>
            <a:off x="5362905" y="2866953"/>
            <a:ext cx="104644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1400" dirty="0"/>
              <a:t>Firebase</a:t>
            </a:r>
            <a:endParaRPr sz="1400" dirty="0"/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1512606" y="593874"/>
            <a:ext cx="6452075" cy="44181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4294967295"/>
          </p:nvPr>
        </p:nvSpPr>
        <p:spPr>
          <a:xfrm>
            <a:off x="113814" y="131450"/>
            <a:ext cx="1398792" cy="518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000" b="1" dirty="0" err="1">
                <a:latin typeface="Poppins"/>
                <a:ea typeface="Poppins"/>
                <a:cs typeface="Poppins"/>
                <a:sym typeface="Poppins"/>
              </a:rPr>
              <a:t>Auth</a:t>
            </a:r>
            <a:endParaRPr lang="es-CO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2FB98B-B4EE-4FCD-AB1E-0683EF02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979" y="830706"/>
            <a:ext cx="5930782" cy="32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34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1512606" y="593874"/>
            <a:ext cx="6452075" cy="44181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4294967295"/>
          </p:nvPr>
        </p:nvSpPr>
        <p:spPr>
          <a:xfrm>
            <a:off x="113814" y="131450"/>
            <a:ext cx="1398792" cy="518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000" b="1" dirty="0">
                <a:latin typeface="Poppins"/>
                <a:ea typeface="Poppins"/>
                <a:cs typeface="Poppins"/>
                <a:sym typeface="Poppins"/>
              </a:rPr>
              <a:t>Cloud FireStore</a:t>
            </a:r>
            <a:endParaRPr lang="es-CO" sz="2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26F6F0A-8349-4A68-83EE-D80F5BF5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71" y="831899"/>
            <a:ext cx="5914418" cy="331281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1512606" y="593874"/>
            <a:ext cx="6452075" cy="44181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4294967295"/>
          </p:nvPr>
        </p:nvSpPr>
        <p:spPr>
          <a:xfrm>
            <a:off x="113814" y="131450"/>
            <a:ext cx="1398792" cy="518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000" b="1" dirty="0" err="1">
                <a:latin typeface="Poppins"/>
                <a:ea typeface="Poppins"/>
                <a:cs typeface="Poppins"/>
                <a:sym typeface="Poppins"/>
              </a:rPr>
              <a:t>Users</a:t>
            </a:r>
            <a:endParaRPr lang="es-CO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252B4A-E80F-4A61-94A3-315A2D7BA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525" y="831000"/>
            <a:ext cx="5916822" cy="33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78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050" name="Picture 2" descr="Resultado de imagen para preguntas">
            <a:extLst>
              <a:ext uri="{FF2B5EF4-FFF2-40B4-BE49-F238E27FC236}">
                <a16:creationId xmlns:a16="http://schemas.microsoft.com/office/drawing/2014/main" id="{806A043C-C8AE-4E53-ACD6-34380E254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168" y="624480"/>
            <a:ext cx="3731664" cy="373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roup 133">
            <a:extLst>
              <a:ext uri="{FF2B5EF4-FFF2-40B4-BE49-F238E27FC236}">
                <a16:creationId xmlns:a16="http://schemas.microsoft.com/office/drawing/2014/main" id="{9CE4D268-88FB-4DDF-BBFA-CEAF2A581298}"/>
              </a:ext>
            </a:extLst>
          </p:cNvPr>
          <p:cNvGrpSpPr>
            <a:grpSpLocks noChangeAspect="1"/>
          </p:cNvGrpSpPr>
          <p:nvPr/>
        </p:nvGrpSpPr>
        <p:grpSpPr>
          <a:xfrm>
            <a:off x="118596" y="248629"/>
            <a:ext cx="8906808" cy="4683589"/>
            <a:chOff x="-12" y="-140559"/>
            <a:chExt cx="9648380" cy="6753272"/>
          </a:xfrm>
        </p:grpSpPr>
        <p:grpSp>
          <p:nvGrpSpPr>
            <p:cNvPr id="19" name="Group 134">
              <a:extLst>
                <a:ext uri="{FF2B5EF4-FFF2-40B4-BE49-F238E27FC236}">
                  <a16:creationId xmlns:a16="http://schemas.microsoft.com/office/drawing/2014/main" id="{7608E3AE-1B41-4549-95A9-DF2615D88053}"/>
                </a:ext>
              </a:extLst>
            </p:cNvPr>
            <p:cNvGrpSpPr/>
            <p:nvPr/>
          </p:nvGrpSpPr>
          <p:grpSpPr>
            <a:xfrm>
              <a:off x="-12" y="-140559"/>
              <a:ext cx="9648380" cy="6753272"/>
              <a:chOff x="-12" y="-130826"/>
              <a:chExt cx="9447928" cy="6285657"/>
            </a:xfrm>
          </p:grpSpPr>
          <p:grpSp>
            <p:nvGrpSpPr>
              <p:cNvPr id="22" name="Group 135">
                <a:extLst>
                  <a:ext uri="{FF2B5EF4-FFF2-40B4-BE49-F238E27FC236}">
                    <a16:creationId xmlns:a16="http://schemas.microsoft.com/office/drawing/2014/main" id="{F3E32C5E-7516-4946-BE2A-DC04C7294F8D}"/>
                  </a:ext>
                </a:extLst>
              </p:cNvPr>
              <p:cNvGrpSpPr/>
              <p:nvPr/>
            </p:nvGrpSpPr>
            <p:grpSpPr>
              <a:xfrm>
                <a:off x="-12" y="-130826"/>
                <a:ext cx="9447928" cy="6285657"/>
                <a:chOff x="-12" y="-130826"/>
                <a:chExt cx="9447928" cy="6285657"/>
              </a:xfrm>
            </p:grpSpPr>
            <p:grpSp>
              <p:nvGrpSpPr>
                <p:cNvPr id="30" name="Group 136">
                  <a:extLst>
                    <a:ext uri="{FF2B5EF4-FFF2-40B4-BE49-F238E27FC236}">
                      <a16:creationId xmlns:a16="http://schemas.microsoft.com/office/drawing/2014/main" id="{C67DA7BA-8973-4628-B99D-9498320B32B1}"/>
                    </a:ext>
                  </a:extLst>
                </p:cNvPr>
                <p:cNvGrpSpPr/>
                <p:nvPr/>
              </p:nvGrpSpPr>
              <p:grpSpPr>
                <a:xfrm>
                  <a:off x="-12" y="-130826"/>
                  <a:ext cx="9447928" cy="6285657"/>
                  <a:chOff x="-12" y="-130826"/>
                  <a:chExt cx="9447928" cy="6285657"/>
                </a:xfrm>
              </p:grpSpPr>
              <p:grpSp>
                <p:nvGrpSpPr>
                  <p:cNvPr id="37" name="Group 137">
                    <a:extLst>
                      <a:ext uri="{FF2B5EF4-FFF2-40B4-BE49-F238E27FC236}">
                        <a16:creationId xmlns:a16="http://schemas.microsoft.com/office/drawing/2014/main" id="{12414572-CD85-4637-8268-63931E341D1D}"/>
                      </a:ext>
                    </a:extLst>
                  </p:cNvPr>
                  <p:cNvGrpSpPr/>
                  <p:nvPr/>
                </p:nvGrpSpPr>
                <p:grpSpPr>
                  <a:xfrm>
                    <a:off x="-12" y="-89056"/>
                    <a:ext cx="874632" cy="5823753"/>
                    <a:chOff x="-12" y="-89056"/>
                    <a:chExt cx="874632" cy="5823753"/>
                  </a:xfrm>
                </p:grpSpPr>
                <p:sp>
                  <p:nvSpPr>
                    <p:cNvPr id="51" name="Rounded Rectangle 143">
                      <a:extLst>
                        <a:ext uri="{FF2B5EF4-FFF2-40B4-BE49-F238E27FC236}">
                          <a16:creationId xmlns:a16="http://schemas.microsoft.com/office/drawing/2014/main" id="{662C4633-D2F1-42A5-914A-2140A4608E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" y="1576677"/>
                      <a:ext cx="874619" cy="861921"/>
                    </a:xfrm>
                    <a:prstGeom prst="roundRect">
                      <a:avLst/>
                    </a:prstGeom>
                    <a:gradFill rotWithShape="1">
                      <a:gsLst>
                        <a:gs pos="0">
                          <a:sysClr val="windowText" lastClr="000000">
                            <a:tint val="50000"/>
                            <a:satMod val="300000"/>
                          </a:sysClr>
                        </a:gs>
                        <a:gs pos="35000">
                          <a:sysClr val="windowText" lastClr="000000">
                            <a:tint val="37000"/>
                            <a:satMod val="300000"/>
                          </a:sysClr>
                        </a:gs>
                        <a:gs pos="100000">
                          <a:sysClr val="windowText" lastClr="000000">
                            <a:tint val="15000"/>
                            <a:satMod val="350000"/>
                          </a:sys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Text" lastClr="000000">
                          <a:shade val="95000"/>
                          <a:satMod val="10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Problema</a:t>
                      </a:r>
                      <a:endParaRPr kumimoji="0" lang="es-CO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" name="Rounded Rectangle 144">
                      <a:extLst>
                        <a:ext uri="{FF2B5EF4-FFF2-40B4-BE49-F238E27FC236}">
                          <a16:creationId xmlns:a16="http://schemas.microsoft.com/office/drawing/2014/main" id="{ABFEF0C3-4A96-423A-9649-049F3856E6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89056"/>
                      <a:ext cx="816335" cy="1375693"/>
                    </a:xfrm>
                    <a:prstGeom prst="roundRect">
                      <a:avLst/>
                    </a:prstGeom>
                    <a:gradFill rotWithShape="1">
                      <a:gsLst>
                        <a:gs pos="0">
                          <a:sysClr val="windowText" lastClr="000000">
                            <a:tint val="50000"/>
                            <a:satMod val="300000"/>
                          </a:sysClr>
                        </a:gs>
                        <a:gs pos="35000">
                          <a:sysClr val="windowText" lastClr="000000">
                            <a:tint val="37000"/>
                            <a:satMod val="300000"/>
                          </a:sysClr>
                        </a:gs>
                        <a:gs pos="100000">
                          <a:sysClr val="windowText" lastClr="000000">
                            <a:tint val="15000"/>
                            <a:satMod val="350000"/>
                          </a:sys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Text" lastClr="000000">
                          <a:shade val="95000"/>
                          <a:satMod val="10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Efectos</a:t>
                      </a:r>
                      <a:endParaRPr kumimoji="0" lang="es-CO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3" name="Rounded Rectangle 145">
                      <a:extLst>
                        <a:ext uri="{FF2B5EF4-FFF2-40B4-BE49-F238E27FC236}">
                          <a16:creationId xmlns:a16="http://schemas.microsoft.com/office/drawing/2014/main" id="{F7683203-179C-4779-998F-EF76F1384A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2" y="2616157"/>
                      <a:ext cx="816326" cy="1274371"/>
                    </a:xfrm>
                    <a:prstGeom prst="roundRect">
                      <a:avLst/>
                    </a:prstGeom>
                    <a:gradFill rotWithShape="1">
                      <a:gsLst>
                        <a:gs pos="0">
                          <a:sysClr val="windowText" lastClr="000000">
                            <a:tint val="50000"/>
                            <a:satMod val="300000"/>
                          </a:sysClr>
                        </a:gs>
                        <a:gs pos="35000">
                          <a:sysClr val="windowText" lastClr="000000">
                            <a:tint val="37000"/>
                            <a:satMod val="300000"/>
                          </a:sysClr>
                        </a:gs>
                        <a:gs pos="100000">
                          <a:sysClr val="windowText" lastClr="000000">
                            <a:tint val="15000"/>
                            <a:satMod val="350000"/>
                          </a:sys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Text" lastClr="000000">
                          <a:shade val="95000"/>
                          <a:satMod val="10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Causa: Nivel 1</a:t>
                      </a:r>
                      <a:endParaRPr kumimoji="0" lang="es-CO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" name="Rounded Rectangle 146">
                      <a:extLst>
                        <a:ext uri="{FF2B5EF4-FFF2-40B4-BE49-F238E27FC236}">
                          <a16:creationId xmlns:a16="http://schemas.microsoft.com/office/drawing/2014/main" id="{A59C7452-7F2C-4596-B4A9-109579AA1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" y="4049294"/>
                      <a:ext cx="816315" cy="1685403"/>
                    </a:xfrm>
                    <a:prstGeom prst="roundRect">
                      <a:avLst/>
                    </a:prstGeom>
                    <a:gradFill rotWithShape="1">
                      <a:gsLst>
                        <a:gs pos="0">
                          <a:sysClr val="windowText" lastClr="000000">
                            <a:tint val="50000"/>
                            <a:satMod val="300000"/>
                          </a:sysClr>
                        </a:gs>
                        <a:gs pos="35000">
                          <a:sysClr val="windowText" lastClr="000000">
                            <a:tint val="37000"/>
                            <a:satMod val="300000"/>
                          </a:sysClr>
                        </a:gs>
                        <a:gs pos="100000">
                          <a:sysClr val="windowText" lastClr="000000">
                            <a:tint val="15000"/>
                            <a:satMod val="350000"/>
                          </a:sys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Text" lastClr="000000">
                          <a:shade val="95000"/>
                          <a:satMod val="10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Causa: Nivel 2</a:t>
                      </a:r>
                      <a:endParaRPr kumimoji="0" lang="es-CO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38" name="Group 147">
                    <a:extLst>
                      <a:ext uri="{FF2B5EF4-FFF2-40B4-BE49-F238E27FC236}">
                        <a16:creationId xmlns:a16="http://schemas.microsoft.com/office/drawing/2014/main" id="{06E8B86B-6B2F-4CA3-9D28-2F8E0F9896C9}"/>
                      </a:ext>
                    </a:extLst>
                  </p:cNvPr>
                  <p:cNvGrpSpPr/>
                  <p:nvPr/>
                </p:nvGrpSpPr>
                <p:grpSpPr>
                  <a:xfrm>
                    <a:off x="940654" y="-130826"/>
                    <a:ext cx="8507262" cy="6285657"/>
                    <a:chOff x="-1269146" y="-445151"/>
                    <a:chExt cx="8507262" cy="6285657"/>
                  </a:xfrm>
                </p:grpSpPr>
                <p:sp>
                  <p:nvSpPr>
                    <p:cNvPr id="39" name="Flowchart: Process 148">
                      <a:extLst>
                        <a:ext uri="{FF2B5EF4-FFF2-40B4-BE49-F238E27FC236}">
                          <a16:creationId xmlns:a16="http://schemas.microsoft.com/office/drawing/2014/main" id="{9492E666-950E-405A-91A7-DACF8FB48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2847" y="-445151"/>
                      <a:ext cx="2028800" cy="1375693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Efecto 2: limitación a contratar las mismas empresas de transporte de carga (no poder elegir mejores opciones)</a:t>
                      </a:r>
                      <a:endParaRPr kumimoji="0" lang="es-CO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CO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CO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" name="Flowchart: Process 149">
                      <a:extLst>
                        <a:ext uri="{FF2B5EF4-FFF2-40B4-BE49-F238E27FC236}">
                          <a16:creationId xmlns:a16="http://schemas.microsoft.com/office/drawing/2014/main" id="{1AC5F1BB-07CC-418B-B99A-CA103B950E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5546" y="-306314"/>
                      <a:ext cx="2028800" cy="1246996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Efecto 3: Precios</a:t>
                      </a:r>
                      <a:endParaRPr kumimoji="0" lang="es-CO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" name="Flowchart: Process 150">
                      <a:extLst>
                        <a:ext uri="{FF2B5EF4-FFF2-40B4-BE49-F238E27FC236}">
                          <a16:creationId xmlns:a16="http://schemas.microsoft.com/office/drawing/2014/main" id="{73C31E5E-10C3-43C5-AB26-96B58B0E5F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51027" y="1327882"/>
                      <a:ext cx="7216706" cy="796389"/>
                    </a:xfrm>
                    <a:prstGeom prst="flowChartProcess">
                      <a:avLst/>
                    </a:prstGeom>
                    <a:gradFill>
                      <a:gsLst>
                        <a:gs pos="0">
                          <a:srgbClr val="4F81BD">
                            <a:shade val="51000"/>
                            <a:satMod val="130000"/>
                          </a:srgbClr>
                        </a:gs>
                        <a:gs pos="80000">
                          <a:srgbClr val="4F81BD">
                            <a:shade val="93000"/>
                            <a:satMod val="130000"/>
                          </a:srgbClr>
                        </a:gs>
                        <a:gs pos="100000">
                          <a:srgbClr val="4F81BD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Manifestación del problema: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Monopolio del transporte de carga en el país </a:t>
                      </a:r>
                      <a:endParaRPr kumimoji="0" lang="es-CO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2" name="Flowchart: Process 151">
                      <a:extLst>
                        <a:ext uri="{FF2B5EF4-FFF2-40B4-BE49-F238E27FC236}">
                          <a16:creationId xmlns:a16="http://schemas.microsoft.com/office/drawing/2014/main" id="{F18067EB-A133-49AD-BFE3-79265161F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599" y="3789146"/>
                      <a:ext cx="1563074" cy="2051360"/>
                    </a:xfrm>
                    <a:prstGeom prst="flowChartProcess">
                      <a:avLst/>
                    </a:prstGeom>
                    <a:solidFill>
                      <a:srgbClr val="1F497D">
                        <a:lumMod val="20000"/>
                        <a:lumOff val="8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 1.b:</a:t>
                      </a:r>
                      <a:endParaRPr kumimoji="0" lang="es-CO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Pocos recursos al momento de contratar una empresa de carga reconocida</a:t>
                      </a:r>
                      <a:endParaRPr kumimoji="0" lang="es-CO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3" name="Flowchart: Process 152">
                      <a:extLst>
                        <a:ext uri="{FF2B5EF4-FFF2-40B4-BE49-F238E27FC236}">
                          <a16:creationId xmlns:a16="http://schemas.microsoft.com/office/drawing/2014/main" id="{021845D9-E3F3-47A4-B023-012F3AA9A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269125" y="-314331"/>
                      <a:ext cx="2028800" cy="1246995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Efecto 1: Poca oportunidad a personas que cuenten con un vehículo de carga común.</a:t>
                      </a:r>
                      <a:endParaRPr kumimoji="0" lang="es-CO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4" name="Flowchart: Process 153">
                      <a:extLst>
                        <a:ext uri="{FF2B5EF4-FFF2-40B4-BE49-F238E27FC236}">
                          <a16:creationId xmlns:a16="http://schemas.microsoft.com/office/drawing/2014/main" id="{D67048A1-7142-4147-81DA-14E3CA73C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2534" y="-296940"/>
                      <a:ext cx="2028799" cy="1246995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Efecto 4: Control al momento de despachar (saber en tiempo real el recorrido de sus cargas)</a:t>
                      </a:r>
                      <a:endParaRPr kumimoji="0" lang="es-CO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" name="Flowchart: Process 154">
                      <a:extLst>
                        <a:ext uri="{FF2B5EF4-FFF2-40B4-BE49-F238E27FC236}">
                          <a16:creationId xmlns:a16="http://schemas.microsoft.com/office/drawing/2014/main" id="{8E459707-98AD-40D9-87C3-F84C392AC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269123" y="2405282"/>
                      <a:ext cx="2667111" cy="1097989"/>
                    </a:xfrm>
                    <a:prstGeom prst="flowChartProcess">
                      <a:avLst/>
                    </a:prstGeom>
                    <a:solidFill>
                      <a:srgbClr val="1F497D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 1:Poco control y verificación de datos personales de conductores  tercerizados</a:t>
                      </a:r>
                      <a:endParaRPr kumimoji="0" lang="es-CO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6" name="Flowchart: Process 155">
                      <a:extLst>
                        <a:ext uri="{FF2B5EF4-FFF2-40B4-BE49-F238E27FC236}">
                          <a16:creationId xmlns:a16="http://schemas.microsoft.com/office/drawing/2014/main" id="{14239781-9F64-42E0-8A3E-1E8A38AD3B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1005" y="2378186"/>
                      <a:ext cx="2667111" cy="1097989"/>
                    </a:xfrm>
                    <a:prstGeom prst="flowChartProcess">
                      <a:avLst/>
                    </a:prstGeom>
                    <a:solidFill>
                      <a:srgbClr val="1F497D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 3:</a:t>
                      </a:r>
                      <a:r>
                        <a:rPr lang="es-CO" sz="11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 las empresas no cuentan con servicio de transporte de carga más personalizado</a:t>
                      </a:r>
                      <a:endParaRPr kumimoji="0" lang="es-CO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7" name="Flowchart: Process 156">
                      <a:extLst>
                        <a:ext uri="{FF2B5EF4-FFF2-40B4-BE49-F238E27FC236}">
                          <a16:creationId xmlns:a16="http://schemas.microsoft.com/office/drawing/2014/main" id="{B59F3C7F-C597-4E9D-8077-09F816AFB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8051" y="3789147"/>
                      <a:ext cx="2009333" cy="1631226"/>
                    </a:xfrm>
                    <a:prstGeom prst="flowChartProcess">
                      <a:avLst/>
                    </a:prstGeom>
                    <a:solidFill>
                      <a:srgbClr val="1F497D">
                        <a:lumMod val="20000"/>
                        <a:lumOff val="8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 2.a:</a:t>
                      </a:r>
                      <a:endParaRPr kumimoji="0" lang="es-CO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hay recursos suficientes para dar a conocer sus servicios con sus vehículos especializados de carga </a:t>
                      </a:r>
                      <a:endParaRPr kumimoji="0" lang="es-CO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8" name="Flowchart: Process 157">
                      <a:extLst>
                        <a:ext uri="{FF2B5EF4-FFF2-40B4-BE49-F238E27FC236}">
                          <a16:creationId xmlns:a16="http://schemas.microsoft.com/office/drawing/2014/main" id="{CE2CBA8A-8536-4EF2-B825-EFBC52C0C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7154" y="2378188"/>
                      <a:ext cx="2667111" cy="1097989"/>
                    </a:xfrm>
                    <a:prstGeom prst="flowChartProcess">
                      <a:avLst/>
                    </a:prstGeom>
                    <a:solidFill>
                      <a:srgbClr val="1F497D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 2:</a:t>
                      </a:r>
                      <a:r>
                        <a:rPr lang="es-CO" sz="11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Personas que tiene vehículos de carga no tiene la posibilidad de ofrecer su servicios (vehículos de carga)</a:t>
                      </a:r>
                      <a:endParaRPr kumimoji="0" lang="es-CO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9" name="Flowchart: Process 158">
                      <a:extLst>
                        <a:ext uri="{FF2B5EF4-FFF2-40B4-BE49-F238E27FC236}">
                          <a16:creationId xmlns:a16="http://schemas.microsoft.com/office/drawing/2014/main" id="{7D32A4EF-50AF-4AED-BD1C-B4B30D62A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269146" y="3900610"/>
                      <a:ext cx="1539730" cy="1939896"/>
                    </a:xfrm>
                    <a:prstGeom prst="flowChartProcess">
                      <a:avLst/>
                    </a:prstGeom>
                    <a:solidFill>
                      <a:srgbClr val="1F497D">
                        <a:lumMod val="20000"/>
                        <a:lumOff val="8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 1.a:</a:t>
                      </a:r>
                      <a:r>
                        <a:rPr kumimoji="0" lang="es-E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Pequeñas y medias empresas que no cuentan con su propio servicio de transporte y tengan que contratar terceros, sin tener conocimiento quien transporte sus productos.</a:t>
                      </a:r>
                      <a:endParaRPr kumimoji="0" lang="es-CO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0" name="Flowchart: Process 159">
                      <a:extLst>
                        <a:ext uri="{FF2B5EF4-FFF2-40B4-BE49-F238E27FC236}">
                          <a16:creationId xmlns:a16="http://schemas.microsoft.com/office/drawing/2014/main" id="{831738C5-AC6E-4ABF-9484-9425AB7D0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033" y="3632659"/>
                      <a:ext cx="2652961" cy="510524"/>
                    </a:xfrm>
                    <a:prstGeom prst="flowChartProcess">
                      <a:avLst/>
                    </a:prstGeom>
                    <a:solidFill>
                      <a:srgbClr val="1F497D">
                        <a:lumMod val="20000"/>
                        <a:lumOff val="8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 3.a: Desconfianza</a:t>
                      </a:r>
                      <a:endParaRPr kumimoji="0" lang="es-CO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cxnSp>
              <p:nvCxnSpPr>
                <p:cNvPr id="31" name="Curved Connector 160">
                  <a:extLst>
                    <a:ext uri="{FF2B5EF4-FFF2-40B4-BE49-F238E27FC236}">
                      <a16:creationId xmlns:a16="http://schemas.microsoft.com/office/drawing/2014/main" id="{23CB2B80-BD3C-4A13-8E94-88DA10BE9316}"/>
                    </a:ext>
                  </a:extLst>
                </p:cNvPr>
                <p:cNvCxnSpPr>
                  <a:cxnSpLocks/>
                  <a:stCxn id="49" idx="0"/>
                  <a:endCxn id="45" idx="2"/>
                </p:cNvCxnSpPr>
                <p:nvPr/>
              </p:nvCxnSpPr>
              <p:spPr>
                <a:xfrm rot="5400000" flipH="1" flipV="1">
                  <a:off x="1793707" y="3734409"/>
                  <a:ext cx="397340" cy="563714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2" name="Curved Connector 161">
                  <a:extLst>
                    <a:ext uri="{FF2B5EF4-FFF2-40B4-BE49-F238E27FC236}">
                      <a16:creationId xmlns:a16="http://schemas.microsoft.com/office/drawing/2014/main" id="{CAD74B0A-E942-4130-AFED-68E371220F63}"/>
                    </a:ext>
                  </a:extLst>
                </p:cNvPr>
                <p:cNvCxnSpPr>
                  <a:cxnSpLocks/>
                  <a:stCxn id="42" idx="0"/>
                  <a:endCxn id="45" idx="2"/>
                </p:cNvCxnSpPr>
                <p:nvPr/>
              </p:nvCxnSpPr>
              <p:spPr>
                <a:xfrm rot="16200000" flipV="1">
                  <a:off x="2680147" y="3411682"/>
                  <a:ext cx="285876" cy="1097704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3" name="Curved Connector 162">
                  <a:extLst>
                    <a:ext uri="{FF2B5EF4-FFF2-40B4-BE49-F238E27FC236}">
                      <a16:creationId xmlns:a16="http://schemas.microsoft.com/office/drawing/2014/main" id="{7EE7C8D3-1397-415E-B2D3-3778352B704F}"/>
                    </a:ext>
                  </a:extLst>
                </p:cNvPr>
                <p:cNvCxnSpPr>
                  <a:stCxn id="47" idx="0"/>
                  <a:endCxn id="48" idx="2"/>
                </p:cNvCxnSpPr>
                <p:nvPr/>
              </p:nvCxnSpPr>
              <p:spPr>
                <a:xfrm rot="16200000" flipV="1">
                  <a:off x="5070022" y="3880989"/>
                  <a:ext cx="312971" cy="131994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4" name="Curved Connector 163">
                  <a:extLst>
                    <a:ext uri="{FF2B5EF4-FFF2-40B4-BE49-F238E27FC236}">
                      <a16:creationId xmlns:a16="http://schemas.microsoft.com/office/drawing/2014/main" id="{D14CE3BB-BCA4-4C83-849F-0D5A04845503}"/>
                    </a:ext>
                  </a:extLst>
                </p:cNvPr>
                <p:cNvCxnSpPr>
                  <a:stCxn id="21" idx="1"/>
                  <a:endCxn id="46" idx="1"/>
                </p:cNvCxnSpPr>
                <p:nvPr/>
              </p:nvCxnSpPr>
              <p:spPr>
                <a:xfrm rot="10800000" flipH="1">
                  <a:off x="6747833" y="3241507"/>
                  <a:ext cx="32972" cy="1526337"/>
                </a:xfrm>
                <a:prstGeom prst="bentConnector3">
                  <a:avLst>
                    <a:gd name="adj1" fmla="val -735427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5" name="Curved Connector 164">
                  <a:extLst>
                    <a:ext uri="{FF2B5EF4-FFF2-40B4-BE49-F238E27FC236}">
                      <a16:creationId xmlns:a16="http://schemas.microsoft.com/office/drawing/2014/main" id="{96CD37A5-8831-4D92-AFA0-9569EFF80D89}"/>
                    </a:ext>
                  </a:extLst>
                </p:cNvPr>
                <p:cNvCxnSpPr>
                  <a:stCxn id="50" idx="0"/>
                  <a:endCxn id="46" idx="2"/>
                </p:cNvCxnSpPr>
                <p:nvPr/>
              </p:nvCxnSpPr>
              <p:spPr>
                <a:xfrm rot="5400000" flipH="1" flipV="1">
                  <a:off x="8016095" y="3848718"/>
                  <a:ext cx="156484" cy="40048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6" name="Curved Connector 165">
                  <a:extLst>
                    <a:ext uri="{FF2B5EF4-FFF2-40B4-BE49-F238E27FC236}">
                      <a16:creationId xmlns:a16="http://schemas.microsoft.com/office/drawing/2014/main" id="{745B80E5-48B2-45B1-A60C-32417F5215D7}"/>
                    </a:ext>
                  </a:extLst>
                </p:cNvPr>
                <p:cNvCxnSpPr>
                  <a:stCxn id="20" idx="3"/>
                  <a:endCxn id="46" idx="3"/>
                </p:cNvCxnSpPr>
                <p:nvPr/>
              </p:nvCxnSpPr>
              <p:spPr>
                <a:xfrm flipV="1">
                  <a:off x="9367911" y="3241506"/>
                  <a:ext cx="80005" cy="2114610"/>
                </a:xfrm>
                <a:prstGeom prst="bentConnector3">
                  <a:avLst>
                    <a:gd name="adj1" fmla="val 403091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cxnSp>
            <p:nvCxnSpPr>
              <p:cNvPr id="23" name="Curved Connector 166">
                <a:extLst>
                  <a:ext uri="{FF2B5EF4-FFF2-40B4-BE49-F238E27FC236}">
                    <a16:creationId xmlns:a16="http://schemas.microsoft.com/office/drawing/2014/main" id="{797D8F19-2915-4E2E-B2BE-9CAED9A41DA4}"/>
                  </a:ext>
                </a:extLst>
              </p:cNvPr>
              <p:cNvCxnSpPr>
                <a:cxnSpLocks/>
                <a:stCxn id="45" idx="0"/>
                <a:endCxn id="41" idx="2"/>
              </p:cNvCxnSpPr>
              <p:nvPr/>
            </p:nvCxnSpPr>
            <p:spPr>
              <a:xfrm rot="5400000" flipH="1" flipV="1">
                <a:off x="3580174" y="1132654"/>
                <a:ext cx="281011" cy="2892893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4" name="Curved Connector 167">
                <a:extLst>
                  <a:ext uri="{FF2B5EF4-FFF2-40B4-BE49-F238E27FC236}">
                    <a16:creationId xmlns:a16="http://schemas.microsoft.com/office/drawing/2014/main" id="{A467F4A4-7381-4891-A678-D62DB96BAA1F}"/>
                  </a:ext>
                </a:extLst>
              </p:cNvPr>
              <p:cNvCxnSpPr>
                <a:cxnSpLocks/>
                <a:stCxn id="48" idx="0"/>
                <a:endCxn id="41" idx="2"/>
              </p:cNvCxnSpPr>
              <p:nvPr/>
            </p:nvCxnSpPr>
            <p:spPr>
              <a:xfrm rot="5400000" flipH="1" flipV="1">
                <a:off x="5036859" y="2562246"/>
                <a:ext cx="253918" cy="6617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5" name="Curved Connector 168">
                <a:extLst>
                  <a:ext uri="{FF2B5EF4-FFF2-40B4-BE49-F238E27FC236}">
                    <a16:creationId xmlns:a16="http://schemas.microsoft.com/office/drawing/2014/main" id="{1032331C-C13C-4B66-A3D0-8BD067EABF20}"/>
                  </a:ext>
                </a:extLst>
              </p:cNvPr>
              <p:cNvCxnSpPr>
                <a:cxnSpLocks/>
                <a:stCxn id="46" idx="0"/>
                <a:endCxn id="41" idx="2"/>
              </p:cNvCxnSpPr>
              <p:nvPr/>
            </p:nvCxnSpPr>
            <p:spPr>
              <a:xfrm rot="16200000" flipV="1">
                <a:off x="6513787" y="1091935"/>
                <a:ext cx="253915" cy="2947235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6" name="Curved Connector 169">
                <a:extLst>
                  <a:ext uri="{FF2B5EF4-FFF2-40B4-BE49-F238E27FC236}">
                    <a16:creationId xmlns:a16="http://schemas.microsoft.com/office/drawing/2014/main" id="{DB011EF5-98A6-43AC-8FA2-1B4569BCDDEB}"/>
                  </a:ext>
                </a:extLst>
              </p:cNvPr>
              <p:cNvCxnSpPr>
                <a:cxnSpLocks/>
                <a:stCxn id="41" idx="1"/>
                <a:endCxn id="43" idx="2"/>
              </p:cNvCxnSpPr>
              <p:nvPr/>
            </p:nvCxnSpPr>
            <p:spPr>
              <a:xfrm rot="10800000" flipH="1">
                <a:off x="1558772" y="1246989"/>
                <a:ext cx="396303" cy="793412"/>
              </a:xfrm>
              <a:prstGeom prst="bentConnector4">
                <a:avLst>
                  <a:gd name="adj1" fmla="val -61188"/>
                  <a:gd name="adj2" fmla="val 75094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7" name="Curved Connector 170">
                <a:extLst>
                  <a:ext uri="{FF2B5EF4-FFF2-40B4-BE49-F238E27FC236}">
                    <a16:creationId xmlns:a16="http://schemas.microsoft.com/office/drawing/2014/main" id="{C021FD35-A2BC-40C8-AB8E-E69982479C76}"/>
                  </a:ext>
                </a:extLst>
              </p:cNvPr>
              <p:cNvCxnSpPr>
                <a:cxnSpLocks/>
                <a:stCxn id="41" idx="0"/>
                <a:endCxn id="39" idx="2"/>
              </p:cNvCxnSpPr>
              <p:nvPr/>
            </p:nvCxnSpPr>
            <p:spPr>
              <a:xfrm rot="16200000" flipV="1">
                <a:off x="4428418" y="903497"/>
                <a:ext cx="397340" cy="1080079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8" name="Curved Connector 171">
                <a:extLst>
                  <a:ext uri="{FF2B5EF4-FFF2-40B4-BE49-F238E27FC236}">
                    <a16:creationId xmlns:a16="http://schemas.microsoft.com/office/drawing/2014/main" id="{3AF508D5-E6E9-41D8-BF7A-3C17D5DFF54F}"/>
                  </a:ext>
                </a:extLst>
              </p:cNvPr>
              <p:cNvCxnSpPr>
                <a:cxnSpLocks/>
                <a:stCxn id="41" idx="0"/>
                <a:endCxn id="40" idx="2"/>
              </p:cNvCxnSpPr>
              <p:nvPr/>
            </p:nvCxnSpPr>
            <p:spPr>
              <a:xfrm rot="5400000" flipH="1" flipV="1">
                <a:off x="5494837" y="927298"/>
                <a:ext cx="387199" cy="1042620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9" name="Curved Connector 172">
                <a:extLst>
                  <a:ext uri="{FF2B5EF4-FFF2-40B4-BE49-F238E27FC236}">
                    <a16:creationId xmlns:a16="http://schemas.microsoft.com/office/drawing/2014/main" id="{66FA3190-30CE-4AC1-8349-70253DB5C5AE}"/>
                  </a:ext>
                </a:extLst>
              </p:cNvPr>
              <p:cNvCxnSpPr>
                <a:cxnSpLocks/>
                <a:stCxn id="41" idx="3"/>
                <a:endCxn id="44" idx="2"/>
              </p:cNvCxnSpPr>
              <p:nvPr/>
            </p:nvCxnSpPr>
            <p:spPr>
              <a:xfrm flipH="1" flipV="1">
                <a:off x="8386734" y="1264379"/>
                <a:ext cx="388745" cy="776022"/>
              </a:xfrm>
              <a:prstGeom prst="bentConnector4">
                <a:avLst>
                  <a:gd name="adj1" fmla="val -62377"/>
                  <a:gd name="adj2" fmla="val 75656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20" name="Flowchart: Process 173">
              <a:extLst>
                <a:ext uri="{FF2B5EF4-FFF2-40B4-BE49-F238E27FC236}">
                  <a16:creationId xmlns:a16="http://schemas.microsoft.com/office/drawing/2014/main" id="{8AD6D67B-AFF4-470F-9E5B-CEC660ECD167}"/>
                </a:ext>
              </a:extLst>
            </p:cNvPr>
            <p:cNvSpPr/>
            <p:nvPr/>
          </p:nvSpPr>
          <p:spPr>
            <a:xfrm>
              <a:off x="6874702" y="5499515"/>
              <a:ext cx="2691964" cy="510126"/>
            </a:xfrm>
            <a:prstGeom prst="flowChartProcess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Causa 3.c: No saber Ubicación o recorrido de sus cargas. </a:t>
              </a:r>
              <a:endParaRPr kumimoji="0" lang="es-CO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lowchart: Process 174">
              <a:extLst>
                <a:ext uri="{FF2B5EF4-FFF2-40B4-BE49-F238E27FC236}">
                  <a16:creationId xmlns:a16="http://schemas.microsoft.com/office/drawing/2014/main" id="{8F393D5B-5541-404F-AC08-234EDA0AF61B}"/>
                </a:ext>
              </a:extLst>
            </p:cNvPr>
            <p:cNvSpPr/>
            <p:nvPr/>
          </p:nvSpPr>
          <p:spPr>
            <a:xfrm>
              <a:off x="6890998" y="4867478"/>
              <a:ext cx="2675667" cy="510126"/>
            </a:xfrm>
            <a:prstGeom prst="flowChartProcess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Causa 3.b: Precios de los  fletas</a:t>
              </a:r>
              <a:endParaRPr kumimoji="0" lang="es-CO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642345" y="1991850"/>
            <a:ext cx="513432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 dirty="0"/>
              <a:t>Gracias</a:t>
            </a:r>
            <a:r>
              <a:rPr lang="en" sz="8000" dirty="0"/>
              <a:t>!</a:t>
            </a:r>
            <a:endParaRPr sz="8000"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Árbol de objetivos</a:t>
            </a:r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3188700"/>
            <a:ext cx="4004400" cy="1027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dirty="0"/>
              <a:t>Con tecnología líder ,  llevar la logística en una nueva dirección.  Ahorrando tiempo, optimizando las operaciones diarias entre conductor Vs. empresa de carga.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1119F302-9913-4167-BAE4-E6116B51EDEC}"/>
              </a:ext>
            </a:extLst>
          </p:cNvPr>
          <p:cNvGrpSpPr>
            <a:grpSpLocks noChangeAspect="1"/>
          </p:cNvGrpSpPr>
          <p:nvPr/>
        </p:nvGrpSpPr>
        <p:grpSpPr>
          <a:xfrm>
            <a:off x="237066" y="194278"/>
            <a:ext cx="8312388" cy="4817772"/>
            <a:chOff x="-625031" y="-95682"/>
            <a:chExt cx="10273399" cy="6878973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6040A956-A697-4F5D-9F7C-C2ED2702454A}"/>
                </a:ext>
              </a:extLst>
            </p:cNvPr>
            <p:cNvGrpSpPr/>
            <p:nvPr/>
          </p:nvGrpSpPr>
          <p:grpSpPr>
            <a:xfrm>
              <a:off x="-625031" y="-95682"/>
              <a:ext cx="10273399" cy="6878973"/>
              <a:chOff x="-612046" y="-89056"/>
              <a:chExt cx="10059962" cy="6402653"/>
            </a:xfrm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03C9CA8B-C0D7-487D-898E-5B5031FDAEA7}"/>
                  </a:ext>
                </a:extLst>
              </p:cNvPr>
              <p:cNvGrpSpPr/>
              <p:nvPr/>
            </p:nvGrpSpPr>
            <p:grpSpPr>
              <a:xfrm>
                <a:off x="-612046" y="-89056"/>
                <a:ext cx="10059962" cy="6402653"/>
                <a:chOff x="-612046" y="-89056"/>
                <a:chExt cx="10059962" cy="6402653"/>
              </a:xfrm>
            </p:grpSpPr>
            <p:grpSp>
              <p:nvGrpSpPr>
                <p:cNvPr id="18" name="Group 9">
                  <a:extLst>
                    <a:ext uri="{FF2B5EF4-FFF2-40B4-BE49-F238E27FC236}">
                      <a16:creationId xmlns:a16="http://schemas.microsoft.com/office/drawing/2014/main" id="{A944890E-DF05-4DFC-B728-1FC05600CA74}"/>
                    </a:ext>
                  </a:extLst>
                </p:cNvPr>
                <p:cNvGrpSpPr/>
                <p:nvPr/>
              </p:nvGrpSpPr>
              <p:grpSpPr>
                <a:xfrm>
                  <a:off x="-612046" y="-89056"/>
                  <a:ext cx="10059962" cy="6402653"/>
                  <a:chOff x="-612046" y="-89056"/>
                  <a:chExt cx="10059962" cy="6402653"/>
                </a:xfrm>
              </p:grpSpPr>
              <p:grpSp>
                <p:nvGrpSpPr>
                  <p:cNvPr id="25" name="Group 10">
                    <a:extLst>
                      <a:ext uri="{FF2B5EF4-FFF2-40B4-BE49-F238E27FC236}">
                        <a16:creationId xmlns:a16="http://schemas.microsoft.com/office/drawing/2014/main" id="{7B3DFBEB-6551-4ED3-9605-EDDEAE37DE16}"/>
                      </a:ext>
                    </a:extLst>
                  </p:cNvPr>
                  <p:cNvGrpSpPr/>
                  <p:nvPr/>
                </p:nvGrpSpPr>
                <p:grpSpPr>
                  <a:xfrm>
                    <a:off x="-612046" y="-89056"/>
                    <a:ext cx="1843660" cy="5823752"/>
                    <a:chOff x="-612046" y="-89056"/>
                    <a:chExt cx="1843660" cy="5823752"/>
                  </a:xfrm>
                </p:grpSpPr>
                <p:sp>
                  <p:nvSpPr>
                    <p:cNvPr id="39" name="Rounded Rectangle 11">
                      <a:extLst>
                        <a:ext uri="{FF2B5EF4-FFF2-40B4-BE49-F238E27FC236}">
                          <a16:creationId xmlns:a16="http://schemas.microsoft.com/office/drawing/2014/main" id="{5535AF83-0ABE-4217-B031-AD790D2274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576677"/>
                      <a:ext cx="1231614" cy="861921"/>
                    </a:xfrm>
                    <a:prstGeom prst="roundRect">
                      <a:avLst/>
                    </a:prstGeom>
                    <a:gradFill rotWithShape="1">
                      <a:gsLst>
                        <a:gs pos="0">
                          <a:sysClr val="windowText" lastClr="000000">
                            <a:tint val="50000"/>
                            <a:satMod val="300000"/>
                          </a:sysClr>
                        </a:gs>
                        <a:gs pos="35000">
                          <a:sysClr val="windowText" lastClr="000000">
                            <a:tint val="37000"/>
                            <a:satMod val="300000"/>
                          </a:sysClr>
                        </a:gs>
                        <a:gs pos="100000">
                          <a:sysClr val="windowText" lastClr="000000">
                            <a:tint val="15000"/>
                            <a:satMod val="350000"/>
                          </a:sys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Text" lastClr="000000">
                          <a:shade val="95000"/>
                          <a:satMod val="10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05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PROPÓSITO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" name="Rounded Rectangle 12">
                      <a:extLst>
                        <a:ext uri="{FF2B5EF4-FFF2-40B4-BE49-F238E27FC236}">
                          <a16:creationId xmlns:a16="http://schemas.microsoft.com/office/drawing/2014/main" id="{0FBB62A5-18DE-407D-BCCC-31BE21CD75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89056"/>
                      <a:ext cx="940677" cy="1375693"/>
                    </a:xfrm>
                    <a:prstGeom prst="roundRect">
                      <a:avLst/>
                    </a:prstGeom>
                    <a:gradFill rotWithShape="1">
                      <a:gsLst>
                        <a:gs pos="0">
                          <a:sysClr val="windowText" lastClr="000000">
                            <a:tint val="50000"/>
                            <a:satMod val="300000"/>
                          </a:sysClr>
                        </a:gs>
                        <a:gs pos="35000">
                          <a:sysClr val="windowText" lastClr="000000">
                            <a:tint val="37000"/>
                            <a:satMod val="300000"/>
                          </a:sysClr>
                        </a:gs>
                        <a:gs pos="100000">
                          <a:sysClr val="windowText" lastClr="000000">
                            <a:tint val="15000"/>
                            <a:satMod val="350000"/>
                          </a:sys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Text" lastClr="000000">
                          <a:shade val="95000"/>
                          <a:satMod val="10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IMPACTOS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" name="Rounded Rectangle 13">
                      <a:extLst>
                        <a:ext uri="{FF2B5EF4-FFF2-40B4-BE49-F238E27FC236}">
                          <a16:creationId xmlns:a16="http://schemas.microsoft.com/office/drawing/2014/main" id="{A88B62D4-A0E9-48DC-AE3E-AB0FD2B2F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12046" y="2616157"/>
                      <a:ext cx="1428360" cy="1274371"/>
                    </a:xfrm>
                    <a:prstGeom prst="roundRect">
                      <a:avLst/>
                    </a:prstGeom>
                    <a:gradFill rotWithShape="1">
                      <a:gsLst>
                        <a:gs pos="0">
                          <a:sysClr val="windowText" lastClr="000000">
                            <a:tint val="50000"/>
                            <a:satMod val="300000"/>
                          </a:sysClr>
                        </a:gs>
                        <a:gs pos="35000">
                          <a:sysClr val="windowText" lastClr="000000">
                            <a:tint val="37000"/>
                            <a:satMod val="300000"/>
                          </a:sysClr>
                        </a:gs>
                        <a:gs pos="100000">
                          <a:sysClr val="windowText" lastClr="000000">
                            <a:tint val="15000"/>
                            <a:satMod val="350000"/>
                          </a:sys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Text" lastClr="000000">
                          <a:shade val="95000"/>
                          <a:satMod val="10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EFECTO DIRECTO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2" name="Rounded Rectangle 14">
                      <a:extLst>
                        <a:ext uri="{FF2B5EF4-FFF2-40B4-BE49-F238E27FC236}">
                          <a16:creationId xmlns:a16="http://schemas.microsoft.com/office/drawing/2014/main" id="{50D8B285-B38B-4CC0-8517-74A320E7F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60891" y="4049293"/>
                      <a:ext cx="1145229" cy="1685403"/>
                    </a:xfrm>
                    <a:prstGeom prst="roundRect">
                      <a:avLst/>
                    </a:prstGeom>
                    <a:gradFill rotWithShape="1">
                      <a:gsLst>
                        <a:gs pos="0">
                          <a:sysClr val="windowText" lastClr="000000">
                            <a:tint val="50000"/>
                            <a:satMod val="300000"/>
                          </a:sysClr>
                        </a:gs>
                        <a:gs pos="35000">
                          <a:sysClr val="windowText" lastClr="000000">
                            <a:tint val="37000"/>
                            <a:satMod val="300000"/>
                          </a:sysClr>
                        </a:gs>
                        <a:gs pos="100000">
                          <a:sysClr val="windowText" lastClr="000000">
                            <a:tint val="15000"/>
                            <a:satMod val="350000"/>
                          </a:sys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Text" lastClr="000000">
                          <a:shade val="95000"/>
                          <a:satMod val="10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PRODUCTO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6" name="Group 15">
                    <a:extLst>
                      <a:ext uri="{FF2B5EF4-FFF2-40B4-BE49-F238E27FC236}">
                        <a16:creationId xmlns:a16="http://schemas.microsoft.com/office/drawing/2014/main" id="{AB539A01-B0BF-4B54-8C8B-CFBEA360368D}"/>
                      </a:ext>
                    </a:extLst>
                  </p:cNvPr>
                  <p:cNvGrpSpPr/>
                  <p:nvPr/>
                </p:nvGrpSpPr>
                <p:grpSpPr>
                  <a:xfrm>
                    <a:off x="940654" y="-2129"/>
                    <a:ext cx="8507262" cy="6315726"/>
                    <a:chOff x="-1269146" y="-316454"/>
                    <a:chExt cx="8507262" cy="6315726"/>
                  </a:xfrm>
                </p:grpSpPr>
                <p:sp>
                  <p:nvSpPr>
                    <p:cNvPr id="27" name="Flowchart: Process 16">
                      <a:extLst>
                        <a:ext uri="{FF2B5EF4-FFF2-40B4-BE49-F238E27FC236}">
                          <a16:creationId xmlns:a16="http://schemas.microsoft.com/office/drawing/2014/main" id="{E27BDEE8-F063-41ED-BD0A-92120402A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2846" y="-316454"/>
                      <a:ext cx="2028800" cy="1266510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Impacto 2: facilitar las formas de envíos actuales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" name="Flowchart: Process 17">
                      <a:extLst>
                        <a:ext uri="{FF2B5EF4-FFF2-40B4-BE49-F238E27FC236}">
                          <a16:creationId xmlns:a16="http://schemas.microsoft.com/office/drawing/2014/main" id="{E567CDB9-F16F-4F02-977A-AE6EA3B611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5546" y="-306314"/>
                      <a:ext cx="2028800" cy="1246996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Impacto 3: generar más confianza al momento de entregar sus productos de carga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" name="Flowchart: Process 18">
                      <a:extLst>
                        <a:ext uri="{FF2B5EF4-FFF2-40B4-BE49-F238E27FC236}">
                          <a16:creationId xmlns:a16="http://schemas.microsoft.com/office/drawing/2014/main" id="{4A80BB76-F72E-4EB0-845A-6DF9ECBB7F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51027" y="1414976"/>
                      <a:ext cx="7601559" cy="709295"/>
                    </a:xfrm>
                    <a:prstGeom prst="flowChartProcess">
                      <a:avLst/>
                    </a:prstGeom>
                    <a:gradFill>
                      <a:gsLst>
                        <a:gs pos="0">
                          <a:srgbClr val="4F81BD">
                            <a:shade val="51000"/>
                            <a:satMod val="130000"/>
                          </a:srgbClr>
                        </a:gs>
                        <a:gs pos="80000">
                          <a:srgbClr val="4F81BD">
                            <a:shade val="93000"/>
                            <a:satMod val="130000"/>
                          </a:srgbClr>
                        </a:gs>
                        <a:gs pos="100000">
                          <a:srgbClr val="4F81BD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Propósito: Solucionar problemas de transportes de carga a las empresas que no cuenta con estos servicios  y dar la oportunidad a las personas  que tengan vehículos de carga común.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" name="Flowchart: Process 19">
                      <a:extLst>
                        <a:ext uri="{FF2B5EF4-FFF2-40B4-BE49-F238E27FC236}">
                          <a16:creationId xmlns:a16="http://schemas.microsoft.com/office/drawing/2014/main" id="{5C17B2AE-744D-4D32-BA11-F77BAFCBDA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599" y="3789147"/>
                      <a:ext cx="1563074" cy="1631226"/>
                    </a:xfrm>
                    <a:prstGeom prst="flowChartProcess">
                      <a:avLst/>
                    </a:prstGeom>
                    <a:solidFill>
                      <a:srgbClr val="1F497D">
                        <a:lumMod val="20000"/>
                        <a:lumOff val="8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Producto 1.b: 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Generar más opciones de empleo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" name="Flowchart: Process 20">
                      <a:extLst>
                        <a:ext uri="{FF2B5EF4-FFF2-40B4-BE49-F238E27FC236}">
                          <a16:creationId xmlns:a16="http://schemas.microsoft.com/office/drawing/2014/main" id="{7C025620-0825-4683-941A-7295DDCD75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53354" y="-314332"/>
                      <a:ext cx="1813029" cy="1364656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Impacto 1: Tener muchas alternativas al momento de enviar cargar</a:t>
                      </a:r>
                      <a:endParaRPr lang="es-CO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" name="Flowchart: Process 21">
                      <a:extLst>
                        <a:ext uri="{FF2B5EF4-FFF2-40B4-BE49-F238E27FC236}">
                          <a16:creationId xmlns:a16="http://schemas.microsoft.com/office/drawing/2014/main" id="{31BAC959-132C-414B-B9BC-273A37DC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2534" y="-296940"/>
                      <a:ext cx="2028799" cy="1246995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Impacto 4: A las pequeñas empresas facilitarles llevar sus productos.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3" name="Flowchart: Process 22">
                      <a:extLst>
                        <a:ext uri="{FF2B5EF4-FFF2-40B4-BE49-F238E27FC236}">
                          <a16:creationId xmlns:a16="http://schemas.microsoft.com/office/drawing/2014/main" id="{EEB046CF-07F1-46D6-A9BE-B9703973D0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269123" y="2405282"/>
                      <a:ext cx="2667111" cy="1097989"/>
                    </a:xfrm>
                    <a:prstGeom prst="flowChartProcess">
                      <a:avLst/>
                    </a:prstGeom>
                    <a:solidFill>
                      <a:srgbClr val="1F497D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Efecto Directo 1: Dar oportunidad de negocio a personas de vehículos de cargas común.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4" name="Flowchart: Process 23">
                      <a:extLst>
                        <a:ext uri="{FF2B5EF4-FFF2-40B4-BE49-F238E27FC236}">
                          <a16:creationId xmlns:a16="http://schemas.microsoft.com/office/drawing/2014/main" id="{72194DFC-8ED2-4312-A705-6643AFCDF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1005" y="2378186"/>
                      <a:ext cx="2667111" cy="1097989"/>
                    </a:xfrm>
                    <a:prstGeom prst="flowChartProcess">
                      <a:avLst/>
                    </a:prstGeom>
                    <a:solidFill>
                      <a:srgbClr val="1F497D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Efecto Directo 3: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control de su carga (Recorrido, estado)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Flowchart: Process 24">
                      <a:extLst>
                        <a:ext uri="{FF2B5EF4-FFF2-40B4-BE49-F238E27FC236}">
                          <a16:creationId xmlns:a16="http://schemas.microsoft.com/office/drawing/2014/main" id="{6C73D999-55F9-436E-8250-854E16BC0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8051" y="3789147"/>
                      <a:ext cx="2009333" cy="1631226"/>
                    </a:xfrm>
                    <a:prstGeom prst="flowChartProcess">
                      <a:avLst/>
                    </a:prstGeom>
                    <a:solidFill>
                      <a:srgbClr val="1F497D">
                        <a:lumMod val="20000"/>
                        <a:lumOff val="8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Producto 2.a: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Elegir la mejor opción de los postulantes (subasta inversa)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" name="Flowchart: Process 25">
                      <a:extLst>
                        <a:ext uri="{FF2B5EF4-FFF2-40B4-BE49-F238E27FC236}">
                          <a16:creationId xmlns:a16="http://schemas.microsoft.com/office/drawing/2014/main" id="{D1B352DD-F140-4B21-BB42-831BE88E13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7154" y="2378188"/>
                      <a:ext cx="2667111" cy="1097989"/>
                    </a:xfrm>
                    <a:prstGeom prst="flowChartProcess">
                      <a:avLst/>
                    </a:prstGeom>
                    <a:solidFill>
                      <a:srgbClr val="1F497D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Efecto Directo 2: Dar opciones a las empresas como: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Mejores precios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" name="Flowchart: Process 26">
                      <a:extLst>
                        <a:ext uri="{FF2B5EF4-FFF2-40B4-BE49-F238E27FC236}">
                          <a16:creationId xmlns:a16="http://schemas.microsoft.com/office/drawing/2014/main" id="{A6B54F0E-FAB5-4C64-9DCA-418BE73E9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269146" y="3789149"/>
                      <a:ext cx="1539731" cy="2210123"/>
                    </a:xfrm>
                    <a:prstGeom prst="flowChartProcess">
                      <a:avLst/>
                    </a:prstGeom>
                    <a:solidFill>
                      <a:srgbClr val="1F497D">
                        <a:lumMod val="20000"/>
                        <a:lumOff val="8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Producto 1.a: 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Ofrecer servicio de pendiendo la ubicación del usuario (sitios donde no van empresas reconocidas) 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Flowchart: Process 27">
                      <a:extLst>
                        <a:ext uri="{FF2B5EF4-FFF2-40B4-BE49-F238E27FC236}">
                          <a16:creationId xmlns:a16="http://schemas.microsoft.com/office/drawing/2014/main" id="{C69F7BD0-B9F4-4C64-BE87-702B0B634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1005" y="3734970"/>
                      <a:ext cx="2652961" cy="510523"/>
                    </a:xfrm>
                    <a:prstGeom prst="flowChartProcess">
                      <a:avLst/>
                    </a:prstGeom>
                    <a:solidFill>
                      <a:srgbClr val="1F497D">
                        <a:lumMod val="20000"/>
                        <a:lumOff val="8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Producto 3.a: Datos de conductor (perfil del conductor)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cxnSp>
              <p:nvCxnSpPr>
                <p:cNvPr id="19" name="Curved Connector 160">
                  <a:extLst>
                    <a:ext uri="{FF2B5EF4-FFF2-40B4-BE49-F238E27FC236}">
                      <a16:creationId xmlns:a16="http://schemas.microsoft.com/office/drawing/2014/main" id="{27A26268-3C6E-491B-8BC6-CB38EBB1A21A}"/>
                    </a:ext>
                  </a:extLst>
                </p:cNvPr>
                <p:cNvCxnSpPr>
                  <a:cxnSpLocks/>
                  <a:stCxn id="37" idx="0"/>
                  <a:endCxn id="33" idx="2"/>
                </p:cNvCxnSpPr>
                <p:nvPr/>
              </p:nvCxnSpPr>
              <p:spPr>
                <a:xfrm rot="5400000" flipH="1" flipV="1">
                  <a:off x="1849438" y="3678680"/>
                  <a:ext cx="285878" cy="563713"/>
                </a:xfrm>
                <a:prstGeom prst="bentConnector3">
                  <a:avLst>
                    <a:gd name="adj1" fmla="val 50000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0" name="Curved Connector 161">
                  <a:extLst>
                    <a:ext uri="{FF2B5EF4-FFF2-40B4-BE49-F238E27FC236}">
                      <a16:creationId xmlns:a16="http://schemas.microsoft.com/office/drawing/2014/main" id="{A10A04BD-A81D-4480-9F02-78E9740456BB}"/>
                    </a:ext>
                  </a:extLst>
                </p:cNvPr>
                <p:cNvCxnSpPr>
                  <a:stCxn id="30" idx="0"/>
                  <a:endCxn id="33" idx="2"/>
                </p:cNvCxnSpPr>
                <p:nvPr/>
              </p:nvCxnSpPr>
              <p:spPr>
                <a:xfrm rot="16200000" flipV="1">
                  <a:off x="2680147" y="3411682"/>
                  <a:ext cx="285877" cy="1097703"/>
                </a:xfrm>
                <a:prstGeom prst="bentConnector3">
                  <a:avLst>
                    <a:gd name="adj1" fmla="val 50000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1" name="Curved Connector 162">
                  <a:extLst>
                    <a:ext uri="{FF2B5EF4-FFF2-40B4-BE49-F238E27FC236}">
                      <a16:creationId xmlns:a16="http://schemas.microsoft.com/office/drawing/2014/main" id="{D165973D-5A84-45ED-B55C-A14E3D34168D}"/>
                    </a:ext>
                  </a:extLst>
                </p:cNvPr>
                <p:cNvCxnSpPr>
                  <a:stCxn id="35" idx="0"/>
                  <a:endCxn id="36" idx="2"/>
                </p:cNvCxnSpPr>
                <p:nvPr/>
              </p:nvCxnSpPr>
              <p:spPr>
                <a:xfrm rot="16200000" flipV="1">
                  <a:off x="5070029" y="3880983"/>
                  <a:ext cx="312971" cy="132008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2" name="Curved Connector 163">
                  <a:extLst>
                    <a:ext uri="{FF2B5EF4-FFF2-40B4-BE49-F238E27FC236}">
                      <a16:creationId xmlns:a16="http://schemas.microsoft.com/office/drawing/2014/main" id="{1121DA38-0D70-4D46-9D6C-FB03B83C8DB3}"/>
                    </a:ext>
                  </a:extLst>
                </p:cNvPr>
                <p:cNvCxnSpPr>
                  <a:stCxn id="9" idx="1"/>
                  <a:endCxn id="34" idx="1"/>
                </p:cNvCxnSpPr>
                <p:nvPr/>
              </p:nvCxnSpPr>
              <p:spPr>
                <a:xfrm rot="10800000" flipH="1">
                  <a:off x="6780715" y="3241506"/>
                  <a:ext cx="89" cy="1654996"/>
                </a:xfrm>
                <a:prstGeom prst="bentConnector3">
                  <a:avLst>
                    <a:gd name="adj1" fmla="val -175172414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3" name="Curved Connector 164">
                  <a:extLst>
                    <a:ext uri="{FF2B5EF4-FFF2-40B4-BE49-F238E27FC236}">
                      <a16:creationId xmlns:a16="http://schemas.microsoft.com/office/drawing/2014/main" id="{33F04618-BE2B-43E1-BA5D-91CEC99BCC25}"/>
                    </a:ext>
                  </a:extLst>
                </p:cNvPr>
                <p:cNvCxnSpPr>
                  <a:stCxn id="38" idx="0"/>
                  <a:endCxn id="34" idx="2"/>
                </p:cNvCxnSpPr>
                <p:nvPr/>
              </p:nvCxnSpPr>
              <p:spPr>
                <a:xfrm rot="5400000" flipH="1" flipV="1">
                  <a:off x="7981426" y="3916360"/>
                  <a:ext cx="258795" cy="7076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4" name="Curved Connector 165">
                  <a:extLst>
                    <a:ext uri="{FF2B5EF4-FFF2-40B4-BE49-F238E27FC236}">
                      <a16:creationId xmlns:a16="http://schemas.microsoft.com/office/drawing/2014/main" id="{0543EC26-5518-433D-84E7-3EB393879D90}"/>
                    </a:ext>
                  </a:extLst>
                </p:cNvPr>
                <p:cNvCxnSpPr>
                  <a:stCxn id="8" idx="3"/>
                  <a:endCxn id="34" idx="3"/>
                </p:cNvCxnSpPr>
                <p:nvPr/>
              </p:nvCxnSpPr>
              <p:spPr>
                <a:xfrm flipV="1">
                  <a:off x="9416753" y="3241506"/>
                  <a:ext cx="31163" cy="2255791"/>
                </a:xfrm>
                <a:prstGeom prst="bentConnector3">
                  <a:avLst>
                    <a:gd name="adj1" fmla="val 505399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cxnSp>
            <p:nvCxnSpPr>
              <p:cNvPr id="11" name="Curved Connector 166">
                <a:extLst>
                  <a:ext uri="{FF2B5EF4-FFF2-40B4-BE49-F238E27FC236}">
                    <a16:creationId xmlns:a16="http://schemas.microsoft.com/office/drawing/2014/main" id="{84D248FA-D3B7-440B-A321-366F56D733FD}"/>
                  </a:ext>
                </a:extLst>
              </p:cNvPr>
              <p:cNvCxnSpPr>
                <a:cxnSpLocks/>
                <a:stCxn id="33" idx="0"/>
                <a:endCxn id="29" idx="2"/>
              </p:cNvCxnSpPr>
              <p:nvPr/>
            </p:nvCxnSpPr>
            <p:spPr>
              <a:xfrm rot="5400000" flipH="1" flipV="1">
                <a:off x="3676387" y="1036441"/>
                <a:ext cx="281011" cy="3085320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" name="Curved Connector 167">
                <a:extLst>
                  <a:ext uri="{FF2B5EF4-FFF2-40B4-BE49-F238E27FC236}">
                    <a16:creationId xmlns:a16="http://schemas.microsoft.com/office/drawing/2014/main" id="{32D443FD-6A09-48D3-BBCE-938F22D0E79A}"/>
                  </a:ext>
                </a:extLst>
              </p:cNvPr>
              <p:cNvCxnSpPr>
                <a:cxnSpLocks/>
                <a:stCxn id="36" idx="0"/>
                <a:endCxn id="29" idx="2"/>
              </p:cNvCxnSpPr>
              <p:nvPr/>
            </p:nvCxnSpPr>
            <p:spPr>
              <a:xfrm rot="5400000" flipH="1" flipV="1">
                <a:off x="5133072" y="2466033"/>
                <a:ext cx="253917" cy="199043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" name="Curved Connector 168">
                <a:extLst>
                  <a:ext uri="{FF2B5EF4-FFF2-40B4-BE49-F238E27FC236}">
                    <a16:creationId xmlns:a16="http://schemas.microsoft.com/office/drawing/2014/main" id="{FF6443B6-ED18-494C-84F3-2DA46B111C85}"/>
                  </a:ext>
                </a:extLst>
              </p:cNvPr>
              <p:cNvCxnSpPr>
                <a:cxnSpLocks/>
                <a:stCxn id="34" idx="0"/>
                <a:endCxn id="29" idx="2"/>
              </p:cNvCxnSpPr>
              <p:nvPr/>
            </p:nvCxnSpPr>
            <p:spPr>
              <a:xfrm rot="16200000" flipV="1">
                <a:off x="6609999" y="1188149"/>
                <a:ext cx="253915" cy="2754808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" name="Curved Connector 169">
                <a:extLst>
                  <a:ext uri="{FF2B5EF4-FFF2-40B4-BE49-F238E27FC236}">
                    <a16:creationId xmlns:a16="http://schemas.microsoft.com/office/drawing/2014/main" id="{1FFA8D0E-2A64-4162-968E-CA0FFFBD8A92}"/>
                  </a:ext>
                </a:extLst>
              </p:cNvPr>
              <p:cNvCxnSpPr>
                <a:cxnSpLocks/>
                <a:stCxn id="29" idx="1"/>
                <a:endCxn id="31" idx="2"/>
              </p:cNvCxnSpPr>
              <p:nvPr/>
            </p:nvCxnSpPr>
            <p:spPr>
              <a:xfrm rot="10800000" flipH="1">
                <a:off x="1558772" y="1364650"/>
                <a:ext cx="504189" cy="719300"/>
              </a:xfrm>
              <a:prstGeom prst="bentConnector4">
                <a:avLst>
                  <a:gd name="adj1" fmla="val -48774"/>
                  <a:gd name="adj2" fmla="val 74652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" name="Curved Connector 170">
                <a:extLst>
                  <a:ext uri="{FF2B5EF4-FFF2-40B4-BE49-F238E27FC236}">
                    <a16:creationId xmlns:a16="http://schemas.microsoft.com/office/drawing/2014/main" id="{381200E3-480E-416A-8E2C-D23DEACCC968}"/>
                  </a:ext>
                </a:extLst>
              </p:cNvPr>
              <p:cNvCxnSpPr>
                <a:cxnSpLocks/>
                <a:stCxn id="29" idx="0"/>
                <a:endCxn id="27" idx="2"/>
              </p:cNvCxnSpPr>
              <p:nvPr/>
            </p:nvCxnSpPr>
            <p:spPr>
              <a:xfrm rot="16200000" flipV="1">
                <a:off x="4490839" y="860587"/>
                <a:ext cx="464920" cy="1272506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" name="Curved Connector 171">
                <a:extLst>
                  <a:ext uri="{FF2B5EF4-FFF2-40B4-BE49-F238E27FC236}">
                    <a16:creationId xmlns:a16="http://schemas.microsoft.com/office/drawing/2014/main" id="{78DE6C3A-1F56-45C8-9D05-671061091A9E}"/>
                  </a:ext>
                </a:extLst>
              </p:cNvPr>
              <p:cNvCxnSpPr>
                <a:cxnSpLocks/>
                <a:stCxn id="29" idx="0"/>
                <a:endCxn id="28" idx="2"/>
              </p:cNvCxnSpPr>
              <p:nvPr/>
            </p:nvCxnSpPr>
            <p:spPr>
              <a:xfrm rot="5400000" flipH="1" flipV="1">
                <a:off x="5547502" y="1067058"/>
                <a:ext cx="474294" cy="850194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" name="Curved Connector 172">
                <a:extLst>
                  <a:ext uri="{FF2B5EF4-FFF2-40B4-BE49-F238E27FC236}">
                    <a16:creationId xmlns:a16="http://schemas.microsoft.com/office/drawing/2014/main" id="{B7098B26-5517-4A33-85DD-9B52A548DEAE}"/>
                  </a:ext>
                </a:extLst>
              </p:cNvPr>
              <p:cNvCxnSpPr>
                <a:cxnSpLocks/>
                <a:stCxn id="29" idx="3"/>
                <a:endCxn id="32" idx="2"/>
              </p:cNvCxnSpPr>
              <p:nvPr/>
            </p:nvCxnSpPr>
            <p:spPr>
              <a:xfrm flipH="1" flipV="1">
                <a:off x="8386734" y="1264380"/>
                <a:ext cx="773598" cy="819569"/>
              </a:xfrm>
              <a:prstGeom prst="bentConnector4">
                <a:avLst>
                  <a:gd name="adj1" fmla="val -31788"/>
                  <a:gd name="adj2" fmla="val 71636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8" name="Flowchart: Process 42">
              <a:extLst>
                <a:ext uri="{FF2B5EF4-FFF2-40B4-BE49-F238E27FC236}">
                  <a16:creationId xmlns:a16="http://schemas.microsoft.com/office/drawing/2014/main" id="{DBC808FC-C10B-451B-8F74-38DDF2577CEC}"/>
                </a:ext>
              </a:extLst>
            </p:cNvPr>
            <p:cNvSpPr/>
            <p:nvPr/>
          </p:nvSpPr>
          <p:spPr>
            <a:xfrm>
              <a:off x="6924579" y="5651199"/>
              <a:ext cx="2691964" cy="510126"/>
            </a:xfrm>
            <a:prstGeom prst="flowChartProcess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ES" sz="11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Producto 3.c: Ubicación tiempo real.</a:t>
              </a:r>
              <a:endParaRPr lang="es-CO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lowchart: Process 43">
              <a:extLst>
                <a:ext uri="{FF2B5EF4-FFF2-40B4-BE49-F238E27FC236}">
                  <a16:creationId xmlns:a16="http://schemas.microsoft.com/office/drawing/2014/main" id="{CE974A1E-C4D0-4A59-A7FE-B9DF76458874}"/>
                </a:ext>
              </a:extLst>
            </p:cNvPr>
            <p:cNvSpPr/>
            <p:nvPr/>
          </p:nvSpPr>
          <p:spPr>
            <a:xfrm>
              <a:off x="6924579" y="5005709"/>
              <a:ext cx="2675667" cy="510126"/>
            </a:xfrm>
            <a:prstGeom prst="flowChartProcess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ES" sz="11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Producto 3.b: Calificación de servicio</a:t>
              </a:r>
              <a:endParaRPr lang="es-CO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1499254" y="2871687"/>
            <a:ext cx="614544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/>
              <a:t>Estado del arte</a:t>
            </a:r>
            <a:endParaRPr sz="6000" dirty="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1400" dirty="0"/>
              <a:t>Análisis de competencia Nacional e Internacional</a:t>
            </a:r>
            <a:endParaRPr sz="1400" dirty="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Uber </a:t>
            </a:r>
            <a:r>
              <a:rPr lang="es-CO" dirty="0" err="1"/>
              <a:t>Freight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962437" y="2394413"/>
            <a:ext cx="4608000" cy="1470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CO" dirty="0"/>
              <a:t>Uber lanza oficialmente Uber </a:t>
            </a:r>
            <a:r>
              <a:rPr lang="es-CO" dirty="0" err="1"/>
              <a:t>Freight</a:t>
            </a:r>
            <a:r>
              <a:rPr lang="es-CO" dirty="0"/>
              <a:t>, nuevo servicio de la compañía que combina a los camioneros con compañías que necesitan cargamentos enviados en todo el país.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D39AEA6E-F493-4617-89A7-02A5A259D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597" y="1384369"/>
            <a:ext cx="2185827" cy="14704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AA0B51-0958-4254-97BA-9F4D7825E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729" y="2929318"/>
            <a:ext cx="600476" cy="12037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173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Jose Lominett. Ceo de GOCARGO. Descubrió que existen alrededor de 1.000 compañias y mas de 20.000 trasnportistas registrados ante el Ministerio de Transporte.</a:t>
            </a:r>
            <a:endParaRPr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GoCargo</a:t>
            </a:r>
            <a:endParaRPr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132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dirty="0"/>
              <a:t>Empresa Barranquillera con más de 4 años en el mercado colombiano.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D22EC7C-008D-42C6-B83D-264209A7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25" y="1640392"/>
            <a:ext cx="2436641" cy="16259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514600" y="4216400"/>
            <a:ext cx="4434450" cy="9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600" b="0" dirty="0">
                <a:solidFill>
                  <a:srgbClr val="FFFFFF"/>
                </a:solidFill>
              </a:rPr>
              <a:t>Alcance</a:t>
            </a:r>
            <a:endParaRPr sz="6600" b="0" dirty="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786</Words>
  <Application>Microsoft Office PowerPoint</Application>
  <PresentationFormat>Presentación en pantalla (16:9)</PresentationFormat>
  <Paragraphs>148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Poppins</vt:lpstr>
      <vt:lpstr>Times New Roman</vt:lpstr>
      <vt:lpstr>Arial</vt:lpstr>
      <vt:lpstr>Poppins Light</vt:lpstr>
      <vt:lpstr>Calibri</vt:lpstr>
      <vt:lpstr>Cymbeline template</vt:lpstr>
      <vt:lpstr>LOGISTIC  HDR</vt:lpstr>
      <vt:lpstr>Árbol de Problemas!</vt:lpstr>
      <vt:lpstr>Presentación de PowerPoint</vt:lpstr>
      <vt:lpstr>Árbol de objetivos</vt:lpstr>
      <vt:lpstr>Presentación de PowerPoint</vt:lpstr>
      <vt:lpstr>Estado del arte</vt:lpstr>
      <vt:lpstr>Uber Freight</vt:lpstr>
      <vt:lpstr>GoCargo</vt:lpstr>
      <vt:lpstr>Alcance</vt:lpstr>
      <vt:lpstr>Logistic HDR</vt:lpstr>
      <vt:lpstr>Colombia</vt:lpstr>
      <vt:lpstr>Funcionalidad</vt:lpstr>
      <vt:lpstr>Procesos</vt:lpstr>
      <vt:lpstr>Casos de Uso</vt:lpstr>
      <vt:lpstr>Diagrama de secuencia</vt:lpstr>
      <vt:lpstr>Presentación de PowerPoint</vt:lpstr>
      <vt:lpstr>MockUp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Servidor  FIREBASE</vt:lpstr>
      <vt:lpstr>Presentación de PowerPoint</vt:lpstr>
      <vt:lpstr>Base de Datos</vt:lpstr>
      <vt:lpstr>Presentación de PowerPoint</vt:lpstr>
      <vt:lpstr>Presentación de PowerPoint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 HDR</dc:title>
  <dc:creator>rodrigo velosa</dc:creator>
  <cp:lastModifiedBy>APRENDIZ</cp:lastModifiedBy>
  <cp:revision>20</cp:revision>
  <dcterms:modified xsi:type="dcterms:W3CDTF">2019-06-29T19:05:40Z</dcterms:modified>
</cp:coreProperties>
</file>