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Raleway" pitchFamily="2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8795E0-79C0-4934-9C81-D897CC5121C4}">
  <a:tblStyle styleId="{BF8795E0-79C0-4934-9C81-D897CC5121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4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efcc97f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efcc97f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639949b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639949b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c639949b5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c639949b5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c639949b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c639949b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c639949b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c639949b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db837281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db837281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db83728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db83728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db837281c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db837281c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c639949b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c639949b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c639949b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0c639949b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c639949b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c639949b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c639949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c639949b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db837281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db837281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0db837281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0db837281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db837281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0db837281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db837281c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0db837281c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c81b10e7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0c81b10e7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0c81b10e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0c81b10e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0c81b10e7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0c81b10e7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0c81b10e7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0c81b10e7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0c81b10e7f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0c81b10e7f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c81b10e7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0c81b10e7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639949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639949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0c81b10e7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0c81b10e7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c81b10e7f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c81b10e7f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0c81b10e7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0c81b10e7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0c81b10e7f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0c81b10e7f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0c81b10e7f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0c81b10e7f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0c81b10e7f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0c81b10e7f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0c81b10e7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0c81b10e7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639949b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c639949b5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05423df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05423df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639949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639949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b837281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db837281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db837281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db837281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db837281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db837281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1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2.png"/><Relationship Id="rId15" Type="http://schemas.openxmlformats.org/officeDocument/2006/relationships/image" Target="../media/image28.png"/><Relationship Id="rId10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36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41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36.png"/><Relationship Id="rId5" Type="http://schemas.openxmlformats.org/officeDocument/2006/relationships/image" Target="../media/image1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36.png"/><Relationship Id="rId5" Type="http://schemas.openxmlformats.org/officeDocument/2006/relationships/image" Target="../media/image1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4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9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37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56.png"/><Relationship Id="rId4" Type="http://schemas.openxmlformats.org/officeDocument/2006/relationships/image" Target="../media/image2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2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67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75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73.png"/><Relationship Id="rId5" Type="http://schemas.openxmlformats.org/officeDocument/2006/relationships/image" Target="../media/image36.png"/><Relationship Id="rId10" Type="http://schemas.openxmlformats.org/officeDocument/2006/relationships/image" Target="../media/image72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gif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13552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Attack on Distance Predictor by Mimicking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Target’s Optical Sample Distribution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0" y="4636225"/>
            <a:ext cx="9144000" cy="5073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351950" y="3881475"/>
            <a:ext cx="644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Alex Ferrando         Víctor Novelle         Marc Ruiz         Luis Velasco  </a:t>
            </a:r>
            <a:endParaRPr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t="5923" b="13483"/>
          <a:stretch/>
        </p:blipFill>
        <p:spPr>
          <a:xfrm>
            <a:off x="3291750" y="2658375"/>
            <a:ext cx="1224000" cy="1223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6145" y="2657922"/>
            <a:ext cx="1224000" cy="12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4225" y="2657925"/>
            <a:ext cx="1224000" cy="12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6700" y="2657925"/>
            <a:ext cx="1224000" cy="12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0" y="4947075"/>
            <a:ext cx="9144000" cy="196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/>
        </p:nvSpPr>
        <p:spPr>
          <a:xfrm>
            <a:off x="269175" y="450700"/>
            <a:ext cx="389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Defense proposal  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4288" y="2148172"/>
            <a:ext cx="916050" cy="916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2"/>
          <p:cNvGrpSpPr/>
          <p:nvPr/>
        </p:nvGrpSpPr>
        <p:grpSpPr>
          <a:xfrm>
            <a:off x="5343125" y="1992476"/>
            <a:ext cx="1192412" cy="1158550"/>
            <a:chOff x="5728700" y="1881526"/>
            <a:chExt cx="1192412" cy="1158550"/>
          </a:xfrm>
        </p:grpSpPr>
        <p:pic>
          <p:nvPicPr>
            <p:cNvPr id="211" name="Google Shape;211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62562" y="1881526"/>
              <a:ext cx="1158550" cy="115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2"/>
            <p:cNvSpPr/>
            <p:nvPr/>
          </p:nvSpPr>
          <p:spPr>
            <a:xfrm>
              <a:off x="5728700" y="1944900"/>
              <a:ext cx="487200" cy="507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213" name="Google Shape;213;p22"/>
          <p:cNvGrpSpPr/>
          <p:nvPr/>
        </p:nvGrpSpPr>
        <p:grpSpPr>
          <a:xfrm>
            <a:off x="1701706" y="2314883"/>
            <a:ext cx="3794190" cy="735680"/>
            <a:chOff x="1934506" y="2203933"/>
            <a:chExt cx="3794190" cy="735680"/>
          </a:xfrm>
        </p:grpSpPr>
        <p:pic>
          <p:nvPicPr>
            <p:cNvPr id="214" name="Google Shape;214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4896782" y="2107657"/>
              <a:ext cx="735639" cy="9281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Google Shape;215;p22"/>
            <p:cNvGrpSpPr/>
            <p:nvPr/>
          </p:nvGrpSpPr>
          <p:grpSpPr>
            <a:xfrm rot="-5400000">
              <a:off x="3127627" y="1010854"/>
              <a:ext cx="735639" cy="3121880"/>
              <a:chOff x="6958325" y="1485975"/>
              <a:chExt cx="2033275" cy="7475767"/>
            </a:xfrm>
          </p:grpSpPr>
          <p:pic>
            <p:nvPicPr>
              <p:cNvPr id="216" name="Google Shape;216;p2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958325" y="1485975"/>
                <a:ext cx="2033275" cy="20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" name="Google Shape;217;p22"/>
              <p:cNvPicPr preferRelativeResize="0"/>
              <p:nvPr/>
            </p:nvPicPr>
            <p:blipFill rotWithShape="1">
              <a:blip r:embed="rId7">
                <a:alphaModFix/>
              </a:blip>
              <a:srcRect l="41927" t="75937" r="39113"/>
              <a:stretch/>
            </p:blipFill>
            <p:spPr>
              <a:xfrm>
                <a:off x="7761522" y="3016781"/>
                <a:ext cx="488461" cy="5944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8" name="Google Shape;218;p22"/>
            <p:cNvPicPr preferRelativeResize="0"/>
            <p:nvPr/>
          </p:nvPicPr>
          <p:blipFill rotWithShape="1">
            <a:blip r:embed="rId7">
              <a:alphaModFix/>
            </a:blip>
            <a:srcRect l="41927" t="75937" r="39113"/>
            <a:stretch/>
          </p:blipFill>
          <p:spPr>
            <a:xfrm rot="5400000">
              <a:off x="4104450" y="1718225"/>
              <a:ext cx="164750" cy="1738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22"/>
          <p:cNvGrpSpPr/>
          <p:nvPr/>
        </p:nvGrpSpPr>
        <p:grpSpPr>
          <a:xfrm>
            <a:off x="269175" y="1992475"/>
            <a:ext cx="1330657" cy="1158550"/>
            <a:chOff x="501975" y="1881525"/>
            <a:chExt cx="1330657" cy="1158550"/>
          </a:xfrm>
        </p:grpSpPr>
        <p:pic>
          <p:nvPicPr>
            <p:cNvPr id="220" name="Google Shape;220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4083" y="1881525"/>
              <a:ext cx="1158550" cy="115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2"/>
            <p:cNvSpPr/>
            <p:nvPr/>
          </p:nvSpPr>
          <p:spPr>
            <a:xfrm>
              <a:off x="501975" y="19206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6457075" y="1645225"/>
            <a:ext cx="1317225" cy="1826425"/>
            <a:chOff x="6457075" y="1645225"/>
            <a:chExt cx="1317225" cy="1826425"/>
          </a:xfrm>
        </p:grpSpPr>
        <p:pic>
          <p:nvPicPr>
            <p:cNvPr id="223" name="Google Shape;223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2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pic>
        <p:nvPicPr>
          <p:cNvPr id="226" name="Google Shape;22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5400000">
            <a:off x="2228288" y="2432899"/>
            <a:ext cx="499651" cy="499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2"/>
          <p:cNvCxnSpPr>
            <a:endCxn id="214" idx="1"/>
          </p:cNvCxnSpPr>
          <p:nvPr/>
        </p:nvCxnSpPr>
        <p:spPr>
          <a:xfrm>
            <a:off x="2126301" y="2314883"/>
            <a:ext cx="29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2"/>
          <p:cNvCxnSpPr>
            <a:stCxn id="214" idx="1"/>
            <a:endCxn id="216" idx="3"/>
          </p:cNvCxnSpPr>
          <p:nvPr/>
        </p:nvCxnSpPr>
        <p:spPr>
          <a:xfrm rot="10800000">
            <a:off x="2126301" y="2314883"/>
            <a:ext cx="29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22"/>
          <p:cNvSpPr txBox="1"/>
          <p:nvPr/>
        </p:nvSpPr>
        <p:spPr>
          <a:xfrm>
            <a:off x="3383700" y="1914675"/>
            <a:ext cx="4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i="1">
                <a:latin typeface="Source Sans Pro"/>
                <a:ea typeface="Source Sans Pro"/>
                <a:cs typeface="Source Sans Pro"/>
                <a:sym typeface="Source Sans Pro"/>
              </a:rPr>
              <a:t>d*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3827E-6 L 0.24791 -0.003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371" y="1805087"/>
            <a:ext cx="2523300" cy="25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21" y="1805087"/>
            <a:ext cx="2523300" cy="25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0" y="4947075"/>
            <a:ext cx="9144000" cy="196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/>
        </p:nvSpPr>
        <p:spPr>
          <a:xfrm>
            <a:off x="269175" y="450700"/>
            <a:ext cx="389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Defense proposal  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1266825" y="1676400"/>
            <a:ext cx="6686700" cy="28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933450" y="2190750"/>
            <a:ext cx="7277100" cy="16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/>
              <a:t>1  1 </a:t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2296741" y="2667475"/>
            <a:ext cx="513454" cy="740250"/>
            <a:chOff x="6457075" y="1645225"/>
            <a:chExt cx="1317225" cy="1826425"/>
          </a:xfrm>
        </p:grpSpPr>
        <p:pic>
          <p:nvPicPr>
            <p:cNvPr id="246" name="Google Shape;246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3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249" name="Google Shape;249;p23"/>
          <p:cNvGrpSpPr/>
          <p:nvPr/>
        </p:nvGrpSpPr>
        <p:grpSpPr>
          <a:xfrm>
            <a:off x="862825" y="2396225"/>
            <a:ext cx="1433490" cy="1349000"/>
            <a:chOff x="862825" y="2396225"/>
            <a:chExt cx="1433490" cy="1349000"/>
          </a:xfrm>
        </p:grpSpPr>
        <p:pic>
          <p:nvPicPr>
            <p:cNvPr id="250" name="Google Shape;250;p23"/>
            <p:cNvPicPr preferRelativeResize="0"/>
            <p:nvPr/>
          </p:nvPicPr>
          <p:blipFill rotWithShape="1">
            <a:blip r:embed="rId7">
              <a:alphaModFix/>
            </a:blip>
            <a:srcRect l="11143" t="10067" r="12479" b="13725"/>
            <a:stretch/>
          </p:blipFill>
          <p:spPr>
            <a:xfrm>
              <a:off x="862825" y="2396225"/>
              <a:ext cx="1433490" cy="134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3"/>
            <p:cNvSpPr/>
            <p:nvPr/>
          </p:nvSpPr>
          <p:spPr>
            <a:xfrm>
              <a:off x="895350" y="23962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1596050" y="2733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1234350" y="3071225"/>
              <a:ext cx="3618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1596050" y="3407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23"/>
          <p:cNvGrpSpPr/>
          <p:nvPr/>
        </p:nvGrpSpPr>
        <p:grpSpPr>
          <a:xfrm>
            <a:off x="2911025" y="2725200"/>
            <a:ext cx="339026" cy="345499"/>
            <a:chOff x="1596050" y="2733725"/>
            <a:chExt cx="339026" cy="345499"/>
          </a:xfrm>
        </p:grpSpPr>
        <p:pic>
          <p:nvPicPr>
            <p:cNvPr id="256" name="Google Shape;256;p23"/>
            <p:cNvPicPr preferRelativeResize="0"/>
            <p:nvPr/>
          </p:nvPicPr>
          <p:blipFill rotWithShape="1">
            <a:blip r:embed="rId7">
              <a:alphaModFix/>
            </a:blip>
            <a:srcRect l="50208" t="29249" r="31728" b="51115"/>
            <a:stretch/>
          </p:blipFill>
          <p:spPr>
            <a:xfrm>
              <a:off x="1596050" y="2733725"/>
              <a:ext cx="339026" cy="345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23"/>
            <p:cNvSpPr/>
            <p:nvPr/>
          </p:nvSpPr>
          <p:spPr>
            <a:xfrm>
              <a:off x="1596050" y="2733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2911025" y="2372400"/>
            <a:ext cx="339026" cy="337500"/>
            <a:chOff x="895350" y="2396225"/>
            <a:chExt cx="339026" cy="337500"/>
          </a:xfrm>
        </p:grpSpPr>
        <p:pic>
          <p:nvPicPr>
            <p:cNvPr id="259" name="Google Shape;259;p23"/>
            <p:cNvPicPr preferRelativeResize="0"/>
            <p:nvPr/>
          </p:nvPicPr>
          <p:blipFill rotWithShape="1">
            <a:blip r:embed="rId7">
              <a:alphaModFix/>
            </a:blip>
            <a:srcRect l="12875" t="10067" r="69061" b="70752"/>
            <a:stretch/>
          </p:blipFill>
          <p:spPr>
            <a:xfrm>
              <a:off x="895350" y="2396225"/>
              <a:ext cx="339026" cy="33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3"/>
            <p:cNvSpPr/>
            <p:nvPr/>
          </p:nvSpPr>
          <p:spPr>
            <a:xfrm>
              <a:off x="895350" y="23962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3"/>
          <p:cNvGrpSpPr/>
          <p:nvPr/>
        </p:nvGrpSpPr>
        <p:grpSpPr>
          <a:xfrm>
            <a:off x="2911022" y="3085996"/>
            <a:ext cx="350505" cy="345500"/>
            <a:chOff x="1222118" y="3071225"/>
            <a:chExt cx="374032" cy="345500"/>
          </a:xfrm>
        </p:grpSpPr>
        <p:pic>
          <p:nvPicPr>
            <p:cNvPr id="262" name="Google Shape;262;p23"/>
            <p:cNvPicPr preferRelativeResize="0"/>
            <p:nvPr/>
          </p:nvPicPr>
          <p:blipFill rotWithShape="1">
            <a:blip r:embed="rId7">
              <a:alphaModFix/>
            </a:blip>
            <a:srcRect l="30937" t="48425" r="49786" b="31940"/>
            <a:stretch/>
          </p:blipFill>
          <p:spPr>
            <a:xfrm>
              <a:off x="1234350" y="3071225"/>
              <a:ext cx="361800" cy="34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3"/>
            <p:cNvSpPr/>
            <p:nvPr/>
          </p:nvSpPr>
          <p:spPr>
            <a:xfrm>
              <a:off x="1222118" y="3075225"/>
              <a:ext cx="3618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2911025" y="3446800"/>
            <a:ext cx="339026" cy="345500"/>
            <a:chOff x="1596050" y="3399725"/>
            <a:chExt cx="339026" cy="345500"/>
          </a:xfrm>
        </p:grpSpPr>
        <p:pic>
          <p:nvPicPr>
            <p:cNvPr id="265" name="Google Shape;265;p23"/>
            <p:cNvPicPr preferRelativeResize="0"/>
            <p:nvPr/>
          </p:nvPicPr>
          <p:blipFill rotWithShape="1">
            <a:blip r:embed="rId7">
              <a:alphaModFix/>
            </a:blip>
            <a:srcRect l="50208" t="67093" r="31728" b="13726"/>
            <a:stretch/>
          </p:blipFill>
          <p:spPr>
            <a:xfrm>
              <a:off x="1596050" y="3399725"/>
              <a:ext cx="339026" cy="33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3"/>
            <p:cNvSpPr/>
            <p:nvPr/>
          </p:nvSpPr>
          <p:spPr>
            <a:xfrm>
              <a:off x="1596050" y="3407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7" name="Google Shape;267;p23"/>
          <p:cNvPicPr preferRelativeResize="0"/>
          <p:nvPr/>
        </p:nvPicPr>
        <p:blipFill rotWithShape="1">
          <a:blip r:embed="rId8">
            <a:alphaModFix/>
          </a:blip>
          <a:srcRect l="9081" t="1925" r="15804" b="11328"/>
          <a:stretch/>
        </p:blipFill>
        <p:spPr>
          <a:xfrm>
            <a:off x="3350875" y="23740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 rotWithShape="1">
          <a:blip r:embed="rId8">
            <a:alphaModFix/>
          </a:blip>
          <a:srcRect l="9081" t="1925" r="15804" b="11328"/>
          <a:stretch/>
        </p:blipFill>
        <p:spPr>
          <a:xfrm>
            <a:off x="3350875" y="27308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 rotWithShape="1">
          <a:blip r:embed="rId8">
            <a:alphaModFix/>
          </a:blip>
          <a:srcRect l="9081" t="1925" r="15804" b="11328"/>
          <a:stretch/>
        </p:blipFill>
        <p:spPr>
          <a:xfrm>
            <a:off x="3350875" y="30876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 rotWithShape="1">
          <a:blip r:embed="rId8">
            <a:alphaModFix/>
          </a:blip>
          <a:srcRect l="9081" t="1925" r="15804" b="11328"/>
          <a:stretch/>
        </p:blipFill>
        <p:spPr>
          <a:xfrm>
            <a:off x="3350875" y="3444462"/>
            <a:ext cx="350500" cy="334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3"/>
          <p:cNvGrpSpPr/>
          <p:nvPr/>
        </p:nvGrpSpPr>
        <p:grpSpPr>
          <a:xfrm>
            <a:off x="3777566" y="2652013"/>
            <a:ext cx="513454" cy="740250"/>
            <a:chOff x="6457075" y="1645225"/>
            <a:chExt cx="1317225" cy="1826425"/>
          </a:xfrm>
        </p:grpSpPr>
        <p:pic>
          <p:nvPicPr>
            <p:cNvPr id="272" name="Google Shape;27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3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pic>
        <p:nvPicPr>
          <p:cNvPr id="275" name="Google Shape;27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98150" y="2384262"/>
            <a:ext cx="561194" cy="3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22025" y="2741058"/>
            <a:ext cx="513450" cy="313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8150" y="3098836"/>
            <a:ext cx="561200" cy="3182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22019" y="3461068"/>
            <a:ext cx="513450" cy="29813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13">
            <a:alphaModFix/>
          </a:blip>
          <a:srcRect l="30608"/>
          <a:stretch/>
        </p:blipFill>
        <p:spPr>
          <a:xfrm>
            <a:off x="4866475" y="2396225"/>
            <a:ext cx="1353351" cy="12845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23"/>
          <p:cNvSpPr txBox="1"/>
          <p:nvPr/>
        </p:nvSpPr>
        <p:spPr>
          <a:xfrm>
            <a:off x="6226950" y="2822050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i="1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ca" sz="800" i="1">
                <a:latin typeface="Source Sans Pro"/>
                <a:ea typeface="Source Sans Pro"/>
                <a:cs typeface="Source Sans Pro"/>
                <a:sym typeface="Source Sans Pro"/>
              </a:rPr>
              <a:t>pred</a:t>
            </a:r>
            <a:r>
              <a:rPr lang="ca" i="1">
                <a:latin typeface="Source Sans Pro"/>
                <a:ea typeface="Source Sans Pro"/>
                <a:cs typeface="Source Sans Pro"/>
                <a:sym typeface="Source Sans Pro"/>
              </a:rPr>
              <a:t> ≈ d*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1" name="Google Shape;281;p23"/>
          <p:cNvGrpSpPr/>
          <p:nvPr/>
        </p:nvGrpSpPr>
        <p:grpSpPr>
          <a:xfrm>
            <a:off x="6997016" y="2645913"/>
            <a:ext cx="513454" cy="740250"/>
            <a:chOff x="6457075" y="1645225"/>
            <a:chExt cx="1317225" cy="1826425"/>
          </a:xfrm>
        </p:grpSpPr>
        <p:pic>
          <p:nvPicPr>
            <p:cNvPr id="282" name="Google Shape;28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3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pic>
        <p:nvPicPr>
          <p:cNvPr id="285" name="Google Shape;285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64050" y="2692800"/>
            <a:ext cx="64650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053863" y="655297"/>
            <a:ext cx="916050" cy="9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/>
          <p:nvPr/>
        </p:nvSpPr>
        <p:spPr>
          <a:xfrm>
            <a:off x="0" y="4947075"/>
            <a:ext cx="9144000" cy="196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 txBox="1"/>
          <p:nvPr/>
        </p:nvSpPr>
        <p:spPr>
          <a:xfrm>
            <a:off x="269175" y="450700"/>
            <a:ext cx="389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Defense proposal  </a:t>
            </a:r>
            <a:endParaRPr/>
          </a:p>
        </p:txBody>
      </p:sp>
      <p:pic>
        <p:nvPicPr>
          <p:cNvPr id="297" name="Google Shape;2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4288" y="2148172"/>
            <a:ext cx="916050" cy="916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4"/>
          <p:cNvGrpSpPr/>
          <p:nvPr/>
        </p:nvGrpSpPr>
        <p:grpSpPr>
          <a:xfrm>
            <a:off x="269175" y="1992475"/>
            <a:ext cx="1330657" cy="1158550"/>
            <a:chOff x="501975" y="1881525"/>
            <a:chExt cx="1330657" cy="1158550"/>
          </a:xfrm>
        </p:grpSpPr>
        <p:pic>
          <p:nvPicPr>
            <p:cNvPr id="299" name="Google Shape;299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4083" y="1881525"/>
              <a:ext cx="1158550" cy="115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24"/>
            <p:cNvSpPr/>
            <p:nvPr/>
          </p:nvSpPr>
          <p:spPr>
            <a:xfrm>
              <a:off x="501975" y="19206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301" name="Google Shape;301;p24"/>
          <p:cNvGrpSpPr/>
          <p:nvPr/>
        </p:nvGrpSpPr>
        <p:grpSpPr>
          <a:xfrm>
            <a:off x="5343125" y="1992476"/>
            <a:ext cx="1192412" cy="1158550"/>
            <a:chOff x="5728700" y="1881526"/>
            <a:chExt cx="1192412" cy="1158550"/>
          </a:xfrm>
        </p:grpSpPr>
        <p:pic>
          <p:nvPicPr>
            <p:cNvPr id="302" name="Google Shape;302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62562" y="1881526"/>
              <a:ext cx="1158550" cy="115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4"/>
            <p:cNvSpPr/>
            <p:nvPr/>
          </p:nvSpPr>
          <p:spPr>
            <a:xfrm>
              <a:off x="5728700" y="1944900"/>
              <a:ext cx="487200" cy="507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304" name="Google Shape;304;p24"/>
          <p:cNvGrpSpPr/>
          <p:nvPr/>
        </p:nvGrpSpPr>
        <p:grpSpPr>
          <a:xfrm>
            <a:off x="1701706" y="2314883"/>
            <a:ext cx="3794190" cy="735680"/>
            <a:chOff x="1934506" y="2203933"/>
            <a:chExt cx="3794190" cy="735680"/>
          </a:xfrm>
        </p:grpSpPr>
        <p:pic>
          <p:nvPicPr>
            <p:cNvPr id="305" name="Google Shape;305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5400000">
              <a:off x="4896782" y="2107657"/>
              <a:ext cx="735639" cy="9281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6" name="Google Shape;306;p24"/>
            <p:cNvGrpSpPr/>
            <p:nvPr/>
          </p:nvGrpSpPr>
          <p:grpSpPr>
            <a:xfrm rot="-5400000">
              <a:off x="3127627" y="1010854"/>
              <a:ext cx="735639" cy="3121880"/>
              <a:chOff x="6958325" y="1485975"/>
              <a:chExt cx="2033275" cy="7475767"/>
            </a:xfrm>
          </p:grpSpPr>
          <p:pic>
            <p:nvPicPr>
              <p:cNvPr id="307" name="Google Shape;307;p2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958325" y="1485975"/>
                <a:ext cx="2033275" cy="20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4"/>
              <p:cNvPicPr preferRelativeResize="0"/>
              <p:nvPr/>
            </p:nvPicPr>
            <p:blipFill rotWithShape="1">
              <a:blip r:embed="rId8">
                <a:alphaModFix/>
              </a:blip>
              <a:srcRect l="41927" t="75937" r="39113"/>
              <a:stretch/>
            </p:blipFill>
            <p:spPr>
              <a:xfrm>
                <a:off x="7761522" y="3016781"/>
                <a:ext cx="488461" cy="5944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4"/>
            <p:cNvPicPr preferRelativeResize="0"/>
            <p:nvPr/>
          </p:nvPicPr>
          <p:blipFill rotWithShape="1">
            <a:blip r:embed="rId8">
              <a:alphaModFix/>
            </a:blip>
            <a:srcRect l="41927" t="75937" r="39113"/>
            <a:stretch/>
          </p:blipFill>
          <p:spPr>
            <a:xfrm rot="5400000">
              <a:off x="4104450" y="1718225"/>
              <a:ext cx="164750" cy="1738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24"/>
          <p:cNvGrpSpPr/>
          <p:nvPr/>
        </p:nvGrpSpPr>
        <p:grpSpPr>
          <a:xfrm>
            <a:off x="6457075" y="1645225"/>
            <a:ext cx="1317225" cy="1826425"/>
            <a:chOff x="6457075" y="1645225"/>
            <a:chExt cx="1317225" cy="1826425"/>
          </a:xfrm>
        </p:grpSpPr>
        <p:pic>
          <p:nvPicPr>
            <p:cNvPr id="311" name="Google Shape;311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4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pic>
        <p:nvPicPr>
          <p:cNvPr id="315" name="Google Shape;31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5400000">
            <a:off x="2228288" y="2432899"/>
            <a:ext cx="499651" cy="4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14763" y="2679074"/>
            <a:ext cx="735671" cy="73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4"/>
          <p:cNvCxnSpPr/>
          <p:nvPr/>
        </p:nvCxnSpPr>
        <p:spPr>
          <a:xfrm>
            <a:off x="2126301" y="2314883"/>
            <a:ext cx="29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24"/>
          <p:cNvCxnSpPr/>
          <p:nvPr/>
        </p:nvCxnSpPr>
        <p:spPr>
          <a:xfrm rot="10800000">
            <a:off x="2126301" y="2314883"/>
            <a:ext cx="29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24"/>
          <p:cNvCxnSpPr>
            <a:stCxn id="316" idx="3"/>
            <a:endCxn id="305" idx="3"/>
          </p:cNvCxnSpPr>
          <p:nvPr/>
        </p:nvCxnSpPr>
        <p:spPr>
          <a:xfrm>
            <a:off x="3950434" y="3046925"/>
            <a:ext cx="10815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4"/>
          <p:cNvCxnSpPr>
            <a:stCxn id="305" idx="3"/>
            <a:endCxn id="316" idx="3"/>
          </p:cNvCxnSpPr>
          <p:nvPr/>
        </p:nvCxnSpPr>
        <p:spPr>
          <a:xfrm rot="10800000">
            <a:off x="3950301" y="3046922"/>
            <a:ext cx="10815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24"/>
          <p:cNvSpPr txBox="1"/>
          <p:nvPr/>
        </p:nvSpPr>
        <p:spPr>
          <a:xfrm>
            <a:off x="4302475" y="3046925"/>
            <a:ext cx="3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i="1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3383700" y="1914675"/>
            <a:ext cx="4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i="1">
                <a:latin typeface="Source Sans Pro"/>
                <a:ea typeface="Source Sans Pro"/>
                <a:cs typeface="Source Sans Pro"/>
                <a:sym typeface="Source Sans Pro"/>
              </a:rPr>
              <a:t>d*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  <p:pic>
        <p:nvPicPr>
          <p:cNvPr id="314" name="Google Shape;314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5400000">
            <a:off x="3657597" y="2431068"/>
            <a:ext cx="499651" cy="4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3827E-6 L 0.09896 -0.0006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34568E-6 L 0.0901 2.3456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853" y="2709597"/>
            <a:ext cx="612900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371" y="1805087"/>
            <a:ext cx="2523300" cy="25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21" y="1805087"/>
            <a:ext cx="2523300" cy="25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"/>
          <p:cNvSpPr/>
          <p:nvPr/>
        </p:nvSpPr>
        <p:spPr>
          <a:xfrm>
            <a:off x="0" y="4947075"/>
            <a:ext cx="9144000" cy="196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/>
          <p:nvPr/>
        </p:nvSpPr>
        <p:spPr>
          <a:xfrm>
            <a:off x="269175" y="450700"/>
            <a:ext cx="389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Defense proposal  </a:t>
            </a:r>
            <a:endParaRPr/>
          </a:p>
        </p:txBody>
      </p:sp>
      <p:pic>
        <p:nvPicPr>
          <p:cNvPr id="337" name="Google Shape;33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3863" y="655297"/>
            <a:ext cx="916050" cy="9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5"/>
          <p:cNvSpPr/>
          <p:nvPr/>
        </p:nvSpPr>
        <p:spPr>
          <a:xfrm>
            <a:off x="1266825" y="1676400"/>
            <a:ext cx="6686700" cy="28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933450" y="2190750"/>
            <a:ext cx="7277100" cy="16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1  1 </a:t>
            </a:r>
            <a:endParaRPr/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296741" y="2667475"/>
            <a:ext cx="513454" cy="740250"/>
            <a:chOff x="6457075" y="1645225"/>
            <a:chExt cx="1317225" cy="1826425"/>
          </a:xfrm>
        </p:grpSpPr>
        <p:pic>
          <p:nvPicPr>
            <p:cNvPr id="341" name="Google Shape;341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25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862825" y="2396225"/>
            <a:ext cx="1433490" cy="1349000"/>
            <a:chOff x="862825" y="2396225"/>
            <a:chExt cx="1433490" cy="1349000"/>
          </a:xfrm>
        </p:grpSpPr>
        <p:pic>
          <p:nvPicPr>
            <p:cNvPr id="345" name="Google Shape;345;p25"/>
            <p:cNvPicPr preferRelativeResize="0"/>
            <p:nvPr/>
          </p:nvPicPr>
          <p:blipFill rotWithShape="1">
            <a:blip r:embed="rId9">
              <a:alphaModFix/>
            </a:blip>
            <a:srcRect l="11143" t="10067" r="12479" b="13725"/>
            <a:stretch/>
          </p:blipFill>
          <p:spPr>
            <a:xfrm>
              <a:off x="862825" y="2396225"/>
              <a:ext cx="1433490" cy="134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5"/>
            <p:cNvSpPr/>
            <p:nvPr/>
          </p:nvSpPr>
          <p:spPr>
            <a:xfrm>
              <a:off x="895350" y="23962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596050" y="2733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234350" y="3071225"/>
              <a:ext cx="3618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596050" y="3407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5"/>
          <p:cNvGrpSpPr/>
          <p:nvPr/>
        </p:nvGrpSpPr>
        <p:grpSpPr>
          <a:xfrm>
            <a:off x="2911025" y="2725200"/>
            <a:ext cx="339026" cy="345499"/>
            <a:chOff x="1596050" y="2733725"/>
            <a:chExt cx="339026" cy="345499"/>
          </a:xfrm>
        </p:grpSpPr>
        <p:pic>
          <p:nvPicPr>
            <p:cNvPr id="351" name="Google Shape;351;p25"/>
            <p:cNvPicPr preferRelativeResize="0"/>
            <p:nvPr/>
          </p:nvPicPr>
          <p:blipFill rotWithShape="1">
            <a:blip r:embed="rId9">
              <a:alphaModFix/>
            </a:blip>
            <a:srcRect l="50208" t="29249" r="31728" b="51115"/>
            <a:stretch/>
          </p:blipFill>
          <p:spPr>
            <a:xfrm>
              <a:off x="1596050" y="2733725"/>
              <a:ext cx="339026" cy="345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25"/>
            <p:cNvSpPr/>
            <p:nvPr/>
          </p:nvSpPr>
          <p:spPr>
            <a:xfrm>
              <a:off x="1596050" y="2733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2911025" y="2372400"/>
            <a:ext cx="339026" cy="337500"/>
            <a:chOff x="895350" y="2396225"/>
            <a:chExt cx="339026" cy="337500"/>
          </a:xfrm>
        </p:grpSpPr>
        <p:pic>
          <p:nvPicPr>
            <p:cNvPr id="354" name="Google Shape;354;p25"/>
            <p:cNvPicPr preferRelativeResize="0"/>
            <p:nvPr/>
          </p:nvPicPr>
          <p:blipFill rotWithShape="1">
            <a:blip r:embed="rId9">
              <a:alphaModFix/>
            </a:blip>
            <a:srcRect l="12875" t="10067" r="69061" b="70752"/>
            <a:stretch/>
          </p:blipFill>
          <p:spPr>
            <a:xfrm>
              <a:off x="895350" y="2396225"/>
              <a:ext cx="339026" cy="33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25"/>
            <p:cNvSpPr/>
            <p:nvPr/>
          </p:nvSpPr>
          <p:spPr>
            <a:xfrm>
              <a:off x="895350" y="23962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5"/>
          <p:cNvGrpSpPr/>
          <p:nvPr/>
        </p:nvGrpSpPr>
        <p:grpSpPr>
          <a:xfrm>
            <a:off x="2911022" y="3085996"/>
            <a:ext cx="350505" cy="345500"/>
            <a:chOff x="1222118" y="3071225"/>
            <a:chExt cx="374032" cy="345500"/>
          </a:xfrm>
        </p:grpSpPr>
        <p:pic>
          <p:nvPicPr>
            <p:cNvPr id="357" name="Google Shape;357;p25"/>
            <p:cNvPicPr preferRelativeResize="0"/>
            <p:nvPr/>
          </p:nvPicPr>
          <p:blipFill rotWithShape="1">
            <a:blip r:embed="rId9">
              <a:alphaModFix/>
            </a:blip>
            <a:srcRect l="30937" t="48425" r="49786" b="31940"/>
            <a:stretch/>
          </p:blipFill>
          <p:spPr>
            <a:xfrm>
              <a:off x="1234350" y="3071225"/>
              <a:ext cx="361800" cy="34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25"/>
            <p:cNvSpPr/>
            <p:nvPr/>
          </p:nvSpPr>
          <p:spPr>
            <a:xfrm>
              <a:off x="1222118" y="3075225"/>
              <a:ext cx="3618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5"/>
          <p:cNvGrpSpPr/>
          <p:nvPr/>
        </p:nvGrpSpPr>
        <p:grpSpPr>
          <a:xfrm>
            <a:off x="2911025" y="3446800"/>
            <a:ext cx="339026" cy="345500"/>
            <a:chOff x="1596050" y="3399725"/>
            <a:chExt cx="339026" cy="345500"/>
          </a:xfrm>
        </p:grpSpPr>
        <p:pic>
          <p:nvPicPr>
            <p:cNvPr id="360" name="Google Shape;360;p25"/>
            <p:cNvPicPr preferRelativeResize="0"/>
            <p:nvPr/>
          </p:nvPicPr>
          <p:blipFill rotWithShape="1">
            <a:blip r:embed="rId9">
              <a:alphaModFix/>
            </a:blip>
            <a:srcRect l="50208" t="67093" r="31728" b="13726"/>
            <a:stretch/>
          </p:blipFill>
          <p:spPr>
            <a:xfrm>
              <a:off x="1596050" y="3399725"/>
              <a:ext cx="339026" cy="33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25"/>
            <p:cNvSpPr/>
            <p:nvPr/>
          </p:nvSpPr>
          <p:spPr>
            <a:xfrm>
              <a:off x="1596050" y="3407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2" name="Google Shape;362;p25"/>
          <p:cNvPicPr preferRelativeResize="0"/>
          <p:nvPr/>
        </p:nvPicPr>
        <p:blipFill rotWithShape="1">
          <a:blip r:embed="rId10">
            <a:alphaModFix/>
          </a:blip>
          <a:srcRect l="9081" t="1925" r="15804" b="11328"/>
          <a:stretch/>
        </p:blipFill>
        <p:spPr>
          <a:xfrm>
            <a:off x="3350875" y="23740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 rotWithShape="1">
          <a:blip r:embed="rId10">
            <a:alphaModFix/>
          </a:blip>
          <a:srcRect l="9081" t="1925" r="15804" b="11328"/>
          <a:stretch/>
        </p:blipFill>
        <p:spPr>
          <a:xfrm>
            <a:off x="3350875" y="27308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 rotWithShape="1">
          <a:blip r:embed="rId10">
            <a:alphaModFix/>
          </a:blip>
          <a:srcRect l="9081" t="1925" r="15804" b="11328"/>
          <a:stretch/>
        </p:blipFill>
        <p:spPr>
          <a:xfrm>
            <a:off x="3350875" y="30876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 rotWithShape="1">
          <a:blip r:embed="rId10">
            <a:alphaModFix/>
          </a:blip>
          <a:srcRect l="9081" t="1925" r="15804" b="11328"/>
          <a:stretch/>
        </p:blipFill>
        <p:spPr>
          <a:xfrm>
            <a:off x="3350875" y="3444462"/>
            <a:ext cx="350500" cy="334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25"/>
          <p:cNvGrpSpPr/>
          <p:nvPr/>
        </p:nvGrpSpPr>
        <p:grpSpPr>
          <a:xfrm>
            <a:off x="3777566" y="2652013"/>
            <a:ext cx="513454" cy="740250"/>
            <a:chOff x="6457075" y="1645225"/>
            <a:chExt cx="1317225" cy="1826425"/>
          </a:xfrm>
        </p:grpSpPr>
        <p:pic>
          <p:nvPicPr>
            <p:cNvPr id="367" name="Google Shape;367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5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pic>
        <p:nvPicPr>
          <p:cNvPr id="370" name="Google Shape;370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8150" y="2384262"/>
            <a:ext cx="561194" cy="3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22025" y="2741058"/>
            <a:ext cx="513450" cy="313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" name="Google Shape;372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98150" y="3098836"/>
            <a:ext cx="561200" cy="3182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3" name="Google Shape;373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22019" y="3461068"/>
            <a:ext cx="513450" cy="29813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15">
            <a:alphaModFix/>
          </a:blip>
          <a:srcRect l="30608"/>
          <a:stretch/>
        </p:blipFill>
        <p:spPr>
          <a:xfrm>
            <a:off x="4866475" y="2396225"/>
            <a:ext cx="1353351" cy="12845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25"/>
          <p:cNvSpPr txBox="1"/>
          <p:nvPr/>
        </p:nvSpPr>
        <p:spPr>
          <a:xfrm>
            <a:off x="6226950" y="2822050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i="1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ca" sz="800" i="1">
                <a:latin typeface="Source Sans Pro"/>
                <a:ea typeface="Source Sans Pro"/>
                <a:cs typeface="Source Sans Pro"/>
                <a:sym typeface="Source Sans Pro"/>
              </a:rPr>
              <a:t>pred</a:t>
            </a:r>
            <a:r>
              <a:rPr lang="ca" i="1">
                <a:latin typeface="Source Sans Pro"/>
                <a:ea typeface="Source Sans Pro"/>
                <a:cs typeface="Source Sans Pro"/>
                <a:sym typeface="Source Sans Pro"/>
              </a:rPr>
              <a:t> ≠ d*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76" name="Google Shape;376;p25"/>
          <p:cNvGrpSpPr/>
          <p:nvPr/>
        </p:nvGrpSpPr>
        <p:grpSpPr>
          <a:xfrm>
            <a:off x="6997016" y="2645913"/>
            <a:ext cx="513454" cy="740250"/>
            <a:chOff x="6457075" y="1645225"/>
            <a:chExt cx="1317225" cy="1826425"/>
          </a:xfrm>
        </p:grpSpPr>
        <p:pic>
          <p:nvPicPr>
            <p:cNvPr id="377" name="Google Shape;377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25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sp>
        <p:nvSpPr>
          <p:cNvPr id="380" name="Google Shape;380;p25"/>
          <p:cNvSpPr/>
          <p:nvPr/>
        </p:nvSpPr>
        <p:spPr>
          <a:xfrm>
            <a:off x="4488650" y="239632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755925" y="239632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4488650" y="276305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4739875" y="276305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4483875" y="3112063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4755925" y="3112063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4483875" y="346107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739875" y="346670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466" y="2692038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5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6"/>
          <p:cNvSpPr txBox="1"/>
          <p:nvPr/>
        </p:nvSpPr>
        <p:spPr>
          <a:xfrm>
            <a:off x="269175" y="450700"/>
            <a:ext cx="389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Defense proposal  </a:t>
            </a:r>
            <a:endParaRPr/>
          </a:p>
        </p:txBody>
      </p:sp>
      <p:sp>
        <p:nvSpPr>
          <p:cNvPr id="400" name="Google Shape;400;p26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352425" y="1694400"/>
            <a:ext cx="54102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Raleway"/>
                <a:ea typeface="Raleway"/>
                <a:cs typeface="Raleway"/>
                <a:sym typeface="Raleway"/>
              </a:rPr>
              <a:t>The attack must be proposed considering the attacker’s level of knowledge: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ca" sz="1700" b="1">
                <a:latin typeface="Raleway"/>
                <a:ea typeface="Raleway"/>
                <a:cs typeface="Raleway"/>
                <a:sym typeface="Raleway"/>
              </a:rPr>
              <a:t>Advanced Knowledge Scenario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ca" sz="1700" b="1">
                <a:latin typeface="Raleway"/>
                <a:ea typeface="Raleway"/>
                <a:cs typeface="Raleway"/>
                <a:sym typeface="Raleway"/>
              </a:rPr>
              <a:t>Limited Knowledge Scenario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853" y="2709597"/>
            <a:ext cx="612900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371" y="1805087"/>
            <a:ext cx="2523300" cy="25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21" y="1805087"/>
            <a:ext cx="2523300" cy="25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7"/>
          <p:cNvSpPr/>
          <p:nvPr/>
        </p:nvSpPr>
        <p:spPr>
          <a:xfrm>
            <a:off x="0" y="4947075"/>
            <a:ext cx="9144000" cy="196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7"/>
          <p:cNvSpPr/>
          <p:nvPr/>
        </p:nvSpPr>
        <p:spPr>
          <a:xfrm>
            <a:off x="1266825" y="1676400"/>
            <a:ext cx="6686700" cy="28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3" name="Google Shape;41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3863" y="1036297"/>
            <a:ext cx="916050" cy="9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7"/>
          <p:cNvSpPr/>
          <p:nvPr/>
        </p:nvSpPr>
        <p:spPr>
          <a:xfrm>
            <a:off x="933450" y="2190750"/>
            <a:ext cx="7277100" cy="16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1  1 </a:t>
            </a:r>
            <a:endParaRPr/>
          </a:p>
        </p:txBody>
      </p:sp>
      <p:grpSp>
        <p:nvGrpSpPr>
          <p:cNvPr id="415" name="Google Shape;415;p27"/>
          <p:cNvGrpSpPr/>
          <p:nvPr/>
        </p:nvGrpSpPr>
        <p:grpSpPr>
          <a:xfrm>
            <a:off x="2296741" y="2667475"/>
            <a:ext cx="513454" cy="740250"/>
            <a:chOff x="6457075" y="1645225"/>
            <a:chExt cx="1317225" cy="1826425"/>
          </a:xfrm>
        </p:grpSpPr>
        <p:pic>
          <p:nvPicPr>
            <p:cNvPr id="416" name="Google Shape;416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27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419" name="Google Shape;419;p27"/>
          <p:cNvGrpSpPr/>
          <p:nvPr/>
        </p:nvGrpSpPr>
        <p:grpSpPr>
          <a:xfrm>
            <a:off x="862825" y="2396225"/>
            <a:ext cx="1433490" cy="1349000"/>
            <a:chOff x="862825" y="2396225"/>
            <a:chExt cx="1433490" cy="1349000"/>
          </a:xfrm>
        </p:grpSpPr>
        <p:pic>
          <p:nvPicPr>
            <p:cNvPr id="420" name="Google Shape;420;p27"/>
            <p:cNvPicPr preferRelativeResize="0"/>
            <p:nvPr/>
          </p:nvPicPr>
          <p:blipFill rotWithShape="1">
            <a:blip r:embed="rId9">
              <a:alphaModFix/>
            </a:blip>
            <a:srcRect l="11143" t="10067" r="12479" b="13725"/>
            <a:stretch/>
          </p:blipFill>
          <p:spPr>
            <a:xfrm>
              <a:off x="862825" y="2396225"/>
              <a:ext cx="1433490" cy="134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" name="Google Shape;421;p27"/>
            <p:cNvSpPr/>
            <p:nvPr/>
          </p:nvSpPr>
          <p:spPr>
            <a:xfrm>
              <a:off x="895350" y="23962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596050" y="2733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1234350" y="3071225"/>
              <a:ext cx="3618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596050" y="3407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7"/>
          <p:cNvGrpSpPr/>
          <p:nvPr/>
        </p:nvGrpSpPr>
        <p:grpSpPr>
          <a:xfrm>
            <a:off x="2911025" y="2725200"/>
            <a:ext cx="339026" cy="345499"/>
            <a:chOff x="1596050" y="2733725"/>
            <a:chExt cx="339026" cy="345499"/>
          </a:xfrm>
        </p:grpSpPr>
        <p:pic>
          <p:nvPicPr>
            <p:cNvPr id="426" name="Google Shape;426;p27"/>
            <p:cNvPicPr preferRelativeResize="0"/>
            <p:nvPr/>
          </p:nvPicPr>
          <p:blipFill rotWithShape="1">
            <a:blip r:embed="rId9">
              <a:alphaModFix/>
            </a:blip>
            <a:srcRect l="50208" t="29249" r="31728" b="51115"/>
            <a:stretch/>
          </p:blipFill>
          <p:spPr>
            <a:xfrm>
              <a:off x="1596050" y="2733725"/>
              <a:ext cx="339026" cy="345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7"/>
            <p:cNvSpPr/>
            <p:nvPr/>
          </p:nvSpPr>
          <p:spPr>
            <a:xfrm>
              <a:off x="1596050" y="2733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2911025" y="2372400"/>
            <a:ext cx="339026" cy="337500"/>
            <a:chOff x="895350" y="2396225"/>
            <a:chExt cx="339026" cy="337500"/>
          </a:xfrm>
        </p:grpSpPr>
        <p:pic>
          <p:nvPicPr>
            <p:cNvPr id="429" name="Google Shape;429;p27"/>
            <p:cNvPicPr preferRelativeResize="0"/>
            <p:nvPr/>
          </p:nvPicPr>
          <p:blipFill rotWithShape="1">
            <a:blip r:embed="rId9">
              <a:alphaModFix/>
            </a:blip>
            <a:srcRect l="12875" t="10067" r="69061" b="70752"/>
            <a:stretch/>
          </p:blipFill>
          <p:spPr>
            <a:xfrm>
              <a:off x="895350" y="2396225"/>
              <a:ext cx="339026" cy="33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Google Shape;430;p27"/>
            <p:cNvSpPr/>
            <p:nvPr/>
          </p:nvSpPr>
          <p:spPr>
            <a:xfrm>
              <a:off x="895350" y="23962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2911022" y="3085996"/>
            <a:ext cx="350505" cy="345500"/>
            <a:chOff x="1222118" y="3071225"/>
            <a:chExt cx="374032" cy="345500"/>
          </a:xfrm>
        </p:grpSpPr>
        <p:pic>
          <p:nvPicPr>
            <p:cNvPr id="432" name="Google Shape;432;p27"/>
            <p:cNvPicPr preferRelativeResize="0"/>
            <p:nvPr/>
          </p:nvPicPr>
          <p:blipFill rotWithShape="1">
            <a:blip r:embed="rId9">
              <a:alphaModFix/>
            </a:blip>
            <a:srcRect l="30937" t="48425" r="49786" b="31940"/>
            <a:stretch/>
          </p:blipFill>
          <p:spPr>
            <a:xfrm>
              <a:off x="1234350" y="3071225"/>
              <a:ext cx="361800" cy="34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7"/>
            <p:cNvSpPr/>
            <p:nvPr/>
          </p:nvSpPr>
          <p:spPr>
            <a:xfrm>
              <a:off x="1222118" y="3075225"/>
              <a:ext cx="3618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7"/>
          <p:cNvGrpSpPr/>
          <p:nvPr/>
        </p:nvGrpSpPr>
        <p:grpSpPr>
          <a:xfrm>
            <a:off x="2911025" y="3446800"/>
            <a:ext cx="339026" cy="345500"/>
            <a:chOff x="1596050" y="3399725"/>
            <a:chExt cx="339026" cy="345500"/>
          </a:xfrm>
        </p:grpSpPr>
        <p:pic>
          <p:nvPicPr>
            <p:cNvPr id="435" name="Google Shape;435;p27"/>
            <p:cNvPicPr preferRelativeResize="0"/>
            <p:nvPr/>
          </p:nvPicPr>
          <p:blipFill rotWithShape="1">
            <a:blip r:embed="rId9">
              <a:alphaModFix/>
            </a:blip>
            <a:srcRect l="50208" t="67093" r="31728" b="13726"/>
            <a:stretch/>
          </p:blipFill>
          <p:spPr>
            <a:xfrm>
              <a:off x="1596050" y="3399725"/>
              <a:ext cx="339026" cy="33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27"/>
            <p:cNvSpPr/>
            <p:nvPr/>
          </p:nvSpPr>
          <p:spPr>
            <a:xfrm>
              <a:off x="1596050" y="3407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7" name="Google Shape;437;p27"/>
          <p:cNvPicPr preferRelativeResize="0"/>
          <p:nvPr/>
        </p:nvPicPr>
        <p:blipFill rotWithShape="1">
          <a:blip r:embed="rId10">
            <a:alphaModFix/>
          </a:blip>
          <a:srcRect l="9081" t="1925" r="15804" b="11328"/>
          <a:stretch/>
        </p:blipFill>
        <p:spPr>
          <a:xfrm>
            <a:off x="3350875" y="23740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7"/>
          <p:cNvPicPr preferRelativeResize="0"/>
          <p:nvPr/>
        </p:nvPicPr>
        <p:blipFill rotWithShape="1">
          <a:blip r:embed="rId10">
            <a:alphaModFix/>
          </a:blip>
          <a:srcRect l="9081" t="1925" r="15804" b="11328"/>
          <a:stretch/>
        </p:blipFill>
        <p:spPr>
          <a:xfrm>
            <a:off x="3350875" y="27308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/>
          <p:cNvPicPr preferRelativeResize="0"/>
          <p:nvPr/>
        </p:nvPicPr>
        <p:blipFill rotWithShape="1">
          <a:blip r:embed="rId10">
            <a:alphaModFix/>
          </a:blip>
          <a:srcRect l="9081" t="1925" r="15804" b="11328"/>
          <a:stretch/>
        </p:blipFill>
        <p:spPr>
          <a:xfrm>
            <a:off x="3350875" y="30876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/>
          <p:cNvPicPr preferRelativeResize="0"/>
          <p:nvPr/>
        </p:nvPicPr>
        <p:blipFill rotWithShape="1">
          <a:blip r:embed="rId10">
            <a:alphaModFix/>
          </a:blip>
          <a:srcRect l="9081" t="1925" r="15804" b="11328"/>
          <a:stretch/>
        </p:blipFill>
        <p:spPr>
          <a:xfrm>
            <a:off x="3350875" y="3444462"/>
            <a:ext cx="350500" cy="334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27"/>
          <p:cNvGrpSpPr/>
          <p:nvPr/>
        </p:nvGrpSpPr>
        <p:grpSpPr>
          <a:xfrm>
            <a:off x="3777566" y="2652013"/>
            <a:ext cx="513454" cy="740250"/>
            <a:chOff x="6457075" y="1645225"/>
            <a:chExt cx="1317225" cy="1826425"/>
          </a:xfrm>
        </p:grpSpPr>
        <p:pic>
          <p:nvPicPr>
            <p:cNvPr id="442" name="Google Shape;442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27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pic>
        <p:nvPicPr>
          <p:cNvPr id="445" name="Google Shape;44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8150" y="2384262"/>
            <a:ext cx="561194" cy="3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22025" y="2741058"/>
            <a:ext cx="513450" cy="313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7" name="Google Shape;447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98150" y="3098836"/>
            <a:ext cx="561200" cy="3182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8" name="Google Shape;448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22019" y="3461068"/>
            <a:ext cx="513450" cy="29813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9" name="Google Shape;449;p27"/>
          <p:cNvPicPr preferRelativeResize="0"/>
          <p:nvPr/>
        </p:nvPicPr>
        <p:blipFill rotWithShape="1">
          <a:blip r:embed="rId15">
            <a:alphaModFix amt="40000"/>
          </a:blip>
          <a:srcRect l="30608"/>
          <a:stretch/>
        </p:blipFill>
        <p:spPr>
          <a:xfrm>
            <a:off x="4866475" y="2396225"/>
            <a:ext cx="1353351" cy="12845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0" name="Google Shape;450;p27"/>
          <p:cNvSpPr txBox="1"/>
          <p:nvPr/>
        </p:nvSpPr>
        <p:spPr>
          <a:xfrm>
            <a:off x="6226950" y="2822050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i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ca" sz="800" i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</a:t>
            </a:r>
            <a:r>
              <a:rPr lang="ca" i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≈ d*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4488650" y="239632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4755925" y="239632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4488650" y="276305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4739875" y="276305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4483875" y="3112063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4755925" y="3112063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4483875" y="346107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4739875" y="346670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9" name="Google Shape;4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291" y="3363413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7"/>
          <p:cNvSpPr txBox="1"/>
          <p:nvPr/>
        </p:nvSpPr>
        <p:spPr>
          <a:xfrm>
            <a:off x="269175" y="450700"/>
            <a:ext cx="530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Scenario 1: Advanced Knowledge (AK)</a:t>
            </a:r>
            <a:endParaRPr sz="1200"/>
          </a:p>
        </p:txBody>
      </p:sp>
      <p:pic>
        <p:nvPicPr>
          <p:cNvPr id="461" name="Google Shape;461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564050" y="2092137"/>
            <a:ext cx="646500" cy="64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27"/>
          <p:cNvGrpSpPr/>
          <p:nvPr/>
        </p:nvGrpSpPr>
        <p:grpSpPr>
          <a:xfrm rot="2700000">
            <a:off x="7067329" y="2888622"/>
            <a:ext cx="513398" cy="740275"/>
            <a:chOff x="6457075" y="1645225"/>
            <a:chExt cx="1317225" cy="1826425"/>
          </a:xfrm>
        </p:grpSpPr>
        <p:pic>
          <p:nvPicPr>
            <p:cNvPr id="463" name="Google Shape;463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Google Shape;464;p27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466" name="Google Shape;466;p27"/>
          <p:cNvGrpSpPr/>
          <p:nvPr/>
        </p:nvGrpSpPr>
        <p:grpSpPr>
          <a:xfrm rot="-2700000">
            <a:off x="7047728" y="2411965"/>
            <a:ext cx="513398" cy="740275"/>
            <a:chOff x="6457075" y="1645225"/>
            <a:chExt cx="1317225" cy="1826425"/>
          </a:xfrm>
        </p:grpSpPr>
        <p:pic>
          <p:nvPicPr>
            <p:cNvPr id="467" name="Google Shape;467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27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sp>
        <p:nvSpPr>
          <p:cNvPr id="470" name="Google Shape;470;p27"/>
          <p:cNvSpPr txBox="1"/>
          <p:nvPr/>
        </p:nvSpPr>
        <p:spPr>
          <a:xfrm>
            <a:off x="6540183" y="2581988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b="1">
                <a:latin typeface="Raleway"/>
                <a:ea typeface="Raleway"/>
                <a:cs typeface="Raleway"/>
                <a:sym typeface="Raleway"/>
              </a:rPr>
              <a:t>?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71" name="Google Shape;471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45726" y="2851686"/>
            <a:ext cx="430275" cy="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853" y="2709597"/>
            <a:ext cx="612900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371" y="1805087"/>
            <a:ext cx="2523300" cy="25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21" y="1805087"/>
            <a:ext cx="2523300" cy="25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8"/>
          <p:cNvSpPr/>
          <p:nvPr/>
        </p:nvSpPr>
        <p:spPr>
          <a:xfrm>
            <a:off x="0" y="4947075"/>
            <a:ext cx="9144000" cy="196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3" name="Google Shape;4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8"/>
          <p:cNvSpPr/>
          <p:nvPr/>
        </p:nvSpPr>
        <p:spPr>
          <a:xfrm>
            <a:off x="1235400" y="1676400"/>
            <a:ext cx="6686700" cy="28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933450" y="2190750"/>
            <a:ext cx="7277100" cy="16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1  1 </a:t>
            </a:r>
            <a:endParaRPr/>
          </a:p>
        </p:txBody>
      </p:sp>
      <p:grpSp>
        <p:nvGrpSpPr>
          <p:cNvPr id="487" name="Google Shape;487;p28"/>
          <p:cNvGrpSpPr/>
          <p:nvPr/>
        </p:nvGrpSpPr>
        <p:grpSpPr>
          <a:xfrm>
            <a:off x="2296741" y="2668363"/>
            <a:ext cx="513454" cy="740250"/>
            <a:chOff x="6457075" y="1645225"/>
            <a:chExt cx="1317225" cy="1826425"/>
          </a:xfrm>
        </p:grpSpPr>
        <p:pic>
          <p:nvPicPr>
            <p:cNvPr id="488" name="Google Shape;488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28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491" name="Google Shape;491;p28"/>
          <p:cNvGrpSpPr/>
          <p:nvPr/>
        </p:nvGrpSpPr>
        <p:grpSpPr>
          <a:xfrm>
            <a:off x="862825" y="2396225"/>
            <a:ext cx="1433490" cy="1349000"/>
            <a:chOff x="862825" y="2396225"/>
            <a:chExt cx="1433490" cy="1349000"/>
          </a:xfrm>
        </p:grpSpPr>
        <p:pic>
          <p:nvPicPr>
            <p:cNvPr id="492" name="Google Shape;492;p28"/>
            <p:cNvPicPr preferRelativeResize="0"/>
            <p:nvPr/>
          </p:nvPicPr>
          <p:blipFill rotWithShape="1">
            <a:blip r:embed="rId8">
              <a:alphaModFix/>
            </a:blip>
            <a:srcRect l="11143" t="10067" r="12479" b="13725"/>
            <a:stretch/>
          </p:blipFill>
          <p:spPr>
            <a:xfrm>
              <a:off x="862825" y="2396225"/>
              <a:ext cx="1433490" cy="134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" name="Google Shape;493;p28"/>
            <p:cNvSpPr/>
            <p:nvPr/>
          </p:nvSpPr>
          <p:spPr>
            <a:xfrm>
              <a:off x="895350" y="23962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596050" y="2733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1234350" y="3071225"/>
              <a:ext cx="3618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1596050" y="3407725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8"/>
          <p:cNvGrpSpPr/>
          <p:nvPr/>
        </p:nvGrpSpPr>
        <p:grpSpPr>
          <a:xfrm>
            <a:off x="2911025" y="2725200"/>
            <a:ext cx="339026" cy="345499"/>
            <a:chOff x="2911025" y="2725200"/>
            <a:chExt cx="339026" cy="345499"/>
          </a:xfrm>
        </p:grpSpPr>
        <p:pic>
          <p:nvPicPr>
            <p:cNvPr id="498" name="Google Shape;498;p28"/>
            <p:cNvPicPr preferRelativeResize="0"/>
            <p:nvPr/>
          </p:nvPicPr>
          <p:blipFill rotWithShape="1">
            <a:blip r:embed="rId8">
              <a:alphaModFix amt="40000"/>
            </a:blip>
            <a:srcRect l="50208" t="29249" r="31728" b="51115"/>
            <a:stretch/>
          </p:blipFill>
          <p:spPr>
            <a:xfrm>
              <a:off x="2911025" y="2725200"/>
              <a:ext cx="339026" cy="345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28"/>
            <p:cNvSpPr/>
            <p:nvPr/>
          </p:nvSpPr>
          <p:spPr>
            <a:xfrm>
              <a:off x="2911025" y="2725200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4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8"/>
          <p:cNvGrpSpPr/>
          <p:nvPr/>
        </p:nvGrpSpPr>
        <p:grpSpPr>
          <a:xfrm>
            <a:off x="2911022" y="3085996"/>
            <a:ext cx="350506" cy="345500"/>
            <a:chOff x="2911022" y="3085996"/>
            <a:chExt cx="350506" cy="345500"/>
          </a:xfrm>
        </p:grpSpPr>
        <p:sp>
          <p:nvSpPr>
            <p:cNvPr id="501" name="Google Shape;501;p28"/>
            <p:cNvSpPr/>
            <p:nvPr/>
          </p:nvSpPr>
          <p:spPr>
            <a:xfrm>
              <a:off x="2911022" y="3089996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4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2" name="Google Shape;502;p28"/>
            <p:cNvPicPr preferRelativeResize="0"/>
            <p:nvPr/>
          </p:nvPicPr>
          <p:blipFill rotWithShape="1">
            <a:blip r:embed="rId8">
              <a:alphaModFix amt="40000"/>
            </a:blip>
            <a:srcRect l="30937" t="48425" r="49786" b="31940"/>
            <a:stretch/>
          </p:blipFill>
          <p:spPr>
            <a:xfrm>
              <a:off x="2922485" y="3085996"/>
              <a:ext cx="339043" cy="345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Google Shape;503;p28"/>
          <p:cNvGrpSpPr/>
          <p:nvPr/>
        </p:nvGrpSpPr>
        <p:grpSpPr>
          <a:xfrm>
            <a:off x="2911025" y="2372400"/>
            <a:ext cx="339026" cy="337500"/>
            <a:chOff x="2911025" y="2372400"/>
            <a:chExt cx="339026" cy="337500"/>
          </a:xfrm>
        </p:grpSpPr>
        <p:pic>
          <p:nvPicPr>
            <p:cNvPr id="504" name="Google Shape;504;p28"/>
            <p:cNvPicPr preferRelativeResize="0"/>
            <p:nvPr/>
          </p:nvPicPr>
          <p:blipFill rotWithShape="1">
            <a:blip r:embed="rId8">
              <a:alphaModFix amt="40000"/>
            </a:blip>
            <a:srcRect l="12875" t="10067" r="69061" b="70752"/>
            <a:stretch/>
          </p:blipFill>
          <p:spPr>
            <a:xfrm>
              <a:off x="2911025" y="2372400"/>
              <a:ext cx="339026" cy="33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Google Shape;505;p28"/>
            <p:cNvSpPr/>
            <p:nvPr/>
          </p:nvSpPr>
          <p:spPr>
            <a:xfrm>
              <a:off x="2911025" y="2372400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4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8"/>
          <p:cNvGrpSpPr/>
          <p:nvPr/>
        </p:nvGrpSpPr>
        <p:grpSpPr>
          <a:xfrm>
            <a:off x="2911025" y="3446800"/>
            <a:ext cx="339026" cy="345500"/>
            <a:chOff x="2911025" y="3446800"/>
            <a:chExt cx="339026" cy="345500"/>
          </a:xfrm>
        </p:grpSpPr>
        <p:pic>
          <p:nvPicPr>
            <p:cNvPr id="507" name="Google Shape;507;p28"/>
            <p:cNvPicPr preferRelativeResize="0"/>
            <p:nvPr/>
          </p:nvPicPr>
          <p:blipFill rotWithShape="1">
            <a:blip r:embed="rId8">
              <a:alphaModFix amt="40000"/>
            </a:blip>
            <a:srcRect l="50208" t="67093" r="31728" b="13726"/>
            <a:stretch/>
          </p:blipFill>
          <p:spPr>
            <a:xfrm>
              <a:off x="2911025" y="3446800"/>
              <a:ext cx="339026" cy="33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8"/>
            <p:cNvSpPr/>
            <p:nvPr/>
          </p:nvSpPr>
          <p:spPr>
            <a:xfrm>
              <a:off x="2911025" y="3454800"/>
              <a:ext cx="339000" cy="337500"/>
            </a:xfrm>
            <a:prstGeom prst="rect">
              <a:avLst/>
            </a:prstGeom>
            <a:noFill/>
            <a:ln w="9525" cap="flat" cmpd="sng">
              <a:solidFill>
                <a:srgbClr val="F4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9" name="Google Shape;509;p28"/>
          <p:cNvPicPr preferRelativeResize="0"/>
          <p:nvPr/>
        </p:nvPicPr>
        <p:blipFill rotWithShape="1">
          <a:blip r:embed="rId9">
            <a:alphaModFix amt="40000"/>
          </a:blip>
          <a:srcRect l="9081" t="1925" r="15804" b="11328"/>
          <a:stretch/>
        </p:blipFill>
        <p:spPr>
          <a:xfrm>
            <a:off x="3350875" y="23740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9">
            <a:alphaModFix amt="40000"/>
          </a:blip>
          <a:srcRect l="9081" t="1925" r="15804" b="11328"/>
          <a:stretch/>
        </p:blipFill>
        <p:spPr>
          <a:xfrm>
            <a:off x="3350875" y="27308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9">
            <a:alphaModFix amt="40000"/>
          </a:blip>
          <a:srcRect l="9081" t="1925" r="15804" b="11328"/>
          <a:stretch/>
        </p:blipFill>
        <p:spPr>
          <a:xfrm>
            <a:off x="3350875" y="3087662"/>
            <a:ext cx="350500" cy="3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8"/>
          <p:cNvPicPr preferRelativeResize="0"/>
          <p:nvPr/>
        </p:nvPicPr>
        <p:blipFill rotWithShape="1">
          <a:blip r:embed="rId9">
            <a:alphaModFix amt="40000"/>
          </a:blip>
          <a:srcRect l="9081" t="1925" r="15804" b="11328"/>
          <a:stretch/>
        </p:blipFill>
        <p:spPr>
          <a:xfrm>
            <a:off x="3350875" y="3444462"/>
            <a:ext cx="350500" cy="334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p28"/>
          <p:cNvGrpSpPr/>
          <p:nvPr/>
        </p:nvGrpSpPr>
        <p:grpSpPr>
          <a:xfrm>
            <a:off x="3777566" y="2652013"/>
            <a:ext cx="513454" cy="740250"/>
            <a:chOff x="6457075" y="1645225"/>
            <a:chExt cx="1317225" cy="1826425"/>
          </a:xfrm>
        </p:grpSpPr>
        <p:pic>
          <p:nvPicPr>
            <p:cNvPr id="514" name="Google Shape;514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28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pic>
        <p:nvPicPr>
          <p:cNvPr id="517" name="Google Shape;517;p28"/>
          <p:cNvPicPr preferRelativeResize="0"/>
          <p:nvPr/>
        </p:nvPicPr>
        <p:blipFill>
          <a:blip r:embed="rId10">
            <a:alphaModFix amt="60000"/>
          </a:blip>
          <a:stretch>
            <a:fillRect/>
          </a:stretch>
        </p:blipFill>
        <p:spPr>
          <a:xfrm>
            <a:off x="4298150" y="2384262"/>
            <a:ext cx="561194" cy="3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8"/>
          <p:cNvPicPr preferRelativeResize="0"/>
          <p:nvPr/>
        </p:nvPicPr>
        <p:blipFill>
          <a:blip r:embed="rId11">
            <a:alphaModFix amt="50000"/>
          </a:blip>
          <a:stretch>
            <a:fillRect/>
          </a:stretch>
        </p:blipFill>
        <p:spPr>
          <a:xfrm>
            <a:off x="4322025" y="2741058"/>
            <a:ext cx="513450" cy="313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9" name="Google Shape;519;p28"/>
          <p:cNvPicPr preferRelativeResize="0"/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>
            <a:off x="4298150" y="3098836"/>
            <a:ext cx="561200" cy="3182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0" name="Google Shape;520;p28"/>
          <p:cNvPicPr preferRelativeResize="0"/>
          <p:nvPr/>
        </p:nvPicPr>
        <p:blipFill>
          <a:blip r:embed="rId13">
            <a:alphaModFix amt="40000"/>
          </a:blip>
          <a:stretch>
            <a:fillRect/>
          </a:stretch>
        </p:blipFill>
        <p:spPr>
          <a:xfrm>
            <a:off x="4322019" y="3461068"/>
            <a:ext cx="513450" cy="29813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1" name="Google Shape;521;p28"/>
          <p:cNvPicPr preferRelativeResize="0"/>
          <p:nvPr/>
        </p:nvPicPr>
        <p:blipFill rotWithShape="1">
          <a:blip r:embed="rId14">
            <a:alphaModFix amt="40000"/>
          </a:blip>
          <a:srcRect l="30608"/>
          <a:stretch/>
        </p:blipFill>
        <p:spPr>
          <a:xfrm>
            <a:off x="4866475" y="2396225"/>
            <a:ext cx="1353351" cy="12845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2" name="Google Shape;522;p28"/>
          <p:cNvSpPr txBox="1"/>
          <p:nvPr/>
        </p:nvSpPr>
        <p:spPr>
          <a:xfrm>
            <a:off x="6226950" y="2822050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i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ca" sz="800" i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</a:t>
            </a:r>
            <a:r>
              <a:rPr lang="ca" i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≈ d*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3" name="Google Shape;523;p28"/>
          <p:cNvSpPr/>
          <p:nvPr/>
        </p:nvSpPr>
        <p:spPr>
          <a:xfrm>
            <a:off x="4488650" y="239632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4755925" y="239632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4488650" y="276305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4739875" y="276305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4483875" y="3112063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4755925" y="3112063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4483875" y="3461075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739875" y="3466700"/>
            <a:ext cx="46500" cy="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1" name="Google Shape;5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291" y="3363413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8"/>
          <p:cNvSpPr txBox="1"/>
          <p:nvPr/>
        </p:nvSpPr>
        <p:spPr>
          <a:xfrm>
            <a:off x="269175" y="450700"/>
            <a:ext cx="530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Scenario 2: Limited Knowledge (LK)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33" name="Google Shape;533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64050" y="2092137"/>
            <a:ext cx="646500" cy="64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" name="Google Shape;534;p28"/>
          <p:cNvGrpSpPr/>
          <p:nvPr/>
        </p:nvGrpSpPr>
        <p:grpSpPr>
          <a:xfrm rot="2700000">
            <a:off x="7067329" y="2888622"/>
            <a:ext cx="513398" cy="740275"/>
            <a:chOff x="6457075" y="1645225"/>
            <a:chExt cx="1317225" cy="1826425"/>
          </a:xfrm>
        </p:grpSpPr>
        <p:pic>
          <p:nvPicPr>
            <p:cNvPr id="535" name="Google Shape;535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28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538" name="Google Shape;538;p28"/>
          <p:cNvGrpSpPr/>
          <p:nvPr/>
        </p:nvGrpSpPr>
        <p:grpSpPr>
          <a:xfrm rot="-2700000">
            <a:off x="7047728" y="2411965"/>
            <a:ext cx="513398" cy="740275"/>
            <a:chOff x="6457075" y="1645225"/>
            <a:chExt cx="1317225" cy="1826425"/>
          </a:xfrm>
        </p:grpSpPr>
        <p:pic>
          <p:nvPicPr>
            <p:cNvPr id="539" name="Google Shape;539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31625" y="2133187"/>
              <a:ext cx="877125" cy="87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28"/>
            <p:cNvSpPr/>
            <p:nvPr/>
          </p:nvSpPr>
          <p:spPr>
            <a:xfrm>
              <a:off x="7199500" y="2918750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457075" y="1645225"/>
              <a:ext cx="574800" cy="55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sp>
        <p:nvSpPr>
          <p:cNvPr id="542" name="Google Shape;542;p28"/>
          <p:cNvSpPr txBox="1"/>
          <p:nvPr/>
        </p:nvSpPr>
        <p:spPr>
          <a:xfrm>
            <a:off x="6540183" y="2581988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b="1">
                <a:latin typeface="Raleway"/>
                <a:ea typeface="Raleway"/>
                <a:cs typeface="Raleway"/>
                <a:sym typeface="Raleway"/>
              </a:rPr>
              <a:t>?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3" name="Google Shape;543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45726" y="2851686"/>
            <a:ext cx="430275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63614" y="2851686"/>
            <a:ext cx="430275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14826" y="2861223"/>
            <a:ext cx="430275" cy="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8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8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8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  <p:pic>
        <p:nvPicPr>
          <p:cNvPr id="549" name="Google Shape;549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53863" y="1036297"/>
            <a:ext cx="916050" cy="9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"/>
          <p:cNvSpPr/>
          <p:nvPr/>
        </p:nvSpPr>
        <p:spPr>
          <a:xfrm>
            <a:off x="0" y="1550400"/>
            <a:ext cx="9144000" cy="35931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 txBox="1"/>
          <p:nvPr/>
        </p:nvSpPr>
        <p:spPr>
          <a:xfrm>
            <a:off x="461412" y="2878106"/>
            <a:ext cx="8221175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2. FEATURE MIMIC ATTACK</a:t>
            </a:r>
            <a:endParaRPr sz="4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Advanced Knowledge Scenario</a:t>
            </a:r>
            <a:endParaRPr sz="2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6" name="Google Shape;5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3" name="Google Shape;5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0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(1)</a:t>
            </a:r>
            <a:endParaRPr/>
          </a:p>
        </p:txBody>
      </p:sp>
      <p:pic>
        <p:nvPicPr>
          <p:cNvPr id="566" name="Google Shape;566;p30"/>
          <p:cNvPicPr preferRelativeResize="0"/>
          <p:nvPr/>
        </p:nvPicPr>
        <p:blipFill rotWithShape="1">
          <a:blip r:embed="rId5">
            <a:alphaModFix/>
          </a:blip>
          <a:srcRect t="10058" r="5846" b="12029"/>
          <a:stretch/>
        </p:blipFill>
        <p:spPr>
          <a:xfrm>
            <a:off x="269175" y="1574563"/>
            <a:ext cx="4128175" cy="6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0"/>
          <p:cNvPicPr preferRelativeResize="0"/>
          <p:nvPr/>
        </p:nvPicPr>
        <p:blipFill rotWithShape="1">
          <a:blip r:embed="rId6">
            <a:alphaModFix/>
          </a:blip>
          <a:srcRect t="4107" r="3437" b="5615"/>
          <a:stretch/>
        </p:blipFill>
        <p:spPr>
          <a:xfrm>
            <a:off x="4571988" y="2696175"/>
            <a:ext cx="4128175" cy="6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063" y="1321175"/>
            <a:ext cx="339025" cy="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3737" y="2395084"/>
            <a:ext cx="339025" cy="2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080" y="2395076"/>
            <a:ext cx="413653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0"/>
          <p:cNvPicPr preferRelativeResize="0"/>
          <p:nvPr/>
        </p:nvPicPr>
        <p:blipFill rotWithShape="1">
          <a:blip r:embed="rId10">
            <a:alphaModFix/>
          </a:blip>
          <a:srcRect t="7209" r="2267"/>
          <a:stretch/>
        </p:blipFill>
        <p:spPr>
          <a:xfrm>
            <a:off x="274688" y="2698875"/>
            <a:ext cx="412817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0"/>
          <p:cNvPicPr preferRelativeResize="0"/>
          <p:nvPr/>
        </p:nvPicPr>
        <p:blipFill rotWithShape="1">
          <a:blip r:embed="rId11">
            <a:alphaModFix/>
          </a:blip>
          <a:srcRect r="-8166" b="10"/>
          <a:stretch/>
        </p:blipFill>
        <p:spPr>
          <a:xfrm>
            <a:off x="4397313" y="3580038"/>
            <a:ext cx="465425" cy="2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30"/>
          <p:cNvGrpSpPr/>
          <p:nvPr/>
        </p:nvGrpSpPr>
        <p:grpSpPr>
          <a:xfrm>
            <a:off x="4568013" y="3865575"/>
            <a:ext cx="4136126" cy="646850"/>
            <a:chOff x="4689400" y="2682625"/>
            <a:chExt cx="4136126" cy="646850"/>
          </a:xfrm>
        </p:grpSpPr>
        <p:pic>
          <p:nvPicPr>
            <p:cNvPr id="574" name="Google Shape;574;p30"/>
            <p:cNvPicPr preferRelativeResize="0"/>
            <p:nvPr/>
          </p:nvPicPr>
          <p:blipFill rotWithShape="1">
            <a:blip r:embed="rId12">
              <a:alphaModFix/>
            </a:blip>
            <a:srcRect t="3677" r="3437" b="21123"/>
            <a:stretch/>
          </p:blipFill>
          <p:spPr>
            <a:xfrm>
              <a:off x="4689400" y="2682625"/>
              <a:ext cx="4128174" cy="49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" name="Google Shape;575;p30"/>
            <p:cNvPicPr preferRelativeResize="0"/>
            <p:nvPr/>
          </p:nvPicPr>
          <p:blipFill rotWithShape="1">
            <a:blip r:embed="rId10">
              <a:alphaModFix/>
            </a:blip>
            <a:srcRect l="6606" t="77903" r="2268"/>
            <a:stretch/>
          </p:blipFill>
          <p:spPr>
            <a:xfrm>
              <a:off x="4976550" y="3175525"/>
              <a:ext cx="3848976" cy="153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6" name="Google Shape;576;p30"/>
          <p:cNvPicPr preferRelativeResize="0"/>
          <p:nvPr/>
        </p:nvPicPr>
        <p:blipFill rotWithShape="1">
          <a:blip r:embed="rId13">
            <a:alphaModFix/>
          </a:blip>
          <a:srcRect t="8500" r="2267"/>
          <a:stretch/>
        </p:blipFill>
        <p:spPr>
          <a:xfrm>
            <a:off x="269188" y="3838350"/>
            <a:ext cx="4128149" cy="7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0"/>
          <p:cNvPicPr preferRelativeResize="0"/>
          <p:nvPr/>
        </p:nvPicPr>
        <p:blipFill rotWithShape="1">
          <a:blip r:embed="rId14">
            <a:alphaModFix/>
          </a:blip>
          <a:srcRect r="-8166"/>
          <a:stretch/>
        </p:blipFill>
        <p:spPr>
          <a:xfrm>
            <a:off x="127188" y="3580025"/>
            <a:ext cx="465425" cy="2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0"/>
          <p:cNvPicPr preferRelativeResize="0"/>
          <p:nvPr/>
        </p:nvPicPr>
        <p:blipFill rotWithShape="1">
          <a:blip r:embed="rId15">
            <a:alphaModFix/>
          </a:blip>
          <a:srcRect l="3022" r="3703" b="4716"/>
          <a:stretch/>
        </p:blipFill>
        <p:spPr>
          <a:xfrm>
            <a:off x="5115838" y="1238450"/>
            <a:ext cx="3040476" cy="1106417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0"/>
          <p:cNvSpPr txBox="1"/>
          <p:nvPr/>
        </p:nvSpPr>
        <p:spPr>
          <a:xfrm>
            <a:off x="8261231" y="4773550"/>
            <a:ext cx="5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 3 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0" name="Google Shape;580;p30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3.3</a:t>
            </a:r>
            <a:endParaRPr/>
          </a:p>
        </p:txBody>
      </p:sp>
      <p:pic>
        <p:nvPicPr>
          <p:cNvPr id="581" name="Google Shape;581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64400" y="2286000"/>
            <a:ext cx="75745" cy="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64400" y="3434888"/>
            <a:ext cx="75745" cy="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64400" y="4561688"/>
            <a:ext cx="75745" cy="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21125" y="3392988"/>
            <a:ext cx="75745" cy="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87800" y="4512413"/>
            <a:ext cx="75745" cy="1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1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(2)</a:t>
            </a:r>
            <a:endParaRPr/>
          </a:p>
        </p:txBody>
      </p:sp>
      <p:sp>
        <p:nvSpPr>
          <p:cNvPr id="593" name="Google Shape;593;p31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3.3</a:t>
            </a:r>
            <a:endParaRPr/>
          </a:p>
        </p:txBody>
      </p:sp>
      <p:pic>
        <p:nvPicPr>
          <p:cNvPr id="595" name="Google Shape;595;p31"/>
          <p:cNvPicPr preferRelativeResize="0"/>
          <p:nvPr/>
        </p:nvPicPr>
        <p:blipFill rotWithShape="1">
          <a:blip r:embed="rId5">
            <a:alphaModFix/>
          </a:blip>
          <a:srcRect l="9041"/>
          <a:stretch/>
        </p:blipFill>
        <p:spPr>
          <a:xfrm>
            <a:off x="4472950" y="2174174"/>
            <a:ext cx="3788274" cy="11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1"/>
          <p:cNvSpPr txBox="1"/>
          <p:nvPr/>
        </p:nvSpPr>
        <p:spPr>
          <a:xfrm>
            <a:off x="8261231" y="4773550"/>
            <a:ext cx="5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 4 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97" name="Google Shape;597;p31"/>
          <p:cNvGrpSpPr/>
          <p:nvPr/>
        </p:nvGrpSpPr>
        <p:grpSpPr>
          <a:xfrm>
            <a:off x="6198450" y="2207500"/>
            <a:ext cx="111875" cy="349975"/>
            <a:chOff x="6203225" y="2197975"/>
            <a:chExt cx="111875" cy="349975"/>
          </a:xfrm>
        </p:grpSpPr>
        <p:pic>
          <p:nvPicPr>
            <p:cNvPr id="598" name="Google Shape;598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0" name="Google Shape;600;p31"/>
          <p:cNvGrpSpPr/>
          <p:nvPr/>
        </p:nvGrpSpPr>
        <p:grpSpPr>
          <a:xfrm flipH="1">
            <a:off x="8043525" y="2207500"/>
            <a:ext cx="111875" cy="349975"/>
            <a:chOff x="6203225" y="2197975"/>
            <a:chExt cx="111875" cy="349975"/>
          </a:xfrm>
        </p:grpSpPr>
        <p:pic>
          <p:nvPicPr>
            <p:cNvPr id="601" name="Google Shape;601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" name="Google Shape;603;p31"/>
          <p:cNvGrpSpPr/>
          <p:nvPr/>
        </p:nvGrpSpPr>
        <p:grpSpPr>
          <a:xfrm>
            <a:off x="6017500" y="2598025"/>
            <a:ext cx="111875" cy="349975"/>
            <a:chOff x="6203225" y="2197975"/>
            <a:chExt cx="111875" cy="349975"/>
          </a:xfrm>
        </p:grpSpPr>
        <p:pic>
          <p:nvPicPr>
            <p:cNvPr id="604" name="Google Shape;604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Google Shape;606;p31"/>
          <p:cNvGrpSpPr/>
          <p:nvPr/>
        </p:nvGrpSpPr>
        <p:grpSpPr>
          <a:xfrm flipH="1">
            <a:off x="8043525" y="2598025"/>
            <a:ext cx="111875" cy="349975"/>
            <a:chOff x="6203225" y="2197975"/>
            <a:chExt cx="111875" cy="349975"/>
          </a:xfrm>
        </p:grpSpPr>
        <p:pic>
          <p:nvPicPr>
            <p:cNvPr id="607" name="Google Shape;607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Google Shape;608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Google Shape;609;p31"/>
          <p:cNvGrpSpPr/>
          <p:nvPr/>
        </p:nvGrpSpPr>
        <p:grpSpPr>
          <a:xfrm>
            <a:off x="5245975" y="2598025"/>
            <a:ext cx="111875" cy="349975"/>
            <a:chOff x="6203225" y="2197975"/>
            <a:chExt cx="111875" cy="349975"/>
          </a:xfrm>
        </p:grpSpPr>
        <p:pic>
          <p:nvPicPr>
            <p:cNvPr id="610" name="Google Shape;610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Google Shape;612;p31"/>
          <p:cNvGrpSpPr/>
          <p:nvPr/>
        </p:nvGrpSpPr>
        <p:grpSpPr>
          <a:xfrm>
            <a:off x="5546000" y="2207500"/>
            <a:ext cx="111875" cy="349975"/>
            <a:chOff x="6203225" y="2197975"/>
            <a:chExt cx="111875" cy="349975"/>
          </a:xfrm>
        </p:grpSpPr>
        <p:pic>
          <p:nvPicPr>
            <p:cNvPr id="613" name="Google Shape;613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31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5" name="Google Shape;615;p31"/>
          <p:cNvPicPr preferRelativeResize="0"/>
          <p:nvPr/>
        </p:nvPicPr>
        <p:blipFill rotWithShape="1">
          <a:blip r:embed="rId7">
            <a:alphaModFix/>
          </a:blip>
          <a:srcRect t="2999" b="2384"/>
          <a:stretch/>
        </p:blipFill>
        <p:spPr>
          <a:xfrm>
            <a:off x="575250" y="1566250"/>
            <a:ext cx="3411300" cy="23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1"/>
          <p:cNvSpPr/>
          <p:nvPr/>
        </p:nvSpPr>
        <p:spPr>
          <a:xfrm>
            <a:off x="1096925" y="3558300"/>
            <a:ext cx="66900" cy="66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7" name="Google Shape;617;p31"/>
          <p:cNvCxnSpPr/>
          <p:nvPr/>
        </p:nvCxnSpPr>
        <p:spPr>
          <a:xfrm rot="10800000" flipH="1">
            <a:off x="1137050" y="1979975"/>
            <a:ext cx="2535000" cy="148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31"/>
          <p:cNvCxnSpPr>
            <a:stCxn id="616" idx="4"/>
          </p:cNvCxnSpPr>
          <p:nvPr/>
        </p:nvCxnSpPr>
        <p:spPr>
          <a:xfrm rot="10800000" flipH="1">
            <a:off x="1130375" y="1585200"/>
            <a:ext cx="6600" cy="204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1"/>
          <p:cNvCxnSpPr/>
          <p:nvPr/>
        </p:nvCxnSpPr>
        <p:spPr>
          <a:xfrm rot="10800000">
            <a:off x="3672050" y="1545000"/>
            <a:ext cx="0" cy="208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1"/>
          <p:cNvCxnSpPr/>
          <p:nvPr/>
        </p:nvCxnSpPr>
        <p:spPr>
          <a:xfrm rot="10800000" flipH="1">
            <a:off x="1137050" y="2105625"/>
            <a:ext cx="2535000" cy="148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1" name="Google Shape;621;p31"/>
          <p:cNvSpPr/>
          <p:nvPr/>
        </p:nvSpPr>
        <p:spPr>
          <a:xfrm>
            <a:off x="3638600" y="2081925"/>
            <a:ext cx="66900" cy="66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2" name="Google Shape;622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730" y="2596876"/>
            <a:ext cx="413653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24975" y="3912788"/>
            <a:ext cx="111875" cy="16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4947075"/>
            <a:ext cx="9144000" cy="196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619725" y="1127025"/>
            <a:ext cx="4386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ca" b="1" dirty="0">
                <a:latin typeface="Raleway"/>
                <a:ea typeface="Raleway"/>
                <a:cs typeface="Raleway"/>
                <a:sym typeface="Raleway"/>
              </a:rPr>
              <a:t>1.     Introduction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Motivation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Basic Concepts &amp; Notation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Defense proposal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Scenario 1: Advanced Knowledge (AK)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Scenario 2: Limited Knowledge (LK)</a:t>
            </a:r>
            <a:endParaRPr lang="es-ES" dirty="0"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s-ES" b="1" dirty="0">
                <a:latin typeface="Raleway"/>
                <a:ea typeface="Raleway"/>
                <a:cs typeface="Raleway"/>
                <a:sym typeface="Raleway"/>
              </a:rPr>
              <a:t>2.    </a:t>
            </a:r>
            <a:r>
              <a:rPr lang="es-ES" b="1" dirty="0" err="1">
                <a:latin typeface="Raleway"/>
                <a:ea typeface="Raleway"/>
                <a:cs typeface="Raleway"/>
                <a:sym typeface="Raleway"/>
              </a:rPr>
              <a:t>Feature</a:t>
            </a:r>
            <a:r>
              <a:rPr lang="es-E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ES" b="1" dirty="0" err="1">
                <a:latin typeface="Raleway"/>
                <a:ea typeface="Raleway"/>
                <a:cs typeface="Raleway"/>
                <a:sym typeface="Raleway"/>
              </a:rPr>
              <a:t>Mimic</a:t>
            </a:r>
            <a:r>
              <a:rPr lang="es-E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ES" b="1" dirty="0" err="1">
                <a:latin typeface="Raleway"/>
                <a:ea typeface="Raleway"/>
                <a:cs typeface="Raleway"/>
                <a:sym typeface="Raleway"/>
              </a:rPr>
              <a:t>Attack</a:t>
            </a:r>
            <a:endParaRPr lang="es-ES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Our Proposal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Results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ca" b="1" dirty="0">
                <a:latin typeface="Raleway"/>
                <a:ea typeface="Raleway"/>
                <a:cs typeface="Raleway"/>
                <a:sym typeface="Raleway"/>
              </a:rPr>
              <a:t>3.    Symbol-to-symbol modification attack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Our Proposal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Z-Score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Gradient Descent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Results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ca" b="1" dirty="0">
                <a:latin typeface="Raleway"/>
                <a:ea typeface="Raleway"/>
                <a:cs typeface="Raleway"/>
                <a:sym typeface="Raleway"/>
              </a:rPr>
              <a:t>4.   Conclusions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69175" y="480525"/>
            <a:ext cx="210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Index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2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(1)</a:t>
            </a: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4.1</a:t>
            </a:r>
            <a:endParaRPr/>
          </a:p>
        </p:txBody>
      </p:sp>
      <p:sp>
        <p:nvSpPr>
          <p:cNvPr id="633" name="Google Shape;633;p32"/>
          <p:cNvSpPr txBox="1"/>
          <p:nvPr/>
        </p:nvSpPr>
        <p:spPr>
          <a:xfrm>
            <a:off x="333375" y="1123950"/>
            <a:ext cx="238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b="1">
                <a:latin typeface="Raleway"/>
                <a:ea typeface="Raleway"/>
                <a:cs typeface="Raleway"/>
                <a:sym typeface="Raleway"/>
              </a:rPr>
              <a:t>Evaluation metric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4" name="Google Shape;6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75" y="2113425"/>
            <a:ext cx="4075600" cy="14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2"/>
          <p:cNvPicPr preferRelativeResize="0"/>
          <p:nvPr/>
        </p:nvPicPr>
        <p:blipFill rotWithShape="1">
          <a:blip r:embed="rId6">
            <a:alphaModFix/>
          </a:blip>
          <a:srcRect l="30608"/>
          <a:stretch/>
        </p:blipFill>
        <p:spPr>
          <a:xfrm>
            <a:off x="5666675" y="1273000"/>
            <a:ext cx="1353351" cy="12845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6" name="Google Shape;636;p32"/>
          <p:cNvPicPr preferRelativeResize="0"/>
          <p:nvPr/>
        </p:nvPicPr>
        <p:blipFill rotWithShape="1">
          <a:blip r:embed="rId6">
            <a:alphaModFix/>
          </a:blip>
          <a:srcRect l="30608"/>
          <a:stretch/>
        </p:blipFill>
        <p:spPr>
          <a:xfrm>
            <a:off x="5690550" y="2701750"/>
            <a:ext cx="1353351" cy="12845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7" name="Google Shape;63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799930"/>
            <a:ext cx="1005050" cy="2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5147" y="3255225"/>
            <a:ext cx="973903" cy="2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1717" y="1729952"/>
            <a:ext cx="671758" cy="3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1717" y="3158702"/>
            <a:ext cx="671758" cy="3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2"/>
          <p:cNvSpPr/>
          <p:nvPr/>
        </p:nvSpPr>
        <p:spPr>
          <a:xfrm>
            <a:off x="6638925" y="2625200"/>
            <a:ext cx="495300" cy="230700"/>
          </a:xfrm>
          <a:prstGeom prst="mathMinus">
            <a:avLst>
              <a:gd name="adj1" fmla="val 2352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2" name="Google Shape;642;p32"/>
          <p:cNvCxnSpPr/>
          <p:nvPr/>
        </p:nvCxnSpPr>
        <p:spPr>
          <a:xfrm>
            <a:off x="6686550" y="3809625"/>
            <a:ext cx="17241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3" name="Google Shape;643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3818" y="3986263"/>
            <a:ext cx="1287557" cy="560188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2"/>
          <p:cNvSpPr txBox="1"/>
          <p:nvPr/>
        </p:nvSpPr>
        <p:spPr>
          <a:xfrm>
            <a:off x="8153774" y="4773550"/>
            <a:ext cx="67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 11 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3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(2)</a:t>
            </a:r>
            <a:endParaRPr/>
          </a:p>
        </p:txBody>
      </p:sp>
      <p:sp>
        <p:nvSpPr>
          <p:cNvPr id="652" name="Google Shape;652;p33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4.2</a:t>
            </a:r>
            <a:endParaRPr/>
          </a:p>
        </p:txBody>
      </p:sp>
      <p:pic>
        <p:nvPicPr>
          <p:cNvPr id="654" name="Google Shape;6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937" y="1097212"/>
            <a:ext cx="3886125" cy="3409831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3"/>
          <p:cNvSpPr txBox="1"/>
          <p:nvPr/>
        </p:nvSpPr>
        <p:spPr>
          <a:xfrm>
            <a:off x="8155400" y="4773550"/>
            <a:ext cx="67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Fig. 2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6" name="Google Shape;65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629" y="717700"/>
            <a:ext cx="846725" cy="2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4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(3)</a:t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4.2</a:t>
            </a:r>
            <a:endParaRPr/>
          </a:p>
        </p:txBody>
      </p:sp>
      <p:sp>
        <p:nvSpPr>
          <p:cNvPr id="666" name="Google Shape;666;p34"/>
          <p:cNvSpPr txBox="1"/>
          <p:nvPr/>
        </p:nvSpPr>
        <p:spPr>
          <a:xfrm>
            <a:off x="7781925" y="4773550"/>
            <a:ext cx="10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Fig. 3, Eq. 12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67" name="Google Shape;66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525" y="1338790"/>
            <a:ext cx="5267151" cy="31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152" y="2480252"/>
            <a:ext cx="2810875" cy="8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5"/>
          <p:cNvSpPr/>
          <p:nvPr/>
        </p:nvSpPr>
        <p:spPr>
          <a:xfrm>
            <a:off x="0" y="1550400"/>
            <a:ext cx="9144000" cy="35931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 txBox="1"/>
          <p:nvPr/>
        </p:nvSpPr>
        <p:spPr>
          <a:xfrm>
            <a:off x="674625" y="2445550"/>
            <a:ext cx="8032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3. SYMBOL-TO-SYMBOL MODIFICATION ATTACK</a:t>
            </a:r>
            <a:endParaRPr sz="4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Limited Knowledge Scenario</a:t>
            </a:r>
            <a:endParaRPr sz="2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75" name="Google Shape;6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2" name="Google Shape;6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36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(1)</a:t>
            </a:r>
            <a:endParaRPr/>
          </a:p>
        </p:txBody>
      </p:sp>
      <p:sp>
        <p:nvSpPr>
          <p:cNvPr id="685" name="Google Shape;685;p36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pic>
        <p:nvPicPr>
          <p:cNvPr id="686" name="Google Shape;686;p36"/>
          <p:cNvPicPr preferRelativeResize="0"/>
          <p:nvPr/>
        </p:nvPicPr>
        <p:blipFill rotWithShape="1">
          <a:blip r:embed="rId5">
            <a:alphaModFix/>
          </a:blip>
          <a:srcRect b="19948"/>
          <a:stretch/>
        </p:blipFill>
        <p:spPr>
          <a:xfrm>
            <a:off x="1705275" y="1236575"/>
            <a:ext cx="2846250" cy="4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6"/>
          <p:cNvSpPr txBox="1"/>
          <p:nvPr/>
        </p:nvSpPr>
        <p:spPr>
          <a:xfrm>
            <a:off x="8158067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 5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88" name="Google Shape;688;p36"/>
          <p:cNvPicPr preferRelativeResize="0"/>
          <p:nvPr/>
        </p:nvPicPr>
        <p:blipFill rotWithShape="1">
          <a:blip r:embed="rId6">
            <a:alphaModFix/>
          </a:blip>
          <a:srcRect l="11968" t="10067" r="11655" b="13725"/>
          <a:stretch/>
        </p:blipFill>
        <p:spPr>
          <a:xfrm>
            <a:off x="580025" y="1971675"/>
            <a:ext cx="2196075" cy="20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0700" y="1971675"/>
            <a:ext cx="2182597" cy="20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7900" y="1971675"/>
            <a:ext cx="2091651" cy="209165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6"/>
          <p:cNvSpPr txBox="1"/>
          <p:nvPr/>
        </p:nvSpPr>
        <p:spPr>
          <a:xfrm>
            <a:off x="5743250" y="2371000"/>
            <a:ext cx="614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 b="1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≈</a:t>
            </a:r>
            <a:endParaRPr sz="72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2" name="Google Shape;69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3720" y="4203300"/>
            <a:ext cx="2319996" cy="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6"/>
          <p:cNvSpPr/>
          <p:nvPr/>
        </p:nvSpPr>
        <p:spPr>
          <a:xfrm>
            <a:off x="2913300" y="2943100"/>
            <a:ext cx="430200" cy="19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6"/>
          <p:cNvCxnSpPr/>
          <p:nvPr/>
        </p:nvCxnSpPr>
        <p:spPr>
          <a:xfrm>
            <a:off x="3125839" y="1790666"/>
            <a:ext cx="5100" cy="109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36"/>
          <p:cNvGrpSpPr/>
          <p:nvPr/>
        </p:nvGrpSpPr>
        <p:grpSpPr>
          <a:xfrm>
            <a:off x="1712540" y="1329758"/>
            <a:ext cx="111875" cy="349975"/>
            <a:chOff x="6203225" y="2197975"/>
            <a:chExt cx="111875" cy="349975"/>
          </a:xfrm>
        </p:grpSpPr>
        <p:pic>
          <p:nvPicPr>
            <p:cNvPr id="696" name="Google Shape;696;p36"/>
            <p:cNvPicPr preferRelativeResize="0"/>
            <p:nvPr/>
          </p:nvPicPr>
          <p:blipFill rotWithShape="1">
            <a:blip r:embed="rId10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6"/>
            <p:cNvPicPr preferRelativeResize="0"/>
            <p:nvPr/>
          </p:nvPicPr>
          <p:blipFill rotWithShape="1">
            <a:blip r:embed="rId10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8" name="Google Shape;698;p36"/>
          <p:cNvGrpSpPr/>
          <p:nvPr/>
        </p:nvGrpSpPr>
        <p:grpSpPr>
          <a:xfrm flipH="1">
            <a:off x="4446917" y="1307983"/>
            <a:ext cx="111875" cy="349975"/>
            <a:chOff x="6203225" y="2197975"/>
            <a:chExt cx="111875" cy="349975"/>
          </a:xfrm>
        </p:grpSpPr>
        <p:pic>
          <p:nvPicPr>
            <p:cNvPr id="699" name="Google Shape;699;p36"/>
            <p:cNvPicPr preferRelativeResize="0"/>
            <p:nvPr/>
          </p:nvPicPr>
          <p:blipFill rotWithShape="1">
            <a:blip r:embed="rId10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36"/>
            <p:cNvPicPr preferRelativeResize="0"/>
            <p:nvPr/>
          </p:nvPicPr>
          <p:blipFill rotWithShape="1">
            <a:blip r:embed="rId10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1" name="Google Shape;701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0771" y="4203000"/>
            <a:ext cx="1674591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50398" y="4203000"/>
            <a:ext cx="1843202" cy="4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8" name="Google Shape;7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7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(2)</a:t>
            </a:r>
            <a:endParaRPr/>
          </a:p>
        </p:txBody>
      </p:sp>
      <p:sp>
        <p:nvSpPr>
          <p:cNvPr id="711" name="Google Shape;711;p37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sp>
        <p:nvSpPr>
          <p:cNvPr id="712" name="Google Shape;712;p37"/>
          <p:cNvSpPr txBox="1"/>
          <p:nvPr/>
        </p:nvSpPr>
        <p:spPr>
          <a:xfrm>
            <a:off x="269175" y="1694400"/>
            <a:ext cx="62043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Two different approaches with the same goal: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●"/>
            </a:pPr>
            <a:r>
              <a:rPr lang="ca" sz="1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Z-Score (Defense System Specific)</a:t>
            </a:r>
            <a:endParaRPr sz="17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●"/>
            </a:pPr>
            <a:r>
              <a:rPr lang="ca" sz="1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Gradient Descent (Generic)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8" name="Google Shape;7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8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Z-Score </a:t>
            </a:r>
            <a:endParaRPr/>
          </a:p>
        </p:txBody>
      </p:sp>
      <p:sp>
        <p:nvSpPr>
          <p:cNvPr id="721" name="Google Shape;721;p38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pic>
        <p:nvPicPr>
          <p:cNvPr id="722" name="Google Shape;722;p38"/>
          <p:cNvPicPr preferRelativeResize="0"/>
          <p:nvPr/>
        </p:nvPicPr>
        <p:blipFill rotWithShape="1">
          <a:blip r:embed="rId5">
            <a:alphaModFix/>
          </a:blip>
          <a:srcRect l="16331" t="16291" b="43411"/>
          <a:stretch/>
        </p:blipFill>
        <p:spPr>
          <a:xfrm>
            <a:off x="1765502" y="1415025"/>
            <a:ext cx="2528575" cy="3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725" y="2128125"/>
            <a:ext cx="1922300" cy="19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6539" y="2128125"/>
            <a:ext cx="1906613" cy="19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6675" y="2124312"/>
            <a:ext cx="1906600" cy="1933776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8"/>
          <p:cNvSpPr/>
          <p:nvPr/>
        </p:nvSpPr>
        <p:spPr>
          <a:xfrm>
            <a:off x="2814688" y="2992950"/>
            <a:ext cx="430200" cy="19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8"/>
          <p:cNvSpPr/>
          <p:nvPr/>
        </p:nvSpPr>
        <p:spPr>
          <a:xfrm>
            <a:off x="5914800" y="2992950"/>
            <a:ext cx="430200" cy="19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8" name="Google Shape;728;p38"/>
          <p:cNvPicPr preferRelativeResize="0"/>
          <p:nvPr/>
        </p:nvPicPr>
        <p:blipFill rotWithShape="1">
          <a:blip r:embed="rId5">
            <a:alphaModFix/>
          </a:blip>
          <a:srcRect l="24551" t="56136" b="6079"/>
          <a:stretch/>
        </p:blipFill>
        <p:spPr>
          <a:xfrm>
            <a:off x="4989775" y="1427350"/>
            <a:ext cx="2280275" cy="3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8"/>
          <p:cNvPicPr preferRelativeResize="0"/>
          <p:nvPr/>
        </p:nvPicPr>
        <p:blipFill rotWithShape="1">
          <a:blip r:embed="rId5">
            <a:alphaModFix/>
          </a:blip>
          <a:srcRect t="16291" r="89947" b="43411"/>
          <a:stretch/>
        </p:blipFill>
        <p:spPr>
          <a:xfrm>
            <a:off x="4420089" y="4126613"/>
            <a:ext cx="303800" cy="3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38"/>
          <p:cNvPicPr preferRelativeResize="0"/>
          <p:nvPr/>
        </p:nvPicPr>
        <p:blipFill rotWithShape="1">
          <a:blip r:embed="rId5">
            <a:alphaModFix/>
          </a:blip>
          <a:srcRect l="2769" t="56135" r="81846" b="6082"/>
          <a:stretch/>
        </p:blipFill>
        <p:spPr>
          <a:xfrm>
            <a:off x="7469295" y="4138950"/>
            <a:ext cx="464950" cy="3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38"/>
          <p:cNvPicPr preferRelativeResize="0"/>
          <p:nvPr/>
        </p:nvPicPr>
        <p:blipFill rotWithShape="1">
          <a:blip r:embed="rId5">
            <a:alphaModFix/>
          </a:blip>
          <a:srcRect l="63694" t="16291" r="22071" b="43411"/>
          <a:stretch/>
        </p:blipFill>
        <p:spPr>
          <a:xfrm>
            <a:off x="1256780" y="4126613"/>
            <a:ext cx="430200" cy="39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2" name="Google Shape;732;p38"/>
          <p:cNvGrpSpPr/>
          <p:nvPr/>
        </p:nvGrpSpPr>
        <p:grpSpPr>
          <a:xfrm>
            <a:off x="1686975" y="1415864"/>
            <a:ext cx="111875" cy="349975"/>
            <a:chOff x="6203225" y="2197975"/>
            <a:chExt cx="111875" cy="349975"/>
          </a:xfrm>
        </p:grpSpPr>
        <p:pic>
          <p:nvPicPr>
            <p:cNvPr id="733" name="Google Shape;733;p38"/>
            <p:cNvPicPr preferRelativeResize="0"/>
            <p:nvPr/>
          </p:nvPicPr>
          <p:blipFill rotWithShape="1">
            <a:blip r:embed="rId9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38"/>
            <p:cNvPicPr preferRelativeResize="0"/>
            <p:nvPr/>
          </p:nvPicPr>
          <p:blipFill rotWithShape="1">
            <a:blip r:embed="rId9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5" name="Google Shape;735;p38"/>
          <p:cNvGrpSpPr/>
          <p:nvPr/>
        </p:nvGrpSpPr>
        <p:grpSpPr>
          <a:xfrm flipH="1">
            <a:off x="4182200" y="1415864"/>
            <a:ext cx="111875" cy="349975"/>
            <a:chOff x="6203225" y="2197975"/>
            <a:chExt cx="111875" cy="349975"/>
          </a:xfrm>
        </p:grpSpPr>
        <p:pic>
          <p:nvPicPr>
            <p:cNvPr id="736" name="Google Shape;736;p38"/>
            <p:cNvPicPr preferRelativeResize="0"/>
            <p:nvPr/>
          </p:nvPicPr>
          <p:blipFill rotWithShape="1">
            <a:blip r:embed="rId9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38"/>
            <p:cNvPicPr preferRelativeResize="0"/>
            <p:nvPr/>
          </p:nvPicPr>
          <p:blipFill rotWithShape="1">
            <a:blip r:embed="rId9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8" name="Google Shape;738;p38"/>
          <p:cNvGrpSpPr/>
          <p:nvPr/>
        </p:nvGrpSpPr>
        <p:grpSpPr>
          <a:xfrm>
            <a:off x="4928754" y="1437664"/>
            <a:ext cx="111875" cy="349975"/>
            <a:chOff x="6203225" y="2197975"/>
            <a:chExt cx="111875" cy="349975"/>
          </a:xfrm>
        </p:grpSpPr>
        <p:pic>
          <p:nvPicPr>
            <p:cNvPr id="739" name="Google Shape;739;p38"/>
            <p:cNvPicPr preferRelativeResize="0"/>
            <p:nvPr/>
          </p:nvPicPr>
          <p:blipFill rotWithShape="1">
            <a:blip r:embed="rId9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38"/>
            <p:cNvPicPr preferRelativeResize="0"/>
            <p:nvPr/>
          </p:nvPicPr>
          <p:blipFill rotWithShape="1">
            <a:blip r:embed="rId9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1" name="Google Shape;741;p38"/>
          <p:cNvGrpSpPr/>
          <p:nvPr/>
        </p:nvGrpSpPr>
        <p:grpSpPr>
          <a:xfrm flipH="1">
            <a:off x="7158175" y="1415869"/>
            <a:ext cx="111875" cy="349975"/>
            <a:chOff x="6203225" y="2197975"/>
            <a:chExt cx="111875" cy="349975"/>
          </a:xfrm>
        </p:grpSpPr>
        <p:pic>
          <p:nvPicPr>
            <p:cNvPr id="742" name="Google Shape;742;p38"/>
            <p:cNvPicPr preferRelativeResize="0"/>
            <p:nvPr/>
          </p:nvPicPr>
          <p:blipFill rotWithShape="1">
            <a:blip r:embed="rId9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3" name="Google Shape;743;p38"/>
            <p:cNvPicPr preferRelativeResize="0"/>
            <p:nvPr/>
          </p:nvPicPr>
          <p:blipFill rotWithShape="1">
            <a:blip r:embed="rId9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44" name="Google Shape;744;p38"/>
          <p:cNvCxnSpPr/>
          <p:nvPr/>
        </p:nvCxnSpPr>
        <p:spPr>
          <a:xfrm>
            <a:off x="6133652" y="1887566"/>
            <a:ext cx="5100" cy="109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38"/>
          <p:cNvCxnSpPr/>
          <p:nvPr/>
        </p:nvCxnSpPr>
        <p:spPr>
          <a:xfrm>
            <a:off x="3027239" y="1887566"/>
            <a:ext cx="5100" cy="109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46" name="Google Shape;746;p38"/>
          <p:cNvSpPr txBox="1"/>
          <p:nvPr/>
        </p:nvSpPr>
        <p:spPr>
          <a:xfrm>
            <a:off x="8090788" y="4773550"/>
            <a:ext cx="55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 5</a:t>
            </a: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sp>
        <p:nvSpPr>
          <p:cNvPr id="749" name="Google Shape;749;p38"/>
          <p:cNvSpPr txBox="1"/>
          <p:nvPr/>
        </p:nvSpPr>
        <p:spPr>
          <a:xfrm>
            <a:off x="8155400" y="4773550"/>
            <a:ext cx="67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Eq.7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9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5" name="Google Shape;7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39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Gradient Descent (1)</a:t>
            </a:r>
            <a:endParaRPr/>
          </a:p>
        </p:txBody>
      </p:sp>
      <p:sp>
        <p:nvSpPr>
          <p:cNvPr id="758" name="Google Shape;758;p39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sp>
        <p:nvSpPr>
          <p:cNvPr id="759" name="Google Shape;759;p39"/>
          <p:cNvSpPr txBox="1"/>
          <p:nvPr/>
        </p:nvSpPr>
        <p:spPr>
          <a:xfrm>
            <a:off x="418050" y="1365275"/>
            <a:ext cx="3455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Z-Score is excellent at mimicking target distribution’s mean and covariance.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The attack works well due to the structure of the proposed system.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However, it would fail if any other measures are used in the security system  →  A more generalized procedure is needed.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0" name="Google Shape;76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932" y="1479999"/>
            <a:ext cx="801768" cy="48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042" y="2032454"/>
            <a:ext cx="733556" cy="48584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2" name="Google Shape;762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932" y="2586431"/>
            <a:ext cx="801776" cy="49273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3" name="Google Shape;763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6033" y="3147302"/>
            <a:ext cx="733556" cy="46162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4" name="Google Shape;764;p39"/>
          <p:cNvPicPr preferRelativeResize="0"/>
          <p:nvPr/>
        </p:nvPicPr>
        <p:blipFill rotWithShape="1">
          <a:blip r:embed="rId9">
            <a:alphaModFix/>
          </a:blip>
          <a:srcRect l="30608"/>
          <a:stretch/>
        </p:blipFill>
        <p:spPr>
          <a:xfrm>
            <a:off x="6067992" y="1498522"/>
            <a:ext cx="1933507" cy="198893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5" name="Google Shape;765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4510" y="1498527"/>
            <a:ext cx="1245092" cy="33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2280" y="2041878"/>
            <a:ext cx="1249559" cy="33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0" y="2595208"/>
            <a:ext cx="1411721" cy="33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72002" y="3220974"/>
            <a:ext cx="1411709" cy="3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4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4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4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0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4" name="Google Shape;7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0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Gradient Descent (2)</a:t>
            </a:r>
            <a:endParaRPr/>
          </a:p>
        </p:txBody>
      </p:sp>
      <p:sp>
        <p:nvSpPr>
          <p:cNvPr id="777" name="Google Shape;777;p40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pic>
        <p:nvPicPr>
          <p:cNvPr id="778" name="Google Shape;77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3612" y="2015076"/>
            <a:ext cx="5536775" cy="18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40"/>
          <p:cNvSpPr txBox="1"/>
          <p:nvPr/>
        </p:nvSpPr>
        <p:spPr>
          <a:xfrm>
            <a:off x="333375" y="1123950"/>
            <a:ext cx="238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b="1"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8158067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 8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1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6" name="Google Shape;7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41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Gradient Descent (3)</a:t>
            </a:r>
            <a:endParaRPr/>
          </a:p>
        </p:txBody>
      </p:sp>
      <p:sp>
        <p:nvSpPr>
          <p:cNvPr id="789" name="Google Shape;789;p41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609098" y="1677168"/>
            <a:ext cx="6132527" cy="2690670"/>
            <a:chOff x="464950" y="1249600"/>
            <a:chExt cx="6507350" cy="2855125"/>
          </a:xfrm>
        </p:grpSpPr>
        <p:pic>
          <p:nvPicPr>
            <p:cNvPr id="791" name="Google Shape;791;p41"/>
            <p:cNvPicPr preferRelativeResize="0"/>
            <p:nvPr/>
          </p:nvPicPr>
          <p:blipFill rotWithShape="1">
            <a:blip r:embed="rId5">
              <a:alphaModFix/>
            </a:blip>
            <a:srcRect l="4580" b="8675"/>
            <a:stretch/>
          </p:blipFill>
          <p:spPr>
            <a:xfrm>
              <a:off x="464950" y="1249600"/>
              <a:ext cx="6507350" cy="264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41"/>
            <p:cNvSpPr/>
            <p:nvPr/>
          </p:nvSpPr>
          <p:spPr>
            <a:xfrm>
              <a:off x="5848200" y="3341825"/>
              <a:ext cx="849900" cy="76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41"/>
          <p:cNvSpPr txBox="1"/>
          <p:nvPr/>
        </p:nvSpPr>
        <p:spPr>
          <a:xfrm>
            <a:off x="333375" y="1123950"/>
            <a:ext cx="468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b="1">
                <a:latin typeface="Raleway"/>
                <a:ea typeface="Raleway"/>
                <a:cs typeface="Raleway"/>
                <a:sym typeface="Raleway"/>
              </a:rPr>
              <a:t>Loss function in the proposed setup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4" name="Google Shape;794;p41"/>
          <p:cNvSpPr txBox="1"/>
          <p:nvPr/>
        </p:nvSpPr>
        <p:spPr>
          <a:xfrm>
            <a:off x="8158067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 9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1550400"/>
            <a:ext cx="9144000" cy="35931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708950" y="2885250"/>
            <a:ext cx="572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AutoNum type="arabicPeriod"/>
            </a:pPr>
            <a:r>
              <a:rPr lang="ca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4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2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0" name="Google Shape;8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42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Gradient Descent (4)</a:t>
            </a:r>
            <a:endParaRPr/>
          </a:p>
        </p:txBody>
      </p:sp>
      <p:sp>
        <p:nvSpPr>
          <p:cNvPr id="803" name="Google Shape;803;p42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pic>
        <p:nvPicPr>
          <p:cNvPr id="804" name="Google Shape;804;p42"/>
          <p:cNvPicPr preferRelativeResize="0"/>
          <p:nvPr/>
        </p:nvPicPr>
        <p:blipFill rotWithShape="1">
          <a:blip r:embed="rId5">
            <a:alphaModFix/>
          </a:blip>
          <a:srcRect l="9380" t="9169" r="11861" b="12528"/>
          <a:stretch/>
        </p:blipFill>
        <p:spPr>
          <a:xfrm>
            <a:off x="5515900" y="1442663"/>
            <a:ext cx="3060650" cy="2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2"/>
          <p:cNvPicPr preferRelativeResize="0"/>
          <p:nvPr/>
        </p:nvPicPr>
        <p:blipFill rotWithShape="1">
          <a:blip r:embed="rId6">
            <a:alphaModFix/>
          </a:blip>
          <a:srcRect b="11925"/>
          <a:stretch/>
        </p:blipFill>
        <p:spPr>
          <a:xfrm>
            <a:off x="567450" y="2287487"/>
            <a:ext cx="4559351" cy="10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42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2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3.4</a:t>
            </a:r>
            <a:endParaRPr/>
          </a:p>
        </p:txBody>
      </p:sp>
      <p:sp>
        <p:nvSpPr>
          <p:cNvPr id="808" name="Google Shape;808;p42"/>
          <p:cNvSpPr txBox="1"/>
          <p:nvPr/>
        </p:nvSpPr>
        <p:spPr>
          <a:xfrm>
            <a:off x="8158067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Eq. 10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4" name="Google Shape;8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3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(1)</a:t>
            </a:r>
            <a:endParaRPr/>
          </a:p>
        </p:txBody>
      </p:sp>
      <p:sp>
        <p:nvSpPr>
          <p:cNvPr id="817" name="Google Shape;817;p43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4.3</a:t>
            </a:r>
            <a:endParaRPr/>
          </a:p>
        </p:txBody>
      </p:sp>
      <p:pic>
        <p:nvPicPr>
          <p:cNvPr id="818" name="Google Shape;81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84875"/>
            <a:ext cx="8839202" cy="2285442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3"/>
          <p:cNvSpPr txBox="1"/>
          <p:nvPr/>
        </p:nvSpPr>
        <p:spPr>
          <a:xfrm>
            <a:off x="8158067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Fig. 4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5" name="Google Shape;8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4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(2)</a:t>
            </a:r>
            <a:endParaRPr/>
          </a:p>
        </p:txBody>
      </p:sp>
      <p:sp>
        <p:nvSpPr>
          <p:cNvPr id="828" name="Google Shape;828;p44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4.3</a:t>
            </a:r>
            <a:endParaRPr/>
          </a:p>
        </p:txBody>
      </p:sp>
      <p:pic>
        <p:nvPicPr>
          <p:cNvPr id="829" name="Google Shape;8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50" y="1516125"/>
            <a:ext cx="5216499" cy="2838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0" name="Google Shape;830;p44"/>
          <p:cNvGraphicFramePr/>
          <p:nvPr/>
        </p:nvGraphicFramePr>
        <p:xfrm>
          <a:off x="5388600" y="2116975"/>
          <a:ext cx="3642125" cy="1636795"/>
        </p:xfrm>
        <a:graphic>
          <a:graphicData uri="http://schemas.openxmlformats.org/drawingml/2006/table">
            <a:tbl>
              <a:tblPr>
                <a:noFill/>
                <a:tableStyleId>{BF8795E0-79C0-4934-9C81-D897CC5121C4}</a:tableStyleId>
              </a:tblPr>
              <a:tblGrid>
                <a:gridCol w="72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</a:t>
                      </a:r>
                      <a:endParaRPr sz="11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sz="11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11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1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GD</a:t>
                      </a:r>
                      <a:endParaRPr sz="11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22.70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23.86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25.46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27.41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Z-Score</a:t>
                      </a:r>
                      <a:endParaRPr sz="11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19.42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19.65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21.62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25.13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1" name="Google Shape;831;p44"/>
          <p:cNvSpPr txBox="1"/>
          <p:nvPr/>
        </p:nvSpPr>
        <p:spPr>
          <a:xfrm>
            <a:off x="7685275" y="4773550"/>
            <a:ext cx="121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Fig. 5, Table 1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2" name="Google Shape;832;p44"/>
          <p:cNvPicPr preferRelativeResize="0"/>
          <p:nvPr/>
        </p:nvPicPr>
        <p:blipFill rotWithShape="1">
          <a:blip r:embed="rId6">
            <a:alphaModFix/>
          </a:blip>
          <a:srcRect b="-20889"/>
          <a:stretch/>
        </p:blipFill>
        <p:spPr>
          <a:xfrm>
            <a:off x="7415250" y="2173700"/>
            <a:ext cx="339025" cy="3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1742" y="1231875"/>
            <a:ext cx="846725" cy="2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609" y="3823025"/>
            <a:ext cx="486300" cy="1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5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0" name="Google Shape;8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5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(3)</a:t>
            </a:r>
            <a:endParaRPr/>
          </a:p>
        </p:txBody>
      </p:sp>
      <p:sp>
        <p:nvSpPr>
          <p:cNvPr id="843" name="Google Shape;843;p45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4.3</a:t>
            </a:r>
            <a:endParaRPr/>
          </a:p>
        </p:txBody>
      </p:sp>
      <p:pic>
        <p:nvPicPr>
          <p:cNvPr id="844" name="Google Shape;8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50113"/>
            <a:ext cx="8839200" cy="2626977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5"/>
          <p:cNvSpPr txBox="1"/>
          <p:nvPr/>
        </p:nvSpPr>
        <p:spPr>
          <a:xfrm>
            <a:off x="2151175" y="1044750"/>
            <a:ext cx="53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b="1" dirty="0">
                <a:latin typeface="Raleway"/>
                <a:ea typeface="Raleway"/>
                <a:cs typeface="Raleway"/>
                <a:sym typeface="Raleway"/>
              </a:rPr>
              <a:t>Normalized NN predicted distances vs normalized real ones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6" name="Google Shape;846;p45"/>
          <p:cNvSpPr txBox="1"/>
          <p:nvPr/>
        </p:nvSpPr>
        <p:spPr>
          <a:xfrm>
            <a:off x="635450" y="4077100"/>
            <a:ext cx="24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Clean Samples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7" name="Google Shape;847;p45"/>
          <p:cNvSpPr txBox="1"/>
          <p:nvPr/>
        </p:nvSpPr>
        <p:spPr>
          <a:xfrm>
            <a:off x="3560875" y="4049850"/>
            <a:ext cx="249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Z-Score modified samples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(d = 80)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8" name="Google Shape;848;p45"/>
          <p:cNvSpPr txBox="1"/>
          <p:nvPr/>
        </p:nvSpPr>
        <p:spPr>
          <a:xfrm>
            <a:off x="6470550" y="4049850"/>
            <a:ext cx="249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Z-Score modified samples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(d = 560)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9" name="Google Shape;849;p45"/>
          <p:cNvSpPr txBox="1"/>
          <p:nvPr/>
        </p:nvSpPr>
        <p:spPr>
          <a:xfrm>
            <a:off x="8158067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Fig. 6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6"/>
          <p:cNvSpPr/>
          <p:nvPr/>
        </p:nvSpPr>
        <p:spPr>
          <a:xfrm>
            <a:off x="0" y="1550400"/>
            <a:ext cx="9144000" cy="35931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6"/>
          <p:cNvSpPr txBox="1"/>
          <p:nvPr/>
        </p:nvSpPr>
        <p:spPr>
          <a:xfrm>
            <a:off x="1708950" y="2885250"/>
            <a:ext cx="572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4. CONCLUSIONS</a:t>
            </a:r>
            <a:endParaRPr sz="4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6" name="Google Shape;8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3" name="Google Shape;8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47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/>
          </a:p>
        </p:txBody>
      </p:sp>
      <p:sp>
        <p:nvSpPr>
          <p:cNvPr id="866" name="Google Shape;866;p47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5</a:t>
            </a:r>
            <a:endParaRPr/>
          </a:p>
        </p:txBody>
      </p:sp>
      <p:sp>
        <p:nvSpPr>
          <p:cNvPr id="867" name="Google Shape;867;p47"/>
          <p:cNvSpPr txBox="1"/>
          <p:nvPr/>
        </p:nvSpPr>
        <p:spPr>
          <a:xfrm>
            <a:off x="359700" y="1318825"/>
            <a:ext cx="6798000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ca" sz="1500" dirty="0">
                <a:latin typeface="Raleway"/>
                <a:ea typeface="Raleway"/>
                <a:cs typeface="Raleway"/>
                <a:sym typeface="Raleway"/>
              </a:rPr>
              <a:t>In this paper we have proposed two main attack strategies depending on the attacker’s knowledge of the security system.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Raleway"/>
              <a:buChar char="○"/>
            </a:pPr>
            <a:r>
              <a:rPr lang="ca" sz="1500" b="1" dirty="0">
                <a:latin typeface="Raleway"/>
                <a:ea typeface="Raleway"/>
                <a:cs typeface="Raleway"/>
                <a:sym typeface="Raleway"/>
              </a:rPr>
              <a:t>AK Scenario </a:t>
            </a:r>
            <a:r>
              <a:rPr lang="ca" sz="1500" dirty="0">
                <a:latin typeface="Raleway"/>
                <a:ea typeface="Raleway"/>
                <a:cs typeface="Raleway"/>
                <a:sym typeface="Raleway"/>
              </a:rPr>
              <a:t>(Mean kappa error </a:t>
            </a:r>
            <a:r>
              <a:rPr lang="ca" sz="1600" dirty="0">
                <a:latin typeface="Raleway"/>
                <a:ea typeface="Raleway"/>
                <a:cs typeface="Raleway"/>
                <a:sym typeface="Raleway"/>
              </a:rPr>
              <a:t>→</a:t>
            </a:r>
            <a:r>
              <a:rPr lang="ca" sz="1500" dirty="0">
                <a:latin typeface="Raleway"/>
                <a:ea typeface="Raleway"/>
                <a:cs typeface="Raleway"/>
                <a:sym typeface="Raleway"/>
              </a:rPr>
              <a:t> 14.95)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○"/>
            </a:pPr>
            <a:r>
              <a:rPr lang="ca" sz="1500" b="1" dirty="0">
                <a:latin typeface="Raleway"/>
                <a:ea typeface="Raleway"/>
                <a:cs typeface="Raleway"/>
                <a:sym typeface="Raleway"/>
              </a:rPr>
              <a:t>LK Scenario </a:t>
            </a:r>
            <a:r>
              <a:rPr lang="ca" sz="15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(Mean kappa error </a:t>
            </a:r>
            <a:r>
              <a:rPr lang="ca" sz="1600" dirty="0">
                <a:latin typeface="Raleway"/>
                <a:ea typeface="Raleway"/>
                <a:cs typeface="Raleway"/>
                <a:sym typeface="Raleway"/>
              </a:rPr>
              <a:t>→  </a:t>
            </a:r>
            <a:r>
              <a:rPr lang="ca" sz="15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19.42)</a:t>
            </a:r>
            <a:endParaRPr sz="1500" b="1" dirty="0"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■"/>
            </a:pPr>
            <a:r>
              <a:rPr lang="ca" sz="1500" b="1" dirty="0">
                <a:latin typeface="Raleway"/>
                <a:ea typeface="Raleway"/>
                <a:cs typeface="Raleway"/>
                <a:sym typeface="Raleway"/>
              </a:rPr>
              <a:t>Z-Score: </a:t>
            </a:r>
            <a:r>
              <a:rPr lang="ca" sz="1500" dirty="0">
                <a:latin typeface="Raleway"/>
                <a:ea typeface="Raleway"/>
                <a:cs typeface="Raleway"/>
                <a:sym typeface="Raleway"/>
              </a:rPr>
              <a:t>Highly setup-dependent.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■"/>
            </a:pPr>
            <a:r>
              <a:rPr lang="ca" sz="1500" b="1" dirty="0">
                <a:latin typeface="Raleway"/>
                <a:ea typeface="Raleway"/>
                <a:cs typeface="Raleway"/>
                <a:sym typeface="Raleway"/>
              </a:rPr>
              <a:t>GD: </a:t>
            </a:r>
            <a:r>
              <a:rPr lang="ca" sz="1500" dirty="0">
                <a:latin typeface="Raleway"/>
                <a:ea typeface="Raleway"/>
                <a:cs typeface="Raleway"/>
                <a:sym typeface="Raleway"/>
              </a:rPr>
              <a:t>More generalizable method.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ca" sz="15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have been able to demonstrate the effectiveness of our attacks showing a clear security vulnerability in the target defense system.</a:t>
            </a:r>
            <a:endParaRPr sz="15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○"/>
            </a:pPr>
            <a:r>
              <a:rPr lang="ca" sz="15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Further research is necessary to cover these vulnerabilities of the system.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8"/>
          <p:cNvSpPr txBox="1"/>
          <p:nvPr/>
        </p:nvSpPr>
        <p:spPr>
          <a:xfrm>
            <a:off x="702000" y="1977525"/>
            <a:ext cx="774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you! </a:t>
            </a:r>
            <a:endParaRPr sz="4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3" name="Google Shape;8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48"/>
          <p:cNvSpPr/>
          <p:nvPr/>
        </p:nvSpPr>
        <p:spPr>
          <a:xfrm>
            <a:off x="0" y="3165225"/>
            <a:ext cx="9144000" cy="19782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 txBox="1"/>
          <p:nvPr/>
        </p:nvSpPr>
        <p:spPr>
          <a:xfrm>
            <a:off x="1244950" y="3692625"/>
            <a:ext cx="677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Attack on Distance Predictor by Mimicking </a:t>
            </a:r>
            <a:endParaRPr sz="17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Target’s Optical Sample Distribution</a:t>
            </a:r>
            <a:endParaRPr sz="17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69174" y="480525"/>
            <a:ext cx="258832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Motivation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75" y="1714625"/>
            <a:ext cx="1919875" cy="19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0535" y="1846288"/>
            <a:ext cx="1768675" cy="176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2787" y="1966463"/>
            <a:ext cx="1528325" cy="15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949450" y="2087488"/>
            <a:ext cx="3015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ca" sz="1500">
                <a:latin typeface="Raleway"/>
                <a:ea typeface="Raleway"/>
                <a:cs typeface="Raleway"/>
                <a:sym typeface="Raleway"/>
              </a:rPr>
              <a:t>Performance reporting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ca" sz="1500">
                <a:latin typeface="Raleway"/>
                <a:ea typeface="Raleway"/>
                <a:cs typeface="Raleway"/>
                <a:sym typeface="Raleway"/>
              </a:rPr>
              <a:t>Problem diagnosis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ca" sz="1500">
                <a:latin typeface="Raleway"/>
                <a:ea typeface="Raleway"/>
                <a:cs typeface="Raleway"/>
                <a:sym typeface="Raleway"/>
              </a:rPr>
              <a:t>Traffic growth prediction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2609250" y="2674562"/>
            <a:ext cx="117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8" name="Google Shape;98;p16"/>
          <p:cNvSpPr/>
          <p:nvPr/>
        </p:nvSpPr>
        <p:spPr>
          <a:xfrm>
            <a:off x="5882700" y="2087488"/>
            <a:ext cx="190800" cy="10620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4149" y="2040745"/>
            <a:ext cx="1061984" cy="106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/>
          <p:nvPr/>
        </p:nvCxnSpPr>
        <p:spPr>
          <a:xfrm>
            <a:off x="2609262" y="2666162"/>
            <a:ext cx="2991300" cy="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1" name="Google Shape;101;p16"/>
          <p:cNvSpPr txBox="1"/>
          <p:nvPr/>
        </p:nvSpPr>
        <p:spPr>
          <a:xfrm>
            <a:off x="5634125" y="3634500"/>
            <a:ext cx="299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b="1">
                <a:latin typeface="Raleway"/>
                <a:ea typeface="Raleway"/>
                <a:cs typeface="Raleway"/>
                <a:sym typeface="Raleway"/>
              </a:rPr>
              <a:t>Reactive human-based analysis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Sec.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269174" y="480525"/>
            <a:ext cx="235972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Motivation </a:t>
            </a:r>
            <a:endParaRPr dirty="0"/>
          </a:p>
        </p:txBody>
      </p:sp>
      <p:sp>
        <p:nvSpPr>
          <p:cNvPr id="110" name="Google Shape;110;p1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862" y="1959975"/>
            <a:ext cx="1528325" cy="1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874" y="2123183"/>
            <a:ext cx="1061984" cy="10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8955" y="2223582"/>
            <a:ext cx="1001123" cy="10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267900" y="2354700"/>
            <a:ext cx="318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b="1">
                <a:latin typeface="Raleway"/>
                <a:ea typeface="Raleway"/>
                <a:cs typeface="Raleway"/>
                <a:sym typeface="Raleway"/>
              </a:rPr>
              <a:t>Limiting factor  in size and scale of new networks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Sec. 1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181888" y="2041463"/>
            <a:ext cx="1365375" cy="13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8950" y="2223594"/>
            <a:ext cx="1001125" cy="10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164825" y="2493300"/>
            <a:ext cx="362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Fully automated management</a:t>
            </a:r>
            <a:endParaRPr sz="1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l="12446" t="10067" r="12484" b="13725"/>
          <a:stretch/>
        </p:blipFill>
        <p:spPr>
          <a:xfrm>
            <a:off x="3398038" y="2411575"/>
            <a:ext cx="2347925" cy="22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3407813" y="24284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69175" y="480525"/>
            <a:ext cx="534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Basic concepts &amp; Notation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8800" y="1332375"/>
            <a:ext cx="390639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3989813" y="24284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571988" y="24284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154163" y="24284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407813" y="29786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989813" y="29786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571988" y="29786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5154163" y="29786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407825" y="35288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989825" y="35288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572000" y="35288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154175" y="35288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407825" y="40790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989825" y="40790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572000" y="40790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154175" y="40790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640610" y="1905000"/>
            <a:ext cx="669950" cy="486825"/>
          </a:xfrm>
          <a:custGeom>
            <a:avLst/>
            <a:gdLst/>
            <a:ahLst/>
            <a:cxnLst/>
            <a:rect l="l" t="t" r="r" b="b"/>
            <a:pathLst>
              <a:path w="26798" h="19473" extrusionOk="0">
                <a:moveTo>
                  <a:pt x="24979" y="0"/>
                </a:moveTo>
                <a:cubicBezTo>
                  <a:pt x="24979" y="1693"/>
                  <a:pt x="28860" y="8467"/>
                  <a:pt x="24979" y="10160"/>
                </a:cubicBezTo>
                <a:cubicBezTo>
                  <a:pt x="21099" y="11853"/>
                  <a:pt x="5506" y="8608"/>
                  <a:pt x="1696" y="10160"/>
                </a:cubicBezTo>
                <a:cubicBezTo>
                  <a:pt x="-2114" y="11712"/>
                  <a:pt x="2049" y="17921"/>
                  <a:pt x="2119" y="19473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18"/>
          <p:cNvCxnSpPr>
            <a:endCxn id="124" idx="0"/>
          </p:cNvCxnSpPr>
          <p:nvPr/>
        </p:nvCxnSpPr>
        <p:spPr>
          <a:xfrm>
            <a:off x="3672413" y="2343888"/>
            <a:ext cx="26400" cy="8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8"/>
          <p:cNvSpPr/>
          <p:nvPr/>
        </p:nvSpPr>
        <p:spPr>
          <a:xfrm>
            <a:off x="5596658" y="1926175"/>
            <a:ext cx="728325" cy="2547050"/>
          </a:xfrm>
          <a:custGeom>
            <a:avLst/>
            <a:gdLst/>
            <a:ahLst/>
            <a:cxnLst/>
            <a:rect l="l" t="t" r="r" b="b"/>
            <a:pathLst>
              <a:path w="29133" h="101882" extrusionOk="0">
                <a:moveTo>
                  <a:pt x="2617" y="0"/>
                </a:moveTo>
                <a:cubicBezTo>
                  <a:pt x="2476" y="1834"/>
                  <a:pt x="-2392" y="8325"/>
                  <a:pt x="1771" y="11006"/>
                </a:cubicBezTo>
                <a:cubicBezTo>
                  <a:pt x="5934" y="13687"/>
                  <a:pt x="23925" y="1975"/>
                  <a:pt x="27594" y="16086"/>
                </a:cubicBezTo>
                <a:cubicBezTo>
                  <a:pt x="31263" y="30197"/>
                  <a:pt x="27312" y="82267"/>
                  <a:pt x="23784" y="95673"/>
                </a:cubicBezTo>
                <a:cubicBezTo>
                  <a:pt x="20256" y="109079"/>
                  <a:pt x="9320" y="96379"/>
                  <a:pt x="6427" y="965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7" name="Google Shape;147;p18"/>
          <p:cNvCxnSpPr/>
          <p:nvPr/>
        </p:nvCxnSpPr>
        <p:spPr>
          <a:xfrm rot="10800000">
            <a:off x="5736125" y="4327350"/>
            <a:ext cx="117000" cy="62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8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269175" y="480525"/>
            <a:ext cx="534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Basic concepts &amp; Notation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5">
            <a:alphaModFix/>
          </a:blip>
          <a:srcRect l="11968" t="10067" r="11655" b="13725"/>
          <a:stretch/>
        </p:blipFill>
        <p:spPr>
          <a:xfrm>
            <a:off x="3398412" y="2386350"/>
            <a:ext cx="2347200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6">
            <a:alphaModFix/>
          </a:blip>
          <a:srcRect t="9698"/>
          <a:stretch/>
        </p:blipFill>
        <p:spPr>
          <a:xfrm>
            <a:off x="2385152" y="1365075"/>
            <a:ext cx="4373684" cy="64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9"/>
          <p:cNvCxnSpPr/>
          <p:nvPr/>
        </p:nvCxnSpPr>
        <p:spPr>
          <a:xfrm>
            <a:off x="4254500" y="2000250"/>
            <a:ext cx="148200" cy="81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5312975" y="1968500"/>
            <a:ext cx="476100" cy="119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2" name="Google Shape;16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2499" y="3612598"/>
            <a:ext cx="995375" cy="3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5005400" y="3902075"/>
            <a:ext cx="85800" cy="85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19"/>
          <p:cNvCxnSpPr>
            <a:stCxn id="163" idx="6"/>
            <a:endCxn id="162" idx="1"/>
          </p:cNvCxnSpPr>
          <p:nvPr/>
        </p:nvCxnSpPr>
        <p:spPr>
          <a:xfrm rot="10800000" flipH="1">
            <a:off x="5091200" y="3768575"/>
            <a:ext cx="941400" cy="17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9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269175" y="480525"/>
            <a:ext cx="534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Basic concepts &amp; Notation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5">
            <a:alphaModFix/>
          </a:blip>
          <a:srcRect l="11968" t="10067" r="11655" b="13725"/>
          <a:stretch/>
        </p:blipFill>
        <p:spPr>
          <a:xfrm>
            <a:off x="2161175" y="2386350"/>
            <a:ext cx="2347200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2161163" y="2386350"/>
            <a:ext cx="2307076" cy="223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7">
            <a:alphaModFix/>
          </a:blip>
          <a:srcRect b="1195"/>
          <a:stretch/>
        </p:blipFill>
        <p:spPr>
          <a:xfrm>
            <a:off x="2983700" y="1424543"/>
            <a:ext cx="3176600" cy="7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0006" y="2571750"/>
            <a:ext cx="1536925" cy="8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0689" y="3521951"/>
            <a:ext cx="2115549" cy="7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269175" y="480525"/>
            <a:ext cx="534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Basic concepts &amp; Notation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5">
            <a:alphaModFix/>
          </a:blip>
          <a:srcRect l="11968" t="10067" r="11655" b="13725"/>
          <a:stretch/>
        </p:blipFill>
        <p:spPr>
          <a:xfrm>
            <a:off x="580025" y="2276475"/>
            <a:ext cx="2196075" cy="20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0700" y="2276475"/>
            <a:ext cx="2182597" cy="20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7900" y="2276475"/>
            <a:ext cx="2091651" cy="209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5743250" y="2675800"/>
            <a:ext cx="614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 b="1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≈</a:t>
            </a:r>
            <a:endParaRPr sz="72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0398" y="1726700"/>
            <a:ext cx="184320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771" y="1726700"/>
            <a:ext cx="1674591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23720" y="1726700"/>
            <a:ext cx="2319996" cy="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2913300" y="3247900"/>
            <a:ext cx="430200" cy="19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719</Words>
  <Application>Microsoft Office PowerPoint</Application>
  <PresentationFormat>Presentación en pantalla (16:9)</PresentationFormat>
  <Paragraphs>184</Paragraphs>
  <Slides>36</Slides>
  <Notes>36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Source Sans Pro</vt:lpstr>
      <vt:lpstr>Raleway</vt:lpstr>
      <vt:lpstr>Plum</vt:lpstr>
      <vt:lpstr>Attack on Distance Predictor by Mimicking  Target’s Optical Sample Distribution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on Distance Predictor by Mimicking  Target’s Optical Sample Distribution</dc:title>
  <cp:lastModifiedBy>Alex Ferrando</cp:lastModifiedBy>
  <cp:revision>4</cp:revision>
  <dcterms:modified xsi:type="dcterms:W3CDTF">2022-01-25T22:28:13Z</dcterms:modified>
</cp:coreProperties>
</file>