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Raleway" pitchFamily="2" charset="0"/>
      <p:regular r:id="rId31"/>
      <p:bold r:id="rId32"/>
      <p:italic r:id="rId33"/>
      <p:boldItalic r:id="rId34"/>
    </p:embeddedFont>
    <p:embeddedFont>
      <p:font typeface="Source Sans Pro" panose="020B0503030403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605BED-9C7C-4B83-9698-EC89A033ED95}">
  <a:tblStyle styleId="{D0605BED-9C7C-4B83-9698-EC89A033ED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efcc97fa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0efcc97fa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f7b9785b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f7b9785b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f7b9785ba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f7b9785ba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f7b9785ba_1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f7b9785ba_1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f7b9785ba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f7b9785ba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f7b9785ba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f7b9785ba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f7b9785ba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f7b9785ba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f7b9785ba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f7b9785ba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f7b9785ba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f7b9785ba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f7b9785ba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0f7b9785ba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f7b9785ba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0f7b9785ba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f7b9785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f7b9785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f7b9785ba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0f7b9785ba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f7b9785ba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f7b9785ba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f7b9785ba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0f7b9785ba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f94e6de8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0f94e6de8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0f7b9785ba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0f7b9785ba_1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0f7b9785ba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0f7b9785ba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0f7b9785ba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0f7b9785ba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0c89eca83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0c89eca83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Poner gif de todas las aproximaciones.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0f7b9785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0f7b9785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f7b9785ba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f7b9785ba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7b9785b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7b9785b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f7b9785ba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f7b9785ba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f7b9785ba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f7b9785ba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f7b9785ba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f7b9785ba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07c7a4b6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07c7a4b65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f7b9785ba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f7b9785ba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gif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2.png"/><Relationship Id="rId9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2.png"/><Relationship Id="rId9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58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1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8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gif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5" Type="http://schemas.openxmlformats.org/officeDocument/2006/relationships/image" Target="../media/image70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1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7.pn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311700" y="13552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Defending Against Tampering Attacks by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 Received Optical Signals Comparison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074" y="255024"/>
            <a:ext cx="930825" cy="9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0" y="4636225"/>
            <a:ext cx="9144000" cy="5073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900" y="319563"/>
            <a:ext cx="733425" cy="8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1351950" y="3881475"/>
            <a:ext cx="644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Alex Ferrando         Víctor Novelle         Marc Ruiz         Luis Velasco  </a:t>
            </a:r>
            <a:endParaRPr sz="1600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5">
            <a:alphaModFix/>
          </a:blip>
          <a:srcRect t="5923" b="13483"/>
          <a:stretch/>
        </p:blipFill>
        <p:spPr>
          <a:xfrm>
            <a:off x="3291750" y="2658375"/>
            <a:ext cx="1224000" cy="1223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6145" y="2657922"/>
            <a:ext cx="1224000" cy="122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74225" y="2657925"/>
            <a:ext cx="1224000" cy="122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56700" y="2657925"/>
            <a:ext cx="1224000" cy="1224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/>
          <p:nvPr/>
        </p:nvSpPr>
        <p:spPr>
          <a:xfrm>
            <a:off x="0" y="1550400"/>
            <a:ext cx="9144000" cy="35931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2"/>
          <p:cNvSpPr txBox="1"/>
          <p:nvPr/>
        </p:nvSpPr>
        <p:spPr>
          <a:xfrm>
            <a:off x="381000" y="2853475"/>
            <a:ext cx="83820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2. FEATURE MIMIC DEFENSE</a:t>
            </a:r>
            <a:endParaRPr sz="48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            Advanced Knowledge Scenario</a:t>
            </a:r>
            <a:endParaRPr sz="28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0" name="Google Shape;2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074" y="255024"/>
            <a:ext cx="930825" cy="9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900" y="319563"/>
            <a:ext cx="733425" cy="8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3"/>
          <p:cNvSpPr txBox="1"/>
          <p:nvPr/>
        </p:nvSpPr>
        <p:spPr>
          <a:xfrm>
            <a:off x="269175" y="480525"/>
            <a:ext cx="466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Our proposal (1)</a:t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3"/>
          <p:cNvSpPr txBox="1"/>
          <p:nvPr/>
        </p:nvSpPr>
        <p:spPr>
          <a:xfrm>
            <a:off x="370425" y="1627725"/>
            <a:ext cx="6424200" cy="23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ca">
                <a:latin typeface="Raleway"/>
                <a:ea typeface="Raleway"/>
                <a:cs typeface="Raleway"/>
                <a:sym typeface="Raleway"/>
              </a:rPr>
              <a:t>The attacker is able to modify directly the features inputted to the network.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ca">
                <a:latin typeface="Raleway"/>
                <a:ea typeface="Raleway"/>
                <a:cs typeface="Raleway"/>
                <a:sym typeface="Raleway"/>
              </a:rPr>
              <a:t>Most difficult scenario to defend</a:t>
            </a:r>
            <a:r>
              <a:rPr lang="ca">
                <a:latin typeface="Source Sans Pro"/>
                <a:ea typeface="Source Sans Pro"/>
                <a:cs typeface="Source Sans Pro"/>
                <a:sym typeface="Source Sans Pro"/>
              </a:rPr>
              <a:t> 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ca">
                <a:latin typeface="Raleway"/>
                <a:ea typeface="Raleway"/>
                <a:cs typeface="Raleway"/>
                <a:sym typeface="Raleway"/>
              </a:rPr>
              <a:t>Defense will consist in exploiting the unique disadvantage the attacker may have concerning the victim: the available data.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ca">
                <a:latin typeface="Raleway"/>
                <a:ea typeface="Raleway"/>
                <a:cs typeface="Raleway"/>
                <a:sym typeface="Raleway"/>
              </a:rPr>
              <a:t>Our defense proposes to find little deviations in the mimicked features from the victim’s train data (in most cases                        ).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51" name="Google Shape;25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2500" y="3678715"/>
            <a:ext cx="990625" cy="1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3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3.1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"/>
          <p:cNvSpPr txBox="1"/>
          <p:nvPr/>
        </p:nvSpPr>
        <p:spPr>
          <a:xfrm>
            <a:off x="269175" y="480525"/>
            <a:ext cx="466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Our proposal (2)</a:t>
            </a:r>
            <a:endParaRPr/>
          </a:p>
        </p:txBody>
      </p:sp>
      <p:sp>
        <p:nvSpPr>
          <p:cNvPr id="260" name="Google Shape;260;p24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1" name="Google Shape;261;p24"/>
          <p:cNvPicPr preferRelativeResize="0"/>
          <p:nvPr/>
        </p:nvPicPr>
        <p:blipFill rotWithShape="1">
          <a:blip r:embed="rId5">
            <a:alphaModFix/>
          </a:blip>
          <a:srcRect t="11782" b="7350"/>
          <a:stretch/>
        </p:blipFill>
        <p:spPr>
          <a:xfrm>
            <a:off x="450725" y="1259405"/>
            <a:ext cx="8242550" cy="3175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5802" y="977649"/>
            <a:ext cx="3902444" cy="4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3.1</a:t>
            </a:r>
            <a:endParaRPr/>
          </a:p>
        </p:txBody>
      </p:sp>
      <p:pic>
        <p:nvPicPr>
          <p:cNvPr id="264" name="Google Shape;26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44537" y="4325538"/>
            <a:ext cx="111875" cy="161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7125" y="2655293"/>
            <a:ext cx="339025" cy="305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4"/>
          <p:cNvPicPr preferRelativeResize="0"/>
          <p:nvPr/>
        </p:nvPicPr>
        <p:blipFill rotWithShape="1">
          <a:blip r:embed="rId6">
            <a:alphaModFix/>
          </a:blip>
          <a:srcRect r="85680"/>
          <a:stretch/>
        </p:blipFill>
        <p:spPr>
          <a:xfrm>
            <a:off x="6413577" y="4304875"/>
            <a:ext cx="339025" cy="261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5"/>
          <p:cNvSpPr txBox="1"/>
          <p:nvPr/>
        </p:nvSpPr>
        <p:spPr>
          <a:xfrm>
            <a:off x="269175" y="480525"/>
            <a:ext cx="466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Our proposal (3)</a:t>
            </a:r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5" name="Google Shape;27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553" y="2056500"/>
            <a:ext cx="4311226" cy="12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5"/>
          <p:cNvSpPr/>
          <p:nvPr/>
        </p:nvSpPr>
        <p:spPr>
          <a:xfrm>
            <a:off x="5207000" y="1301750"/>
            <a:ext cx="2233200" cy="27198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5"/>
          <p:cNvSpPr/>
          <p:nvPr/>
        </p:nvSpPr>
        <p:spPr>
          <a:xfrm>
            <a:off x="6582825" y="941925"/>
            <a:ext cx="984300" cy="317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8" name="Google Shape;27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7500" y="1693350"/>
            <a:ext cx="1352175" cy="5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7513" y="3013647"/>
            <a:ext cx="1352175" cy="654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76577" y="2951753"/>
            <a:ext cx="778075" cy="7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76575" y="1583050"/>
            <a:ext cx="778075" cy="7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5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3.1</a:t>
            </a:r>
            <a:endParaRPr/>
          </a:p>
        </p:txBody>
      </p:sp>
      <p:sp>
        <p:nvSpPr>
          <p:cNvPr id="283" name="Google Shape;283;p25"/>
          <p:cNvSpPr txBox="1"/>
          <p:nvPr/>
        </p:nvSpPr>
        <p:spPr>
          <a:xfrm>
            <a:off x="8158025" y="477355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Eq. 1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6"/>
          <p:cNvSpPr txBox="1"/>
          <p:nvPr/>
        </p:nvSpPr>
        <p:spPr>
          <a:xfrm>
            <a:off x="269175" y="480525"/>
            <a:ext cx="466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Results (1)</a:t>
            </a:r>
            <a:endParaRPr/>
          </a:p>
        </p:txBody>
      </p:sp>
      <p:sp>
        <p:nvSpPr>
          <p:cNvPr id="291" name="Google Shape;291;p26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2" name="Google Shape;29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250" y="1793950"/>
            <a:ext cx="5827177" cy="20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1950" y="1730501"/>
            <a:ext cx="3312255" cy="20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6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4.2</a:t>
            </a:r>
            <a:endParaRPr/>
          </a:p>
        </p:txBody>
      </p:sp>
      <p:sp>
        <p:nvSpPr>
          <p:cNvPr id="295" name="Google Shape;295;p26"/>
          <p:cNvSpPr txBox="1"/>
          <p:nvPr/>
        </p:nvSpPr>
        <p:spPr>
          <a:xfrm>
            <a:off x="7863425" y="4773550"/>
            <a:ext cx="103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Fig. 1. Fig 2.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B472801-08EE-41EA-BD86-B9CB8E7B181C}"/>
              </a:ext>
            </a:extLst>
          </p:cNvPr>
          <p:cNvSpPr txBox="1"/>
          <p:nvPr/>
        </p:nvSpPr>
        <p:spPr>
          <a:xfrm>
            <a:off x="6332731" y="1391002"/>
            <a:ext cx="21306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ES" sz="1400" b="0" i="0" u="none" strike="noStrike" dirty="0" err="1">
                <a:solidFill>
                  <a:srgbClr val="000000"/>
                </a:solidFill>
                <a:effectLst/>
                <a:latin typeface="Raleway" pitchFamily="2" charset="0"/>
              </a:rPr>
              <a:t>tp</a:t>
            </a:r>
            <a:r>
              <a:rPr lang="es-ES" sz="1400" b="0" i="0" u="none" strike="noStrike" dirty="0">
                <a:solidFill>
                  <a:srgbClr val="000000"/>
                </a:solidFill>
                <a:effectLst/>
                <a:latin typeface="Raleway" pitchFamily="2" charset="0"/>
              </a:rPr>
              <a:t> = 79.17%     </a:t>
            </a:r>
            <a:r>
              <a:rPr lang="es-ES" sz="1400" b="0" i="0" u="none" strike="noStrike" dirty="0" err="1">
                <a:solidFill>
                  <a:srgbClr val="000000"/>
                </a:solidFill>
                <a:effectLst/>
                <a:latin typeface="Raleway" pitchFamily="2" charset="0"/>
              </a:rPr>
              <a:t>fp</a:t>
            </a:r>
            <a:r>
              <a:rPr lang="es-ES" sz="1400" b="0" i="0" u="none" strike="noStrike" dirty="0">
                <a:solidFill>
                  <a:srgbClr val="000000"/>
                </a:solidFill>
                <a:effectLst/>
                <a:latin typeface="Raleway" pitchFamily="2" charset="0"/>
              </a:rPr>
              <a:t> = 6.67%</a:t>
            </a:r>
            <a:endParaRPr lang="es-ES" b="0" dirty="0">
              <a:effectLst/>
            </a:endParaRPr>
          </a:p>
          <a:p>
            <a:br>
              <a:rPr lang="es-ES" dirty="0"/>
            </a:b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7"/>
          <p:cNvSpPr txBox="1"/>
          <p:nvPr/>
        </p:nvSpPr>
        <p:spPr>
          <a:xfrm>
            <a:off x="269175" y="480525"/>
            <a:ext cx="466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Results (2)</a:t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4" name="Google Shape;30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3475" y="1347725"/>
            <a:ext cx="4797051" cy="320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7"/>
          <p:cNvSpPr txBox="1"/>
          <p:nvPr/>
        </p:nvSpPr>
        <p:spPr>
          <a:xfrm>
            <a:off x="2870113" y="879225"/>
            <a:ext cx="322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b="1">
                <a:latin typeface="Raleway"/>
                <a:ea typeface="Raleway"/>
                <a:cs typeface="Raleway"/>
                <a:sym typeface="Raleway"/>
              </a:rPr>
              <a:t>% of false negative per </a:t>
            </a:r>
            <a:r>
              <a:rPr lang="ca" b="1" i="1">
                <a:latin typeface="Raleway"/>
                <a:ea typeface="Raleway"/>
                <a:cs typeface="Raleway"/>
                <a:sym typeface="Raleway"/>
              </a:rPr>
              <a:t>d </a:t>
            </a:r>
            <a:r>
              <a:rPr lang="ca" b="1" i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→ d*</a:t>
            </a:r>
            <a:endParaRPr b="1"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6" name="Google Shape;306;p27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4.2</a:t>
            </a:r>
            <a:endParaRPr/>
          </a:p>
        </p:txBody>
      </p:sp>
      <p:sp>
        <p:nvSpPr>
          <p:cNvPr id="307" name="Google Shape;307;p27"/>
          <p:cNvSpPr txBox="1"/>
          <p:nvPr/>
        </p:nvSpPr>
        <p:spPr>
          <a:xfrm>
            <a:off x="8158025" y="477355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Fig. 3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/>
          <p:nvPr/>
        </p:nvSpPr>
        <p:spPr>
          <a:xfrm>
            <a:off x="0" y="1550400"/>
            <a:ext cx="9144000" cy="35931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8"/>
          <p:cNvSpPr txBox="1"/>
          <p:nvPr/>
        </p:nvSpPr>
        <p:spPr>
          <a:xfrm>
            <a:off x="674625" y="2445550"/>
            <a:ext cx="80328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3. SYMBOL-TO-SYMBOL MODIFICATION DEFENSE</a:t>
            </a:r>
            <a:endParaRPr sz="48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Limited Knowledge Scenario</a:t>
            </a:r>
            <a:endParaRPr sz="28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14" name="Google Shape;3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074" y="255024"/>
            <a:ext cx="930825" cy="9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900" y="319563"/>
            <a:ext cx="733425" cy="8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9"/>
          <p:cNvSpPr txBox="1"/>
          <p:nvPr/>
        </p:nvSpPr>
        <p:spPr>
          <a:xfrm>
            <a:off x="269175" y="480525"/>
            <a:ext cx="7195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Our proposal (1)</a:t>
            </a:r>
            <a:endParaRPr/>
          </a:p>
        </p:txBody>
      </p:sp>
      <p:sp>
        <p:nvSpPr>
          <p:cNvPr id="323" name="Google Shape;323;p29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4" name="Google Shape;32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175" y="1541325"/>
            <a:ext cx="6227700" cy="2641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5" name="Google Shape;325;p29"/>
          <p:cNvGraphicFramePr/>
          <p:nvPr/>
        </p:nvGraphicFramePr>
        <p:xfrm>
          <a:off x="6817525" y="1372375"/>
          <a:ext cx="1972325" cy="2886930"/>
        </p:xfrm>
        <a:graphic>
          <a:graphicData uri="http://schemas.openxmlformats.org/drawingml/2006/table">
            <a:tbl>
              <a:tblPr>
                <a:noFill/>
                <a:tableStyleId>{D0605BED-9C7C-4B83-9698-EC89A033ED95}</a:tableStyleId>
              </a:tblPr>
              <a:tblGrid>
                <a:gridCol w="91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3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Metric</a:t>
                      </a:r>
                      <a:endParaRPr sz="13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B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3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Value</a:t>
                      </a:r>
                      <a:endParaRPr sz="13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B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7.5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4.12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0.816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Regression line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26" name="Google Shape;32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3350" y="1842063"/>
            <a:ext cx="298850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93350" y="2231763"/>
            <a:ext cx="298850" cy="2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3600" y="2595650"/>
            <a:ext cx="238343" cy="2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23600" y="2972607"/>
            <a:ext cx="238350" cy="328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58441" y="3443013"/>
            <a:ext cx="401534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775123" y="3921800"/>
            <a:ext cx="971075" cy="1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9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3.2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0"/>
          <p:cNvSpPr txBox="1"/>
          <p:nvPr/>
        </p:nvSpPr>
        <p:spPr>
          <a:xfrm>
            <a:off x="269175" y="480525"/>
            <a:ext cx="7762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Our proposal (2)</a:t>
            </a:r>
            <a:endParaRPr/>
          </a:p>
        </p:txBody>
      </p:sp>
      <p:sp>
        <p:nvSpPr>
          <p:cNvPr id="340" name="Google Shape;340;p30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" name="Google Shape;34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388" y="1801288"/>
            <a:ext cx="2425775" cy="24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7837" y="1793863"/>
            <a:ext cx="2425774" cy="244558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3" name="Google Shape;343;p30"/>
          <p:cNvGraphicFramePr/>
          <p:nvPr/>
        </p:nvGraphicFramePr>
        <p:xfrm>
          <a:off x="3585838" y="1832263"/>
          <a:ext cx="1972325" cy="2368800"/>
        </p:xfrm>
        <a:graphic>
          <a:graphicData uri="http://schemas.openxmlformats.org/drawingml/2006/table">
            <a:tbl>
              <a:tblPr>
                <a:noFill/>
                <a:tableStyleId>{D0605BED-9C7C-4B83-9698-EC89A033ED95}</a:tableStyleId>
              </a:tblPr>
              <a:tblGrid>
                <a:gridCol w="91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3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Metric</a:t>
                      </a:r>
                      <a:endParaRPr sz="13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B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3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Value</a:t>
                      </a:r>
                      <a:endParaRPr sz="13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B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-2.960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2.931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0.106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0.113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-0.002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44" name="Google Shape;344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68188" y="3067450"/>
            <a:ext cx="738831" cy="3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5168" y="3862650"/>
            <a:ext cx="744887" cy="3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65155" y="3465050"/>
            <a:ext cx="744887" cy="3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33463" y="2314105"/>
            <a:ext cx="608250" cy="2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33485" y="2706504"/>
            <a:ext cx="608250" cy="2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0"/>
          <p:cNvSpPr/>
          <p:nvPr/>
        </p:nvSpPr>
        <p:spPr>
          <a:xfrm>
            <a:off x="3000900" y="2918400"/>
            <a:ext cx="430200" cy="19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0"/>
          <p:cNvSpPr/>
          <p:nvPr/>
        </p:nvSpPr>
        <p:spPr>
          <a:xfrm flipH="1">
            <a:off x="5712888" y="2918400"/>
            <a:ext cx="430200" cy="19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0"/>
          <p:cNvSpPr txBox="1"/>
          <p:nvPr/>
        </p:nvSpPr>
        <p:spPr>
          <a:xfrm>
            <a:off x="1171302" y="1238200"/>
            <a:ext cx="1063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Raleway"/>
                <a:ea typeface="Raleway"/>
                <a:cs typeface="Raleway"/>
                <a:sym typeface="Raleway"/>
              </a:rPr>
              <a:t>Modified (Z-Score)</a:t>
            </a:r>
            <a:r>
              <a:rPr lang="ca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2" name="Google Shape;352;p30"/>
          <p:cNvSpPr txBox="1"/>
          <p:nvPr/>
        </p:nvSpPr>
        <p:spPr>
          <a:xfrm>
            <a:off x="7206500" y="1345900"/>
            <a:ext cx="60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Real</a:t>
            </a:r>
            <a:r>
              <a:rPr lang="ca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3" name="Google Shape;353;p30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3.2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1"/>
          <p:cNvSpPr txBox="1"/>
          <p:nvPr/>
        </p:nvSpPr>
        <p:spPr>
          <a:xfrm>
            <a:off x="269175" y="480525"/>
            <a:ext cx="466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Our proposal (3)</a:t>
            </a:r>
            <a:endParaRPr/>
          </a:p>
        </p:txBody>
      </p:sp>
      <p:sp>
        <p:nvSpPr>
          <p:cNvPr id="361" name="Google Shape;361;p31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1"/>
          <p:cNvSpPr txBox="1"/>
          <p:nvPr/>
        </p:nvSpPr>
        <p:spPr>
          <a:xfrm>
            <a:off x="370425" y="1627725"/>
            <a:ext cx="64242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ca">
                <a:latin typeface="Raleway"/>
                <a:ea typeface="Raleway"/>
                <a:cs typeface="Raleway"/>
                <a:sym typeface="Raleway"/>
              </a:rPr>
              <a:t>The attacker is only able to modify the raw symbols that will later be processed for the GMM and the network respectively.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ca">
                <a:latin typeface="Raleway"/>
                <a:ea typeface="Raleway"/>
                <a:cs typeface="Raleway"/>
                <a:sym typeface="Raleway"/>
              </a:rPr>
              <a:t>More information available to perform comparisons</a:t>
            </a:r>
            <a:r>
              <a:rPr lang="ca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ca">
                <a:latin typeface="Raleway"/>
                <a:ea typeface="Raleway"/>
                <a:cs typeface="Raleway"/>
                <a:sym typeface="Raleway"/>
              </a:rPr>
              <a:t>Defense will consist in exploiting the (dis)similarity between the constellation points of modified and non-modified signals.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ca">
                <a:latin typeface="Raleway"/>
                <a:ea typeface="Raleway"/>
                <a:cs typeface="Raleway"/>
                <a:sym typeface="Raleway"/>
              </a:rPr>
              <a:t>Three distance metrics have been proposed to defend this scenario.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3" name="Google Shape;363;p31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3.1</a:t>
            </a:r>
            <a:endParaRPr/>
          </a:p>
        </p:txBody>
      </p:sp>
      <p:sp>
        <p:nvSpPr>
          <p:cNvPr id="364" name="Google Shape;364;p31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1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3.2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4947075"/>
            <a:ext cx="9144000" cy="196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609150" y="1074100"/>
            <a:ext cx="51270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ca" b="1" dirty="0">
                <a:latin typeface="Raleway"/>
                <a:ea typeface="Raleway"/>
                <a:cs typeface="Raleway"/>
                <a:sym typeface="Raleway"/>
              </a:rPr>
              <a:t>1.    Introduction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dirty="0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ca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Basic Concepts &amp; Notation</a:t>
            </a:r>
            <a:endParaRPr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Feature mimic attack</a:t>
            </a:r>
            <a:endParaRPr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Symbol-to-symbol modification attack</a:t>
            </a:r>
            <a:endParaRPr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ca" b="1" dirty="0">
                <a:latin typeface="Raleway"/>
                <a:ea typeface="Raleway"/>
                <a:cs typeface="Raleway"/>
                <a:sym typeface="Raleway"/>
              </a:rPr>
              <a:t>2.    Feature Mimic defense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dirty="0">
                <a:latin typeface="Raleway"/>
                <a:ea typeface="Raleway"/>
                <a:cs typeface="Raleway"/>
                <a:sym typeface="Raleway"/>
              </a:rPr>
              <a:t>	Our Proposal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dirty="0">
                <a:latin typeface="Raleway"/>
                <a:ea typeface="Raleway"/>
                <a:cs typeface="Raleway"/>
                <a:sym typeface="Raleway"/>
              </a:rPr>
              <a:t>	Results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ca" b="1" dirty="0">
                <a:latin typeface="Raleway"/>
                <a:ea typeface="Raleway"/>
                <a:cs typeface="Raleway"/>
                <a:sym typeface="Raleway"/>
              </a:rPr>
              <a:t>3.    Symbol-to-symbol modification defense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dirty="0">
                <a:latin typeface="Raleway"/>
                <a:ea typeface="Raleway"/>
                <a:cs typeface="Raleway"/>
                <a:sym typeface="Raleway"/>
              </a:rPr>
              <a:t>	Our Proposal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dirty="0">
                <a:latin typeface="Raleway"/>
                <a:ea typeface="Raleway"/>
                <a:cs typeface="Raleway"/>
                <a:sym typeface="Raleway"/>
              </a:rPr>
              <a:t>	Chamfer distance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dirty="0">
                <a:latin typeface="Raleway"/>
                <a:ea typeface="Raleway"/>
                <a:cs typeface="Raleway"/>
                <a:sym typeface="Raleway"/>
              </a:rPr>
              <a:t>	Hausdorff distance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dirty="0">
                <a:latin typeface="Raleway"/>
                <a:ea typeface="Raleway"/>
                <a:cs typeface="Raleway"/>
                <a:sym typeface="Raleway"/>
              </a:rPr>
              <a:t>	Robust Hausdorff distance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dirty="0">
                <a:latin typeface="Raleway"/>
                <a:ea typeface="Raleway"/>
                <a:cs typeface="Raleway"/>
                <a:sym typeface="Raleway"/>
              </a:rPr>
              <a:t>	Results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ca" b="1" dirty="0">
                <a:latin typeface="Raleway"/>
                <a:ea typeface="Raleway"/>
                <a:cs typeface="Raleway"/>
                <a:sym typeface="Raleway"/>
              </a:rPr>
              <a:t>4.    Conclusions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69175" y="480525"/>
            <a:ext cx="2109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Index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2"/>
          <p:cNvSpPr txBox="1"/>
          <p:nvPr/>
        </p:nvSpPr>
        <p:spPr>
          <a:xfrm>
            <a:off x="269175" y="480525"/>
            <a:ext cx="466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Chamfer distance</a:t>
            </a:r>
            <a:endParaRPr/>
          </a:p>
        </p:txBody>
      </p:sp>
      <p:sp>
        <p:nvSpPr>
          <p:cNvPr id="373" name="Google Shape;373;p32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2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2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3.2</a:t>
            </a:r>
            <a:endParaRPr/>
          </a:p>
        </p:txBody>
      </p:sp>
      <p:sp>
        <p:nvSpPr>
          <p:cNvPr id="376" name="Google Shape;376;p32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2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3.2</a:t>
            </a:r>
            <a:endParaRPr/>
          </a:p>
        </p:txBody>
      </p:sp>
      <p:sp>
        <p:nvSpPr>
          <p:cNvPr id="378" name="Google Shape;378;p32"/>
          <p:cNvSpPr txBox="1"/>
          <p:nvPr/>
        </p:nvSpPr>
        <p:spPr>
          <a:xfrm>
            <a:off x="8158025" y="477355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Eq. 3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79" name="Google Shape;37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2736" y="1664976"/>
            <a:ext cx="4282939" cy="2019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0" name="Google Shape;380;p32"/>
          <p:cNvGrpSpPr/>
          <p:nvPr/>
        </p:nvGrpSpPr>
        <p:grpSpPr>
          <a:xfrm>
            <a:off x="501576" y="1362571"/>
            <a:ext cx="3185792" cy="2368255"/>
            <a:chOff x="274697" y="1664925"/>
            <a:chExt cx="3964400" cy="2947057"/>
          </a:xfrm>
        </p:grpSpPr>
        <p:grpSp>
          <p:nvGrpSpPr>
            <p:cNvPr id="381" name="Google Shape;381;p32"/>
            <p:cNvGrpSpPr/>
            <p:nvPr/>
          </p:nvGrpSpPr>
          <p:grpSpPr>
            <a:xfrm>
              <a:off x="274697" y="1664925"/>
              <a:ext cx="3964400" cy="2947057"/>
              <a:chOff x="274697" y="1588725"/>
              <a:chExt cx="3964400" cy="2947057"/>
            </a:xfrm>
          </p:grpSpPr>
          <p:pic>
            <p:nvPicPr>
              <p:cNvPr id="382" name="Google Shape;382;p3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74697" y="1588725"/>
                <a:ext cx="3964400" cy="294705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3" name="Google Shape;383;p32"/>
              <p:cNvSpPr/>
              <p:nvPr/>
            </p:nvSpPr>
            <p:spPr>
              <a:xfrm>
                <a:off x="650475" y="3529600"/>
                <a:ext cx="231300" cy="2787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3501625" y="2432400"/>
                <a:ext cx="231300" cy="2787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1696100" y="1918825"/>
                <a:ext cx="339000" cy="2787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3410350" y="2991975"/>
                <a:ext cx="430200" cy="2787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7" name="Google Shape;387;p32"/>
            <p:cNvSpPr/>
            <p:nvPr/>
          </p:nvSpPr>
          <p:spPr>
            <a:xfrm>
              <a:off x="1824300" y="1759500"/>
              <a:ext cx="82200" cy="84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1937025" y="2308775"/>
              <a:ext cx="82200" cy="84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2256100" y="1759500"/>
              <a:ext cx="82200" cy="84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2256100" y="2259025"/>
              <a:ext cx="82200" cy="84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2931325" y="1924600"/>
              <a:ext cx="82200" cy="84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2803250" y="2323050"/>
              <a:ext cx="82200" cy="84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3315500" y="2464900"/>
              <a:ext cx="82200" cy="84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3113350" y="2635800"/>
              <a:ext cx="82200" cy="84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3286925" y="3063375"/>
              <a:ext cx="82200" cy="84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3397700" y="2771275"/>
              <a:ext cx="82200" cy="84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3178975" y="3947600"/>
              <a:ext cx="82200" cy="84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3249350" y="4055025"/>
              <a:ext cx="82200" cy="84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2073550" y="4196850"/>
              <a:ext cx="82200" cy="84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2073550" y="4343950"/>
              <a:ext cx="82200" cy="84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3369125" y="3676150"/>
              <a:ext cx="82200" cy="84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3530875" y="3863000"/>
              <a:ext cx="82200" cy="84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1624800" y="4032200"/>
              <a:ext cx="82200" cy="84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1554950" y="4259350"/>
              <a:ext cx="82200" cy="84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1387200" y="3833300"/>
              <a:ext cx="82200" cy="84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1092450" y="3947600"/>
              <a:ext cx="82200" cy="84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1205175" y="3466050"/>
              <a:ext cx="82200" cy="84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865425" y="3550650"/>
              <a:ext cx="82200" cy="84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1142175" y="3138538"/>
              <a:ext cx="82200" cy="84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765425" y="3309463"/>
              <a:ext cx="82200" cy="84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1191400" y="2732663"/>
              <a:ext cx="82200" cy="84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978675" y="2549488"/>
              <a:ext cx="82200" cy="84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1422100" y="2571738"/>
              <a:ext cx="82200" cy="84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1205175" y="2210838"/>
              <a:ext cx="82200" cy="84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5" name="Google Shape;415;p32"/>
            <p:cNvCxnSpPr>
              <a:stCxn id="414" idx="5"/>
              <a:endCxn id="413" idx="1"/>
            </p:cNvCxnSpPr>
            <p:nvPr/>
          </p:nvCxnSpPr>
          <p:spPr>
            <a:xfrm>
              <a:off x="1275337" y="2283048"/>
              <a:ext cx="158700" cy="301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cxnSp>
          <p:nvCxnSpPr>
            <p:cNvPr id="416" name="Google Shape;416;p32"/>
            <p:cNvCxnSpPr>
              <a:stCxn id="389" idx="4"/>
              <a:endCxn id="390" idx="0"/>
            </p:cNvCxnSpPr>
            <p:nvPr/>
          </p:nvCxnSpPr>
          <p:spPr>
            <a:xfrm>
              <a:off x="2297200" y="1844100"/>
              <a:ext cx="0" cy="414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17" name="Google Shape;417;p32"/>
            <p:cNvCxnSpPr>
              <a:stCxn id="391" idx="3"/>
              <a:endCxn id="392" idx="7"/>
            </p:cNvCxnSpPr>
            <p:nvPr/>
          </p:nvCxnSpPr>
          <p:spPr>
            <a:xfrm flipH="1">
              <a:off x="2873463" y="1996811"/>
              <a:ext cx="69900" cy="338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cxnSp>
          <p:nvCxnSpPr>
            <p:cNvPr id="418" name="Google Shape;418;p32"/>
            <p:cNvCxnSpPr>
              <a:stCxn id="393" idx="3"/>
              <a:endCxn id="394" idx="7"/>
            </p:cNvCxnSpPr>
            <p:nvPr/>
          </p:nvCxnSpPr>
          <p:spPr>
            <a:xfrm flipH="1">
              <a:off x="3183538" y="2537111"/>
              <a:ext cx="144000" cy="1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cxnSp>
          <p:nvCxnSpPr>
            <p:cNvPr id="419" name="Google Shape;419;p32"/>
            <p:cNvCxnSpPr>
              <a:stCxn id="396" idx="3"/>
              <a:endCxn id="395" idx="7"/>
            </p:cNvCxnSpPr>
            <p:nvPr/>
          </p:nvCxnSpPr>
          <p:spPr>
            <a:xfrm flipH="1">
              <a:off x="3356938" y="2843486"/>
              <a:ext cx="52800" cy="232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20" name="Google Shape;420;p32"/>
            <p:cNvCxnSpPr>
              <a:stCxn id="401" idx="5"/>
              <a:endCxn id="402" idx="1"/>
            </p:cNvCxnSpPr>
            <p:nvPr/>
          </p:nvCxnSpPr>
          <p:spPr>
            <a:xfrm>
              <a:off x="3439287" y="3748361"/>
              <a:ext cx="103500" cy="12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cxnSp>
          <p:nvCxnSpPr>
            <p:cNvPr id="421" name="Google Shape;421;p32"/>
            <p:cNvCxnSpPr>
              <a:endCxn id="398" idx="1"/>
            </p:cNvCxnSpPr>
            <p:nvPr/>
          </p:nvCxnSpPr>
          <p:spPr>
            <a:xfrm>
              <a:off x="3249088" y="4019714"/>
              <a:ext cx="12300" cy="47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22" name="Google Shape;422;p32"/>
            <p:cNvCxnSpPr>
              <a:stCxn id="399" idx="4"/>
              <a:endCxn id="400" idx="0"/>
            </p:cNvCxnSpPr>
            <p:nvPr/>
          </p:nvCxnSpPr>
          <p:spPr>
            <a:xfrm>
              <a:off x="2114650" y="4281450"/>
              <a:ext cx="0" cy="62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cxnSp>
          <p:nvCxnSpPr>
            <p:cNvPr id="423" name="Google Shape;423;p32"/>
            <p:cNvCxnSpPr>
              <a:stCxn id="403" idx="4"/>
              <a:endCxn id="404" idx="7"/>
            </p:cNvCxnSpPr>
            <p:nvPr/>
          </p:nvCxnSpPr>
          <p:spPr>
            <a:xfrm flipH="1">
              <a:off x="1625100" y="4116800"/>
              <a:ext cx="40800" cy="154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cxnSp>
          <p:nvCxnSpPr>
            <p:cNvPr id="424" name="Google Shape;424;p32"/>
            <p:cNvCxnSpPr>
              <a:stCxn id="406" idx="7"/>
              <a:endCxn id="405" idx="2"/>
            </p:cNvCxnSpPr>
            <p:nvPr/>
          </p:nvCxnSpPr>
          <p:spPr>
            <a:xfrm rot="10800000" flipH="1">
              <a:off x="1162612" y="3875689"/>
              <a:ext cx="224700" cy="84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cxnSp>
          <p:nvCxnSpPr>
            <p:cNvPr id="425" name="Google Shape;425;p32"/>
            <p:cNvCxnSpPr>
              <a:stCxn id="408" idx="6"/>
              <a:endCxn id="407" idx="2"/>
            </p:cNvCxnSpPr>
            <p:nvPr/>
          </p:nvCxnSpPr>
          <p:spPr>
            <a:xfrm rot="10800000" flipH="1">
              <a:off x="947625" y="3508350"/>
              <a:ext cx="257700" cy="84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26" name="Google Shape;426;p32"/>
            <p:cNvCxnSpPr>
              <a:stCxn id="410" idx="7"/>
              <a:endCxn id="409" idx="3"/>
            </p:cNvCxnSpPr>
            <p:nvPr/>
          </p:nvCxnSpPr>
          <p:spPr>
            <a:xfrm rot="10800000" flipH="1">
              <a:off x="835587" y="3210852"/>
              <a:ext cx="318600" cy="11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cxnSp>
          <p:nvCxnSpPr>
            <p:cNvPr id="427" name="Google Shape;427;p32"/>
            <p:cNvCxnSpPr>
              <a:stCxn id="412" idx="5"/>
              <a:endCxn id="411" idx="1"/>
            </p:cNvCxnSpPr>
            <p:nvPr/>
          </p:nvCxnSpPr>
          <p:spPr>
            <a:xfrm>
              <a:off x="1048837" y="2621698"/>
              <a:ext cx="154500" cy="123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28" name="Google Shape;428;p32"/>
            <p:cNvCxnSpPr>
              <a:stCxn id="387" idx="4"/>
              <a:endCxn id="388" idx="0"/>
            </p:cNvCxnSpPr>
            <p:nvPr/>
          </p:nvCxnSpPr>
          <p:spPr>
            <a:xfrm>
              <a:off x="1865400" y="1844100"/>
              <a:ext cx="112800" cy="464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</p:grpSp>
      <p:cxnSp>
        <p:nvCxnSpPr>
          <p:cNvPr id="429" name="Google Shape;429;p32"/>
          <p:cNvCxnSpPr/>
          <p:nvPr/>
        </p:nvCxnSpPr>
        <p:spPr>
          <a:xfrm>
            <a:off x="1505950" y="1542325"/>
            <a:ext cx="167400" cy="42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0" name="Google Shape;430;p32"/>
          <p:cNvCxnSpPr/>
          <p:nvPr/>
        </p:nvCxnSpPr>
        <p:spPr>
          <a:xfrm rot="10800000" flipH="1">
            <a:off x="2960975" y="2750075"/>
            <a:ext cx="5676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31" name="Google Shape;431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1525" y="2206249"/>
            <a:ext cx="261612" cy="2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6023" y="2961052"/>
            <a:ext cx="261600" cy="199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01641" y="3995964"/>
            <a:ext cx="429660" cy="448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8963" y="3995951"/>
            <a:ext cx="567600" cy="55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82863" y="4009066"/>
            <a:ext cx="567600" cy="5251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32"/>
          <p:cNvCxnSpPr/>
          <p:nvPr/>
        </p:nvCxnSpPr>
        <p:spPr>
          <a:xfrm rot="848820">
            <a:off x="1800916" y="3988059"/>
            <a:ext cx="112925" cy="46472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437" name="Google Shape;437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02366" y="3981164"/>
            <a:ext cx="429660" cy="4488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8" name="Google Shape;438;p32"/>
          <p:cNvCxnSpPr/>
          <p:nvPr/>
        </p:nvCxnSpPr>
        <p:spPr>
          <a:xfrm rot="848820">
            <a:off x="3401641" y="3973259"/>
            <a:ext cx="112925" cy="46472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pic>
        <p:nvPicPr>
          <p:cNvPr id="439" name="Google Shape;439;p3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41936" y="4124370"/>
            <a:ext cx="167400" cy="16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3"/>
          <p:cNvSpPr txBox="1"/>
          <p:nvPr/>
        </p:nvSpPr>
        <p:spPr>
          <a:xfrm>
            <a:off x="269175" y="480525"/>
            <a:ext cx="466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Hausdorff distance</a:t>
            </a:r>
            <a:endParaRPr/>
          </a:p>
        </p:txBody>
      </p:sp>
      <p:sp>
        <p:nvSpPr>
          <p:cNvPr id="447" name="Google Shape;447;p33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8" name="Google Shape;44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172" y="1386325"/>
            <a:ext cx="3964400" cy="2947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0713" y="2029037"/>
            <a:ext cx="4264837" cy="18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3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3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3.2</a:t>
            </a:r>
            <a:endParaRPr/>
          </a:p>
        </p:txBody>
      </p:sp>
      <p:sp>
        <p:nvSpPr>
          <p:cNvPr id="452" name="Google Shape;452;p33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3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3.2</a:t>
            </a:r>
            <a:endParaRPr/>
          </a:p>
        </p:txBody>
      </p:sp>
      <p:sp>
        <p:nvSpPr>
          <p:cNvPr id="454" name="Google Shape;454;p33"/>
          <p:cNvSpPr txBox="1"/>
          <p:nvPr/>
        </p:nvSpPr>
        <p:spPr>
          <a:xfrm>
            <a:off x="8158025" y="477355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Eq. 2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5" name="Google Shape;455;p33"/>
          <p:cNvSpPr/>
          <p:nvPr/>
        </p:nvSpPr>
        <p:spPr>
          <a:xfrm rot="-1351577">
            <a:off x="1682420" y="1694280"/>
            <a:ext cx="339070" cy="3339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3"/>
          <p:cNvSpPr/>
          <p:nvPr/>
        </p:nvSpPr>
        <p:spPr>
          <a:xfrm>
            <a:off x="3429000" y="2812550"/>
            <a:ext cx="430200" cy="25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3"/>
          <p:cNvSpPr/>
          <p:nvPr/>
        </p:nvSpPr>
        <p:spPr>
          <a:xfrm>
            <a:off x="3454675" y="2260325"/>
            <a:ext cx="231300" cy="25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8" name="Google Shape;458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81575" y="2248596"/>
            <a:ext cx="339025" cy="2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3"/>
          <p:cNvSpPr/>
          <p:nvPr/>
        </p:nvSpPr>
        <p:spPr>
          <a:xfrm>
            <a:off x="629300" y="3339100"/>
            <a:ext cx="231300" cy="27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0" name="Google Shape;460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5688" y="3349137"/>
            <a:ext cx="339025" cy="258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3"/>
          <p:cNvPicPr preferRelativeResize="0"/>
          <p:nvPr/>
        </p:nvPicPr>
        <p:blipFill rotWithShape="1">
          <a:blip r:embed="rId6">
            <a:alphaModFix/>
          </a:blip>
          <a:srcRect l="6183" t="36512" r="88393" b="49627"/>
          <a:stretch/>
        </p:blipFill>
        <p:spPr>
          <a:xfrm>
            <a:off x="3528450" y="2822337"/>
            <a:ext cx="231299" cy="2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3"/>
          <p:cNvPicPr preferRelativeResize="0"/>
          <p:nvPr/>
        </p:nvPicPr>
        <p:blipFill rotWithShape="1">
          <a:blip r:embed="rId6">
            <a:alphaModFix/>
          </a:blip>
          <a:srcRect l="7046" t="64901" r="87530" b="19967"/>
          <a:stretch/>
        </p:blipFill>
        <p:spPr>
          <a:xfrm>
            <a:off x="1687400" y="1642100"/>
            <a:ext cx="231299" cy="2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4"/>
          <p:cNvSpPr txBox="1"/>
          <p:nvPr/>
        </p:nvSpPr>
        <p:spPr>
          <a:xfrm>
            <a:off x="269175" y="480525"/>
            <a:ext cx="4662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Robust Hausdorff distance</a:t>
            </a:r>
            <a:endParaRPr/>
          </a:p>
        </p:txBody>
      </p:sp>
      <p:sp>
        <p:nvSpPr>
          <p:cNvPr id="470" name="Google Shape;470;p34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4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4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3.2</a:t>
            </a:r>
            <a:endParaRPr/>
          </a:p>
        </p:txBody>
      </p:sp>
      <p:grpSp>
        <p:nvGrpSpPr>
          <p:cNvPr id="473" name="Google Shape;473;p34"/>
          <p:cNvGrpSpPr/>
          <p:nvPr/>
        </p:nvGrpSpPr>
        <p:grpSpPr>
          <a:xfrm>
            <a:off x="274697" y="1664925"/>
            <a:ext cx="3964400" cy="2947057"/>
            <a:chOff x="274697" y="1588725"/>
            <a:chExt cx="3964400" cy="2947057"/>
          </a:xfrm>
        </p:grpSpPr>
        <p:pic>
          <p:nvPicPr>
            <p:cNvPr id="474" name="Google Shape;474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4697" y="1588725"/>
              <a:ext cx="3964400" cy="29470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Google Shape;475;p34"/>
            <p:cNvSpPr/>
            <p:nvPr/>
          </p:nvSpPr>
          <p:spPr>
            <a:xfrm>
              <a:off x="650475" y="3529600"/>
              <a:ext cx="231300" cy="278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3501625" y="2432400"/>
              <a:ext cx="231300" cy="278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1696100" y="1918825"/>
              <a:ext cx="339000" cy="278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3410350" y="2991975"/>
              <a:ext cx="430200" cy="278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9" name="Google Shape;479;p34"/>
          <p:cNvSpPr/>
          <p:nvPr/>
        </p:nvSpPr>
        <p:spPr>
          <a:xfrm>
            <a:off x="1824300" y="1759500"/>
            <a:ext cx="82200" cy="8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4"/>
          <p:cNvSpPr/>
          <p:nvPr/>
        </p:nvSpPr>
        <p:spPr>
          <a:xfrm>
            <a:off x="1937025" y="2308775"/>
            <a:ext cx="82200" cy="8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4"/>
          <p:cNvSpPr/>
          <p:nvPr/>
        </p:nvSpPr>
        <p:spPr>
          <a:xfrm>
            <a:off x="2256100" y="1759500"/>
            <a:ext cx="82200" cy="8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4"/>
          <p:cNvSpPr/>
          <p:nvPr/>
        </p:nvSpPr>
        <p:spPr>
          <a:xfrm>
            <a:off x="2256100" y="2259025"/>
            <a:ext cx="82200" cy="8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4"/>
          <p:cNvSpPr/>
          <p:nvPr/>
        </p:nvSpPr>
        <p:spPr>
          <a:xfrm>
            <a:off x="2931325" y="1924600"/>
            <a:ext cx="82200" cy="8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4"/>
          <p:cNvSpPr/>
          <p:nvPr/>
        </p:nvSpPr>
        <p:spPr>
          <a:xfrm>
            <a:off x="2803250" y="2323050"/>
            <a:ext cx="82200" cy="8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4"/>
          <p:cNvSpPr/>
          <p:nvPr/>
        </p:nvSpPr>
        <p:spPr>
          <a:xfrm>
            <a:off x="3315500" y="2464900"/>
            <a:ext cx="82200" cy="8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4"/>
          <p:cNvSpPr/>
          <p:nvPr/>
        </p:nvSpPr>
        <p:spPr>
          <a:xfrm>
            <a:off x="3113350" y="2635800"/>
            <a:ext cx="82200" cy="8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4"/>
          <p:cNvSpPr/>
          <p:nvPr/>
        </p:nvSpPr>
        <p:spPr>
          <a:xfrm>
            <a:off x="3286925" y="3063375"/>
            <a:ext cx="82200" cy="8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4"/>
          <p:cNvSpPr/>
          <p:nvPr/>
        </p:nvSpPr>
        <p:spPr>
          <a:xfrm>
            <a:off x="3397700" y="2771275"/>
            <a:ext cx="82200" cy="8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4"/>
          <p:cNvSpPr/>
          <p:nvPr/>
        </p:nvSpPr>
        <p:spPr>
          <a:xfrm>
            <a:off x="3178975" y="3947600"/>
            <a:ext cx="82200" cy="8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4"/>
          <p:cNvSpPr/>
          <p:nvPr/>
        </p:nvSpPr>
        <p:spPr>
          <a:xfrm>
            <a:off x="3249350" y="4055025"/>
            <a:ext cx="82200" cy="8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4"/>
          <p:cNvSpPr/>
          <p:nvPr/>
        </p:nvSpPr>
        <p:spPr>
          <a:xfrm>
            <a:off x="2073550" y="4196850"/>
            <a:ext cx="82200" cy="8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4"/>
          <p:cNvSpPr/>
          <p:nvPr/>
        </p:nvSpPr>
        <p:spPr>
          <a:xfrm>
            <a:off x="2073550" y="4343950"/>
            <a:ext cx="82200" cy="8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4"/>
          <p:cNvSpPr/>
          <p:nvPr/>
        </p:nvSpPr>
        <p:spPr>
          <a:xfrm>
            <a:off x="3369125" y="3676150"/>
            <a:ext cx="82200" cy="8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4"/>
          <p:cNvSpPr/>
          <p:nvPr/>
        </p:nvSpPr>
        <p:spPr>
          <a:xfrm>
            <a:off x="3530875" y="3863000"/>
            <a:ext cx="82200" cy="8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4"/>
          <p:cNvSpPr/>
          <p:nvPr/>
        </p:nvSpPr>
        <p:spPr>
          <a:xfrm>
            <a:off x="1624800" y="4032200"/>
            <a:ext cx="82200" cy="8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4"/>
          <p:cNvSpPr/>
          <p:nvPr/>
        </p:nvSpPr>
        <p:spPr>
          <a:xfrm>
            <a:off x="1554950" y="4259350"/>
            <a:ext cx="82200" cy="8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4"/>
          <p:cNvSpPr/>
          <p:nvPr/>
        </p:nvSpPr>
        <p:spPr>
          <a:xfrm>
            <a:off x="1387200" y="3833300"/>
            <a:ext cx="82200" cy="8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4"/>
          <p:cNvSpPr/>
          <p:nvPr/>
        </p:nvSpPr>
        <p:spPr>
          <a:xfrm>
            <a:off x="1092450" y="3947600"/>
            <a:ext cx="82200" cy="8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4"/>
          <p:cNvSpPr/>
          <p:nvPr/>
        </p:nvSpPr>
        <p:spPr>
          <a:xfrm>
            <a:off x="1205175" y="3466050"/>
            <a:ext cx="82200" cy="8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4"/>
          <p:cNvSpPr/>
          <p:nvPr/>
        </p:nvSpPr>
        <p:spPr>
          <a:xfrm>
            <a:off x="865425" y="3550650"/>
            <a:ext cx="82200" cy="8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4"/>
          <p:cNvSpPr/>
          <p:nvPr/>
        </p:nvSpPr>
        <p:spPr>
          <a:xfrm>
            <a:off x="1142175" y="3138538"/>
            <a:ext cx="82200" cy="8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4"/>
          <p:cNvSpPr/>
          <p:nvPr/>
        </p:nvSpPr>
        <p:spPr>
          <a:xfrm>
            <a:off x="765425" y="3309463"/>
            <a:ext cx="82200" cy="8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4"/>
          <p:cNvSpPr/>
          <p:nvPr/>
        </p:nvSpPr>
        <p:spPr>
          <a:xfrm>
            <a:off x="1191400" y="2732663"/>
            <a:ext cx="82200" cy="8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4"/>
          <p:cNvSpPr/>
          <p:nvPr/>
        </p:nvSpPr>
        <p:spPr>
          <a:xfrm>
            <a:off x="978675" y="2549488"/>
            <a:ext cx="82200" cy="8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4"/>
          <p:cNvSpPr/>
          <p:nvPr/>
        </p:nvSpPr>
        <p:spPr>
          <a:xfrm>
            <a:off x="1422100" y="2571738"/>
            <a:ext cx="82200" cy="8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4"/>
          <p:cNvSpPr/>
          <p:nvPr/>
        </p:nvSpPr>
        <p:spPr>
          <a:xfrm>
            <a:off x="1205175" y="2210838"/>
            <a:ext cx="82200" cy="84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7" name="Google Shape;507;p34"/>
          <p:cNvCxnSpPr>
            <a:stCxn id="506" idx="5"/>
            <a:endCxn id="505" idx="1"/>
          </p:cNvCxnSpPr>
          <p:nvPr/>
        </p:nvCxnSpPr>
        <p:spPr>
          <a:xfrm>
            <a:off x="1275337" y="2283048"/>
            <a:ext cx="15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508" name="Google Shape;508;p34"/>
          <p:cNvCxnSpPr>
            <a:stCxn id="479" idx="4"/>
            <a:endCxn id="480" idx="0"/>
          </p:cNvCxnSpPr>
          <p:nvPr/>
        </p:nvCxnSpPr>
        <p:spPr>
          <a:xfrm>
            <a:off x="1865400" y="1844100"/>
            <a:ext cx="112800" cy="46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509" name="Google Shape;509;p34"/>
          <p:cNvCxnSpPr/>
          <p:nvPr/>
        </p:nvCxnSpPr>
        <p:spPr>
          <a:xfrm rot="1672483">
            <a:off x="6435363" y="3509349"/>
            <a:ext cx="158489" cy="3014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34"/>
          <p:cNvCxnSpPr/>
          <p:nvPr/>
        </p:nvCxnSpPr>
        <p:spPr>
          <a:xfrm rot="848820">
            <a:off x="6807503" y="3358546"/>
            <a:ext cx="112925" cy="464723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34"/>
          <p:cNvCxnSpPr>
            <a:stCxn id="481" idx="4"/>
            <a:endCxn id="482" idx="0"/>
          </p:cNvCxnSpPr>
          <p:nvPr/>
        </p:nvCxnSpPr>
        <p:spPr>
          <a:xfrm>
            <a:off x="2297200" y="1844100"/>
            <a:ext cx="0" cy="41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512" name="Google Shape;512;p34"/>
          <p:cNvCxnSpPr/>
          <p:nvPr/>
        </p:nvCxnSpPr>
        <p:spPr>
          <a:xfrm>
            <a:off x="6752967" y="3415267"/>
            <a:ext cx="0" cy="41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3" name="Google Shape;513;p34"/>
          <p:cNvCxnSpPr>
            <a:stCxn id="483" idx="3"/>
            <a:endCxn id="484" idx="7"/>
          </p:cNvCxnSpPr>
          <p:nvPr/>
        </p:nvCxnSpPr>
        <p:spPr>
          <a:xfrm flipH="1">
            <a:off x="2873463" y="1996811"/>
            <a:ext cx="69900" cy="33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514" name="Google Shape;514;p34"/>
          <p:cNvCxnSpPr>
            <a:stCxn id="485" idx="3"/>
            <a:endCxn id="486" idx="7"/>
          </p:cNvCxnSpPr>
          <p:nvPr/>
        </p:nvCxnSpPr>
        <p:spPr>
          <a:xfrm flipH="1">
            <a:off x="3183538" y="2537111"/>
            <a:ext cx="144000" cy="11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515" name="Google Shape;515;p34"/>
          <p:cNvCxnSpPr>
            <a:stCxn id="488" idx="3"/>
            <a:endCxn id="487" idx="7"/>
          </p:cNvCxnSpPr>
          <p:nvPr/>
        </p:nvCxnSpPr>
        <p:spPr>
          <a:xfrm flipH="1">
            <a:off x="3356938" y="2843486"/>
            <a:ext cx="52800" cy="23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516" name="Google Shape;516;p34"/>
          <p:cNvCxnSpPr/>
          <p:nvPr/>
        </p:nvCxnSpPr>
        <p:spPr>
          <a:xfrm rot="10127231" flipH="1">
            <a:off x="6613262" y="3490759"/>
            <a:ext cx="69425" cy="33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7" name="Google Shape;517;p34"/>
          <p:cNvCxnSpPr/>
          <p:nvPr/>
        </p:nvCxnSpPr>
        <p:spPr>
          <a:xfrm rot="7627937" flipH="1">
            <a:off x="5743656" y="3688980"/>
            <a:ext cx="144122" cy="1105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8" name="Google Shape;518;p34"/>
          <p:cNvCxnSpPr/>
          <p:nvPr/>
        </p:nvCxnSpPr>
        <p:spPr>
          <a:xfrm rot="10010052" flipH="1">
            <a:off x="6022049" y="3599427"/>
            <a:ext cx="52685" cy="23237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34"/>
          <p:cNvCxnSpPr>
            <a:stCxn id="493" idx="5"/>
            <a:endCxn id="494" idx="1"/>
          </p:cNvCxnSpPr>
          <p:nvPr/>
        </p:nvCxnSpPr>
        <p:spPr>
          <a:xfrm>
            <a:off x="3439287" y="3748361"/>
            <a:ext cx="103500" cy="12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520" name="Google Shape;520;p34"/>
          <p:cNvCxnSpPr/>
          <p:nvPr/>
        </p:nvCxnSpPr>
        <p:spPr>
          <a:xfrm rot="2324276">
            <a:off x="5633821" y="3689792"/>
            <a:ext cx="103075" cy="1269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" name="Google Shape;521;p34"/>
          <p:cNvCxnSpPr>
            <a:endCxn id="490" idx="1"/>
          </p:cNvCxnSpPr>
          <p:nvPr/>
        </p:nvCxnSpPr>
        <p:spPr>
          <a:xfrm>
            <a:off x="3249088" y="4019714"/>
            <a:ext cx="12300" cy="4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522" name="Google Shape;522;p34"/>
          <p:cNvCxnSpPr/>
          <p:nvPr/>
        </p:nvCxnSpPr>
        <p:spPr>
          <a:xfrm rot="1131190">
            <a:off x="5336208" y="3785428"/>
            <a:ext cx="12997" cy="4817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Google Shape;523;p34"/>
          <p:cNvCxnSpPr>
            <a:stCxn id="491" idx="4"/>
            <a:endCxn id="492" idx="0"/>
          </p:cNvCxnSpPr>
          <p:nvPr/>
        </p:nvCxnSpPr>
        <p:spPr>
          <a:xfrm>
            <a:off x="2114650" y="4281450"/>
            <a:ext cx="0" cy="6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524" name="Google Shape;524;p34"/>
          <p:cNvCxnSpPr/>
          <p:nvPr/>
        </p:nvCxnSpPr>
        <p:spPr>
          <a:xfrm>
            <a:off x="5446667" y="3772467"/>
            <a:ext cx="0" cy="6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34"/>
          <p:cNvCxnSpPr>
            <a:stCxn id="495" idx="4"/>
            <a:endCxn id="496" idx="7"/>
          </p:cNvCxnSpPr>
          <p:nvPr/>
        </p:nvCxnSpPr>
        <p:spPr>
          <a:xfrm flipH="1">
            <a:off x="1625100" y="4116800"/>
            <a:ext cx="40800" cy="15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526" name="Google Shape;526;p34"/>
          <p:cNvCxnSpPr/>
          <p:nvPr/>
        </p:nvCxnSpPr>
        <p:spPr>
          <a:xfrm rot="9764693" flipH="1">
            <a:off x="5531369" y="3675831"/>
            <a:ext cx="41466" cy="15486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Google Shape;527;p34"/>
          <p:cNvCxnSpPr>
            <a:stCxn id="498" idx="7"/>
            <a:endCxn id="497" idx="2"/>
          </p:cNvCxnSpPr>
          <p:nvPr/>
        </p:nvCxnSpPr>
        <p:spPr>
          <a:xfrm rot="10800000" flipH="1">
            <a:off x="1162612" y="3875689"/>
            <a:ext cx="224700" cy="84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528" name="Google Shape;528;p34"/>
          <p:cNvCxnSpPr>
            <a:stCxn id="500" idx="6"/>
            <a:endCxn id="499" idx="2"/>
          </p:cNvCxnSpPr>
          <p:nvPr/>
        </p:nvCxnSpPr>
        <p:spPr>
          <a:xfrm rot="10800000" flipH="1">
            <a:off x="947625" y="3508350"/>
            <a:ext cx="257700" cy="84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529" name="Google Shape;529;p34"/>
          <p:cNvCxnSpPr>
            <a:stCxn id="502" idx="7"/>
            <a:endCxn id="501" idx="3"/>
          </p:cNvCxnSpPr>
          <p:nvPr/>
        </p:nvCxnSpPr>
        <p:spPr>
          <a:xfrm rot="10800000" flipH="1">
            <a:off x="835587" y="3210852"/>
            <a:ext cx="318600" cy="11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530" name="Google Shape;530;p34"/>
          <p:cNvCxnSpPr>
            <a:stCxn id="504" idx="5"/>
            <a:endCxn id="503" idx="1"/>
          </p:cNvCxnSpPr>
          <p:nvPr/>
        </p:nvCxnSpPr>
        <p:spPr>
          <a:xfrm>
            <a:off x="1048837" y="2621698"/>
            <a:ext cx="154500" cy="12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531" name="Google Shape;531;p34"/>
          <p:cNvCxnSpPr/>
          <p:nvPr/>
        </p:nvCxnSpPr>
        <p:spPr>
          <a:xfrm rot="3068942">
            <a:off x="5844910" y="3674238"/>
            <a:ext cx="154472" cy="1232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" name="Google Shape;532;p34"/>
          <p:cNvCxnSpPr/>
          <p:nvPr/>
        </p:nvCxnSpPr>
        <p:spPr>
          <a:xfrm rot="6543963" flipH="1">
            <a:off x="6221355" y="3604694"/>
            <a:ext cx="318682" cy="11071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34"/>
          <p:cNvCxnSpPr/>
          <p:nvPr/>
        </p:nvCxnSpPr>
        <p:spPr>
          <a:xfrm rot="-4312896" flipH="1">
            <a:off x="6144628" y="3650510"/>
            <a:ext cx="257571" cy="8452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" name="Google Shape;534;p34"/>
          <p:cNvCxnSpPr/>
          <p:nvPr/>
        </p:nvCxnSpPr>
        <p:spPr>
          <a:xfrm rot="-4137090" flipH="1">
            <a:off x="6046154" y="3665927"/>
            <a:ext cx="224692" cy="8456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5" name="Google Shape;535;p34"/>
          <p:cNvCxnSpPr/>
          <p:nvPr/>
        </p:nvCxnSpPr>
        <p:spPr>
          <a:xfrm>
            <a:off x="6995976" y="3299021"/>
            <a:ext cx="4800" cy="535881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6" name="Google Shape;536;p34"/>
          <p:cNvCxnSpPr/>
          <p:nvPr/>
        </p:nvCxnSpPr>
        <p:spPr>
          <a:xfrm flipH="1">
            <a:off x="7146850" y="3270213"/>
            <a:ext cx="4800" cy="5667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7" name="Google Shape;537;p34"/>
          <p:cNvSpPr txBox="1"/>
          <p:nvPr/>
        </p:nvSpPr>
        <p:spPr>
          <a:xfrm>
            <a:off x="4598450" y="1658250"/>
            <a:ext cx="35898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900">
                <a:latin typeface="Raleway"/>
                <a:ea typeface="Raleway"/>
                <a:cs typeface="Raleway"/>
                <a:sym typeface="Raleway"/>
              </a:rPr>
              <a:t>Robust Hausdorff with K% implies considering only the K% of the infimum distances for the supremum computation.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8" name="Google Shape;538;p34"/>
          <p:cNvSpPr/>
          <p:nvPr/>
        </p:nvSpPr>
        <p:spPr>
          <a:xfrm>
            <a:off x="6679175" y="3348988"/>
            <a:ext cx="144000" cy="5667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9" name="Google Shape;53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188" y="3775987"/>
            <a:ext cx="339025" cy="258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69663" y="2720396"/>
            <a:ext cx="339025" cy="2787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1" name="Google Shape;541;p34"/>
          <p:cNvCxnSpPr/>
          <p:nvPr/>
        </p:nvCxnSpPr>
        <p:spPr>
          <a:xfrm rot="10800000" flipH="1">
            <a:off x="3414725" y="3386775"/>
            <a:ext cx="564900" cy="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42" name="Google Shape;542;p34"/>
          <p:cNvCxnSpPr/>
          <p:nvPr/>
        </p:nvCxnSpPr>
        <p:spPr>
          <a:xfrm rot="10800000">
            <a:off x="1544700" y="1955650"/>
            <a:ext cx="180900" cy="43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543" name="Google Shape;543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33275" y="4183297"/>
            <a:ext cx="564900" cy="1820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4" name="Google Shape;544;p34"/>
          <p:cNvCxnSpPr>
            <a:endCxn id="538" idx="4"/>
          </p:cNvCxnSpPr>
          <p:nvPr/>
        </p:nvCxnSpPr>
        <p:spPr>
          <a:xfrm rot="10800000" flipH="1">
            <a:off x="6265175" y="3915688"/>
            <a:ext cx="486000" cy="360000"/>
          </a:xfrm>
          <a:prstGeom prst="curved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35"/>
          <p:cNvSpPr txBox="1"/>
          <p:nvPr/>
        </p:nvSpPr>
        <p:spPr>
          <a:xfrm>
            <a:off x="269175" y="480525"/>
            <a:ext cx="466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Results (1)</a:t>
            </a:r>
            <a:endParaRPr/>
          </a:p>
        </p:txBody>
      </p:sp>
      <p:sp>
        <p:nvSpPr>
          <p:cNvPr id="552" name="Google Shape;552;p35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5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5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4.3</a:t>
            </a:r>
            <a:endParaRPr/>
          </a:p>
        </p:txBody>
      </p:sp>
      <p:pic>
        <p:nvPicPr>
          <p:cNvPr id="555" name="Google Shape;5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300" y="1362275"/>
            <a:ext cx="8253401" cy="298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6825" y="4212175"/>
            <a:ext cx="385775" cy="1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0600" y="1362275"/>
            <a:ext cx="339025" cy="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Google Shape;56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36"/>
          <p:cNvSpPr txBox="1"/>
          <p:nvPr/>
        </p:nvSpPr>
        <p:spPr>
          <a:xfrm>
            <a:off x="269175" y="480525"/>
            <a:ext cx="466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Results (2)</a:t>
            </a:r>
            <a:endParaRPr/>
          </a:p>
        </p:txBody>
      </p:sp>
      <p:sp>
        <p:nvSpPr>
          <p:cNvPr id="566" name="Google Shape;566;p36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6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6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4.3</a:t>
            </a:r>
            <a:endParaRPr/>
          </a:p>
        </p:txBody>
      </p:sp>
      <p:pic>
        <p:nvPicPr>
          <p:cNvPr id="569" name="Google Shape;569;p36"/>
          <p:cNvPicPr preferRelativeResize="0"/>
          <p:nvPr/>
        </p:nvPicPr>
        <p:blipFill rotWithShape="1">
          <a:blip r:embed="rId5">
            <a:alphaModFix/>
          </a:blip>
          <a:srcRect l="2509" t="6884" r="2793" b="4162"/>
          <a:stretch/>
        </p:blipFill>
        <p:spPr>
          <a:xfrm>
            <a:off x="1104285" y="1025163"/>
            <a:ext cx="6935439" cy="2019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0" name="Google Shape;570;p36"/>
          <p:cNvGraphicFramePr/>
          <p:nvPr/>
        </p:nvGraphicFramePr>
        <p:xfrm>
          <a:off x="1246650" y="3088663"/>
          <a:ext cx="6708900" cy="1523880"/>
        </p:xfrm>
        <a:graphic>
          <a:graphicData uri="http://schemas.openxmlformats.org/drawingml/2006/table">
            <a:tbl>
              <a:tblPr>
                <a:noFill/>
                <a:tableStyleId>{D0605BED-9C7C-4B83-9698-EC89A033ED95}</a:tableStyleId>
              </a:tblPr>
              <a:tblGrid>
                <a:gridCol w="200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3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Distance</a:t>
                      </a:r>
                      <a:endParaRPr sz="13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B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3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F1 Score</a:t>
                      </a:r>
                      <a:endParaRPr sz="13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B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3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TP(%)</a:t>
                      </a:r>
                      <a:endParaRPr sz="13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B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3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FP(%)</a:t>
                      </a:r>
                      <a:endParaRPr sz="13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B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Chamfer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0.8328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72.21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1.20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Hausdorff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0.8605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89.82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18.95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Robust Hausdorff (90%)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0.9537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93.68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2.78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71" name="Google Shape;571;p36"/>
          <p:cNvSpPr txBox="1"/>
          <p:nvPr/>
        </p:nvSpPr>
        <p:spPr>
          <a:xfrm>
            <a:off x="7588250" y="4773550"/>
            <a:ext cx="131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Fig. 4, Table 2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72" name="Google Shape;57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769200" y="1852075"/>
            <a:ext cx="387100" cy="1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37"/>
          <p:cNvSpPr txBox="1"/>
          <p:nvPr/>
        </p:nvSpPr>
        <p:spPr>
          <a:xfrm>
            <a:off x="269175" y="480525"/>
            <a:ext cx="466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Results (3)</a:t>
            </a:r>
            <a:endParaRPr/>
          </a:p>
        </p:txBody>
      </p:sp>
      <p:sp>
        <p:nvSpPr>
          <p:cNvPr id="580" name="Google Shape;580;p37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1" name="Google Shape;581;p37"/>
          <p:cNvPicPr preferRelativeResize="0"/>
          <p:nvPr/>
        </p:nvPicPr>
        <p:blipFill rotWithShape="1">
          <a:blip r:embed="rId5">
            <a:alphaModFix/>
          </a:blip>
          <a:srcRect l="1852" t="1737" r="1688" b="1727"/>
          <a:stretch/>
        </p:blipFill>
        <p:spPr>
          <a:xfrm>
            <a:off x="2231425" y="1295950"/>
            <a:ext cx="4672779" cy="32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37"/>
          <p:cNvSpPr txBox="1"/>
          <p:nvPr/>
        </p:nvSpPr>
        <p:spPr>
          <a:xfrm>
            <a:off x="2870113" y="879225"/>
            <a:ext cx="322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b="1">
                <a:latin typeface="Raleway"/>
                <a:ea typeface="Raleway"/>
                <a:cs typeface="Raleway"/>
                <a:sym typeface="Raleway"/>
              </a:rPr>
              <a:t>% of false negative per </a:t>
            </a:r>
            <a:r>
              <a:rPr lang="ca" b="1" i="1">
                <a:latin typeface="Raleway"/>
                <a:ea typeface="Raleway"/>
                <a:cs typeface="Raleway"/>
                <a:sym typeface="Raleway"/>
              </a:rPr>
              <a:t>d </a:t>
            </a:r>
            <a:r>
              <a:rPr lang="ca" b="1" i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→ d*</a:t>
            </a:r>
            <a:endParaRPr b="1"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3" name="Google Shape;583;p37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4.3</a:t>
            </a:r>
            <a:endParaRPr/>
          </a:p>
        </p:txBody>
      </p:sp>
      <p:sp>
        <p:nvSpPr>
          <p:cNvPr id="584" name="Google Shape;584;p37"/>
          <p:cNvSpPr txBox="1"/>
          <p:nvPr/>
        </p:nvSpPr>
        <p:spPr>
          <a:xfrm>
            <a:off x="8158025" y="477355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Fig. 5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8"/>
          <p:cNvSpPr/>
          <p:nvPr/>
        </p:nvSpPr>
        <p:spPr>
          <a:xfrm>
            <a:off x="0" y="1550400"/>
            <a:ext cx="9144000" cy="35931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8"/>
          <p:cNvSpPr txBox="1"/>
          <p:nvPr/>
        </p:nvSpPr>
        <p:spPr>
          <a:xfrm>
            <a:off x="1708950" y="2885250"/>
            <a:ext cx="5726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4. CONCLUSIONS</a:t>
            </a:r>
            <a:endParaRPr sz="48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91" name="Google Shape;5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074" y="255024"/>
            <a:ext cx="930825" cy="9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900" y="319563"/>
            <a:ext cx="733425" cy="8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9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8" name="Google Shape;5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39"/>
          <p:cNvSpPr txBox="1"/>
          <p:nvPr/>
        </p:nvSpPr>
        <p:spPr>
          <a:xfrm>
            <a:off x="269175" y="450700"/>
            <a:ext cx="4683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Conclusions</a:t>
            </a:r>
            <a:endParaRPr/>
          </a:p>
        </p:txBody>
      </p:sp>
      <p:sp>
        <p:nvSpPr>
          <p:cNvPr id="601" name="Google Shape;601;p39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5</a:t>
            </a:r>
            <a:endParaRPr/>
          </a:p>
        </p:txBody>
      </p:sp>
      <p:sp>
        <p:nvSpPr>
          <p:cNvPr id="602" name="Google Shape;602;p39"/>
          <p:cNvSpPr txBox="1"/>
          <p:nvPr/>
        </p:nvSpPr>
        <p:spPr>
          <a:xfrm>
            <a:off x="359700" y="1318825"/>
            <a:ext cx="6798000" cy="3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ca" sz="1500">
                <a:latin typeface="Raleway"/>
                <a:ea typeface="Raleway"/>
                <a:cs typeface="Raleway"/>
                <a:sym typeface="Raleway"/>
              </a:rPr>
              <a:t>In this paper we have proposed several defense strategies that allow to effectively detect the tampering attacks that bypassed the NN-based previous defensive system.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Raleway"/>
              <a:buChar char="○"/>
            </a:pPr>
            <a:r>
              <a:rPr lang="ca" sz="1500" b="1">
                <a:latin typeface="Raleway"/>
                <a:ea typeface="Raleway"/>
                <a:cs typeface="Raleway"/>
                <a:sym typeface="Raleway"/>
              </a:rPr>
              <a:t>Feature mimic : </a:t>
            </a:r>
            <a:r>
              <a:rPr lang="ca" sz="1500">
                <a:latin typeface="Raleway"/>
                <a:ea typeface="Raleway"/>
                <a:cs typeface="Raleway"/>
                <a:sym typeface="Raleway"/>
              </a:rPr>
              <a:t>79.17% detection rate.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○"/>
            </a:pPr>
            <a:r>
              <a:rPr lang="ca" sz="1500" b="1">
                <a:latin typeface="Raleway"/>
                <a:ea typeface="Raleway"/>
                <a:cs typeface="Raleway"/>
                <a:sym typeface="Raleway"/>
              </a:rPr>
              <a:t>Symbol-to-symbol: </a:t>
            </a:r>
            <a:r>
              <a:rPr lang="ca" sz="1500">
                <a:latin typeface="Raleway"/>
                <a:ea typeface="Raleway"/>
                <a:cs typeface="Raleway"/>
                <a:sym typeface="Raleway"/>
              </a:rPr>
              <a:t>93.68% detection rate.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●"/>
            </a:pPr>
            <a:r>
              <a:rPr lang="ca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As expected, having more information available improves detection capability.</a:t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238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○"/>
            </a:pPr>
            <a:r>
              <a:rPr lang="ca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However, further research is necessary to improve detection in certain modification ranges in both scenarios.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0"/>
          <p:cNvSpPr txBox="1"/>
          <p:nvPr/>
        </p:nvSpPr>
        <p:spPr>
          <a:xfrm>
            <a:off x="702000" y="1977525"/>
            <a:ext cx="7740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4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Thank you! </a:t>
            </a:r>
            <a:endParaRPr sz="48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08" name="Google Shape;6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074" y="255024"/>
            <a:ext cx="930825" cy="9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900" y="319563"/>
            <a:ext cx="733425" cy="8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40"/>
          <p:cNvSpPr/>
          <p:nvPr/>
        </p:nvSpPr>
        <p:spPr>
          <a:xfrm>
            <a:off x="0" y="3165225"/>
            <a:ext cx="9144000" cy="19782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0"/>
          <p:cNvSpPr txBox="1"/>
          <p:nvPr/>
        </p:nvSpPr>
        <p:spPr>
          <a:xfrm>
            <a:off x="1244950" y="3692625"/>
            <a:ext cx="6774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a"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Defending Against Tampering Attacks by Received Optical Signals Comparison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0" y="1550400"/>
            <a:ext cx="9144000" cy="35931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1708950" y="2885250"/>
            <a:ext cx="5726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334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AutoNum type="arabicPeriod"/>
            </a:pPr>
            <a:r>
              <a:rPr lang="ca"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sz="48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074" y="255024"/>
            <a:ext cx="930825" cy="9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900" y="319563"/>
            <a:ext cx="733425" cy="8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269174" y="480525"/>
            <a:ext cx="2489265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Motivation </a:t>
            </a:r>
            <a:endParaRPr dirty="0"/>
          </a:p>
        </p:txBody>
      </p:sp>
      <p:sp>
        <p:nvSpPr>
          <p:cNvPr id="92" name="Google Shape;92;p16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468000" y="1549413"/>
            <a:ext cx="82080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ca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Several innovative defense proposals against fiber optics tampering have been proposed.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</a:pPr>
            <a:r>
              <a:rPr lang="ca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However, most of them rely in hardware components and physic-based approaches.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ca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New proposals have been made to substitute physical-based security systems with software-based ones.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</a:pPr>
            <a:r>
              <a:rPr lang="ca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Easier and cheaper to build and distribute on a large scale.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</a:pPr>
            <a:r>
              <a:rPr lang="ca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Enable fast and low-cost upgrades if novel attacks appear exploiting the vulnerabilities of the already implemented systems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ca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Propose a software-based security system for the attacks proposed in </a:t>
            </a:r>
            <a:r>
              <a:rPr lang="ca" b="1" i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Attack on Distance Predictor by Mimicking Target’s Optical Sample Distribution</a:t>
            </a:r>
            <a:r>
              <a:rPr lang="ca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l="12446" t="10067" r="12484" b="13725"/>
          <a:stretch/>
        </p:blipFill>
        <p:spPr>
          <a:xfrm>
            <a:off x="3398038" y="2411575"/>
            <a:ext cx="2347925" cy="223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/>
          <p:nvPr/>
        </p:nvSpPr>
        <p:spPr>
          <a:xfrm>
            <a:off x="3407813" y="2428488"/>
            <a:ext cx="582000" cy="5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269175" y="480525"/>
            <a:ext cx="5343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Basic concepts &amp; Notation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8800" y="1332375"/>
            <a:ext cx="3906393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/>
          <p:nvPr/>
        </p:nvSpPr>
        <p:spPr>
          <a:xfrm>
            <a:off x="3989813" y="2428488"/>
            <a:ext cx="582000" cy="5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4571988" y="2428488"/>
            <a:ext cx="582000" cy="5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5154163" y="2428488"/>
            <a:ext cx="582000" cy="5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3407813" y="2978688"/>
            <a:ext cx="582000" cy="5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3989813" y="2978688"/>
            <a:ext cx="582000" cy="5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4571988" y="2978688"/>
            <a:ext cx="582000" cy="5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5154163" y="2978688"/>
            <a:ext cx="582000" cy="5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3407825" y="3528888"/>
            <a:ext cx="582000" cy="5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3989825" y="3528888"/>
            <a:ext cx="582000" cy="5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4572000" y="3528888"/>
            <a:ext cx="582000" cy="5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5154175" y="3528888"/>
            <a:ext cx="582000" cy="5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3407825" y="4079088"/>
            <a:ext cx="582000" cy="5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3989825" y="4079088"/>
            <a:ext cx="582000" cy="5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4572000" y="4079088"/>
            <a:ext cx="582000" cy="5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5154175" y="4079088"/>
            <a:ext cx="582000" cy="55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3640610" y="1905000"/>
            <a:ext cx="669950" cy="486825"/>
          </a:xfrm>
          <a:custGeom>
            <a:avLst/>
            <a:gdLst/>
            <a:ahLst/>
            <a:cxnLst/>
            <a:rect l="l" t="t" r="r" b="b"/>
            <a:pathLst>
              <a:path w="26798" h="19473" extrusionOk="0">
                <a:moveTo>
                  <a:pt x="24979" y="0"/>
                </a:moveTo>
                <a:cubicBezTo>
                  <a:pt x="24979" y="1693"/>
                  <a:pt x="28860" y="8467"/>
                  <a:pt x="24979" y="10160"/>
                </a:cubicBezTo>
                <a:cubicBezTo>
                  <a:pt x="21099" y="11853"/>
                  <a:pt x="5506" y="8608"/>
                  <a:pt x="1696" y="10160"/>
                </a:cubicBezTo>
                <a:cubicBezTo>
                  <a:pt x="-2114" y="11712"/>
                  <a:pt x="2049" y="17921"/>
                  <a:pt x="2119" y="19473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21" name="Google Shape;121;p17"/>
          <p:cNvCxnSpPr>
            <a:endCxn id="100" idx="0"/>
          </p:cNvCxnSpPr>
          <p:nvPr/>
        </p:nvCxnSpPr>
        <p:spPr>
          <a:xfrm>
            <a:off x="3672413" y="2343888"/>
            <a:ext cx="26400" cy="84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17"/>
          <p:cNvSpPr/>
          <p:nvPr/>
        </p:nvSpPr>
        <p:spPr>
          <a:xfrm>
            <a:off x="5596658" y="1926175"/>
            <a:ext cx="728325" cy="2547050"/>
          </a:xfrm>
          <a:custGeom>
            <a:avLst/>
            <a:gdLst/>
            <a:ahLst/>
            <a:cxnLst/>
            <a:rect l="l" t="t" r="r" b="b"/>
            <a:pathLst>
              <a:path w="29133" h="101882" extrusionOk="0">
                <a:moveTo>
                  <a:pt x="2617" y="0"/>
                </a:moveTo>
                <a:cubicBezTo>
                  <a:pt x="2476" y="1834"/>
                  <a:pt x="-2392" y="8325"/>
                  <a:pt x="1771" y="11006"/>
                </a:cubicBezTo>
                <a:cubicBezTo>
                  <a:pt x="5934" y="13687"/>
                  <a:pt x="23925" y="1975"/>
                  <a:pt x="27594" y="16086"/>
                </a:cubicBezTo>
                <a:cubicBezTo>
                  <a:pt x="31263" y="30197"/>
                  <a:pt x="27312" y="82267"/>
                  <a:pt x="23784" y="95673"/>
                </a:cubicBezTo>
                <a:cubicBezTo>
                  <a:pt x="20256" y="109079"/>
                  <a:pt x="9320" y="96379"/>
                  <a:pt x="6427" y="9652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23" name="Google Shape;123;p17"/>
          <p:cNvCxnSpPr/>
          <p:nvPr/>
        </p:nvCxnSpPr>
        <p:spPr>
          <a:xfrm rot="10800000">
            <a:off x="5736125" y="4327350"/>
            <a:ext cx="117000" cy="62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17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269175" y="480525"/>
            <a:ext cx="5343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Basic concepts &amp; Notation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5">
            <a:alphaModFix/>
          </a:blip>
          <a:srcRect l="11968" t="10067" r="11655" b="13725"/>
          <a:stretch/>
        </p:blipFill>
        <p:spPr>
          <a:xfrm>
            <a:off x="3398412" y="2386350"/>
            <a:ext cx="2347200" cy="22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 rotWithShape="1">
          <a:blip r:embed="rId6">
            <a:alphaModFix/>
          </a:blip>
          <a:srcRect t="9698"/>
          <a:stretch/>
        </p:blipFill>
        <p:spPr>
          <a:xfrm>
            <a:off x="2385152" y="1365075"/>
            <a:ext cx="4373684" cy="64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18"/>
          <p:cNvCxnSpPr/>
          <p:nvPr/>
        </p:nvCxnSpPr>
        <p:spPr>
          <a:xfrm>
            <a:off x="4254500" y="2000250"/>
            <a:ext cx="148200" cy="814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18"/>
          <p:cNvCxnSpPr/>
          <p:nvPr/>
        </p:nvCxnSpPr>
        <p:spPr>
          <a:xfrm flipH="1">
            <a:off x="5312975" y="1968500"/>
            <a:ext cx="476100" cy="1195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38" name="Google Shape;13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32499" y="3612598"/>
            <a:ext cx="995375" cy="31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/>
          <p:nvPr/>
        </p:nvSpPr>
        <p:spPr>
          <a:xfrm>
            <a:off x="5005400" y="3902075"/>
            <a:ext cx="85800" cy="85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" name="Google Shape;140;p18"/>
          <p:cNvCxnSpPr>
            <a:stCxn id="139" idx="6"/>
            <a:endCxn id="138" idx="1"/>
          </p:cNvCxnSpPr>
          <p:nvPr/>
        </p:nvCxnSpPr>
        <p:spPr>
          <a:xfrm rot="10800000" flipH="1">
            <a:off x="5091200" y="3768575"/>
            <a:ext cx="941400" cy="176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Google Shape;141;p18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4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4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/>
        </p:nvSpPr>
        <p:spPr>
          <a:xfrm>
            <a:off x="269175" y="480525"/>
            <a:ext cx="4652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Feature mimic attack (1) </a:t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</a:t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5">
            <a:alphaModFix/>
          </a:blip>
          <a:srcRect t="10058" r="5846" b="12029"/>
          <a:stretch/>
        </p:blipFill>
        <p:spPr>
          <a:xfrm>
            <a:off x="269175" y="1574563"/>
            <a:ext cx="4128175" cy="6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 rotWithShape="1">
          <a:blip r:embed="rId6">
            <a:alphaModFix/>
          </a:blip>
          <a:srcRect t="4107" r="3437" b="5615"/>
          <a:stretch/>
        </p:blipFill>
        <p:spPr>
          <a:xfrm>
            <a:off x="4571988" y="2696175"/>
            <a:ext cx="4128175" cy="6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3063" y="1321175"/>
            <a:ext cx="339025" cy="2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23737" y="2395084"/>
            <a:ext cx="339025" cy="250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3080" y="2395076"/>
            <a:ext cx="413653" cy="2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 rotWithShape="1">
          <a:blip r:embed="rId10">
            <a:alphaModFix/>
          </a:blip>
          <a:srcRect t="7209" r="2267"/>
          <a:stretch/>
        </p:blipFill>
        <p:spPr>
          <a:xfrm>
            <a:off x="274688" y="2698875"/>
            <a:ext cx="4128175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 rotWithShape="1">
          <a:blip r:embed="rId11">
            <a:alphaModFix/>
          </a:blip>
          <a:srcRect r="-8166" b="10"/>
          <a:stretch/>
        </p:blipFill>
        <p:spPr>
          <a:xfrm>
            <a:off x="4397313" y="3580038"/>
            <a:ext cx="465425" cy="258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19"/>
          <p:cNvGrpSpPr/>
          <p:nvPr/>
        </p:nvGrpSpPr>
        <p:grpSpPr>
          <a:xfrm>
            <a:off x="4568013" y="3865575"/>
            <a:ext cx="4136126" cy="646850"/>
            <a:chOff x="4689400" y="2682625"/>
            <a:chExt cx="4136126" cy="646850"/>
          </a:xfrm>
        </p:grpSpPr>
        <p:pic>
          <p:nvPicPr>
            <p:cNvPr id="162" name="Google Shape;162;p19"/>
            <p:cNvPicPr preferRelativeResize="0"/>
            <p:nvPr/>
          </p:nvPicPr>
          <p:blipFill rotWithShape="1">
            <a:blip r:embed="rId12">
              <a:alphaModFix/>
            </a:blip>
            <a:srcRect t="3677" r="3437" b="21123"/>
            <a:stretch/>
          </p:blipFill>
          <p:spPr>
            <a:xfrm>
              <a:off x="4689400" y="2682625"/>
              <a:ext cx="4128174" cy="49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9"/>
            <p:cNvPicPr preferRelativeResize="0"/>
            <p:nvPr/>
          </p:nvPicPr>
          <p:blipFill rotWithShape="1">
            <a:blip r:embed="rId10">
              <a:alphaModFix/>
            </a:blip>
            <a:srcRect l="6606" t="77903" r="2268"/>
            <a:stretch/>
          </p:blipFill>
          <p:spPr>
            <a:xfrm>
              <a:off x="4976550" y="3175525"/>
              <a:ext cx="3848976" cy="1539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4" name="Google Shape;164;p19"/>
          <p:cNvPicPr preferRelativeResize="0"/>
          <p:nvPr/>
        </p:nvPicPr>
        <p:blipFill rotWithShape="1">
          <a:blip r:embed="rId13">
            <a:alphaModFix/>
          </a:blip>
          <a:srcRect t="8500" r="2267"/>
          <a:stretch/>
        </p:blipFill>
        <p:spPr>
          <a:xfrm>
            <a:off x="269188" y="3838350"/>
            <a:ext cx="4128149" cy="72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 rotWithShape="1">
          <a:blip r:embed="rId14">
            <a:alphaModFix/>
          </a:blip>
          <a:srcRect r="-8166"/>
          <a:stretch/>
        </p:blipFill>
        <p:spPr>
          <a:xfrm>
            <a:off x="127188" y="3580025"/>
            <a:ext cx="465425" cy="2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 rotWithShape="1">
          <a:blip r:embed="rId15">
            <a:alphaModFix/>
          </a:blip>
          <a:srcRect l="3022" r="3703" b="4716"/>
          <a:stretch/>
        </p:blipFill>
        <p:spPr>
          <a:xfrm>
            <a:off x="5115838" y="1238450"/>
            <a:ext cx="3040476" cy="110641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/>
        </p:nvSpPr>
        <p:spPr>
          <a:xfrm>
            <a:off x="8261231" y="4773550"/>
            <a:ext cx="56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Eq. 3 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Sec. 3.3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364400" y="2286000"/>
            <a:ext cx="75745" cy="1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364400" y="3434888"/>
            <a:ext cx="75745" cy="1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364400" y="4561688"/>
            <a:ext cx="75745" cy="1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721125" y="3392988"/>
            <a:ext cx="75745" cy="1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687800" y="4512413"/>
            <a:ext cx="75745" cy="10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5">
            <a:alphaModFix/>
          </a:blip>
          <a:srcRect l="9041"/>
          <a:stretch/>
        </p:blipFill>
        <p:spPr>
          <a:xfrm>
            <a:off x="4472950" y="2174174"/>
            <a:ext cx="3788274" cy="1130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20"/>
          <p:cNvGrpSpPr/>
          <p:nvPr/>
        </p:nvGrpSpPr>
        <p:grpSpPr>
          <a:xfrm>
            <a:off x="6198450" y="2207500"/>
            <a:ext cx="111875" cy="349975"/>
            <a:chOff x="6203225" y="2197975"/>
            <a:chExt cx="111875" cy="349975"/>
          </a:xfrm>
        </p:grpSpPr>
        <p:pic>
          <p:nvPicPr>
            <p:cNvPr id="184" name="Google Shape;184;p20"/>
            <p:cNvPicPr preferRelativeResize="0"/>
            <p:nvPr/>
          </p:nvPicPr>
          <p:blipFill rotWithShape="1">
            <a:blip r:embed="rId6">
              <a:alphaModFix/>
            </a:blip>
            <a:srcRect r="75754" b="77228"/>
            <a:stretch/>
          </p:blipFill>
          <p:spPr>
            <a:xfrm>
              <a:off x="6203225" y="21979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20"/>
            <p:cNvPicPr preferRelativeResize="0"/>
            <p:nvPr/>
          </p:nvPicPr>
          <p:blipFill rotWithShape="1">
            <a:blip r:embed="rId6">
              <a:alphaModFix/>
            </a:blip>
            <a:srcRect r="75754" b="77228"/>
            <a:stretch/>
          </p:blipFill>
          <p:spPr>
            <a:xfrm rot="-5400000">
              <a:off x="6203225" y="24394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" name="Google Shape;186;p20"/>
          <p:cNvGrpSpPr/>
          <p:nvPr/>
        </p:nvGrpSpPr>
        <p:grpSpPr>
          <a:xfrm flipH="1">
            <a:off x="8043525" y="2207500"/>
            <a:ext cx="111875" cy="349975"/>
            <a:chOff x="6203225" y="2197975"/>
            <a:chExt cx="111875" cy="349975"/>
          </a:xfrm>
        </p:grpSpPr>
        <p:pic>
          <p:nvPicPr>
            <p:cNvPr id="187" name="Google Shape;187;p20"/>
            <p:cNvPicPr preferRelativeResize="0"/>
            <p:nvPr/>
          </p:nvPicPr>
          <p:blipFill rotWithShape="1">
            <a:blip r:embed="rId6">
              <a:alphaModFix/>
            </a:blip>
            <a:srcRect r="75754" b="77228"/>
            <a:stretch/>
          </p:blipFill>
          <p:spPr>
            <a:xfrm>
              <a:off x="6203225" y="21979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20"/>
            <p:cNvPicPr preferRelativeResize="0"/>
            <p:nvPr/>
          </p:nvPicPr>
          <p:blipFill rotWithShape="1">
            <a:blip r:embed="rId6">
              <a:alphaModFix/>
            </a:blip>
            <a:srcRect r="75754" b="77228"/>
            <a:stretch/>
          </p:blipFill>
          <p:spPr>
            <a:xfrm rot="-5400000">
              <a:off x="6203225" y="24394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9" name="Google Shape;189;p20"/>
          <p:cNvGrpSpPr/>
          <p:nvPr/>
        </p:nvGrpSpPr>
        <p:grpSpPr>
          <a:xfrm>
            <a:off x="6017500" y="2598025"/>
            <a:ext cx="111875" cy="349975"/>
            <a:chOff x="6203225" y="2197975"/>
            <a:chExt cx="111875" cy="349975"/>
          </a:xfrm>
        </p:grpSpPr>
        <p:pic>
          <p:nvPicPr>
            <p:cNvPr id="190" name="Google Shape;190;p20"/>
            <p:cNvPicPr preferRelativeResize="0"/>
            <p:nvPr/>
          </p:nvPicPr>
          <p:blipFill rotWithShape="1">
            <a:blip r:embed="rId6">
              <a:alphaModFix/>
            </a:blip>
            <a:srcRect r="75754" b="77228"/>
            <a:stretch/>
          </p:blipFill>
          <p:spPr>
            <a:xfrm>
              <a:off x="6203225" y="21979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0"/>
            <p:cNvPicPr preferRelativeResize="0"/>
            <p:nvPr/>
          </p:nvPicPr>
          <p:blipFill rotWithShape="1">
            <a:blip r:embed="rId6">
              <a:alphaModFix/>
            </a:blip>
            <a:srcRect r="75754" b="77228"/>
            <a:stretch/>
          </p:blipFill>
          <p:spPr>
            <a:xfrm rot="-5400000">
              <a:off x="6203225" y="24394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20"/>
          <p:cNvGrpSpPr/>
          <p:nvPr/>
        </p:nvGrpSpPr>
        <p:grpSpPr>
          <a:xfrm flipH="1">
            <a:off x="8043525" y="2598025"/>
            <a:ext cx="111875" cy="349975"/>
            <a:chOff x="6203225" y="2197975"/>
            <a:chExt cx="111875" cy="349975"/>
          </a:xfrm>
        </p:grpSpPr>
        <p:pic>
          <p:nvPicPr>
            <p:cNvPr id="193" name="Google Shape;193;p20"/>
            <p:cNvPicPr preferRelativeResize="0"/>
            <p:nvPr/>
          </p:nvPicPr>
          <p:blipFill rotWithShape="1">
            <a:blip r:embed="rId6">
              <a:alphaModFix/>
            </a:blip>
            <a:srcRect r="75754" b="77228"/>
            <a:stretch/>
          </p:blipFill>
          <p:spPr>
            <a:xfrm>
              <a:off x="6203225" y="21979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0"/>
            <p:cNvPicPr preferRelativeResize="0"/>
            <p:nvPr/>
          </p:nvPicPr>
          <p:blipFill rotWithShape="1">
            <a:blip r:embed="rId6">
              <a:alphaModFix/>
            </a:blip>
            <a:srcRect r="75754" b="77228"/>
            <a:stretch/>
          </p:blipFill>
          <p:spPr>
            <a:xfrm rot="-5400000">
              <a:off x="6203225" y="24394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" name="Google Shape;195;p20"/>
          <p:cNvGrpSpPr/>
          <p:nvPr/>
        </p:nvGrpSpPr>
        <p:grpSpPr>
          <a:xfrm>
            <a:off x="5245975" y="2598025"/>
            <a:ext cx="111875" cy="349975"/>
            <a:chOff x="6203225" y="2197975"/>
            <a:chExt cx="111875" cy="349975"/>
          </a:xfrm>
        </p:grpSpPr>
        <p:pic>
          <p:nvPicPr>
            <p:cNvPr id="196" name="Google Shape;196;p20"/>
            <p:cNvPicPr preferRelativeResize="0"/>
            <p:nvPr/>
          </p:nvPicPr>
          <p:blipFill rotWithShape="1">
            <a:blip r:embed="rId6">
              <a:alphaModFix/>
            </a:blip>
            <a:srcRect r="75754" b="77228"/>
            <a:stretch/>
          </p:blipFill>
          <p:spPr>
            <a:xfrm>
              <a:off x="6203225" y="21979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20"/>
            <p:cNvPicPr preferRelativeResize="0"/>
            <p:nvPr/>
          </p:nvPicPr>
          <p:blipFill rotWithShape="1">
            <a:blip r:embed="rId6">
              <a:alphaModFix/>
            </a:blip>
            <a:srcRect r="75754" b="77228"/>
            <a:stretch/>
          </p:blipFill>
          <p:spPr>
            <a:xfrm rot="-5400000">
              <a:off x="6203225" y="24394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" name="Google Shape;198;p20"/>
          <p:cNvGrpSpPr/>
          <p:nvPr/>
        </p:nvGrpSpPr>
        <p:grpSpPr>
          <a:xfrm>
            <a:off x="5546000" y="2207500"/>
            <a:ext cx="111875" cy="349975"/>
            <a:chOff x="6203225" y="2197975"/>
            <a:chExt cx="111875" cy="349975"/>
          </a:xfrm>
        </p:grpSpPr>
        <p:pic>
          <p:nvPicPr>
            <p:cNvPr id="199" name="Google Shape;199;p20"/>
            <p:cNvPicPr preferRelativeResize="0"/>
            <p:nvPr/>
          </p:nvPicPr>
          <p:blipFill rotWithShape="1">
            <a:blip r:embed="rId6">
              <a:alphaModFix/>
            </a:blip>
            <a:srcRect r="75754" b="77228"/>
            <a:stretch/>
          </p:blipFill>
          <p:spPr>
            <a:xfrm>
              <a:off x="6203225" y="21979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20"/>
            <p:cNvPicPr preferRelativeResize="0"/>
            <p:nvPr/>
          </p:nvPicPr>
          <p:blipFill rotWithShape="1">
            <a:blip r:embed="rId6">
              <a:alphaModFix/>
            </a:blip>
            <a:srcRect r="75754" b="77228"/>
            <a:stretch/>
          </p:blipFill>
          <p:spPr>
            <a:xfrm rot="-5400000">
              <a:off x="6203225" y="24394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1" name="Google Shape;201;p20"/>
          <p:cNvPicPr preferRelativeResize="0"/>
          <p:nvPr/>
        </p:nvPicPr>
        <p:blipFill rotWithShape="1">
          <a:blip r:embed="rId7">
            <a:alphaModFix/>
          </a:blip>
          <a:srcRect t="2999" b="2384"/>
          <a:stretch/>
        </p:blipFill>
        <p:spPr>
          <a:xfrm>
            <a:off x="575250" y="1566250"/>
            <a:ext cx="3411300" cy="23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0"/>
          <p:cNvSpPr/>
          <p:nvPr/>
        </p:nvSpPr>
        <p:spPr>
          <a:xfrm>
            <a:off x="1096925" y="3558300"/>
            <a:ext cx="66900" cy="669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3" name="Google Shape;203;p20"/>
          <p:cNvCxnSpPr/>
          <p:nvPr/>
        </p:nvCxnSpPr>
        <p:spPr>
          <a:xfrm rot="10800000" flipH="1">
            <a:off x="1137050" y="1979975"/>
            <a:ext cx="2535000" cy="1484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20"/>
          <p:cNvCxnSpPr>
            <a:stCxn id="202" idx="4"/>
          </p:cNvCxnSpPr>
          <p:nvPr/>
        </p:nvCxnSpPr>
        <p:spPr>
          <a:xfrm rot="10800000" flipH="1">
            <a:off x="1130375" y="1585200"/>
            <a:ext cx="6600" cy="2040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0"/>
          <p:cNvCxnSpPr/>
          <p:nvPr/>
        </p:nvCxnSpPr>
        <p:spPr>
          <a:xfrm rot="10800000">
            <a:off x="3672050" y="1545000"/>
            <a:ext cx="0" cy="2080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0"/>
          <p:cNvCxnSpPr/>
          <p:nvPr/>
        </p:nvCxnSpPr>
        <p:spPr>
          <a:xfrm rot="10800000" flipH="1">
            <a:off x="1137050" y="2105625"/>
            <a:ext cx="2535000" cy="1484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" name="Google Shape;207;p20"/>
          <p:cNvSpPr/>
          <p:nvPr/>
        </p:nvSpPr>
        <p:spPr>
          <a:xfrm>
            <a:off x="3638600" y="2081925"/>
            <a:ext cx="66900" cy="669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8" name="Google Shape;20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730" y="2596876"/>
            <a:ext cx="413653" cy="2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24975" y="3912788"/>
            <a:ext cx="111875" cy="16108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0"/>
          <p:cNvSpPr txBox="1"/>
          <p:nvPr/>
        </p:nvSpPr>
        <p:spPr>
          <a:xfrm>
            <a:off x="269175" y="480525"/>
            <a:ext cx="4641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Feature mimic attack (2)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400" y="145900"/>
            <a:ext cx="430272" cy="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426" y="175733"/>
            <a:ext cx="339024" cy="37060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1"/>
          <p:cNvSpPr txBox="1"/>
          <p:nvPr/>
        </p:nvSpPr>
        <p:spPr>
          <a:xfrm>
            <a:off x="269175" y="480525"/>
            <a:ext cx="55728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Symbol-to-symbol modification attack </a:t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07BBF"/>
          </a:solidFill>
          <a:ln w="9525" cap="flat" cmpd="sng">
            <a:solidFill>
              <a:srgbClr val="007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9" name="Google Shape;219;p21"/>
          <p:cNvPicPr preferRelativeResize="0"/>
          <p:nvPr/>
        </p:nvPicPr>
        <p:blipFill rotWithShape="1">
          <a:blip r:embed="rId5">
            <a:alphaModFix/>
          </a:blip>
          <a:srcRect b="19948"/>
          <a:stretch/>
        </p:blipFill>
        <p:spPr>
          <a:xfrm>
            <a:off x="1705275" y="1693775"/>
            <a:ext cx="2846250" cy="4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1"/>
          <p:cNvPicPr preferRelativeResize="0"/>
          <p:nvPr/>
        </p:nvPicPr>
        <p:blipFill rotWithShape="1">
          <a:blip r:embed="rId6">
            <a:alphaModFix/>
          </a:blip>
          <a:srcRect l="11968" t="10067" r="11655" b="13725"/>
          <a:stretch/>
        </p:blipFill>
        <p:spPr>
          <a:xfrm>
            <a:off x="580025" y="2428875"/>
            <a:ext cx="2196075" cy="209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0700" y="2428875"/>
            <a:ext cx="2182597" cy="209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7900" y="2428875"/>
            <a:ext cx="2091651" cy="209165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1"/>
          <p:cNvSpPr txBox="1"/>
          <p:nvPr/>
        </p:nvSpPr>
        <p:spPr>
          <a:xfrm>
            <a:off x="5743250" y="2828200"/>
            <a:ext cx="6147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7200" b="1">
                <a:solidFill>
                  <a:srgbClr val="20212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≈</a:t>
            </a:r>
            <a:endParaRPr sz="7200"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4" name="Google Shape;224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23720" y="1879100"/>
            <a:ext cx="2319996" cy="4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1"/>
          <p:cNvSpPr/>
          <p:nvPr/>
        </p:nvSpPr>
        <p:spPr>
          <a:xfrm>
            <a:off x="2913300" y="3400300"/>
            <a:ext cx="430200" cy="19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6" name="Google Shape;226;p21"/>
          <p:cNvCxnSpPr/>
          <p:nvPr/>
        </p:nvCxnSpPr>
        <p:spPr>
          <a:xfrm>
            <a:off x="3125839" y="2247866"/>
            <a:ext cx="5100" cy="1091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227" name="Google Shape;227;p21"/>
          <p:cNvGrpSpPr/>
          <p:nvPr/>
        </p:nvGrpSpPr>
        <p:grpSpPr>
          <a:xfrm>
            <a:off x="1712540" y="1786958"/>
            <a:ext cx="111875" cy="349975"/>
            <a:chOff x="6203225" y="2197975"/>
            <a:chExt cx="111875" cy="349975"/>
          </a:xfrm>
        </p:grpSpPr>
        <p:pic>
          <p:nvPicPr>
            <p:cNvPr id="228" name="Google Shape;228;p21"/>
            <p:cNvPicPr preferRelativeResize="0"/>
            <p:nvPr/>
          </p:nvPicPr>
          <p:blipFill rotWithShape="1">
            <a:blip r:embed="rId10">
              <a:alphaModFix/>
            </a:blip>
            <a:srcRect r="75754" b="77228"/>
            <a:stretch/>
          </p:blipFill>
          <p:spPr>
            <a:xfrm>
              <a:off x="6203225" y="21979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21"/>
            <p:cNvPicPr preferRelativeResize="0"/>
            <p:nvPr/>
          </p:nvPicPr>
          <p:blipFill rotWithShape="1">
            <a:blip r:embed="rId10">
              <a:alphaModFix/>
            </a:blip>
            <a:srcRect r="75754" b="77228"/>
            <a:stretch/>
          </p:blipFill>
          <p:spPr>
            <a:xfrm rot="-5400000">
              <a:off x="6203225" y="24394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0" name="Google Shape;230;p21"/>
          <p:cNvGrpSpPr/>
          <p:nvPr/>
        </p:nvGrpSpPr>
        <p:grpSpPr>
          <a:xfrm flipH="1">
            <a:off x="4446917" y="1765183"/>
            <a:ext cx="111875" cy="349975"/>
            <a:chOff x="6203225" y="2197975"/>
            <a:chExt cx="111875" cy="349975"/>
          </a:xfrm>
        </p:grpSpPr>
        <p:pic>
          <p:nvPicPr>
            <p:cNvPr id="231" name="Google Shape;231;p21"/>
            <p:cNvPicPr preferRelativeResize="0"/>
            <p:nvPr/>
          </p:nvPicPr>
          <p:blipFill rotWithShape="1">
            <a:blip r:embed="rId10">
              <a:alphaModFix/>
            </a:blip>
            <a:srcRect r="75754" b="77228"/>
            <a:stretch/>
          </p:blipFill>
          <p:spPr>
            <a:xfrm>
              <a:off x="6203225" y="21979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21"/>
            <p:cNvPicPr preferRelativeResize="0"/>
            <p:nvPr/>
          </p:nvPicPr>
          <p:blipFill rotWithShape="1">
            <a:blip r:embed="rId10">
              <a:alphaModFix/>
            </a:blip>
            <a:srcRect r="75754" b="77228"/>
            <a:stretch/>
          </p:blipFill>
          <p:spPr>
            <a:xfrm rot="-5400000">
              <a:off x="6203225" y="2439475"/>
              <a:ext cx="111875" cy="105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3" name="Google Shape;233;p21"/>
          <p:cNvSpPr txBox="1"/>
          <p:nvPr/>
        </p:nvSpPr>
        <p:spPr>
          <a:xfrm>
            <a:off x="274696" y="4773540"/>
            <a:ext cx="7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Sec. 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671</Words>
  <Application>Microsoft Office PowerPoint</Application>
  <PresentationFormat>Presentación en pantalla (16:9)</PresentationFormat>
  <Paragraphs>151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Source Sans Pro</vt:lpstr>
      <vt:lpstr>Arial</vt:lpstr>
      <vt:lpstr>Raleway</vt:lpstr>
      <vt:lpstr>Plum</vt:lpstr>
      <vt:lpstr>Defending Against Tampering Attacks by  Received Optical Signals Comparison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Defending Against Tampering Attacks by  Received Optical Signals Comparison</dc:title>
  <cp:lastModifiedBy>Alex Ferrando</cp:lastModifiedBy>
  <cp:revision>4</cp:revision>
  <dcterms:modified xsi:type="dcterms:W3CDTF">2022-01-26T07:52:57Z</dcterms:modified>
</cp:coreProperties>
</file>