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318" r:id="rId4"/>
    <p:sldId id="317" r:id="rId5"/>
    <p:sldId id="319" r:id="rId6"/>
    <p:sldId id="322" r:id="rId7"/>
    <p:sldId id="323" r:id="rId8"/>
    <p:sldId id="283" r:id="rId9"/>
  </p:sldIdLst>
  <p:sldSz cx="9144000" cy="5143500" type="screen16x9"/>
  <p:notesSz cx="6858000" cy="91440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66"/>
    <a:srgbClr val="020166"/>
    <a:srgbClr val="FD0100"/>
    <a:srgbClr val="007BBF"/>
    <a:srgbClr val="00B0F0"/>
    <a:srgbClr val="A65454"/>
    <a:srgbClr val="407BFF"/>
    <a:srgbClr val="3D7BFF"/>
    <a:srgbClr val="455A64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05BED-9C7C-4B83-9698-EC89A033ED95}">
  <a:tblStyle styleId="{D0605BED-9C7C-4B83-9698-EC89A033E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1" autoAdjust="0"/>
    <p:restoredTop sz="94242" autoAdjust="0"/>
  </p:normalViewPr>
  <p:slideViewPr>
    <p:cSldViewPr snapToGrid="0">
      <p:cViewPr varScale="1">
        <p:scale>
          <a:sx n="131" d="100"/>
          <a:sy n="131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efcc97f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efcc97f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9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97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Blue </a:t>
            </a:r>
            <a:r>
              <a:rPr lang="es-ES" dirty="0" err="1"/>
              <a:t>take</a:t>
            </a:r>
            <a:r>
              <a:rPr lang="es-ES" dirty="0"/>
              <a:t> 55%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25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5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f7b978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f7b978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1355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ATH Blue, ATH Plus, and ATH Premium Process Improvement Case Study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0" y="4636225"/>
            <a:ext cx="9144000" cy="507300"/>
          </a:xfrm>
          <a:prstGeom prst="rect">
            <a:avLst/>
          </a:prstGeom>
          <a:solidFill>
            <a:srgbClr val="0100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046780" y="4043421"/>
            <a:ext cx="69379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Ronald Rivera Torres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rcRect t="37" b="37"/>
          <a:stretch/>
        </p:blipFill>
        <p:spPr>
          <a:xfrm>
            <a:off x="3996905" y="2761271"/>
            <a:ext cx="1150190" cy="111737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⊛ Estado de Cuenta Banco Popular en Puerto Rico【2021">
            <a:extLst>
              <a:ext uri="{FF2B5EF4-FFF2-40B4-BE49-F238E27FC236}">
                <a16:creationId xmlns:a16="http://schemas.microsoft.com/office/drawing/2014/main" id="{CC894472-5FCF-57C1-D9A1-7701C514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98492-6F5D-0B9B-CBAF-3B042E89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105812"/>
            <a:ext cx="7532722" cy="3048787"/>
          </a:xfrm>
          <a:prstGeom prst="rect">
            <a:avLst/>
          </a:prstGeom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248926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93;p16">
            <a:extLst>
              <a:ext uri="{FF2B5EF4-FFF2-40B4-BE49-F238E27FC236}">
                <a16:creationId xmlns:a16="http://schemas.microsoft.com/office/drawing/2014/main" id="{DD47F2DA-364B-3ACD-8BED-1FA60B3D441F}"/>
              </a:ext>
            </a:extLst>
          </p:cNvPr>
          <p:cNvSpPr txBox="1"/>
          <p:nvPr/>
        </p:nvSpPr>
        <p:spPr>
          <a:xfrm>
            <a:off x="534445" y="4372871"/>
            <a:ext cx="80751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Total Process Time: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50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Plus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55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Premium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59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163BAD-E758-8BE5-2A30-D75F8BEF4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938" y="2831201"/>
            <a:ext cx="1384663" cy="1384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FF388-A452-C8BE-318E-23080E061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8" y="1055046"/>
            <a:ext cx="1513345" cy="1513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C543F4-EF52-0639-AE94-C4A548B3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78" y="2774142"/>
            <a:ext cx="2238045" cy="2238045"/>
          </a:xfrm>
          <a:prstGeom prst="rect">
            <a:avLst/>
          </a:prstGeom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4182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Transactions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3;p16">
            <a:extLst>
              <a:ext uri="{FF2B5EF4-FFF2-40B4-BE49-F238E27FC236}">
                <a16:creationId xmlns:a16="http://schemas.microsoft.com/office/drawing/2014/main" id="{640A5889-637A-156C-A6DB-7367A4134CB4}"/>
              </a:ext>
            </a:extLst>
          </p:cNvPr>
          <p:cNvSpPr txBox="1"/>
          <p:nvPr/>
        </p:nvSpPr>
        <p:spPr>
          <a:xfrm>
            <a:off x="384977" y="3073483"/>
            <a:ext cx="625095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 while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has a quick processing time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compared to ATH Plus, its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demand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makes it take more process time.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ATH Premium request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during the evaluation time frame.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gathered from May 3, 2021 to June 30, 2021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D4DAA-8556-EBD3-6A2A-F3587E60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95729"/>
              </p:ext>
            </p:extLst>
          </p:nvPr>
        </p:nvGraphicFramePr>
        <p:xfrm>
          <a:off x="620108" y="1247723"/>
          <a:ext cx="8095430" cy="165805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619086">
                  <a:extLst>
                    <a:ext uri="{9D8B030D-6E8A-4147-A177-3AD203B41FA5}">
                      <a16:colId xmlns:a16="http://schemas.microsoft.com/office/drawing/2014/main" val="4247666710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60419536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84462083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707033169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451410562"/>
                    </a:ext>
                  </a:extLst>
                </a:gridCol>
              </a:tblGrid>
              <a:tr h="33161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Card Type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Transactions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6896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1,132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943.78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44730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Plus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855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784.06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64092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Premium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524863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1,987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1,727.84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0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42087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Resources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58539-9AE7-5A02-F0D7-1763D2F6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28" y="2890970"/>
            <a:ext cx="2214213" cy="221421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08BE7B-3CC3-03A1-87D0-795E0C89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3453"/>
              </p:ext>
            </p:extLst>
          </p:nvPr>
        </p:nvGraphicFramePr>
        <p:xfrm>
          <a:off x="357501" y="1198438"/>
          <a:ext cx="3430827" cy="286512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143609">
                  <a:extLst>
                    <a:ext uri="{9D8B030D-6E8A-4147-A177-3AD203B41FA5}">
                      <a16:colId xmlns:a16="http://schemas.microsoft.com/office/drawing/2014/main" val="1437963344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32243351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6014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Resources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Avg 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Utilization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8.136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9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7.659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09926"/>
                  </a:ext>
                </a:extLst>
              </a:tr>
            </a:tbl>
          </a:graphicData>
        </a:graphic>
      </p:graphicFrame>
      <p:sp>
        <p:nvSpPr>
          <p:cNvPr id="18" name="Google Shape;93;p16">
            <a:extLst>
              <a:ext uri="{FF2B5EF4-FFF2-40B4-BE49-F238E27FC236}">
                <a16:creationId xmlns:a16="http://schemas.microsoft.com/office/drawing/2014/main" id="{2AEF7E36-5D1F-D16B-DBAD-7FB0251BA48A}"/>
              </a:ext>
            </a:extLst>
          </p:cNvPr>
          <p:cNvSpPr txBox="1"/>
          <p:nvPr/>
        </p:nvSpPr>
        <p:spPr>
          <a:xfrm>
            <a:off x="4028685" y="1198438"/>
            <a:ext cx="4117313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utilization for all dedicated resource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0.864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average transactions completed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daily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7.936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each dedicated resource.</a:t>
            </a:r>
          </a:p>
          <a:p>
            <a:pPr marL="139700"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the resources available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ATH cards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services are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produced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 a rate of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46 each day.</a:t>
            </a: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endParaRPr lang="en-US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AAA3648E-FD6A-6050-39EA-E091D154CB69}"/>
              </a:ext>
            </a:extLst>
          </p:cNvPr>
          <p:cNvSpPr txBox="1"/>
          <p:nvPr/>
        </p:nvSpPr>
        <p:spPr>
          <a:xfrm>
            <a:off x="75343" y="4019709"/>
            <a:ext cx="377036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lang="en-US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Resources 6 is a non-dedicated resource that in occasions helps the team </a:t>
            </a:r>
          </a:p>
        </p:txBody>
      </p:sp>
    </p:spTree>
    <p:extLst>
      <p:ext uri="{BB962C8B-B14F-4D97-AF65-F5344CB8AC3E}">
        <p14:creationId xmlns:p14="http://schemas.microsoft.com/office/powerpoint/2010/main" val="20738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505524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Time Distribution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C952F-2AE7-39F1-C30E-94AD98160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7" y="1127025"/>
            <a:ext cx="3441838" cy="158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E094E-398C-75D7-D811-1C18C0D6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15" y="1127026"/>
            <a:ext cx="3441838" cy="1585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435A0-927B-FC26-C554-0D0975DEA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37" y="2958102"/>
            <a:ext cx="3441838" cy="15696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A7D5E4-CD15-A426-5765-CEE67D0D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78865"/>
              </p:ext>
            </p:extLst>
          </p:nvPr>
        </p:nvGraphicFramePr>
        <p:xfrm>
          <a:off x="5164566" y="3001229"/>
          <a:ext cx="2626536" cy="148336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313268">
                  <a:extLst>
                    <a:ext uri="{9D8B030D-6E8A-4147-A177-3AD203B41FA5}">
                      <a16:colId xmlns:a16="http://schemas.microsoft.com/office/drawing/2014/main" val="3572829412"/>
                    </a:ext>
                  </a:extLst>
                </a:gridCol>
                <a:gridCol w="1313268">
                  <a:extLst>
                    <a:ext uri="{9D8B030D-6E8A-4147-A177-3AD203B41FA5}">
                      <a16:colId xmlns:a16="http://schemas.microsoft.com/office/drawing/2014/main" val="52683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bg1"/>
                          </a:solidFill>
                        </a:rPr>
                        <a:t>Card Type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Idle Ratio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Blue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54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Plus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3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ATH Premium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41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602712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Improvement Recomendations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8BD885-E49E-F62A-4BA9-C7BBD954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43538"/>
              </p:ext>
            </p:extLst>
          </p:nvPr>
        </p:nvGraphicFramePr>
        <p:xfrm>
          <a:off x="295577" y="1056631"/>
          <a:ext cx="8552845" cy="355092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2850948">
                  <a:extLst>
                    <a:ext uri="{9D8B030D-6E8A-4147-A177-3AD203B41FA5}">
                      <a16:colId xmlns:a16="http://schemas.microsoft.com/office/drawing/2014/main" val="855308827"/>
                    </a:ext>
                  </a:extLst>
                </a:gridCol>
                <a:gridCol w="2466868">
                  <a:extLst>
                    <a:ext uri="{9D8B030D-6E8A-4147-A177-3AD203B41FA5}">
                      <a16:colId xmlns:a16="http://schemas.microsoft.com/office/drawing/2014/main" val="3650507561"/>
                    </a:ext>
                  </a:extLst>
                </a:gridCol>
                <a:gridCol w="3235029">
                  <a:extLst>
                    <a:ext uri="{9D8B030D-6E8A-4147-A177-3AD203B41FA5}">
                      <a16:colId xmlns:a16="http://schemas.microsoft.com/office/drawing/2014/main" val="72659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3 - Acquire</a:t>
                      </a:r>
                    </a:p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digital signature.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100" b="1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5 - </a:t>
                      </a:r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Acquire the signed</a:t>
                      </a:r>
                    </a:p>
                    <a:p>
                      <a:pPr algn="ctr" rtl="0"/>
                      <a:r>
                        <a:rPr lang="en-US" sz="1100" b="1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hardcopy of the ATH Request Form.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i="0" u="none" strike="noStrike" cap="none" baseline="0" noProof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6 - Print ATH card.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11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3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1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7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2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process: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Process Time: 7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Idle Time: 8 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Walk time: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Only </a:t>
                      </a:r>
                      <a:r>
                        <a:rPr lang="en-US" sz="1100" b="1" noProof="0" dirty="0"/>
                        <a:t>1 digital signature device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Signature device used for other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Only </a:t>
                      </a:r>
                      <a:r>
                        <a:rPr lang="en-US" sz="1100" b="1" noProof="0" dirty="0"/>
                        <a:t>1 printer </a:t>
                      </a:r>
                      <a:r>
                        <a:rPr lang="en-US" sz="1100" noProof="0" dirty="0"/>
                        <a:t>available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Printer used in other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Observations: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2 ATH card printer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noProof="0" dirty="0"/>
                        <a:t>1 used for </a:t>
                      </a:r>
                      <a:r>
                        <a:rPr lang="en-US" sz="1100" noProof="0" dirty="0"/>
                        <a:t>printing </a:t>
                      </a:r>
                      <a:r>
                        <a:rPr lang="en-US" sz="1100" b="1" noProof="0" dirty="0"/>
                        <a:t>Blue and Plus cards</a:t>
                      </a:r>
                      <a:r>
                        <a:rPr lang="en-US" sz="1100" noProof="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noProof="0" dirty="0"/>
                        <a:t>Second device </a:t>
                      </a:r>
                      <a:r>
                        <a:rPr lang="en-US" sz="1100" noProof="0" dirty="0"/>
                        <a:t>used </a:t>
                      </a:r>
                      <a:r>
                        <a:rPr lang="en-US" sz="1100" b="1" noProof="0" dirty="0"/>
                        <a:t>only for Premium card</a:t>
                      </a:r>
                      <a:r>
                        <a:rPr lang="en-US" sz="1100" noProof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noProof="0" dirty="0"/>
                        <a:t>In the analyzed time frame, </a:t>
                      </a:r>
                      <a:r>
                        <a:rPr lang="en-US" sz="1100" b="1" noProof="0" dirty="0"/>
                        <a:t>no Premium card requested</a:t>
                      </a:r>
                      <a:r>
                        <a:rPr lang="en-US" sz="1100" noProof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373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noProof="0" dirty="0"/>
                        <a:t>Recommendations: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Conduct a digital signature device utilization analysis.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noProof="0" dirty="0"/>
                        <a:t>In order to reduce wait times, </a:t>
                      </a:r>
                      <a:r>
                        <a:rPr lang="en-US" sz="1100" b="1" noProof="0" dirty="0"/>
                        <a:t>collect additional data </a:t>
                      </a:r>
                      <a:r>
                        <a:rPr lang="en-US" sz="1100" noProof="0" dirty="0"/>
                        <a:t>for establishing the </a:t>
                      </a:r>
                      <a:r>
                        <a:rPr lang="en-US" sz="1100" b="1" noProof="0" dirty="0"/>
                        <a:t>ideal number of equipment</a:t>
                      </a:r>
                      <a:r>
                        <a:rPr lang="en-US" sz="1100" noProof="0" dirty="0"/>
                        <a:t> to employ.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Relocate the device location</a:t>
                      </a:r>
                      <a:r>
                        <a:rPr lang="en-US" sz="1100" noProof="0" dirty="0"/>
                        <a:t> with the aim of reducing walk distance.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noProof="0" dirty="0" err="1"/>
                        <a:t>Recomendations</a:t>
                      </a:r>
                      <a:r>
                        <a:rPr lang="en-US" sz="1100" noProof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Recommendations: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Rearrange the card printers</a:t>
                      </a:r>
                      <a:r>
                        <a:rPr lang="en-US" sz="1100" noProof="0" dirty="0"/>
                        <a:t> so that </a:t>
                      </a:r>
                      <a:r>
                        <a:rPr lang="en-US" sz="1100" b="1" noProof="0" dirty="0"/>
                        <a:t>printer 1 only prints Blue </a:t>
                      </a:r>
                      <a:r>
                        <a:rPr lang="en-US" sz="1100" noProof="0" dirty="0"/>
                        <a:t>cards and </a:t>
                      </a:r>
                      <a:r>
                        <a:rPr lang="en-US" sz="1100" b="1" noProof="0" dirty="0"/>
                        <a:t>printer 2 prints Plus and Premium cards</a:t>
                      </a:r>
                      <a:r>
                        <a:rPr lang="en-US" sz="1100" noProof="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noProof="0" dirty="0"/>
                        <a:t>Additional utilization analysis </a:t>
                      </a:r>
                      <a:r>
                        <a:rPr lang="en-US" sz="1100" noProof="0" dirty="0"/>
                        <a:t>should be conducted.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4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2FFCDF-3352-3D5B-9E4F-3D903C12F3FB}"/>
              </a:ext>
            </a:extLst>
          </p:cNvPr>
          <p:cNvSpPr txBox="1"/>
          <p:nvPr/>
        </p:nvSpPr>
        <p:spPr>
          <a:xfrm>
            <a:off x="459813" y="4795598"/>
            <a:ext cx="822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capacity: </a:t>
            </a:r>
            <a:r>
              <a:rPr lang="en-US" b="1" dirty="0">
                <a:solidFill>
                  <a:schemeClr val="bg1"/>
                </a:solidFill>
              </a:rPr>
              <a:t>46</a:t>
            </a:r>
            <a:r>
              <a:rPr lang="en-US" dirty="0">
                <a:solidFill>
                  <a:schemeClr val="bg1"/>
                </a:solidFill>
              </a:rPr>
              <a:t> cards daily    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>
                <a:solidFill>
                  <a:schemeClr val="bg1"/>
                </a:solidFill>
              </a:rPr>
              <a:t>     Capacity with recommendations: </a:t>
            </a:r>
            <a:r>
              <a:rPr lang="en-US" b="1" dirty="0">
                <a:solidFill>
                  <a:schemeClr val="bg1"/>
                </a:solidFill>
              </a:rPr>
              <a:t>90</a:t>
            </a:r>
            <a:r>
              <a:rPr lang="en-US" dirty="0">
                <a:solidFill>
                  <a:schemeClr val="bg1"/>
                </a:solidFill>
              </a:rPr>
              <a:t> cards daily</a:t>
            </a:r>
          </a:p>
        </p:txBody>
      </p:sp>
    </p:spTree>
    <p:extLst>
      <p:ext uri="{BB962C8B-B14F-4D97-AF65-F5344CB8AC3E}">
        <p14:creationId xmlns:p14="http://schemas.microsoft.com/office/powerpoint/2010/main" val="4563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663324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Sustainability of the Improvements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1708158-A7F8-6E83-BBF7-AC49E409728C}"/>
              </a:ext>
            </a:extLst>
          </p:cNvPr>
          <p:cNvGrpSpPr/>
          <p:nvPr/>
        </p:nvGrpSpPr>
        <p:grpSpPr>
          <a:xfrm>
            <a:off x="921234" y="2522705"/>
            <a:ext cx="7301532" cy="2140270"/>
            <a:chOff x="846473" y="2522706"/>
            <a:chExt cx="7301532" cy="21402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747EBCC-FB57-1151-418C-C3661935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473" y="2522706"/>
              <a:ext cx="3577957" cy="2140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2154A-DAA2-A424-6827-5F356245D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4689" y="2522706"/>
              <a:ext cx="3443316" cy="2140270"/>
            </a:xfrm>
            <a:prstGeom prst="rect">
              <a:avLst/>
            </a:prstGeom>
          </p:spPr>
        </p:pic>
      </p:grp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9FCC4229-6947-F776-080E-0EB7CEDDC00B}"/>
              </a:ext>
            </a:extLst>
          </p:cNvPr>
          <p:cNvSpPr txBox="1"/>
          <p:nvPr/>
        </p:nvSpPr>
        <p:spPr>
          <a:xfrm>
            <a:off x="3616674" y="2122626"/>
            <a:ext cx="20452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I-MR Control Chart</a:t>
            </a:r>
          </a:p>
        </p:txBody>
      </p:sp>
      <p:sp>
        <p:nvSpPr>
          <p:cNvPr id="15" name="Google Shape;93;p16">
            <a:extLst>
              <a:ext uri="{FF2B5EF4-FFF2-40B4-BE49-F238E27FC236}">
                <a16:creationId xmlns:a16="http://schemas.microsoft.com/office/drawing/2014/main" id="{F17F14D4-021E-2BD9-CE0F-58236AD5A6FA}"/>
              </a:ext>
            </a:extLst>
          </p:cNvPr>
          <p:cNvSpPr txBox="1"/>
          <p:nvPr/>
        </p:nvSpPr>
        <p:spPr>
          <a:xfrm>
            <a:off x="468000" y="1126888"/>
            <a:ext cx="8208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Assess the ROI for additional equipment added to the process.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guarantee a smooth transition, keep in touch with the staff performing the tasks.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Implement monitoring process through control chart.</a:t>
            </a:r>
          </a:p>
        </p:txBody>
      </p:sp>
    </p:spTree>
    <p:extLst>
      <p:ext uri="{BB962C8B-B14F-4D97-AF65-F5344CB8AC3E}">
        <p14:creationId xmlns:p14="http://schemas.microsoft.com/office/powerpoint/2010/main" val="55839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AC96A-1C98-2A89-EE53-45D1AB45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65" y="1530966"/>
            <a:ext cx="3607233" cy="3607233"/>
          </a:xfrm>
          <a:prstGeom prst="rect">
            <a:avLst/>
          </a:prstGeom>
        </p:spPr>
      </p:pic>
      <p:sp>
        <p:nvSpPr>
          <p:cNvPr id="607" name="Google Shape;607;p40"/>
          <p:cNvSpPr txBox="1"/>
          <p:nvPr/>
        </p:nvSpPr>
        <p:spPr>
          <a:xfrm>
            <a:off x="702000" y="1977525"/>
            <a:ext cx="736885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</a:t>
            </a:r>
            <a:endParaRPr sz="4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0" y="3165225"/>
            <a:ext cx="9144000" cy="19782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 txBox="1"/>
          <p:nvPr/>
        </p:nvSpPr>
        <p:spPr>
          <a:xfrm>
            <a:off x="1244950" y="3692625"/>
            <a:ext cx="677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ATH Blue, ATH Plus, and ATH Premium Process Improvement Case Study</a:t>
            </a: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Picture 2" descr="⊛ Estado de Cuenta Banco Popular en Puerto Rico【2021">
            <a:extLst>
              <a:ext uri="{FF2B5EF4-FFF2-40B4-BE49-F238E27FC236}">
                <a16:creationId xmlns:a16="http://schemas.microsoft.com/office/drawing/2014/main" id="{8C3B2396-55E5-9844-9FB1-E560DB8A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3148</TotalTime>
  <Words>530</Words>
  <Application>Microsoft Office PowerPoint</Application>
  <PresentationFormat>On-screen Show (16:9)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Source Sans Pro</vt:lpstr>
      <vt:lpstr>Plum</vt:lpstr>
      <vt:lpstr>ATH Blue, ATH Plus, and ATH Premium Process Improvement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Tampering Attacks by  Received Optical Signals Comparison</dc:title>
  <dc:creator>Ronald Rivera</dc:creator>
  <cp:lastModifiedBy>Ronald Rivera</cp:lastModifiedBy>
  <cp:revision>50</cp:revision>
  <dcterms:modified xsi:type="dcterms:W3CDTF">2022-07-04T00:11:59Z</dcterms:modified>
</cp:coreProperties>
</file>