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9" r:id="rId3"/>
    <p:sldId id="318" r:id="rId4"/>
    <p:sldId id="317" r:id="rId5"/>
    <p:sldId id="319" r:id="rId6"/>
    <p:sldId id="320" r:id="rId7"/>
    <p:sldId id="321" r:id="rId8"/>
    <p:sldId id="283" r:id="rId9"/>
  </p:sldIdLst>
  <p:sldSz cx="9144000" cy="5143500" type="screen16x9"/>
  <p:notesSz cx="6858000" cy="9144000"/>
  <p:embeddedFontLst>
    <p:embeddedFont>
      <p:font typeface="Raleway" pitchFamily="2" charset="0"/>
      <p:regular r:id="rId11"/>
      <p:bold r:id="rId12"/>
      <p:italic r:id="rId13"/>
      <p:boldItalic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66"/>
    <a:srgbClr val="020166"/>
    <a:srgbClr val="FD0100"/>
    <a:srgbClr val="007BBF"/>
    <a:srgbClr val="00B0F0"/>
    <a:srgbClr val="A65454"/>
    <a:srgbClr val="407BFF"/>
    <a:srgbClr val="3D7BFF"/>
    <a:srgbClr val="455A64"/>
    <a:srgbClr val="374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605BED-9C7C-4B83-9698-EC89A033ED95}">
  <a:tblStyle styleId="{D0605BED-9C7C-4B83-9698-EC89A033ED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1" autoAdjust="0"/>
    <p:restoredTop sz="94242" autoAdjust="0"/>
  </p:normalViewPr>
  <p:slideViewPr>
    <p:cSldViewPr snapToGrid="0">
      <p:cViewPr varScale="1">
        <p:scale>
          <a:sx n="131" d="100"/>
          <a:sy n="131" d="100"/>
        </p:scale>
        <p:origin x="4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efcc97fa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efcc97fa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7b9785b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7b9785b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7b9785b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7b9785b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053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7b9785b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7b9785b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397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7b9785b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7b9785b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970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7b9785b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7b9785b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302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f7b9785ba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f7b9785ba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262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0f7b978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0f7b978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311700" y="13552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ATH Blue, ATH Plus, and ATH Premium Process Improvement Case Study</a:t>
            </a:r>
            <a:endParaRPr dirty="0"/>
          </a:p>
        </p:txBody>
      </p:sp>
      <p:sp>
        <p:nvSpPr>
          <p:cNvPr id="60" name="Google Shape;60;p13"/>
          <p:cNvSpPr/>
          <p:nvPr/>
        </p:nvSpPr>
        <p:spPr>
          <a:xfrm>
            <a:off x="0" y="4636225"/>
            <a:ext cx="9144000" cy="507300"/>
          </a:xfrm>
          <a:prstGeom prst="rect">
            <a:avLst/>
          </a:prstGeom>
          <a:solidFill>
            <a:srgbClr val="0100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1046780" y="4043421"/>
            <a:ext cx="693793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Ronald Rivera Torres</a:t>
            </a:r>
            <a:endParaRPr sz="1600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rcRect t="37" b="37"/>
          <a:stretch/>
        </p:blipFill>
        <p:spPr>
          <a:xfrm>
            <a:off x="3996905" y="2761271"/>
            <a:ext cx="1150190" cy="111737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6" name="Picture 2" descr="⊛ Estado de Cuenta Banco Popular en Puerto Rico【2021">
            <a:extLst>
              <a:ext uri="{FF2B5EF4-FFF2-40B4-BE49-F238E27FC236}">
                <a16:creationId xmlns:a16="http://schemas.microsoft.com/office/drawing/2014/main" id="{CC894472-5FCF-57C1-D9A1-7701C514D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489" y="586992"/>
            <a:ext cx="2057022" cy="42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269174" y="480525"/>
            <a:ext cx="2489265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Process 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201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2" descr="⊛ Estado de Cuenta Banco Popular en Puerto Rico【2021">
            <a:extLst>
              <a:ext uri="{FF2B5EF4-FFF2-40B4-BE49-F238E27FC236}">
                <a16:creationId xmlns:a16="http://schemas.microsoft.com/office/drawing/2014/main" id="{87E7806C-682F-B7C2-4A4B-EA3ECB42F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16" y="204463"/>
            <a:ext cx="1345834" cy="2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36D7B-E583-7173-DDAE-89E2A7D44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181" y="1169539"/>
            <a:ext cx="7471447" cy="2985060"/>
          </a:xfrm>
          <a:prstGeom prst="rect">
            <a:avLst/>
          </a:prstGeom>
        </p:spPr>
      </p:pic>
      <p:sp>
        <p:nvSpPr>
          <p:cNvPr id="16" name="Google Shape;93;p16">
            <a:extLst>
              <a:ext uri="{FF2B5EF4-FFF2-40B4-BE49-F238E27FC236}">
                <a16:creationId xmlns:a16="http://schemas.microsoft.com/office/drawing/2014/main" id="{DD47F2DA-364B-3ACD-8BED-1FA60B3D441F}"/>
              </a:ext>
            </a:extLst>
          </p:cNvPr>
          <p:cNvSpPr txBox="1"/>
          <p:nvPr/>
        </p:nvSpPr>
        <p:spPr>
          <a:xfrm>
            <a:off x="534445" y="4372871"/>
            <a:ext cx="807510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Total Process Time: 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ATH Blue (</a:t>
            </a:r>
            <a:r>
              <a:rPr lang="en-US" i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50 mins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|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ATH Plus (</a:t>
            </a:r>
            <a:r>
              <a:rPr lang="en-US" i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55 mins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|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ATH Premium (</a:t>
            </a:r>
            <a:r>
              <a:rPr lang="en-US" i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59 mins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163BAD-E758-8BE5-2A30-D75F8BEF4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938" y="2831201"/>
            <a:ext cx="1384663" cy="13846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EFF388-A452-C8BE-318E-23080E061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08" y="1055046"/>
            <a:ext cx="1513345" cy="1513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4C543F4-EF52-0639-AE94-C4A548B3D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978" y="2774142"/>
            <a:ext cx="2238045" cy="2238045"/>
          </a:xfrm>
          <a:prstGeom prst="rect">
            <a:avLst/>
          </a:prstGeom>
        </p:spPr>
      </p:pic>
      <p:sp>
        <p:nvSpPr>
          <p:cNvPr id="91" name="Google Shape;91;p16"/>
          <p:cNvSpPr txBox="1"/>
          <p:nvPr/>
        </p:nvSpPr>
        <p:spPr>
          <a:xfrm>
            <a:off x="269174" y="480525"/>
            <a:ext cx="4182648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Transactions Analysis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201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⊛ Estado de Cuenta Banco Popular en Puerto Rico【2021">
            <a:extLst>
              <a:ext uri="{FF2B5EF4-FFF2-40B4-BE49-F238E27FC236}">
                <a16:creationId xmlns:a16="http://schemas.microsoft.com/office/drawing/2014/main" id="{6103657D-3CF4-C64E-EB82-007251B2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16" y="204463"/>
            <a:ext cx="1345834" cy="2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93;p16">
            <a:extLst>
              <a:ext uri="{FF2B5EF4-FFF2-40B4-BE49-F238E27FC236}">
                <a16:creationId xmlns:a16="http://schemas.microsoft.com/office/drawing/2014/main" id="{640A5889-637A-156C-A6DB-7367A4134CB4}"/>
              </a:ext>
            </a:extLst>
          </p:cNvPr>
          <p:cNvSpPr txBox="1"/>
          <p:nvPr/>
        </p:nvSpPr>
        <p:spPr>
          <a:xfrm>
            <a:off x="384977" y="3073483"/>
            <a:ext cx="6250954" cy="160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Key takeaways: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Even while </a:t>
            </a:r>
            <a:r>
              <a:rPr lang="en-US" sz="12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ATH Blue has a quick processing time</a:t>
            </a:r>
            <a:r>
              <a:rPr lang="en-US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compared to ATH Plus, its </a:t>
            </a:r>
            <a:r>
              <a:rPr lang="en-US" sz="12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high demand </a:t>
            </a:r>
            <a:r>
              <a:rPr lang="en-US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makes it take more time.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sz="8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sz="12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 ATH Premium request </a:t>
            </a:r>
            <a:r>
              <a:rPr lang="en-US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during the evaluation time frame.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sz="8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 gathered from May 3, 2021 to June 30, 2021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61D4DAA-8556-EBD3-6A2A-F3587E600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955546"/>
              </p:ext>
            </p:extLst>
          </p:nvPr>
        </p:nvGraphicFramePr>
        <p:xfrm>
          <a:off x="620108" y="1247723"/>
          <a:ext cx="8095430" cy="1658050"/>
        </p:xfrm>
        <a:graphic>
          <a:graphicData uri="http://schemas.openxmlformats.org/drawingml/2006/table">
            <a:tbl>
              <a:tblPr firstRow="1" bandRow="1">
                <a:tableStyleId>{D0605BED-9C7C-4B83-9698-EC89A033ED95}</a:tableStyleId>
              </a:tblPr>
              <a:tblGrid>
                <a:gridCol w="1619086">
                  <a:extLst>
                    <a:ext uri="{9D8B030D-6E8A-4147-A177-3AD203B41FA5}">
                      <a16:colId xmlns:a16="http://schemas.microsoft.com/office/drawing/2014/main" val="4247666710"/>
                    </a:ext>
                  </a:extLst>
                </a:gridCol>
                <a:gridCol w="1619086">
                  <a:extLst>
                    <a:ext uri="{9D8B030D-6E8A-4147-A177-3AD203B41FA5}">
                      <a16:colId xmlns:a16="http://schemas.microsoft.com/office/drawing/2014/main" val="2604195367"/>
                    </a:ext>
                  </a:extLst>
                </a:gridCol>
                <a:gridCol w="1619086">
                  <a:extLst>
                    <a:ext uri="{9D8B030D-6E8A-4147-A177-3AD203B41FA5}">
                      <a16:colId xmlns:a16="http://schemas.microsoft.com/office/drawing/2014/main" val="3844620837"/>
                    </a:ext>
                  </a:extLst>
                </a:gridCol>
                <a:gridCol w="1619086">
                  <a:extLst>
                    <a:ext uri="{9D8B030D-6E8A-4147-A177-3AD203B41FA5}">
                      <a16:colId xmlns:a16="http://schemas.microsoft.com/office/drawing/2014/main" val="3707033169"/>
                    </a:ext>
                  </a:extLst>
                </a:gridCol>
                <a:gridCol w="1619086">
                  <a:extLst>
                    <a:ext uri="{9D8B030D-6E8A-4147-A177-3AD203B41FA5}">
                      <a16:colId xmlns:a16="http://schemas.microsoft.com/office/drawing/2014/main" val="2451410562"/>
                    </a:ext>
                  </a:extLst>
                </a:gridCol>
              </a:tblGrid>
              <a:tr h="33161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Card Type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Num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b="1" noProof="0" dirty="0">
                          <a:solidFill>
                            <a:schemeClr val="bg1"/>
                          </a:solidFill>
                        </a:rPr>
                        <a:t>Transactions</a:t>
                      </a: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Transaction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Ratio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Process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Time (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Hr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Process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Time Ratio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368960"/>
                  </a:ext>
                </a:extLst>
              </a:tr>
              <a:tr h="331610">
                <a:tc>
                  <a:txBody>
                    <a:bodyPr/>
                    <a:lstStyle/>
                    <a:p>
                      <a:r>
                        <a:rPr lang="es-ES" sz="1200" dirty="0"/>
                        <a:t>ATH 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1,132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57%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943.78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55%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447300"/>
                  </a:ext>
                </a:extLst>
              </a:tr>
              <a:tr h="331610">
                <a:tc>
                  <a:txBody>
                    <a:bodyPr/>
                    <a:lstStyle/>
                    <a:p>
                      <a:r>
                        <a:rPr lang="es-ES" sz="1200" dirty="0"/>
                        <a:t>ATH Plus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855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43%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784.06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45%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64092"/>
                  </a:ext>
                </a:extLst>
              </a:tr>
              <a:tr h="331610">
                <a:tc>
                  <a:txBody>
                    <a:bodyPr/>
                    <a:lstStyle/>
                    <a:p>
                      <a:r>
                        <a:rPr lang="es-ES" sz="1200" dirty="0"/>
                        <a:t>ATH Premium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524863"/>
                  </a:ext>
                </a:extLst>
              </a:tr>
              <a:tr h="331610">
                <a:tc>
                  <a:txBody>
                    <a:bodyPr/>
                    <a:lstStyle/>
                    <a:p>
                      <a:r>
                        <a:rPr lang="es-ES" sz="1200" dirty="0"/>
                        <a:t>Total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1,987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1,727.84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-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005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74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269174" y="480525"/>
            <a:ext cx="420877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Resources Analysis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201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2" descr="⊛ Estado de Cuenta Banco Popular en Puerto Rico【2021">
            <a:extLst>
              <a:ext uri="{FF2B5EF4-FFF2-40B4-BE49-F238E27FC236}">
                <a16:creationId xmlns:a16="http://schemas.microsoft.com/office/drawing/2014/main" id="{6103657D-3CF4-C64E-EB82-007251B2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16" y="204463"/>
            <a:ext cx="1345834" cy="2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658539-9AE7-5A02-F0D7-1763D2F6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228" y="2890970"/>
            <a:ext cx="2214213" cy="2214213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08BE7B-3CC3-03A1-87D0-795E0C895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503232"/>
              </p:ext>
            </p:extLst>
          </p:nvPr>
        </p:nvGraphicFramePr>
        <p:xfrm>
          <a:off x="357501" y="1198438"/>
          <a:ext cx="3430827" cy="2682240"/>
        </p:xfrm>
        <a:graphic>
          <a:graphicData uri="http://schemas.openxmlformats.org/drawingml/2006/table">
            <a:tbl>
              <a:tblPr firstRow="1" bandRow="1">
                <a:tableStyleId>{D0605BED-9C7C-4B83-9698-EC89A033ED95}</a:tableStyleId>
              </a:tblPr>
              <a:tblGrid>
                <a:gridCol w="1143609">
                  <a:extLst>
                    <a:ext uri="{9D8B030D-6E8A-4147-A177-3AD203B41FA5}">
                      <a16:colId xmlns:a16="http://schemas.microsoft.com/office/drawing/2014/main" val="1437963344"/>
                    </a:ext>
                  </a:extLst>
                </a:gridCol>
                <a:gridCol w="1143609">
                  <a:extLst>
                    <a:ext uri="{9D8B030D-6E8A-4147-A177-3AD203B41FA5}">
                      <a16:colId xmlns:a16="http://schemas.microsoft.com/office/drawing/2014/main" val="232243351"/>
                    </a:ext>
                  </a:extLst>
                </a:gridCol>
                <a:gridCol w="1143609">
                  <a:extLst>
                    <a:ext uri="{9D8B030D-6E8A-4147-A177-3AD203B41FA5}">
                      <a16:colId xmlns:a16="http://schemas.microsoft.com/office/drawing/2014/main" val="2601484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Resources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Avg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Trans (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Daily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Utilization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 Ratio (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</a:rPr>
                        <a:t>Daily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1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21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7.705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0.838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58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8.136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39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8.341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37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7.659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95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7.841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488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6*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6.477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909926"/>
                  </a:ext>
                </a:extLst>
              </a:tr>
            </a:tbl>
          </a:graphicData>
        </a:graphic>
      </p:graphicFrame>
      <p:sp>
        <p:nvSpPr>
          <p:cNvPr id="18" name="Google Shape;93;p16">
            <a:extLst>
              <a:ext uri="{FF2B5EF4-FFF2-40B4-BE49-F238E27FC236}">
                <a16:creationId xmlns:a16="http://schemas.microsoft.com/office/drawing/2014/main" id="{2AEF7E36-5D1F-D16B-DBAD-7FB0251BA48A}"/>
              </a:ext>
            </a:extLst>
          </p:cNvPr>
          <p:cNvSpPr txBox="1"/>
          <p:nvPr/>
        </p:nvSpPr>
        <p:spPr>
          <a:xfrm>
            <a:off x="4028685" y="1198438"/>
            <a:ext cx="4117313" cy="292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Key takeaways: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utilization for all dedicated resource is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0.864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sz="5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indent="-317500"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average transactions completed 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daily is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7.936 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 each dedicated resource.</a:t>
            </a:r>
          </a:p>
          <a:p>
            <a:pPr marL="139700">
              <a:buClr>
                <a:schemeClr val="dk2"/>
              </a:buClr>
              <a:buSzPts val="1400"/>
            </a:pPr>
            <a:endParaRPr lang="en-US" sz="5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indent="-317500"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With the resources available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ATH cards 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services are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produced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at a rate of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46 each day.</a:t>
            </a:r>
          </a:p>
          <a:p>
            <a:pPr marL="457200" indent="-317500">
              <a:buClr>
                <a:schemeClr val="dk2"/>
              </a:buClr>
              <a:buSzPts val="1400"/>
              <a:buFont typeface="Raleway"/>
              <a:buChar char="●"/>
            </a:pPr>
            <a:endParaRPr lang="en-US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US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93;p16">
            <a:extLst>
              <a:ext uri="{FF2B5EF4-FFF2-40B4-BE49-F238E27FC236}">
                <a16:creationId xmlns:a16="http://schemas.microsoft.com/office/drawing/2014/main" id="{AAA3648E-FD6A-6050-39EA-E091D154CB69}"/>
              </a:ext>
            </a:extLst>
          </p:cNvPr>
          <p:cNvSpPr txBox="1"/>
          <p:nvPr/>
        </p:nvSpPr>
        <p:spPr>
          <a:xfrm>
            <a:off x="75343" y="3873405"/>
            <a:ext cx="377036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r>
              <a:rPr lang="en-US" sz="1200" b="1" i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*</a:t>
            </a:r>
            <a:r>
              <a:rPr lang="en-US" sz="1200" i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Resources 6 is a non-dedicated resource that in occasions helps the team </a:t>
            </a:r>
          </a:p>
        </p:txBody>
      </p:sp>
    </p:spTree>
    <p:extLst>
      <p:ext uri="{BB962C8B-B14F-4D97-AF65-F5344CB8AC3E}">
        <p14:creationId xmlns:p14="http://schemas.microsoft.com/office/powerpoint/2010/main" val="207381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269174" y="480525"/>
            <a:ext cx="5055247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Process Time Distribution 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201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2" descr="⊛ Estado de Cuenta Banco Popular en Puerto Rico【2021">
            <a:extLst>
              <a:ext uri="{FF2B5EF4-FFF2-40B4-BE49-F238E27FC236}">
                <a16:creationId xmlns:a16="http://schemas.microsoft.com/office/drawing/2014/main" id="{87E7806C-682F-B7C2-4A4B-EA3ECB42F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16" y="204463"/>
            <a:ext cx="1345834" cy="2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DC952F-2AE7-39F1-C30E-94AD98160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37" y="1127025"/>
            <a:ext cx="3441838" cy="1585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9E094E-398C-75D7-D811-1C18C0D64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915" y="1127026"/>
            <a:ext cx="3441838" cy="15858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2435A0-927B-FC26-C554-0D0975DEA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237" y="2958102"/>
            <a:ext cx="3441838" cy="1569613"/>
          </a:xfrm>
          <a:prstGeom prst="rect">
            <a:avLst/>
          </a:prstGeom>
        </p:spPr>
      </p:pic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970328AE-F35A-529B-A562-D216B4D16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12764"/>
              </p:ext>
            </p:extLst>
          </p:nvPr>
        </p:nvGraphicFramePr>
        <p:xfrm>
          <a:off x="5324421" y="3079688"/>
          <a:ext cx="2317360" cy="13264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81418">
                  <a:extLst>
                    <a:ext uri="{9D8B030D-6E8A-4147-A177-3AD203B41FA5}">
                      <a16:colId xmlns:a16="http://schemas.microsoft.com/office/drawing/2014/main" val="4247666710"/>
                    </a:ext>
                  </a:extLst>
                </a:gridCol>
                <a:gridCol w="1135942">
                  <a:extLst>
                    <a:ext uri="{9D8B030D-6E8A-4147-A177-3AD203B41FA5}">
                      <a16:colId xmlns:a16="http://schemas.microsoft.com/office/drawing/2014/main" val="3707033169"/>
                    </a:ext>
                  </a:extLst>
                </a:gridCol>
              </a:tblGrid>
              <a:tr h="331610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Card Type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>
                          <a:solidFill>
                            <a:schemeClr val="bg1"/>
                          </a:solidFill>
                        </a:rPr>
                        <a:t>Idle Ratio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1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368960"/>
                  </a:ext>
                </a:extLst>
              </a:tr>
              <a:tr h="33161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2"/>
                          </a:solidFill>
                        </a:rPr>
                        <a:t>ATH 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2"/>
                          </a:solidFill>
                        </a:rPr>
                        <a:t>52%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447300"/>
                  </a:ext>
                </a:extLst>
              </a:tr>
              <a:tr h="33161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2"/>
                          </a:solidFill>
                        </a:rPr>
                        <a:t>ATH Plus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2"/>
                          </a:solidFill>
                        </a:rPr>
                        <a:t>47%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764092"/>
                  </a:ext>
                </a:extLst>
              </a:tr>
              <a:tr h="331610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2"/>
                          </a:solidFill>
                        </a:rPr>
                        <a:t>ATH Premium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solidFill>
                            <a:schemeClr val="bg2"/>
                          </a:solidFill>
                        </a:rPr>
                        <a:t>44%</a:t>
                      </a:r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952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9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269174" y="480525"/>
            <a:ext cx="3921391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Recomendations 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201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68000" y="1241842"/>
            <a:ext cx="82080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endParaRPr lang="en-US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Several innovative defense proposals against fiber optics tampering have been proposed.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However, most of them rely in hardware components and physic-based approaches.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New proposals have been made to substitute physical-based security systems with software-based ones.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Easier and cheaper to build and distribute on a large scale.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Enable fast and low-cost upgrades if novel attacks appear exploiting the vulnerabilities of the already implemented systems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endParaRPr lang="en-US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 light of this, we suggest a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Deep Learning-based security solution 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 o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ptical spectrum analysis-based anomaly detection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  <p:pic>
        <p:nvPicPr>
          <p:cNvPr id="7" name="Picture 2" descr="⊛ Estado de Cuenta Banco Popular en Puerto Rico【2021">
            <a:extLst>
              <a:ext uri="{FF2B5EF4-FFF2-40B4-BE49-F238E27FC236}">
                <a16:creationId xmlns:a16="http://schemas.microsoft.com/office/drawing/2014/main" id="{87E7806C-682F-B7C2-4A4B-EA3ECB42F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16" y="204463"/>
            <a:ext cx="1345834" cy="2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10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269174" y="480525"/>
            <a:ext cx="315852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Control Chart</a:t>
            </a:r>
            <a:endParaRPr dirty="0"/>
          </a:p>
        </p:txBody>
      </p:sp>
      <p:sp>
        <p:nvSpPr>
          <p:cNvPr id="92" name="Google Shape;92;p16"/>
          <p:cNvSpPr/>
          <p:nvPr/>
        </p:nvSpPr>
        <p:spPr>
          <a:xfrm>
            <a:off x="0" y="4772950"/>
            <a:ext cx="9144000" cy="370500"/>
          </a:xfrm>
          <a:prstGeom prst="rect">
            <a:avLst/>
          </a:prstGeom>
          <a:solidFill>
            <a:srgbClr val="0201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68000" y="1241842"/>
            <a:ext cx="82080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endParaRPr lang="en-US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Several innovative defense proposals against fiber optics tampering have been proposed.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However, most of them rely in hardware components and physic-based approaches.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New proposals have been made to substitute physical-based security systems with software-based ones.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Easier and cheaper to build and distribute on a large scale.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Enable fast and low-cost upgrades if novel attacks appear exploiting the vulnerabilities of the already implemented systems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endParaRPr lang="en-US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 light of this, we suggest a 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Deep Learning-based security solution 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for o</a:t>
            </a:r>
            <a:r>
              <a:rPr lang="en-US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ptical spectrum analysis-based anomaly detection</a:t>
            </a:r>
            <a:r>
              <a:rPr lang="en-US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  <p:pic>
        <p:nvPicPr>
          <p:cNvPr id="7" name="Picture 2" descr="⊛ Estado de Cuenta Banco Popular en Puerto Rico【2021">
            <a:extLst>
              <a:ext uri="{FF2B5EF4-FFF2-40B4-BE49-F238E27FC236}">
                <a16:creationId xmlns:a16="http://schemas.microsoft.com/office/drawing/2014/main" id="{87E7806C-682F-B7C2-4A4B-EA3ECB42F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616" y="204463"/>
            <a:ext cx="1345834" cy="28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26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BAC96A-1C98-2A89-EE53-45D1AB45C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465" y="1530966"/>
            <a:ext cx="3607233" cy="3607233"/>
          </a:xfrm>
          <a:prstGeom prst="rect">
            <a:avLst/>
          </a:prstGeom>
        </p:spPr>
      </p:pic>
      <p:sp>
        <p:nvSpPr>
          <p:cNvPr id="607" name="Google Shape;607;p40"/>
          <p:cNvSpPr txBox="1"/>
          <p:nvPr/>
        </p:nvSpPr>
        <p:spPr>
          <a:xfrm>
            <a:off x="702000" y="1977525"/>
            <a:ext cx="736885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Any Questions</a:t>
            </a:r>
            <a:endParaRPr sz="4800" b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0" name="Google Shape;610;p40"/>
          <p:cNvSpPr/>
          <p:nvPr/>
        </p:nvSpPr>
        <p:spPr>
          <a:xfrm>
            <a:off x="0" y="3165225"/>
            <a:ext cx="9144000" cy="1978200"/>
          </a:xfrm>
          <a:prstGeom prst="rect">
            <a:avLst/>
          </a:prstGeom>
          <a:solidFill>
            <a:srgbClr val="020166"/>
          </a:solidFill>
          <a:ln w="9525" cap="flat" cmpd="sng">
            <a:solidFill>
              <a:srgbClr val="020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0"/>
          <p:cNvSpPr txBox="1"/>
          <p:nvPr/>
        </p:nvSpPr>
        <p:spPr>
          <a:xfrm>
            <a:off x="1244950" y="3692625"/>
            <a:ext cx="6774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ATH Blue, ATH Plus, and ATH Premium Process Improvement Case Study</a:t>
            </a:r>
            <a:endParaRPr lang="en-US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" name="Picture 2" descr="⊛ Estado de Cuenta Banco Popular en Puerto Rico【2021">
            <a:extLst>
              <a:ext uri="{FF2B5EF4-FFF2-40B4-BE49-F238E27FC236}">
                <a16:creationId xmlns:a16="http://schemas.microsoft.com/office/drawing/2014/main" id="{8C3B2396-55E5-9844-9FB1-E560DB8AB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489" y="586992"/>
            <a:ext cx="2057022" cy="42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2856</TotalTime>
  <Words>432</Words>
  <Application>Microsoft Office PowerPoint</Application>
  <PresentationFormat>On-screen Show (16:9)</PresentationFormat>
  <Paragraphs>99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Raleway</vt:lpstr>
      <vt:lpstr>Source Sans Pro</vt:lpstr>
      <vt:lpstr>Arial</vt:lpstr>
      <vt:lpstr>Plum</vt:lpstr>
      <vt:lpstr>ATH Blue, ATH Plus, and ATH Premium Process Improvement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Defending Against Tampering Attacks by  Received Optical Signals Comparison</dc:title>
  <dc:creator>Ronald Rivera</dc:creator>
  <cp:lastModifiedBy>Ronald Rivera</cp:lastModifiedBy>
  <cp:revision>35</cp:revision>
  <dcterms:modified xsi:type="dcterms:W3CDTF">2022-07-02T18:44:51Z</dcterms:modified>
</cp:coreProperties>
</file>