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36" r:id="rId3"/>
    <p:sldId id="337" r:id="rId4"/>
    <p:sldId id="338" r:id="rId5"/>
    <p:sldId id="339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6322" autoAdjust="0"/>
  </p:normalViewPr>
  <p:slideViewPr>
    <p:cSldViewPr snapToGrid="0">
      <p:cViewPr varScale="1">
        <p:scale>
          <a:sx n="96" d="100"/>
          <a:sy n="96" d="100"/>
        </p:scale>
        <p:origin x="-5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BBF54-68B7-4402-9EC9-229EBEFDF24D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1BAA392A-7074-4A11-B677-CF364DC371A0}">
      <dgm:prSet phldrT="[Texto]" custT="1"/>
      <dgm:spPr/>
      <dgm:t>
        <a:bodyPr/>
        <a:lstStyle/>
        <a:p>
          <a:r>
            <a:rPr lang="es-CO" sz="1200" dirty="0"/>
            <a:t>Integración de tablas</a:t>
          </a:r>
        </a:p>
      </dgm:t>
    </dgm:pt>
    <dgm:pt modelId="{2926C8A2-B96E-41A8-A101-EFF04E3CB214}" type="parTrans" cxnId="{A9E97C96-B8B7-456E-B8CB-DAC45A8FE6A9}">
      <dgm:prSet/>
      <dgm:spPr/>
      <dgm:t>
        <a:bodyPr/>
        <a:lstStyle/>
        <a:p>
          <a:endParaRPr lang="es-CO" sz="1600"/>
        </a:p>
      </dgm:t>
    </dgm:pt>
    <dgm:pt modelId="{B288627A-A44B-4AD6-97F6-1EF14101DF40}" type="sibTrans" cxnId="{A9E97C96-B8B7-456E-B8CB-DAC45A8FE6A9}">
      <dgm:prSet custT="1"/>
      <dgm:spPr/>
      <dgm:t>
        <a:bodyPr/>
        <a:lstStyle/>
        <a:p>
          <a:endParaRPr lang="es-CO" sz="1050"/>
        </a:p>
      </dgm:t>
    </dgm:pt>
    <dgm:pt modelId="{6201B2C9-F39C-4992-87E9-071E41AC0F05}">
      <dgm:prSet phldrT="[Texto]" custT="1"/>
      <dgm:spPr/>
      <dgm:t>
        <a:bodyPr/>
        <a:lstStyle/>
        <a:p>
          <a:r>
            <a:rPr lang="es-CO" sz="1200" dirty="0"/>
            <a:t>Asignación inicial de furgones</a:t>
          </a:r>
        </a:p>
      </dgm:t>
    </dgm:pt>
    <dgm:pt modelId="{63D8F368-85B5-4A90-82EA-C4E12CB55DDB}" type="parTrans" cxnId="{0D288D43-CA8F-4BE8-B1C8-AAED92E649CD}">
      <dgm:prSet/>
      <dgm:spPr/>
      <dgm:t>
        <a:bodyPr/>
        <a:lstStyle/>
        <a:p>
          <a:endParaRPr lang="es-CO" sz="1600"/>
        </a:p>
      </dgm:t>
    </dgm:pt>
    <dgm:pt modelId="{A35C39CC-B2EA-4EF5-A166-27A132D10627}" type="sibTrans" cxnId="{0D288D43-CA8F-4BE8-B1C8-AAED92E649CD}">
      <dgm:prSet custT="1"/>
      <dgm:spPr/>
      <dgm:t>
        <a:bodyPr/>
        <a:lstStyle/>
        <a:p>
          <a:endParaRPr lang="es-CO" sz="1050"/>
        </a:p>
      </dgm:t>
    </dgm:pt>
    <dgm:pt modelId="{31BD51FA-01DD-4760-98A9-D531BBEEC86A}">
      <dgm:prSet phldrT="[Texto]" custT="1"/>
      <dgm:spPr/>
      <dgm:t>
        <a:bodyPr/>
        <a:lstStyle/>
        <a:p>
          <a:r>
            <a:rPr lang="es-CO" sz="1200" dirty="0"/>
            <a:t>Creación de parámetros </a:t>
          </a:r>
        </a:p>
      </dgm:t>
    </dgm:pt>
    <dgm:pt modelId="{37B1F9B9-8B46-445B-89D1-F7BBE30CFA4C}" type="parTrans" cxnId="{FCD94B61-612A-4643-BA63-D749E3DF2F9C}">
      <dgm:prSet/>
      <dgm:spPr/>
      <dgm:t>
        <a:bodyPr/>
        <a:lstStyle/>
        <a:p>
          <a:endParaRPr lang="es-CO" sz="1600"/>
        </a:p>
      </dgm:t>
    </dgm:pt>
    <dgm:pt modelId="{44F57605-696F-48B2-859A-E0200283A172}" type="sibTrans" cxnId="{FCD94B61-612A-4643-BA63-D749E3DF2F9C}">
      <dgm:prSet custT="1"/>
      <dgm:spPr/>
      <dgm:t>
        <a:bodyPr/>
        <a:lstStyle/>
        <a:p>
          <a:endParaRPr lang="es-CO" sz="1050"/>
        </a:p>
      </dgm:t>
    </dgm:pt>
    <dgm:pt modelId="{E0D8E085-7B74-4AD4-912B-988A5907C320}">
      <dgm:prSet phldrT="[Texto]" custT="1"/>
      <dgm:spPr/>
      <dgm:t>
        <a:bodyPr/>
        <a:lstStyle/>
        <a:p>
          <a:r>
            <a:rPr lang="es-CO" sz="1200" dirty="0"/>
            <a:t>Creación parámetros de distancias</a:t>
          </a:r>
        </a:p>
      </dgm:t>
    </dgm:pt>
    <dgm:pt modelId="{E7F32CF3-E55D-4E3B-A8FE-8EA5E9225059}" type="parTrans" cxnId="{0A053291-E1B2-4481-A76A-8D43CF2346E2}">
      <dgm:prSet/>
      <dgm:spPr/>
      <dgm:t>
        <a:bodyPr/>
        <a:lstStyle/>
        <a:p>
          <a:endParaRPr lang="es-CO" sz="1600"/>
        </a:p>
      </dgm:t>
    </dgm:pt>
    <dgm:pt modelId="{C37D2A90-2558-4646-B382-165501E8AF84}" type="sibTrans" cxnId="{0A053291-E1B2-4481-A76A-8D43CF2346E2}">
      <dgm:prSet custT="1"/>
      <dgm:spPr/>
      <dgm:t>
        <a:bodyPr/>
        <a:lstStyle/>
        <a:p>
          <a:endParaRPr lang="es-CO" sz="1050"/>
        </a:p>
      </dgm:t>
    </dgm:pt>
    <dgm:pt modelId="{0332C6B3-3D3E-49F3-96DA-BF0D36171A6A}">
      <dgm:prSet phldrT="[Texto]" custT="1"/>
      <dgm:spPr/>
      <dgm:t>
        <a:bodyPr/>
        <a:lstStyle/>
        <a:p>
          <a:r>
            <a:rPr lang="es-CO" sz="1200" dirty="0"/>
            <a:t>Modelos de </a:t>
          </a:r>
          <a:r>
            <a:rPr lang="es-CO" sz="1200" dirty="0" err="1"/>
            <a:t>picking</a:t>
          </a:r>
          <a:endParaRPr lang="es-CO" sz="1200" dirty="0"/>
        </a:p>
      </dgm:t>
    </dgm:pt>
    <dgm:pt modelId="{F32BB74E-E009-4D93-977F-0A183C53326C}" type="parTrans" cxnId="{CE0D8CB6-F15D-454A-BE2A-FD33BED32880}">
      <dgm:prSet/>
      <dgm:spPr/>
      <dgm:t>
        <a:bodyPr/>
        <a:lstStyle/>
        <a:p>
          <a:endParaRPr lang="es-CO" sz="1600"/>
        </a:p>
      </dgm:t>
    </dgm:pt>
    <dgm:pt modelId="{F132E5D9-F855-46B3-8C8F-B6011AD8DFBF}" type="sibTrans" cxnId="{CE0D8CB6-F15D-454A-BE2A-FD33BED32880}">
      <dgm:prSet custT="1"/>
      <dgm:spPr/>
      <dgm:t>
        <a:bodyPr/>
        <a:lstStyle/>
        <a:p>
          <a:endParaRPr lang="es-CO" sz="1050"/>
        </a:p>
      </dgm:t>
    </dgm:pt>
    <dgm:pt modelId="{0C63FAA3-937E-4A80-ADC6-556F0B04548A}">
      <dgm:prSet phldrT="[Texto]" custT="1"/>
      <dgm:spPr/>
      <dgm:t>
        <a:bodyPr/>
        <a:lstStyle/>
        <a:p>
          <a:r>
            <a:rPr lang="es-CO" sz="1200" dirty="0"/>
            <a:t>Modelos  de cargue de furgones</a:t>
          </a:r>
        </a:p>
      </dgm:t>
    </dgm:pt>
    <dgm:pt modelId="{05A57E53-5ABE-4C2D-A651-9AAF9A8C2335}" type="parTrans" cxnId="{84575B06-8709-492E-AE56-DDD88BC8881E}">
      <dgm:prSet/>
      <dgm:spPr/>
      <dgm:t>
        <a:bodyPr/>
        <a:lstStyle/>
        <a:p>
          <a:endParaRPr lang="es-CO" sz="1600"/>
        </a:p>
      </dgm:t>
    </dgm:pt>
    <dgm:pt modelId="{C2E9D282-3CE5-433C-8803-C56E8AD9DB4B}" type="sibTrans" cxnId="{84575B06-8709-492E-AE56-DDD88BC8881E}">
      <dgm:prSet/>
      <dgm:spPr/>
      <dgm:t>
        <a:bodyPr/>
        <a:lstStyle/>
        <a:p>
          <a:endParaRPr lang="es-CO" sz="1600"/>
        </a:p>
      </dgm:t>
    </dgm:pt>
    <dgm:pt modelId="{1785F807-17E8-4895-A8BB-B6533BCFD728}">
      <dgm:prSet phldrT="[Texto]" custT="1"/>
      <dgm:spPr/>
      <dgm:t>
        <a:bodyPr/>
        <a:lstStyle/>
        <a:p>
          <a:r>
            <a:rPr lang="es-CO" sz="1200" dirty="0"/>
            <a:t>Modelos de asignación de pallets</a:t>
          </a:r>
        </a:p>
      </dgm:t>
    </dgm:pt>
    <dgm:pt modelId="{6E87C756-6C73-4C4A-8808-8BBE2E86CCC6}" type="parTrans" cxnId="{7241FB3F-BF9C-45F4-8DB4-5B5CA2740C97}">
      <dgm:prSet/>
      <dgm:spPr/>
      <dgm:t>
        <a:bodyPr/>
        <a:lstStyle/>
        <a:p>
          <a:endParaRPr lang="es-CO" sz="1600"/>
        </a:p>
      </dgm:t>
    </dgm:pt>
    <dgm:pt modelId="{9D28E1EE-ADA5-4169-B165-66BC4829E1DB}" type="sibTrans" cxnId="{7241FB3F-BF9C-45F4-8DB4-5B5CA2740C97}">
      <dgm:prSet custT="1"/>
      <dgm:spPr/>
      <dgm:t>
        <a:bodyPr/>
        <a:lstStyle/>
        <a:p>
          <a:endParaRPr lang="es-CO" sz="1050"/>
        </a:p>
      </dgm:t>
    </dgm:pt>
    <dgm:pt modelId="{C0865BA6-EE62-46E4-808C-4CC9650C8384}" type="pres">
      <dgm:prSet presAssocID="{7A1BBF54-68B7-4402-9EC9-229EBEFDF24D}" presName="Name0" presStyleCnt="0">
        <dgm:presLayoutVars>
          <dgm:dir/>
          <dgm:resizeHandles val="exact"/>
        </dgm:presLayoutVars>
      </dgm:prSet>
      <dgm:spPr/>
    </dgm:pt>
    <dgm:pt modelId="{983AC20A-F426-484A-BD98-FBE703C899A0}" type="pres">
      <dgm:prSet presAssocID="{1BAA392A-7074-4A11-B677-CF364DC371A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47D3D8-8900-49B2-974A-85DBE78D11F9}" type="pres">
      <dgm:prSet presAssocID="{B288627A-A44B-4AD6-97F6-1EF14101DF40}" presName="sibTrans" presStyleLbl="sibTrans2D1" presStyleIdx="0" presStyleCnt="6"/>
      <dgm:spPr/>
      <dgm:t>
        <a:bodyPr/>
        <a:lstStyle/>
        <a:p>
          <a:endParaRPr lang="es-CO"/>
        </a:p>
      </dgm:t>
    </dgm:pt>
    <dgm:pt modelId="{ED3F7179-2296-4308-A2F9-200E45C654CB}" type="pres">
      <dgm:prSet presAssocID="{B288627A-A44B-4AD6-97F6-1EF14101DF40}" presName="connectorText" presStyleLbl="sibTrans2D1" presStyleIdx="0" presStyleCnt="6"/>
      <dgm:spPr/>
      <dgm:t>
        <a:bodyPr/>
        <a:lstStyle/>
        <a:p>
          <a:endParaRPr lang="es-CO"/>
        </a:p>
      </dgm:t>
    </dgm:pt>
    <dgm:pt modelId="{56EB0D46-E759-4916-B151-D1B1519966CC}" type="pres">
      <dgm:prSet presAssocID="{6201B2C9-F39C-4992-87E9-071E41AC0F0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122D46-AC32-4511-ADAD-70C1E37DD2B2}" type="pres">
      <dgm:prSet presAssocID="{A35C39CC-B2EA-4EF5-A166-27A132D10627}" presName="sibTrans" presStyleLbl="sibTrans2D1" presStyleIdx="1" presStyleCnt="6"/>
      <dgm:spPr/>
      <dgm:t>
        <a:bodyPr/>
        <a:lstStyle/>
        <a:p>
          <a:endParaRPr lang="es-CO"/>
        </a:p>
      </dgm:t>
    </dgm:pt>
    <dgm:pt modelId="{46DE131E-3AA8-4875-AFA6-24B9303CF58D}" type="pres">
      <dgm:prSet presAssocID="{A35C39CC-B2EA-4EF5-A166-27A132D10627}" presName="connectorText" presStyleLbl="sibTrans2D1" presStyleIdx="1" presStyleCnt="6"/>
      <dgm:spPr/>
      <dgm:t>
        <a:bodyPr/>
        <a:lstStyle/>
        <a:p>
          <a:endParaRPr lang="es-CO"/>
        </a:p>
      </dgm:t>
    </dgm:pt>
    <dgm:pt modelId="{EE694465-5936-4EE3-AFD5-D3611113C5A4}" type="pres">
      <dgm:prSet presAssocID="{31BD51FA-01DD-4760-98A9-D531BBEEC86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476FD4-0BEA-42DC-AEBF-64C794B2A88A}" type="pres">
      <dgm:prSet presAssocID="{44F57605-696F-48B2-859A-E0200283A172}" presName="sibTrans" presStyleLbl="sibTrans2D1" presStyleIdx="2" presStyleCnt="6"/>
      <dgm:spPr/>
      <dgm:t>
        <a:bodyPr/>
        <a:lstStyle/>
        <a:p>
          <a:endParaRPr lang="es-CO"/>
        </a:p>
      </dgm:t>
    </dgm:pt>
    <dgm:pt modelId="{16A0D8FB-3C6C-49EB-901A-8C48D602B781}" type="pres">
      <dgm:prSet presAssocID="{44F57605-696F-48B2-859A-E0200283A172}" presName="connectorText" presStyleLbl="sibTrans2D1" presStyleIdx="2" presStyleCnt="6"/>
      <dgm:spPr/>
      <dgm:t>
        <a:bodyPr/>
        <a:lstStyle/>
        <a:p>
          <a:endParaRPr lang="es-CO"/>
        </a:p>
      </dgm:t>
    </dgm:pt>
    <dgm:pt modelId="{6206AC9C-A013-47EC-A1FF-A57CA3B59193}" type="pres">
      <dgm:prSet presAssocID="{1785F807-17E8-4895-A8BB-B6533BCFD72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D94F23F-B962-433C-BC57-70643AC690E6}" type="pres">
      <dgm:prSet presAssocID="{9D28E1EE-ADA5-4169-B165-66BC4829E1DB}" presName="sibTrans" presStyleLbl="sibTrans2D1" presStyleIdx="3" presStyleCnt="6"/>
      <dgm:spPr/>
      <dgm:t>
        <a:bodyPr/>
        <a:lstStyle/>
        <a:p>
          <a:endParaRPr lang="es-CO"/>
        </a:p>
      </dgm:t>
    </dgm:pt>
    <dgm:pt modelId="{2DCFD8AB-AC81-49D3-9592-6149D9ED246C}" type="pres">
      <dgm:prSet presAssocID="{9D28E1EE-ADA5-4169-B165-66BC4829E1DB}" presName="connectorText" presStyleLbl="sibTrans2D1" presStyleIdx="3" presStyleCnt="6"/>
      <dgm:spPr/>
      <dgm:t>
        <a:bodyPr/>
        <a:lstStyle/>
        <a:p>
          <a:endParaRPr lang="es-CO"/>
        </a:p>
      </dgm:t>
    </dgm:pt>
    <dgm:pt modelId="{574AB86F-698C-4A45-BD3C-C77794C94697}" type="pres">
      <dgm:prSet presAssocID="{E0D8E085-7B74-4AD4-912B-988A5907C32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B1E9328-520B-484C-A252-2AECBA67A822}" type="pres">
      <dgm:prSet presAssocID="{C37D2A90-2558-4646-B382-165501E8AF84}" presName="sibTrans" presStyleLbl="sibTrans2D1" presStyleIdx="4" presStyleCnt="6"/>
      <dgm:spPr/>
      <dgm:t>
        <a:bodyPr/>
        <a:lstStyle/>
        <a:p>
          <a:endParaRPr lang="es-CO"/>
        </a:p>
      </dgm:t>
    </dgm:pt>
    <dgm:pt modelId="{B68D83F6-4031-4686-B173-1E7EDE0C90DD}" type="pres">
      <dgm:prSet presAssocID="{C37D2A90-2558-4646-B382-165501E8AF84}" presName="connectorText" presStyleLbl="sibTrans2D1" presStyleIdx="4" presStyleCnt="6"/>
      <dgm:spPr/>
      <dgm:t>
        <a:bodyPr/>
        <a:lstStyle/>
        <a:p>
          <a:endParaRPr lang="es-CO"/>
        </a:p>
      </dgm:t>
    </dgm:pt>
    <dgm:pt modelId="{697A5C7E-C5B5-4E0D-8942-FDE7BE7AE788}" type="pres">
      <dgm:prSet presAssocID="{0332C6B3-3D3E-49F3-96DA-BF0D36171A6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3A72522-56FC-411C-8D04-90E9627EFA64}" type="pres">
      <dgm:prSet presAssocID="{F132E5D9-F855-46B3-8C8F-B6011AD8DFBF}" presName="sibTrans" presStyleLbl="sibTrans2D1" presStyleIdx="5" presStyleCnt="6"/>
      <dgm:spPr/>
      <dgm:t>
        <a:bodyPr/>
        <a:lstStyle/>
        <a:p>
          <a:endParaRPr lang="es-CO"/>
        </a:p>
      </dgm:t>
    </dgm:pt>
    <dgm:pt modelId="{190EBEA0-2F76-43F9-A899-314217945AEC}" type="pres">
      <dgm:prSet presAssocID="{F132E5D9-F855-46B3-8C8F-B6011AD8DFBF}" presName="connectorText" presStyleLbl="sibTrans2D1" presStyleIdx="5" presStyleCnt="6"/>
      <dgm:spPr/>
      <dgm:t>
        <a:bodyPr/>
        <a:lstStyle/>
        <a:p>
          <a:endParaRPr lang="es-CO"/>
        </a:p>
      </dgm:t>
    </dgm:pt>
    <dgm:pt modelId="{FA784F36-58E2-4B18-98CD-B1B05E33469A}" type="pres">
      <dgm:prSet presAssocID="{0C63FAA3-937E-4A80-ADC6-556F0B04548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3D8367A-7014-46B2-B5DC-6652A724022A}" type="presOf" srcId="{E0D8E085-7B74-4AD4-912B-988A5907C320}" destId="{574AB86F-698C-4A45-BD3C-C77794C94697}" srcOrd="0" destOrd="0" presId="urn:microsoft.com/office/officeart/2005/8/layout/process1"/>
    <dgm:cxn modelId="{5645FE05-7805-4019-BE4A-67495BD78363}" type="presOf" srcId="{44F57605-696F-48B2-859A-E0200283A172}" destId="{C1476FD4-0BEA-42DC-AEBF-64C794B2A88A}" srcOrd="0" destOrd="0" presId="urn:microsoft.com/office/officeart/2005/8/layout/process1"/>
    <dgm:cxn modelId="{A9E97C96-B8B7-456E-B8CB-DAC45A8FE6A9}" srcId="{7A1BBF54-68B7-4402-9EC9-229EBEFDF24D}" destId="{1BAA392A-7074-4A11-B677-CF364DC371A0}" srcOrd="0" destOrd="0" parTransId="{2926C8A2-B96E-41A8-A101-EFF04E3CB214}" sibTransId="{B288627A-A44B-4AD6-97F6-1EF14101DF40}"/>
    <dgm:cxn modelId="{A11ED5EE-CCBF-41E5-964A-961A5149B3AC}" type="presOf" srcId="{B288627A-A44B-4AD6-97F6-1EF14101DF40}" destId="{EE47D3D8-8900-49B2-974A-85DBE78D11F9}" srcOrd="0" destOrd="0" presId="urn:microsoft.com/office/officeart/2005/8/layout/process1"/>
    <dgm:cxn modelId="{19A48E81-DBE3-43DF-879E-3728FF7D358D}" type="presOf" srcId="{44F57605-696F-48B2-859A-E0200283A172}" destId="{16A0D8FB-3C6C-49EB-901A-8C48D602B781}" srcOrd="1" destOrd="0" presId="urn:microsoft.com/office/officeart/2005/8/layout/process1"/>
    <dgm:cxn modelId="{CE0D8CB6-F15D-454A-BE2A-FD33BED32880}" srcId="{7A1BBF54-68B7-4402-9EC9-229EBEFDF24D}" destId="{0332C6B3-3D3E-49F3-96DA-BF0D36171A6A}" srcOrd="5" destOrd="0" parTransId="{F32BB74E-E009-4D93-977F-0A183C53326C}" sibTransId="{F132E5D9-F855-46B3-8C8F-B6011AD8DFBF}"/>
    <dgm:cxn modelId="{6051AB80-464B-47B8-977F-CBD5651E8C18}" type="presOf" srcId="{9D28E1EE-ADA5-4169-B165-66BC4829E1DB}" destId="{FD94F23F-B962-433C-BC57-70643AC690E6}" srcOrd="0" destOrd="0" presId="urn:microsoft.com/office/officeart/2005/8/layout/process1"/>
    <dgm:cxn modelId="{6D041826-710E-4A86-921C-53348AE56EBF}" type="presOf" srcId="{A35C39CC-B2EA-4EF5-A166-27A132D10627}" destId="{4D122D46-AC32-4511-ADAD-70C1E37DD2B2}" srcOrd="0" destOrd="0" presId="urn:microsoft.com/office/officeart/2005/8/layout/process1"/>
    <dgm:cxn modelId="{FE4B4B12-24B7-4DEE-ACC9-6682BCBB4F3F}" type="presOf" srcId="{F132E5D9-F855-46B3-8C8F-B6011AD8DFBF}" destId="{190EBEA0-2F76-43F9-A899-314217945AEC}" srcOrd="1" destOrd="0" presId="urn:microsoft.com/office/officeart/2005/8/layout/process1"/>
    <dgm:cxn modelId="{7D4A167F-8536-4AA6-93FE-EB67F10E3037}" type="presOf" srcId="{1785F807-17E8-4895-A8BB-B6533BCFD728}" destId="{6206AC9C-A013-47EC-A1FF-A57CA3B59193}" srcOrd="0" destOrd="0" presId="urn:microsoft.com/office/officeart/2005/8/layout/process1"/>
    <dgm:cxn modelId="{27170E92-E2B2-46DE-A0CE-9A7EB4BE89FD}" type="presOf" srcId="{F132E5D9-F855-46B3-8C8F-B6011AD8DFBF}" destId="{33A72522-56FC-411C-8D04-90E9627EFA64}" srcOrd="0" destOrd="0" presId="urn:microsoft.com/office/officeart/2005/8/layout/process1"/>
    <dgm:cxn modelId="{9FB9BB65-F098-4498-BBB7-2B1AEABB8E1E}" type="presOf" srcId="{0C63FAA3-937E-4A80-ADC6-556F0B04548A}" destId="{FA784F36-58E2-4B18-98CD-B1B05E33469A}" srcOrd="0" destOrd="0" presId="urn:microsoft.com/office/officeart/2005/8/layout/process1"/>
    <dgm:cxn modelId="{67AD1291-9F71-48E8-8909-CC601AE2B1FA}" type="presOf" srcId="{1BAA392A-7074-4A11-B677-CF364DC371A0}" destId="{983AC20A-F426-484A-BD98-FBE703C899A0}" srcOrd="0" destOrd="0" presId="urn:microsoft.com/office/officeart/2005/8/layout/process1"/>
    <dgm:cxn modelId="{6D576189-C86E-4D53-BB64-279F6F1668A0}" type="presOf" srcId="{B288627A-A44B-4AD6-97F6-1EF14101DF40}" destId="{ED3F7179-2296-4308-A2F9-200E45C654CB}" srcOrd="1" destOrd="0" presId="urn:microsoft.com/office/officeart/2005/8/layout/process1"/>
    <dgm:cxn modelId="{28553F46-A6A9-4CA5-B161-76423C57B8CC}" type="presOf" srcId="{A35C39CC-B2EA-4EF5-A166-27A132D10627}" destId="{46DE131E-3AA8-4875-AFA6-24B9303CF58D}" srcOrd="1" destOrd="0" presId="urn:microsoft.com/office/officeart/2005/8/layout/process1"/>
    <dgm:cxn modelId="{C4463E38-E798-40A8-A46C-1054C84C56B3}" type="presOf" srcId="{7A1BBF54-68B7-4402-9EC9-229EBEFDF24D}" destId="{C0865BA6-EE62-46E4-808C-4CC9650C8384}" srcOrd="0" destOrd="0" presId="urn:microsoft.com/office/officeart/2005/8/layout/process1"/>
    <dgm:cxn modelId="{725B8478-63C8-4832-A95D-1441DF37C9E6}" type="presOf" srcId="{9D28E1EE-ADA5-4169-B165-66BC4829E1DB}" destId="{2DCFD8AB-AC81-49D3-9592-6149D9ED246C}" srcOrd="1" destOrd="0" presId="urn:microsoft.com/office/officeart/2005/8/layout/process1"/>
    <dgm:cxn modelId="{0D288D43-CA8F-4BE8-B1C8-AAED92E649CD}" srcId="{7A1BBF54-68B7-4402-9EC9-229EBEFDF24D}" destId="{6201B2C9-F39C-4992-87E9-071E41AC0F05}" srcOrd="1" destOrd="0" parTransId="{63D8F368-85B5-4A90-82EA-C4E12CB55DDB}" sibTransId="{A35C39CC-B2EA-4EF5-A166-27A132D10627}"/>
    <dgm:cxn modelId="{84575B06-8709-492E-AE56-DDD88BC8881E}" srcId="{7A1BBF54-68B7-4402-9EC9-229EBEFDF24D}" destId="{0C63FAA3-937E-4A80-ADC6-556F0B04548A}" srcOrd="6" destOrd="0" parTransId="{05A57E53-5ABE-4C2D-A651-9AAF9A8C2335}" sibTransId="{C2E9D282-3CE5-433C-8803-C56E8AD9DB4B}"/>
    <dgm:cxn modelId="{0A053291-E1B2-4481-A76A-8D43CF2346E2}" srcId="{7A1BBF54-68B7-4402-9EC9-229EBEFDF24D}" destId="{E0D8E085-7B74-4AD4-912B-988A5907C320}" srcOrd="4" destOrd="0" parTransId="{E7F32CF3-E55D-4E3B-A8FE-8EA5E9225059}" sibTransId="{C37D2A90-2558-4646-B382-165501E8AF84}"/>
    <dgm:cxn modelId="{8DE1EE40-7724-4CA1-8CBA-411C9F8EBB18}" type="presOf" srcId="{C37D2A90-2558-4646-B382-165501E8AF84}" destId="{B68D83F6-4031-4686-B173-1E7EDE0C90DD}" srcOrd="1" destOrd="0" presId="urn:microsoft.com/office/officeart/2005/8/layout/process1"/>
    <dgm:cxn modelId="{7241FB3F-BF9C-45F4-8DB4-5B5CA2740C97}" srcId="{7A1BBF54-68B7-4402-9EC9-229EBEFDF24D}" destId="{1785F807-17E8-4895-A8BB-B6533BCFD728}" srcOrd="3" destOrd="0" parTransId="{6E87C756-6C73-4C4A-8808-8BBE2E86CCC6}" sibTransId="{9D28E1EE-ADA5-4169-B165-66BC4829E1DB}"/>
    <dgm:cxn modelId="{7C2C318B-BE69-43D0-841F-DCA702AF3B10}" type="presOf" srcId="{C37D2A90-2558-4646-B382-165501E8AF84}" destId="{1B1E9328-520B-484C-A252-2AECBA67A822}" srcOrd="0" destOrd="0" presId="urn:microsoft.com/office/officeart/2005/8/layout/process1"/>
    <dgm:cxn modelId="{23EA61FE-F61D-4C73-AAAA-DF0BE36F34DD}" type="presOf" srcId="{0332C6B3-3D3E-49F3-96DA-BF0D36171A6A}" destId="{697A5C7E-C5B5-4E0D-8942-FDE7BE7AE788}" srcOrd="0" destOrd="0" presId="urn:microsoft.com/office/officeart/2005/8/layout/process1"/>
    <dgm:cxn modelId="{FCD94B61-612A-4643-BA63-D749E3DF2F9C}" srcId="{7A1BBF54-68B7-4402-9EC9-229EBEFDF24D}" destId="{31BD51FA-01DD-4760-98A9-D531BBEEC86A}" srcOrd="2" destOrd="0" parTransId="{37B1F9B9-8B46-445B-89D1-F7BBE30CFA4C}" sibTransId="{44F57605-696F-48B2-859A-E0200283A172}"/>
    <dgm:cxn modelId="{4DC99250-FEE1-48CE-AB7E-38DED704D11D}" type="presOf" srcId="{31BD51FA-01DD-4760-98A9-D531BBEEC86A}" destId="{EE694465-5936-4EE3-AFD5-D3611113C5A4}" srcOrd="0" destOrd="0" presId="urn:microsoft.com/office/officeart/2005/8/layout/process1"/>
    <dgm:cxn modelId="{F261D2D6-E372-42A4-9548-8D589EBAD9DA}" type="presOf" srcId="{6201B2C9-F39C-4992-87E9-071E41AC0F05}" destId="{56EB0D46-E759-4916-B151-D1B1519966CC}" srcOrd="0" destOrd="0" presId="urn:microsoft.com/office/officeart/2005/8/layout/process1"/>
    <dgm:cxn modelId="{19B15676-3533-4C92-A231-011230E64C9B}" type="presParOf" srcId="{C0865BA6-EE62-46E4-808C-4CC9650C8384}" destId="{983AC20A-F426-484A-BD98-FBE703C899A0}" srcOrd="0" destOrd="0" presId="urn:microsoft.com/office/officeart/2005/8/layout/process1"/>
    <dgm:cxn modelId="{323AE270-4DB7-4513-A52A-9AC7A4E6C69A}" type="presParOf" srcId="{C0865BA6-EE62-46E4-808C-4CC9650C8384}" destId="{EE47D3D8-8900-49B2-974A-85DBE78D11F9}" srcOrd="1" destOrd="0" presId="urn:microsoft.com/office/officeart/2005/8/layout/process1"/>
    <dgm:cxn modelId="{F7A40CB8-0514-4211-9919-2061076E56C6}" type="presParOf" srcId="{EE47D3D8-8900-49B2-974A-85DBE78D11F9}" destId="{ED3F7179-2296-4308-A2F9-200E45C654CB}" srcOrd="0" destOrd="0" presId="urn:microsoft.com/office/officeart/2005/8/layout/process1"/>
    <dgm:cxn modelId="{9B519999-0438-4C41-96AB-8CEDC41CDC31}" type="presParOf" srcId="{C0865BA6-EE62-46E4-808C-4CC9650C8384}" destId="{56EB0D46-E759-4916-B151-D1B1519966CC}" srcOrd="2" destOrd="0" presId="urn:microsoft.com/office/officeart/2005/8/layout/process1"/>
    <dgm:cxn modelId="{34FA5ACC-0200-49E3-B4ED-A9C6AB105466}" type="presParOf" srcId="{C0865BA6-EE62-46E4-808C-4CC9650C8384}" destId="{4D122D46-AC32-4511-ADAD-70C1E37DD2B2}" srcOrd="3" destOrd="0" presId="urn:microsoft.com/office/officeart/2005/8/layout/process1"/>
    <dgm:cxn modelId="{5F3D1EE8-8C71-4CC6-BC0D-8EA027F46281}" type="presParOf" srcId="{4D122D46-AC32-4511-ADAD-70C1E37DD2B2}" destId="{46DE131E-3AA8-4875-AFA6-24B9303CF58D}" srcOrd="0" destOrd="0" presId="urn:microsoft.com/office/officeart/2005/8/layout/process1"/>
    <dgm:cxn modelId="{5B123C10-FC6D-402E-8BB3-9B59E42AAA44}" type="presParOf" srcId="{C0865BA6-EE62-46E4-808C-4CC9650C8384}" destId="{EE694465-5936-4EE3-AFD5-D3611113C5A4}" srcOrd="4" destOrd="0" presId="urn:microsoft.com/office/officeart/2005/8/layout/process1"/>
    <dgm:cxn modelId="{67532A6B-1D3E-41FE-8B2C-7EF007372A67}" type="presParOf" srcId="{C0865BA6-EE62-46E4-808C-4CC9650C8384}" destId="{C1476FD4-0BEA-42DC-AEBF-64C794B2A88A}" srcOrd="5" destOrd="0" presId="urn:microsoft.com/office/officeart/2005/8/layout/process1"/>
    <dgm:cxn modelId="{DE7BAF44-5838-464D-ABF2-433187A20E12}" type="presParOf" srcId="{C1476FD4-0BEA-42DC-AEBF-64C794B2A88A}" destId="{16A0D8FB-3C6C-49EB-901A-8C48D602B781}" srcOrd="0" destOrd="0" presId="urn:microsoft.com/office/officeart/2005/8/layout/process1"/>
    <dgm:cxn modelId="{620CEDAB-4B2B-4092-BAE6-40C77380F032}" type="presParOf" srcId="{C0865BA6-EE62-46E4-808C-4CC9650C8384}" destId="{6206AC9C-A013-47EC-A1FF-A57CA3B59193}" srcOrd="6" destOrd="0" presId="urn:microsoft.com/office/officeart/2005/8/layout/process1"/>
    <dgm:cxn modelId="{8D088ECB-93D2-420A-AF46-2169E2D64E68}" type="presParOf" srcId="{C0865BA6-EE62-46E4-808C-4CC9650C8384}" destId="{FD94F23F-B962-433C-BC57-70643AC690E6}" srcOrd="7" destOrd="0" presId="urn:microsoft.com/office/officeart/2005/8/layout/process1"/>
    <dgm:cxn modelId="{3D8EA85A-2297-4F9E-B773-07BB2F357389}" type="presParOf" srcId="{FD94F23F-B962-433C-BC57-70643AC690E6}" destId="{2DCFD8AB-AC81-49D3-9592-6149D9ED246C}" srcOrd="0" destOrd="0" presId="urn:microsoft.com/office/officeart/2005/8/layout/process1"/>
    <dgm:cxn modelId="{6D99DFE5-A2E4-417E-8CE6-D074EC11E2C2}" type="presParOf" srcId="{C0865BA6-EE62-46E4-808C-4CC9650C8384}" destId="{574AB86F-698C-4A45-BD3C-C77794C94697}" srcOrd="8" destOrd="0" presId="urn:microsoft.com/office/officeart/2005/8/layout/process1"/>
    <dgm:cxn modelId="{B2990476-9677-46EA-BD90-D35DA55C1CC7}" type="presParOf" srcId="{C0865BA6-EE62-46E4-808C-4CC9650C8384}" destId="{1B1E9328-520B-484C-A252-2AECBA67A822}" srcOrd="9" destOrd="0" presId="urn:microsoft.com/office/officeart/2005/8/layout/process1"/>
    <dgm:cxn modelId="{3798D861-E0A3-4759-8915-ED66AD5B0C4E}" type="presParOf" srcId="{1B1E9328-520B-484C-A252-2AECBA67A822}" destId="{B68D83F6-4031-4686-B173-1E7EDE0C90DD}" srcOrd="0" destOrd="0" presId="urn:microsoft.com/office/officeart/2005/8/layout/process1"/>
    <dgm:cxn modelId="{456D4FBB-5483-43DA-AD8A-9AA1A3E747D5}" type="presParOf" srcId="{C0865BA6-EE62-46E4-808C-4CC9650C8384}" destId="{697A5C7E-C5B5-4E0D-8942-FDE7BE7AE788}" srcOrd="10" destOrd="0" presId="urn:microsoft.com/office/officeart/2005/8/layout/process1"/>
    <dgm:cxn modelId="{6CF32D90-E7DF-431A-A042-B7B5B041AE3D}" type="presParOf" srcId="{C0865BA6-EE62-46E4-808C-4CC9650C8384}" destId="{33A72522-56FC-411C-8D04-90E9627EFA64}" srcOrd="11" destOrd="0" presId="urn:microsoft.com/office/officeart/2005/8/layout/process1"/>
    <dgm:cxn modelId="{E7DE9B68-56C9-4F27-8898-61F4CCE5D025}" type="presParOf" srcId="{33A72522-56FC-411C-8D04-90E9627EFA64}" destId="{190EBEA0-2F76-43F9-A899-314217945AEC}" srcOrd="0" destOrd="0" presId="urn:microsoft.com/office/officeart/2005/8/layout/process1"/>
    <dgm:cxn modelId="{B9970106-D734-4B98-8524-4D67F2FA6250}" type="presParOf" srcId="{C0865BA6-EE62-46E4-808C-4CC9650C8384}" destId="{FA784F36-58E2-4B18-98CD-B1B05E33469A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C20A-F426-484A-BD98-FBE703C899A0}">
      <dsp:nvSpPr>
        <dsp:cNvPr id="0" name=""/>
        <dsp:cNvSpPr/>
      </dsp:nvSpPr>
      <dsp:spPr>
        <a:xfrm>
          <a:off x="2952" y="1840253"/>
          <a:ext cx="1118052" cy="6708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Integración de tablas</a:t>
          </a:r>
        </a:p>
      </dsp:txBody>
      <dsp:txXfrm>
        <a:off x="22600" y="1859901"/>
        <a:ext cx="1078756" cy="631535"/>
      </dsp:txXfrm>
    </dsp:sp>
    <dsp:sp modelId="{EE47D3D8-8900-49B2-974A-85DBE78D11F9}">
      <dsp:nvSpPr>
        <dsp:cNvPr id="0" name=""/>
        <dsp:cNvSpPr/>
      </dsp:nvSpPr>
      <dsp:spPr>
        <a:xfrm>
          <a:off x="1232810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50" kern="1200"/>
        </a:p>
      </dsp:txBody>
      <dsp:txXfrm>
        <a:off x="1232810" y="2092485"/>
        <a:ext cx="165919" cy="166367"/>
      </dsp:txXfrm>
    </dsp:sp>
    <dsp:sp modelId="{56EB0D46-E759-4916-B151-D1B1519966CC}">
      <dsp:nvSpPr>
        <dsp:cNvPr id="0" name=""/>
        <dsp:cNvSpPr/>
      </dsp:nvSpPr>
      <dsp:spPr>
        <a:xfrm>
          <a:off x="1568226" y="1840253"/>
          <a:ext cx="1118052" cy="670831"/>
        </a:xfrm>
        <a:prstGeom prst="roundRect">
          <a:avLst>
            <a:gd name="adj" fmla="val 10000"/>
          </a:avLst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Asignación inicial de furgones</a:t>
          </a:r>
        </a:p>
      </dsp:txBody>
      <dsp:txXfrm>
        <a:off x="1587874" y="1859901"/>
        <a:ext cx="1078756" cy="631535"/>
      </dsp:txXfrm>
    </dsp:sp>
    <dsp:sp modelId="{4D122D46-AC32-4511-ADAD-70C1E37DD2B2}">
      <dsp:nvSpPr>
        <dsp:cNvPr id="0" name=""/>
        <dsp:cNvSpPr/>
      </dsp:nvSpPr>
      <dsp:spPr>
        <a:xfrm>
          <a:off x="2798084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50" kern="1200"/>
        </a:p>
      </dsp:txBody>
      <dsp:txXfrm>
        <a:off x="2798084" y="2092485"/>
        <a:ext cx="165919" cy="166367"/>
      </dsp:txXfrm>
    </dsp:sp>
    <dsp:sp modelId="{EE694465-5936-4EE3-AFD5-D3611113C5A4}">
      <dsp:nvSpPr>
        <dsp:cNvPr id="0" name=""/>
        <dsp:cNvSpPr/>
      </dsp:nvSpPr>
      <dsp:spPr>
        <a:xfrm>
          <a:off x="3133499" y="1840253"/>
          <a:ext cx="1118052" cy="670831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Creación de parámetros </a:t>
          </a:r>
        </a:p>
      </dsp:txBody>
      <dsp:txXfrm>
        <a:off x="3153147" y="1859901"/>
        <a:ext cx="1078756" cy="631535"/>
      </dsp:txXfrm>
    </dsp:sp>
    <dsp:sp modelId="{C1476FD4-0BEA-42DC-AEBF-64C794B2A88A}">
      <dsp:nvSpPr>
        <dsp:cNvPr id="0" name=""/>
        <dsp:cNvSpPr/>
      </dsp:nvSpPr>
      <dsp:spPr>
        <a:xfrm>
          <a:off x="4363357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50" kern="1200"/>
        </a:p>
      </dsp:txBody>
      <dsp:txXfrm>
        <a:off x="4363357" y="2092485"/>
        <a:ext cx="165919" cy="166367"/>
      </dsp:txXfrm>
    </dsp:sp>
    <dsp:sp modelId="{6206AC9C-A013-47EC-A1FF-A57CA3B59193}">
      <dsp:nvSpPr>
        <dsp:cNvPr id="0" name=""/>
        <dsp:cNvSpPr/>
      </dsp:nvSpPr>
      <dsp:spPr>
        <a:xfrm>
          <a:off x="4698773" y="1840253"/>
          <a:ext cx="1118052" cy="670831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Modelos de asignación de pallets</a:t>
          </a:r>
        </a:p>
      </dsp:txBody>
      <dsp:txXfrm>
        <a:off x="4718421" y="1859901"/>
        <a:ext cx="1078756" cy="631535"/>
      </dsp:txXfrm>
    </dsp:sp>
    <dsp:sp modelId="{FD94F23F-B962-433C-BC57-70643AC690E6}">
      <dsp:nvSpPr>
        <dsp:cNvPr id="0" name=""/>
        <dsp:cNvSpPr/>
      </dsp:nvSpPr>
      <dsp:spPr>
        <a:xfrm>
          <a:off x="5928631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50" kern="1200"/>
        </a:p>
      </dsp:txBody>
      <dsp:txXfrm>
        <a:off x="5928631" y="2092485"/>
        <a:ext cx="165919" cy="166367"/>
      </dsp:txXfrm>
    </dsp:sp>
    <dsp:sp modelId="{574AB86F-698C-4A45-BD3C-C77794C94697}">
      <dsp:nvSpPr>
        <dsp:cNvPr id="0" name=""/>
        <dsp:cNvSpPr/>
      </dsp:nvSpPr>
      <dsp:spPr>
        <a:xfrm>
          <a:off x="6264047" y="1840253"/>
          <a:ext cx="1118052" cy="670831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Creación parámetros de distancias</a:t>
          </a:r>
        </a:p>
      </dsp:txBody>
      <dsp:txXfrm>
        <a:off x="6283695" y="1859901"/>
        <a:ext cx="1078756" cy="631535"/>
      </dsp:txXfrm>
    </dsp:sp>
    <dsp:sp modelId="{1B1E9328-520B-484C-A252-2AECBA67A822}">
      <dsp:nvSpPr>
        <dsp:cNvPr id="0" name=""/>
        <dsp:cNvSpPr/>
      </dsp:nvSpPr>
      <dsp:spPr>
        <a:xfrm>
          <a:off x="7493905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50" kern="1200"/>
        </a:p>
      </dsp:txBody>
      <dsp:txXfrm>
        <a:off x="7493905" y="2092485"/>
        <a:ext cx="165919" cy="166367"/>
      </dsp:txXfrm>
    </dsp:sp>
    <dsp:sp modelId="{697A5C7E-C5B5-4E0D-8942-FDE7BE7AE788}">
      <dsp:nvSpPr>
        <dsp:cNvPr id="0" name=""/>
        <dsp:cNvSpPr/>
      </dsp:nvSpPr>
      <dsp:spPr>
        <a:xfrm>
          <a:off x="7829321" y="1840253"/>
          <a:ext cx="1118052" cy="670831"/>
        </a:xfrm>
        <a:prstGeom prst="roundRect">
          <a:avLst>
            <a:gd name="adj" fmla="val 10000"/>
          </a:avLst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Modelos de </a:t>
          </a:r>
          <a:r>
            <a:rPr lang="es-CO" sz="1200" kern="1200" dirty="0" err="1"/>
            <a:t>picking</a:t>
          </a:r>
          <a:endParaRPr lang="es-CO" sz="1200" kern="1200" dirty="0"/>
        </a:p>
      </dsp:txBody>
      <dsp:txXfrm>
        <a:off x="7848969" y="1859901"/>
        <a:ext cx="1078756" cy="631535"/>
      </dsp:txXfrm>
    </dsp:sp>
    <dsp:sp modelId="{33A72522-56FC-411C-8D04-90E9627EFA64}">
      <dsp:nvSpPr>
        <dsp:cNvPr id="0" name=""/>
        <dsp:cNvSpPr/>
      </dsp:nvSpPr>
      <dsp:spPr>
        <a:xfrm>
          <a:off x="9059179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50" kern="1200"/>
        </a:p>
      </dsp:txBody>
      <dsp:txXfrm>
        <a:off x="9059179" y="2092485"/>
        <a:ext cx="165919" cy="166367"/>
      </dsp:txXfrm>
    </dsp:sp>
    <dsp:sp modelId="{FA784F36-58E2-4B18-98CD-B1B05E33469A}">
      <dsp:nvSpPr>
        <dsp:cNvPr id="0" name=""/>
        <dsp:cNvSpPr/>
      </dsp:nvSpPr>
      <dsp:spPr>
        <a:xfrm>
          <a:off x="9394594" y="1840253"/>
          <a:ext cx="1118052" cy="67083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Modelos  de cargue de furgones</a:t>
          </a:r>
        </a:p>
      </dsp:txBody>
      <dsp:txXfrm>
        <a:off x="9414242" y="1859901"/>
        <a:ext cx="1078756" cy="63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83F62-4F24-BA4D-8DB8-76BCA11AFACE}" type="datetimeFigureOut">
              <a:rPr lang="en-US" smtClean="0"/>
              <a:t>2/7/19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82284-FC40-5640-941D-6D52E4AB58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16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4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01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6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nalytics-pos-inline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9" y="280925"/>
            <a:ext cx="1612900" cy="3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54000" y="6456364"/>
            <a:ext cx="736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17226" tIns="58613" rIns="117226" bIns="58613"/>
          <a:lstStyle/>
          <a:p>
            <a:pPr>
              <a:defRPr/>
            </a:pPr>
            <a:fld id="{35981CAD-D717-E041-9EB6-AABBDF800876}" type="slidenum">
              <a:rPr lang="en-US" sz="1300">
                <a:cs typeface="+mn-cs"/>
              </a:rPr>
              <a:pPr>
                <a:defRPr/>
              </a:pPr>
              <a:t>‹#›</a:t>
            </a:fld>
            <a:endParaRPr lang="en-US" sz="13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84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nalytics-pos-inline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9" y="280925"/>
            <a:ext cx="1612900" cy="3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 userDrawn="1"/>
        </p:nvSpPr>
        <p:spPr bwMode="black">
          <a:xfrm>
            <a:off x="7912100" y="6481765"/>
            <a:ext cx="4072467" cy="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040" tIns="59021" rIns="118040" bIns="59021">
            <a:spAutoFit/>
          </a:bodyPr>
          <a:lstStyle/>
          <a:p>
            <a:pPr algn="r"/>
            <a:r>
              <a:rPr lang="en-US" sz="1200" dirty="0"/>
              <a:t>© 2016 IBM Corporation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54000" y="6456364"/>
            <a:ext cx="736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17226" tIns="58613" rIns="117226" bIns="58613"/>
          <a:lstStyle/>
          <a:p>
            <a:pPr>
              <a:defRPr/>
            </a:pPr>
            <a:fld id="{35981CAD-D717-E041-9EB6-AABBDF800876}" type="slidenum">
              <a:rPr lang="en-US" sz="1300">
                <a:cs typeface="+mn-cs"/>
              </a:rPr>
              <a:pPr>
                <a:defRPr/>
              </a:pPr>
              <a:t>‹#›</a:t>
            </a:fld>
            <a:endParaRPr lang="en-US" sz="13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j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/>
          <p:cNvSpPr>
            <a:spLocks noGrp="1"/>
          </p:cNvSpPr>
          <p:nvPr>
            <p:ph type="body" sz="quarter" idx="10"/>
          </p:nvPr>
        </p:nvSpPr>
        <p:spPr>
          <a:xfrm>
            <a:off x="609600" y="1363716"/>
            <a:ext cx="10972800" cy="4397984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ítulo 1"/>
          <p:cNvSpPr>
            <a:spLocks noGrp="1"/>
          </p:cNvSpPr>
          <p:nvPr>
            <p:ph type="title"/>
          </p:nvPr>
        </p:nvSpPr>
        <p:spPr>
          <a:xfrm>
            <a:off x="609600" y="366499"/>
            <a:ext cx="10972800" cy="80970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/>
              <a:t>Títulos en rojo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92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39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06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4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41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66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1302" y="187594"/>
            <a:ext cx="2168847" cy="6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8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A8B7-EAD3-4468-949D-B66283BFF9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2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F827-84A0-4518-A23A-A029FA44336A}" type="datetimeFigureOut">
              <a:rPr lang="es-MX" smtClean="0"/>
              <a:t>2/7/19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A8B7-EAD3-4468-949D-B66283BFF950}" type="slidenum">
              <a:rPr lang="es-MX" smtClean="0"/>
              <a:t>‹#›</a:t>
            </a:fld>
            <a:endParaRPr lang="es-MX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821302" y="187594"/>
            <a:ext cx="2168847" cy="6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.socarras@smart-bp.com" TargetMode="External"/><Relationship Id="rId4" Type="http://schemas.openxmlformats.org/officeDocument/2006/relationships/hyperlink" Target="http://www.smart-b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381623" y="3278188"/>
            <a:ext cx="6942667" cy="825500"/>
          </a:xfrm>
        </p:spPr>
        <p:txBody>
          <a:bodyPr>
            <a:no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Plan de integración de modelos </a:t>
            </a:r>
            <a:r>
              <a:rPr lang="es-MX" sz="3600" dirty="0">
                <a:solidFill>
                  <a:srgbClr val="FF0000"/>
                </a:solidFill>
              </a:rPr>
              <a:t/>
            </a:r>
            <a:br>
              <a:rPr lang="es-MX" sz="3600" dirty="0">
                <a:solidFill>
                  <a:srgbClr val="FF0000"/>
                </a:solidFill>
              </a:rPr>
            </a:br>
            <a:r>
              <a:rPr lang="es-MX" sz="1600" dirty="0">
                <a:solidFill>
                  <a:schemeClr val="bg1"/>
                </a:solidFill>
              </a:rPr>
              <a:t>Corporación Favorita, Noviembre 2018</a:t>
            </a:r>
          </a:p>
        </p:txBody>
      </p:sp>
    </p:spTree>
    <p:extLst>
      <p:ext uri="{BB962C8B-B14F-4D97-AF65-F5344CB8AC3E}">
        <p14:creationId xmlns:p14="http://schemas.microsoft.com/office/powerpoint/2010/main" val="18484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8"/>
          <p:cNvSpPr txBox="1">
            <a:spLocks noChangeArrowheads="1"/>
          </p:cNvSpPr>
          <p:nvPr/>
        </p:nvSpPr>
        <p:spPr>
          <a:xfrm>
            <a:off x="2238672" y="361523"/>
            <a:ext cx="7573749" cy="365543"/>
          </a:xfrm>
          <a:prstGeom prst="rect">
            <a:avLst/>
          </a:prstGeom>
        </p:spPr>
        <p:txBody>
          <a:bodyPr vert="horz" lIns="117226" tIns="58613" rIns="117226" bIns="58613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solidFill>
                  <a:schemeClr val="accent1">
                    <a:lumMod val="75000"/>
                  </a:schemeClr>
                </a:solidFill>
              </a:rPr>
              <a:t>Descripción general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9407"/>
            <a:ext cx="10515600" cy="4351338"/>
          </a:xfrm>
        </p:spPr>
        <p:txBody>
          <a:bodyPr>
            <a:normAutofit/>
          </a:bodyPr>
          <a:lstStyle/>
          <a:p>
            <a:r>
              <a:rPr lang="es-CO" dirty="0">
                <a:latin typeface="Arial" charset="0"/>
              </a:rPr>
              <a:t>La integración entre modelos permitirá automatizar la ejecución de los modelos correspondientes a generación de tareas, generación de rutas de </a:t>
            </a:r>
            <a:r>
              <a:rPr lang="es-CO" dirty="0" err="1">
                <a:latin typeface="Arial" charset="0"/>
              </a:rPr>
              <a:t>picking</a:t>
            </a:r>
            <a:r>
              <a:rPr lang="es-CO" dirty="0">
                <a:latin typeface="Arial" charset="0"/>
              </a:rPr>
              <a:t> y cargue de furgones.</a:t>
            </a:r>
          </a:p>
          <a:p>
            <a:r>
              <a:rPr lang="es-CO" dirty="0">
                <a:latin typeface="Arial" charset="0"/>
              </a:rPr>
              <a:t>Los parámetros de entrada para los diferentes modelos serán tomados directamente por medio de una conexión a una base de datos.</a:t>
            </a:r>
          </a:p>
          <a:p>
            <a:r>
              <a:rPr lang="es-CO" dirty="0">
                <a:latin typeface="Arial" charset="0"/>
              </a:rPr>
              <a:t>Los resultados de los modelos serán entregados en el formato solicitado y cargados a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7852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8"/>
          <p:cNvSpPr txBox="1">
            <a:spLocks noChangeArrowheads="1"/>
          </p:cNvSpPr>
          <p:nvPr/>
        </p:nvSpPr>
        <p:spPr>
          <a:xfrm>
            <a:off x="2238672" y="361523"/>
            <a:ext cx="7573749" cy="365543"/>
          </a:xfrm>
          <a:prstGeom prst="rect">
            <a:avLst/>
          </a:prstGeom>
        </p:spPr>
        <p:txBody>
          <a:bodyPr vert="horz" lIns="117226" tIns="58613" rIns="117226" bIns="58613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solidFill>
                  <a:schemeClr val="accent1">
                    <a:lumMod val="75000"/>
                  </a:schemeClr>
                </a:solidFill>
              </a:rPr>
              <a:t>Pasos de ejecución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3333" y="2271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xmlns="" id="{92ABD1F9-704A-4066-8BED-9E25C349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993148"/>
              </p:ext>
            </p:extLst>
          </p:nvPr>
        </p:nvGraphicFramePr>
        <p:xfrm>
          <a:off x="838200" y="12890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xmlns="" id="{6BAFA2D7-043D-47A2-A46D-EC41F05AF440}"/>
              </a:ext>
            </a:extLst>
          </p:cNvPr>
          <p:cNvSpPr/>
          <p:nvPr/>
        </p:nvSpPr>
        <p:spPr>
          <a:xfrm rot="16200000" flipV="1">
            <a:off x="5168780" y="1468252"/>
            <a:ext cx="289922" cy="268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xmlns="" id="{765D66F9-4894-469B-B5D6-676766777DCF}"/>
              </a:ext>
            </a:extLst>
          </p:cNvPr>
          <p:cNvSpPr/>
          <p:nvPr/>
        </p:nvSpPr>
        <p:spPr>
          <a:xfrm rot="16200000" flipV="1">
            <a:off x="8303321" y="1462264"/>
            <a:ext cx="289922" cy="268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BE1495B-2F0C-4FD4-9411-57AC74024380}"/>
              </a:ext>
            </a:extLst>
          </p:cNvPr>
          <p:cNvSpPr txBox="1"/>
          <p:nvPr/>
        </p:nvSpPr>
        <p:spPr>
          <a:xfrm>
            <a:off x="4333399" y="2271889"/>
            <a:ext cx="196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Creación de pallets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39BD10F-407B-491A-B11C-634F9104ECDB}"/>
              </a:ext>
            </a:extLst>
          </p:cNvPr>
          <p:cNvSpPr txBox="1"/>
          <p:nvPr/>
        </p:nvSpPr>
        <p:spPr>
          <a:xfrm>
            <a:off x="7408035" y="2271889"/>
            <a:ext cx="208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Creación rutas de recolección</a:t>
            </a:r>
          </a:p>
        </p:txBody>
      </p:sp>
    </p:spTree>
    <p:extLst>
      <p:ext uri="{BB962C8B-B14F-4D97-AF65-F5344CB8AC3E}">
        <p14:creationId xmlns:p14="http://schemas.microsoft.com/office/powerpoint/2010/main" val="40587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061A55BE-A004-4A89-8413-A695DD7D6DAC}"/>
              </a:ext>
            </a:extLst>
          </p:cNvPr>
          <p:cNvGrpSpPr/>
          <p:nvPr/>
        </p:nvGrpSpPr>
        <p:grpSpPr>
          <a:xfrm>
            <a:off x="436684" y="938506"/>
            <a:ext cx="3481754" cy="2373809"/>
            <a:chOff x="888023" y="1274885"/>
            <a:chExt cx="3481754" cy="316590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44A6623E-023C-44BA-A041-D37BF4DFA2EE}"/>
                </a:ext>
              </a:extLst>
            </p:cNvPr>
            <p:cNvSpPr/>
            <p:nvPr/>
          </p:nvSpPr>
          <p:spPr>
            <a:xfrm>
              <a:off x="888023" y="1529861"/>
              <a:ext cx="3481754" cy="29109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+mj-lt"/>
                <a:buAutoNum type="arabicPeriod"/>
              </a:pPr>
              <a:endParaRPr lang="es-CO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Leer los datos correspondiente a pedidos, artículos, ubicaciones.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Generar </a:t>
              </a:r>
              <a:r>
                <a:rPr lang="es-CO" sz="1200" dirty="0" smtClean="0"/>
                <a:t>lista de CB con problemas</a:t>
              </a:r>
              <a:endParaRPr lang="es-CO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Cargar </a:t>
              </a:r>
              <a:r>
                <a:rPr lang="es-CO" sz="1200" dirty="0" smtClean="0"/>
                <a:t>Log de CB con problemas.</a:t>
              </a:r>
              <a:endParaRPr lang="es-CO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Crear las tablas de parámetros para creación de pallets.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Actualización parámetro de altura de pallets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Crear las tablas de parámetros para rutas de picking.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Crear las tablas para cargue de furgones</a:t>
              </a:r>
              <a:endParaRPr lang="es-CO" sz="1200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xmlns="" id="{49789A03-4C2F-437F-BB79-AC5B69096764}"/>
                </a:ext>
              </a:extLst>
            </p:cNvPr>
            <p:cNvSpPr/>
            <p:nvPr/>
          </p:nvSpPr>
          <p:spPr>
            <a:xfrm>
              <a:off x="1099038" y="1274885"/>
              <a:ext cx="2171700" cy="483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/>
                <a:t>Preparación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5CC84102-E066-496A-AC1B-E32D94C69808}"/>
              </a:ext>
            </a:extLst>
          </p:cNvPr>
          <p:cNvGrpSpPr/>
          <p:nvPr/>
        </p:nvGrpSpPr>
        <p:grpSpPr>
          <a:xfrm>
            <a:off x="4355123" y="950231"/>
            <a:ext cx="3481754" cy="2365016"/>
            <a:chOff x="888023" y="1274885"/>
            <a:chExt cx="3481754" cy="3154175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B2090560-56BD-49B4-B7F9-A33D8D84B0B3}"/>
                </a:ext>
              </a:extLst>
            </p:cNvPr>
            <p:cNvSpPr/>
            <p:nvPr/>
          </p:nvSpPr>
          <p:spPr>
            <a:xfrm>
              <a:off x="888023" y="1529862"/>
              <a:ext cx="3481754" cy="28991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s-CO" sz="1200" dirty="0"/>
            </a:p>
            <a:p>
              <a:pPr marL="342900" indent="-342900">
                <a:buFont typeface="+mj-lt"/>
                <a:buAutoNum type="arabicPeriod" startAt="8"/>
              </a:pPr>
              <a:r>
                <a:rPr lang="es-CO" sz="1200" dirty="0" smtClean="0"/>
                <a:t>Asignaci</a:t>
              </a:r>
              <a:r>
                <a:rPr lang="es-CO" sz="1200" dirty="0" smtClean="0"/>
                <a:t>ón</a:t>
              </a:r>
              <a:r>
                <a:rPr lang="es-CO" sz="1200" dirty="0" smtClean="0"/>
                <a:t> furgones disponibles </a:t>
              </a:r>
              <a:r>
                <a:rPr lang="es-CO" sz="1200" dirty="0"/>
                <a:t>a locales.</a:t>
              </a:r>
            </a:p>
            <a:p>
              <a:pPr marL="342900" indent="-342900">
                <a:buFont typeface="+mj-lt"/>
                <a:buAutoNum type="arabicPeriod" startAt="8"/>
              </a:pPr>
              <a:r>
                <a:rPr lang="es-CO" sz="1200" dirty="0"/>
                <a:t>Crear de pallets. </a:t>
              </a:r>
            </a:p>
            <a:p>
              <a:pPr marL="342900" indent="-342900">
                <a:buFont typeface="+mj-lt"/>
                <a:buAutoNum type="arabicPeriod" startAt="8"/>
              </a:pPr>
              <a:r>
                <a:rPr lang="es-CO" sz="1200" dirty="0"/>
                <a:t>Crear de rutas de picking.</a:t>
              </a:r>
            </a:p>
            <a:p>
              <a:pPr marL="342900" indent="-342900">
                <a:buFont typeface="+mj-lt"/>
                <a:buAutoNum type="arabicPeriod" startAt="8"/>
              </a:pPr>
              <a:r>
                <a:rPr lang="es-CO" sz="1200" dirty="0"/>
                <a:t>Cargar furgones con pallets definitivos.</a:t>
              </a:r>
            </a:p>
            <a:p>
              <a:endParaRPr lang="es-CO" sz="1200" dirty="0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xmlns="" id="{56521463-5B02-40C9-9C34-BADD64B18ED5}"/>
                </a:ext>
              </a:extLst>
            </p:cNvPr>
            <p:cNvSpPr/>
            <p:nvPr/>
          </p:nvSpPr>
          <p:spPr>
            <a:xfrm>
              <a:off x="1099038" y="1274885"/>
              <a:ext cx="2171700" cy="483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/>
                <a:t>Optimización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83924B1C-F1E5-4F67-971A-B32991341E71}"/>
              </a:ext>
            </a:extLst>
          </p:cNvPr>
          <p:cNvGrpSpPr/>
          <p:nvPr/>
        </p:nvGrpSpPr>
        <p:grpSpPr>
          <a:xfrm>
            <a:off x="8273562" y="938506"/>
            <a:ext cx="3481754" cy="2380463"/>
            <a:chOff x="888023" y="1274885"/>
            <a:chExt cx="3481754" cy="3174777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4A4DCD68-D233-4534-8440-57FE6860A791}"/>
                </a:ext>
              </a:extLst>
            </p:cNvPr>
            <p:cNvSpPr/>
            <p:nvPr/>
          </p:nvSpPr>
          <p:spPr>
            <a:xfrm>
              <a:off x="888023" y="1529862"/>
              <a:ext cx="3481754" cy="291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s-CO" sz="1200" dirty="0"/>
            </a:p>
            <a:p>
              <a:pPr marL="342900" indent="-342900">
                <a:buFont typeface="+mj-lt"/>
                <a:buAutoNum type="arabicPeriod" startAt="12"/>
              </a:pPr>
              <a:r>
                <a:rPr lang="es-CO" sz="1200" dirty="0"/>
                <a:t>Almacenar resultados de creación de pallets</a:t>
              </a:r>
            </a:p>
            <a:p>
              <a:pPr marL="342900" indent="-342900">
                <a:buFont typeface="+mj-lt"/>
                <a:buAutoNum type="arabicPeriod" startAt="12"/>
              </a:pPr>
              <a:r>
                <a:rPr lang="es-CO" sz="1200" dirty="0"/>
                <a:t>Crear las tareas con la información solicitada.</a:t>
              </a:r>
            </a:p>
            <a:p>
              <a:pPr marL="342900" indent="-342900">
                <a:buFont typeface="+mj-lt"/>
                <a:buAutoNum type="arabicPeriod" startAt="12"/>
              </a:pPr>
              <a:r>
                <a:rPr lang="es-CO" sz="1200" dirty="0"/>
                <a:t>Cargar tareas con el formato definido.</a:t>
              </a:r>
            </a:p>
            <a:p>
              <a:pPr marL="342900" indent="-342900">
                <a:buFont typeface="+mj-lt"/>
                <a:buAutoNum type="arabicPeriod" startAt="12"/>
              </a:pPr>
              <a:r>
                <a:rPr lang="es-CO" sz="1200" dirty="0"/>
                <a:t>Almacenar resultados de carga de furgones.</a:t>
              </a:r>
            </a:p>
            <a:p>
              <a:pPr marL="342900" indent="-342900">
                <a:buFont typeface="+mj-lt"/>
                <a:buAutoNum type="arabicPeriod" startAt="12"/>
              </a:pPr>
              <a:endParaRPr lang="es-CO" sz="1200" dirty="0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xmlns="" id="{FF1AF25D-5E2F-4901-AC01-DF738F533A22}"/>
                </a:ext>
              </a:extLst>
            </p:cNvPr>
            <p:cNvSpPr/>
            <p:nvPr/>
          </p:nvSpPr>
          <p:spPr>
            <a:xfrm>
              <a:off x="1099038" y="1274885"/>
              <a:ext cx="2171700" cy="483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/>
                <a:t>Entrega de resultados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xmlns="" id="{1784DAB1-C407-4D68-A09F-A1B4EA2605FB}"/>
              </a:ext>
            </a:extLst>
          </p:cNvPr>
          <p:cNvGrpSpPr/>
          <p:nvPr/>
        </p:nvGrpSpPr>
        <p:grpSpPr>
          <a:xfrm>
            <a:off x="549938" y="4774313"/>
            <a:ext cx="11092125" cy="1582645"/>
            <a:chOff x="536724" y="4630013"/>
            <a:chExt cx="11092125" cy="1582645"/>
          </a:xfrm>
        </p:grpSpPr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xmlns="" id="{985B5198-0B99-4323-8CAB-2EC9533FA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68"/>
            <a:stretch/>
          </p:blipFill>
          <p:spPr>
            <a:xfrm flipH="1">
              <a:off x="9286820" y="4820396"/>
              <a:ext cx="1033718" cy="867615"/>
            </a:xfrm>
            <a:prstGeom prst="rect">
              <a:avLst/>
            </a:prstGeom>
          </p:spPr>
        </p:pic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xmlns="" id="{D88572E9-7D29-45A5-ABD0-D4DE03308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32"/>
            <a:stretch/>
          </p:blipFill>
          <p:spPr>
            <a:xfrm>
              <a:off x="4670558" y="4899630"/>
              <a:ext cx="810749" cy="709147"/>
            </a:xfrm>
            <a:prstGeom prst="rect">
              <a:avLst/>
            </a:prstGeom>
          </p:spPr>
        </p:pic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xmlns="" id="{D9CB79E6-AB6C-42A4-BF0E-7453903BF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71"/>
            <a:stretch/>
          </p:blipFill>
          <p:spPr>
            <a:xfrm>
              <a:off x="6265483" y="4831262"/>
              <a:ext cx="1033718" cy="845883"/>
            </a:xfrm>
            <a:prstGeom prst="rect">
              <a:avLst/>
            </a:prstGeom>
          </p:spPr>
        </p:pic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xmlns="" id="{9B1B9169-D715-4E80-AAF0-2994B7AA77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5"/>
            <a:stretch/>
          </p:blipFill>
          <p:spPr>
            <a:xfrm>
              <a:off x="536724" y="4943108"/>
              <a:ext cx="720173" cy="622191"/>
            </a:xfrm>
            <a:prstGeom prst="rect">
              <a:avLst/>
            </a:prstGeom>
          </p:spPr>
        </p:pic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xmlns="" id="{71324A7E-D401-4D4C-B200-0FB3EC61E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5"/>
            <a:stretch/>
          </p:blipFill>
          <p:spPr>
            <a:xfrm>
              <a:off x="10908676" y="4943108"/>
              <a:ext cx="720173" cy="622191"/>
            </a:xfrm>
            <a:prstGeom prst="rect">
              <a:avLst/>
            </a:prstGeom>
          </p:spPr>
        </p:pic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xmlns="" id="{EE41E32B-1D15-46D4-B4D1-E5AAC43BED3E}"/>
                </a:ext>
              </a:extLst>
            </p:cNvPr>
            <p:cNvCxnSpPr>
              <a:cxnSpLocks/>
            </p:cNvCxnSpPr>
            <p:nvPr/>
          </p:nvCxnSpPr>
          <p:spPr>
            <a:xfrm>
              <a:off x="1195753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xmlns="" id="{9A016617-3BBE-4266-97ED-F097C97C3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23" t="8565" r="65171" b="25546"/>
            <a:stretch/>
          </p:blipFill>
          <p:spPr>
            <a:xfrm>
              <a:off x="1836523" y="4905003"/>
              <a:ext cx="693701" cy="698400"/>
            </a:xfrm>
            <a:prstGeom prst="rect">
              <a:avLst/>
            </a:prstGeom>
          </p:spPr>
        </p:pic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xmlns="" id="{4603297B-1B0E-4050-873F-85FFA3ED0A35}"/>
                </a:ext>
              </a:extLst>
            </p:cNvPr>
            <p:cNvCxnSpPr>
              <a:cxnSpLocks/>
            </p:cNvCxnSpPr>
            <p:nvPr/>
          </p:nvCxnSpPr>
          <p:spPr>
            <a:xfrm>
              <a:off x="2487820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xmlns="" id="{6860A60E-29A0-4AFB-B42B-6DF2A29C2DE3}"/>
                </a:ext>
              </a:extLst>
            </p:cNvPr>
            <p:cNvSpPr txBox="1"/>
            <p:nvPr/>
          </p:nvSpPr>
          <p:spPr>
            <a:xfrm>
              <a:off x="766192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1.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xmlns="" id="{6C01E745-753B-478B-A2BF-4143356807FC}"/>
                </a:ext>
              </a:extLst>
            </p:cNvPr>
            <p:cNvSpPr txBox="1"/>
            <p:nvPr/>
          </p:nvSpPr>
          <p:spPr>
            <a:xfrm>
              <a:off x="1839698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2.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xmlns="" id="{5CBCDD45-41B4-4167-9729-413E67DF23D5}"/>
                </a:ext>
              </a:extLst>
            </p:cNvPr>
            <p:cNvSpPr txBox="1"/>
            <p:nvPr/>
          </p:nvSpPr>
          <p:spPr>
            <a:xfrm>
              <a:off x="1402368" y="590488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3.</a:t>
              </a:r>
            </a:p>
          </p:txBody>
        </p: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xmlns="" id="{4B0C1C3C-7D2D-49E3-A8C8-FBA87775481E}"/>
                </a:ext>
              </a:extLst>
            </p:cNvPr>
            <p:cNvGrpSpPr/>
            <p:nvPr/>
          </p:nvGrpSpPr>
          <p:grpSpPr>
            <a:xfrm>
              <a:off x="3098770" y="4805306"/>
              <a:ext cx="1089349" cy="897795"/>
              <a:chOff x="3085912" y="-383456"/>
              <a:chExt cx="7036311" cy="5905681"/>
            </a:xfrm>
          </p:grpSpPr>
          <p:pic>
            <p:nvPicPr>
              <p:cNvPr id="101" name="Imagen 100">
                <a:extLst>
                  <a:ext uri="{FF2B5EF4-FFF2-40B4-BE49-F238E27FC236}">
                    <a16:creationId xmlns:a16="http://schemas.microsoft.com/office/drawing/2014/main" xmlns="" id="{80210605-0869-4DD7-8BFC-5F7D938652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068"/>
              <a:stretch/>
            </p:blipFill>
            <p:spPr>
              <a:xfrm flipH="1">
                <a:off x="3085912" y="-383456"/>
                <a:ext cx="7036311" cy="5905681"/>
              </a:xfrm>
              <a:prstGeom prst="rect">
                <a:avLst/>
              </a:prstGeom>
            </p:spPr>
          </p:pic>
          <p:grpSp>
            <p:nvGrpSpPr>
              <p:cNvPr id="102" name="Grupo 101">
                <a:extLst>
                  <a:ext uri="{FF2B5EF4-FFF2-40B4-BE49-F238E27FC236}">
                    <a16:creationId xmlns:a16="http://schemas.microsoft.com/office/drawing/2014/main" xmlns="" id="{D4364920-5827-4F6D-80AB-2D35C4FD6A1E}"/>
                  </a:ext>
                </a:extLst>
              </p:cNvPr>
              <p:cNvGrpSpPr/>
              <p:nvPr/>
            </p:nvGrpSpPr>
            <p:grpSpPr>
              <a:xfrm>
                <a:off x="4360668" y="1262953"/>
                <a:ext cx="2404049" cy="1763302"/>
                <a:chOff x="4360668" y="1262953"/>
                <a:chExt cx="2404049" cy="1763302"/>
              </a:xfrm>
            </p:grpSpPr>
            <p:sp>
              <p:nvSpPr>
                <p:cNvPr id="103" name="Rectángulo: esquinas redondeadas 102">
                  <a:extLst>
                    <a:ext uri="{FF2B5EF4-FFF2-40B4-BE49-F238E27FC236}">
                      <a16:creationId xmlns:a16="http://schemas.microsoft.com/office/drawing/2014/main" xmlns="" id="{531998C7-C1AD-4E31-88ED-123A83F06494}"/>
                    </a:ext>
                  </a:extLst>
                </p:cNvPr>
                <p:cNvSpPr/>
                <p:nvPr/>
              </p:nvSpPr>
              <p:spPr>
                <a:xfrm>
                  <a:off x="4360668" y="1262953"/>
                  <a:ext cx="2404049" cy="1763294"/>
                </a:xfrm>
                <a:prstGeom prst="roundRect">
                  <a:avLst>
                    <a:gd name="adj" fmla="val 6473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4" name="Rectángulo 103">
                  <a:extLst>
                    <a:ext uri="{FF2B5EF4-FFF2-40B4-BE49-F238E27FC236}">
                      <a16:creationId xmlns:a16="http://schemas.microsoft.com/office/drawing/2014/main" xmlns="" id="{A21375EC-A0F2-4365-AE08-35A1C2C2CBD5}"/>
                    </a:ext>
                  </a:extLst>
                </p:cNvPr>
                <p:cNvSpPr/>
                <p:nvPr/>
              </p:nvSpPr>
              <p:spPr>
                <a:xfrm>
                  <a:off x="5557896" y="1745981"/>
                  <a:ext cx="1206821" cy="12802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</p:grp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xmlns="" id="{8ABC51AD-A3C6-431A-BAAF-24E767AF7496}"/>
                </a:ext>
              </a:extLst>
            </p:cNvPr>
            <p:cNvSpPr txBox="1"/>
            <p:nvPr/>
          </p:nvSpPr>
          <p:spPr>
            <a:xfrm>
              <a:off x="3457942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8.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xmlns="" id="{F1D48DD4-DA14-428C-AA5F-4CAC1476041C}"/>
                </a:ext>
              </a:extLst>
            </p:cNvPr>
            <p:cNvCxnSpPr>
              <a:cxnSpLocks/>
            </p:cNvCxnSpPr>
            <p:nvPr/>
          </p:nvCxnSpPr>
          <p:spPr>
            <a:xfrm>
              <a:off x="4060086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xmlns="" id="{80EC040F-9683-46F0-A371-7A0D372B597F}"/>
                </a:ext>
              </a:extLst>
            </p:cNvPr>
            <p:cNvSpPr txBox="1"/>
            <p:nvPr/>
          </p:nvSpPr>
          <p:spPr>
            <a:xfrm>
              <a:off x="2126320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4.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xmlns="" id="{19F25134-8DFC-46C6-AB48-552EF92BCFD5}"/>
                </a:ext>
              </a:extLst>
            </p:cNvPr>
            <p:cNvSpPr txBox="1"/>
            <p:nvPr/>
          </p:nvSpPr>
          <p:spPr>
            <a:xfrm>
              <a:off x="4893973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9.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xmlns="" id="{323A1DC0-F1A7-4652-B0D5-924FF275255A}"/>
                </a:ext>
              </a:extLst>
            </p:cNvPr>
            <p:cNvSpPr txBox="1"/>
            <p:nvPr/>
          </p:nvSpPr>
          <p:spPr>
            <a:xfrm>
              <a:off x="5473600" y="4908621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12.     6. </a:t>
              </a:r>
            </a:p>
          </p:txBody>
        </p:sp>
        <p:pic>
          <p:nvPicPr>
            <p:cNvPr id="110" name="Imagen 109">
              <a:extLst>
                <a:ext uri="{FF2B5EF4-FFF2-40B4-BE49-F238E27FC236}">
                  <a16:creationId xmlns:a16="http://schemas.microsoft.com/office/drawing/2014/main" xmlns="" id="{D20FE0D3-ED95-4EBA-B0D1-70489C789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8565" r="65171" b="25546"/>
            <a:stretch/>
          </p:blipFill>
          <p:spPr>
            <a:xfrm>
              <a:off x="5691713" y="5311535"/>
              <a:ext cx="320922" cy="282747"/>
            </a:xfrm>
            <a:prstGeom prst="rect">
              <a:avLst/>
            </a:prstGeom>
          </p:spPr>
        </p:pic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xmlns="" id="{C34DA2B1-B539-4C12-8048-A0C0056B7682}"/>
                </a:ext>
              </a:extLst>
            </p:cNvPr>
            <p:cNvSpPr txBox="1"/>
            <p:nvPr/>
          </p:nvSpPr>
          <p:spPr>
            <a:xfrm>
              <a:off x="8846162" y="4919986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7.</a:t>
              </a:r>
            </a:p>
          </p:txBody>
        </p:sp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xmlns="" id="{BBC7335C-4B85-4C1D-90F0-ECAA0A59C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8565" r="65171" b="25546"/>
            <a:stretch/>
          </p:blipFill>
          <p:spPr>
            <a:xfrm>
              <a:off x="8846828" y="5311535"/>
              <a:ext cx="320922" cy="282747"/>
            </a:xfrm>
            <a:prstGeom prst="rect">
              <a:avLst/>
            </a:prstGeom>
          </p:spPr>
        </p:pic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xmlns="" id="{0807837A-271D-4F52-8FA7-9A15F39102DE}"/>
                </a:ext>
              </a:extLst>
            </p:cNvPr>
            <p:cNvSpPr txBox="1"/>
            <p:nvPr/>
          </p:nvSpPr>
          <p:spPr>
            <a:xfrm>
              <a:off x="6562797" y="4630013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10.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xmlns="" id="{A098BA90-3FA7-462A-859A-872093287F16}"/>
                </a:ext>
              </a:extLst>
            </p:cNvPr>
            <p:cNvSpPr txBox="1"/>
            <p:nvPr/>
          </p:nvSpPr>
          <p:spPr>
            <a:xfrm>
              <a:off x="9495626" y="4630013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11.</a:t>
              </a:r>
            </a:p>
          </p:txBody>
        </p:sp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xmlns="" id="{7D5AF820-C958-4D25-90B5-657B156F5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04711" y="5651642"/>
              <a:ext cx="402473" cy="406362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xmlns="" id="{25961071-F948-4874-A680-60A59B366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49681" y="5651642"/>
              <a:ext cx="402473" cy="406362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xmlns="" id="{312809C6-4345-4D37-8016-3C7F9E64D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87150" y="5651642"/>
              <a:ext cx="402473" cy="406362"/>
            </a:xfrm>
            <a:prstGeom prst="rect">
              <a:avLst/>
            </a:prstGeom>
          </p:spPr>
        </p:pic>
        <p:cxnSp>
          <p:nvCxnSpPr>
            <p:cNvPr id="118" name="Conector: angular 117">
              <a:extLst>
                <a:ext uri="{FF2B5EF4-FFF2-40B4-BE49-F238E27FC236}">
                  <a16:creationId xmlns:a16="http://schemas.microsoft.com/office/drawing/2014/main" xmlns="" id="{CB8927AA-F3D6-44B9-93B6-B8BD7F057681}"/>
                </a:ext>
              </a:extLst>
            </p:cNvPr>
            <p:cNvCxnSpPr>
              <a:stCxn id="95" idx="2"/>
              <a:endCxn id="92" idx="2"/>
            </p:cNvCxnSpPr>
            <p:nvPr/>
          </p:nvCxnSpPr>
          <p:spPr>
            <a:xfrm rot="5400000" flipH="1">
              <a:off x="1521041" y="4941070"/>
              <a:ext cx="38104" cy="1286563"/>
            </a:xfrm>
            <a:prstGeom prst="bentConnector3">
              <a:avLst>
                <a:gd name="adj1" fmla="val -44845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xmlns="" id="{84423416-B1EC-4BCC-9A09-CB788443E36C}"/>
                </a:ext>
              </a:extLst>
            </p:cNvPr>
            <p:cNvSpPr txBox="1"/>
            <p:nvPr/>
          </p:nvSpPr>
          <p:spPr>
            <a:xfrm>
              <a:off x="7237555" y="4929307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13.     14.</a:t>
              </a:r>
            </a:p>
          </p:txBody>
        </p:sp>
        <p:pic>
          <p:nvPicPr>
            <p:cNvPr id="120" name="Imagen 119">
              <a:extLst>
                <a:ext uri="{FF2B5EF4-FFF2-40B4-BE49-F238E27FC236}">
                  <a16:creationId xmlns:a16="http://schemas.microsoft.com/office/drawing/2014/main" xmlns="" id="{3914454E-4F52-4EE1-A0D1-207FD0BA1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8565" r="65171" b="25546"/>
            <a:stretch/>
          </p:blipFill>
          <p:spPr>
            <a:xfrm>
              <a:off x="7566212" y="5311535"/>
              <a:ext cx="320922" cy="282747"/>
            </a:xfrm>
            <a:prstGeom prst="rect">
              <a:avLst/>
            </a:prstGeom>
          </p:spPr>
        </p:pic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xmlns="" id="{E3D0CFC1-2B51-4739-B9D5-ADF7FF95E0C7}"/>
                </a:ext>
              </a:extLst>
            </p:cNvPr>
            <p:cNvSpPr/>
            <p:nvPr/>
          </p:nvSpPr>
          <p:spPr>
            <a:xfrm>
              <a:off x="4235267" y="4893789"/>
              <a:ext cx="3209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/>
                <a:t>5.</a:t>
              </a:r>
            </a:p>
          </p:txBody>
        </p:sp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xmlns="" id="{FB5AA8EA-49D3-4583-91F4-2DA69E929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5"/>
            <a:stretch/>
          </p:blipFill>
          <p:spPr>
            <a:xfrm>
              <a:off x="8045653" y="4943108"/>
              <a:ext cx="720173" cy="622191"/>
            </a:xfrm>
            <a:prstGeom prst="rect">
              <a:avLst/>
            </a:prstGeom>
          </p:spPr>
        </p:pic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xmlns="" id="{696A3FC4-954F-4BCC-828D-A6D66E9D7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142" y="5264907"/>
              <a:ext cx="95889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xmlns="" id="{5A9BA38E-2B70-4FA2-88BF-CEA01569C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196" y="5264907"/>
              <a:ext cx="95889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xmlns="" id="{D551DF2A-0C0D-4450-B009-21C890B6E0BB}"/>
                </a:ext>
              </a:extLst>
            </p:cNvPr>
            <p:cNvCxnSpPr>
              <a:cxnSpLocks/>
            </p:cNvCxnSpPr>
            <p:nvPr/>
          </p:nvCxnSpPr>
          <p:spPr>
            <a:xfrm>
              <a:off x="8746665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xmlns="" id="{6B93CFA4-24D2-4921-9CD6-AB1D80B91ACD}"/>
                </a:ext>
              </a:extLst>
            </p:cNvPr>
            <p:cNvSpPr txBox="1"/>
            <p:nvPr/>
          </p:nvSpPr>
          <p:spPr>
            <a:xfrm>
              <a:off x="10390804" y="493847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15.</a:t>
              </a:r>
            </a:p>
          </p:txBody>
        </p:sp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xmlns="" id="{044ABB9A-2C70-4813-95D0-24C084FFA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8565" r="65171" b="25546"/>
            <a:stretch/>
          </p:blipFill>
          <p:spPr>
            <a:xfrm>
              <a:off x="10391470" y="5311535"/>
              <a:ext cx="320922" cy="282747"/>
            </a:xfrm>
            <a:prstGeom prst="rect">
              <a:avLst/>
            </a:prstGeom>
          </p:spPr>
        </p:pic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xmlns="" id="{87B814A3-3FF3-482E-BA44-F8984B4305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07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Rectangle 18">
            <a:extLst>
              <a:ext uri="{FF2B5EF4-FFF2-40B4-BE49-F238E27FC236}">
                <a16:creationId xmlns:a16="http://schemas.microsoft.com/office/drawing/2014/main" xmlns="" id="{3A6C22C1-165C-4ED3-8D75-311A20022C16}"/>
              </a:ext>
            </a:extLst>
          </p:cNvPr>
          <p:cNvSpPr txBox="1">
            <a:spLocks noChangeArrowheads="1"/>
          </p:cNvSpPr>
          <p:nvPr/>
        </p:nvSpPr>
        <p:spPr>
          <a:xfrm>
            <a:off x="2238672" y="361523"/>
            <a:ext cx="7573749" cy="365543"/>
          </a:xfrm>
          <a:prstGeom prst="rect">
            <a:avLst/>
          </a:prstGeom>
        </p:spPr>
        <p:txBody>
          <a:bodyPr vert="horz" lIns="117226" tIns="58613" rIns="117226" bIns="58613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solidFill>
                  <a:schemeClr val="accent1">
                    <a:lumMod val="75000"/>
                  </a:schemeClr>
                </a:solidFill>
              </a:rPr>
              <a:t>Pasos de ejecución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903" y="5992308"/>
            <a:ext cx="496047" cy="49604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1399" y="5711797"/>
            <a:ext cx="496047" cy="49604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3502" y="5740658"/>
            <a:ext cx="496047" cy="49604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966" y="4327117"/>
            <a:ext cx="678334" cy="612154"/>
          </a:xfrm>
          <a:prstGeom prst="rect">
            <a:avLst/>
          </a:prstGeom>
        </p:spPr>
      </p:pic>
      <p:pic>
        <p:nvPicPr>
          <p:cNvPr id="59" name="Imagen 115">
            <a:extLst>
              <a:ext uri="{FF2B5EF4-FFF2-40B4-BE49-F238E27FC236}">
                <a16:creationId xmlns:a16="http://schemas.microsoft.com/office/drawing/2014/main" xmlns="" id="{25961071-F948-4874-A680-60A59B3665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996" y="5804039"/>
            <a:ext cx="402473" cy="406362"/>
          </a:xfrm>
          <a:prstGeom prst="rect">
            <a:avLst/>
          </a:prstGeom>
        </p:spPr>
      </p:pic>
      <p:pic>
        <p:nvPicPr>
          <p:cNvPr id="60" name="Imagen 115">
            <a:extLst>
              <a:ext uri="{FF2B5EF4-FFF2-40B4-BE49-F238E27FC236}">
                <a16:creationId xmlns:a16="http://schemas.microsoft.com/office/drawing/2014/main" xmlns="" id="{25961071-F948-4874-A680-60A59B3665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1780" y="977993"/>
            <a:ext cx="402473" cy="40636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01" y="4335217"/>
            <a:ext cx="678334" cy="612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211" y="4314658"/>
            <a:ext cx="519489" cy="519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1845" y="4386811"/>
            <a:ext cx="2395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CO" sz="1050" dirty="0" smtClean="0"/>
              <a:t>Generación Pallets Pedido Adicional</a:t>
            </a:r>
          </a:p>
          <a:p>
            <a:pPr marL="171450" indent="-171450">
              <a:buFont typeface="Arial"/>
              <a:buChar char="•"/>
            </a:pPr>
            <a:r>
              <a:rPr lang="es-CO" sz="1050" dirty="0" smtClean="0"/>
              <a:t>Estado de Resultados del modelo</a:t>
            </a:r>
            <a:endParaRPr lang="es-CO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9230558" y="4380477"/>
            <a:ext cx="2099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CO" sz="1050" dirty="0" smtClean="0"/>
              <a:t>Validación Plan Furgones</a:t>
            </a:r>
          </a:p>
          <a:p>
            <a:pPr marL="171450" indent="-171450">
              <a:buFont typeface="Arial"/>
              <a:buChar char="•"/>
            </a:pPr>
            <a:r>
              <a:rPr lang="es-CO" sz="1050" dirty="0" smtClean="0"/>
              <a:t>Corrida Furgones Perecibles</a:t>
            </a:r>
            <a:endParaRPr lang="es-CO" sz="1050" dirty="0"/>
          </a:p>
        </p:txBody>
      </p:sp>
      <p:cxnSp>
        <p:nvCxnSpPr>
          <p:cNvPr id="67" name="Conector recto de flecha 95">
            <a:extLst>
              <a:ext uri="{FF2B5EF4-FFF2-40B4-BE49-F238E27FC236}">
                <a16:creationId xmlns:a16="http://schemas.microsoft.com/office/drawing/2014/main" xmlns="" id="{4603297B-1B0E-4050-873F-85FFA3ED0A35}"/>
              </a:ext>
            </a:extLst>
          </p:cNvPr>
          <p:cNvCxnSpPr>
            <a:cxnSpLocks/>
          </p:cNvCxnSpPr>
          <p:nvPr/>
        </p:nvCxnSpPr>
        <p:spPr>
          <a:xfrm>
            <a:off x="1239004" y="4493766"/>
            <a:ext cx="6110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Picture 72" descr="mage result for luna icon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4" y="3636438"/>
            <a:ext cx="555675" cy="61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mage result for sol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60" y="3643653"/>
            <a:ext cx="570106" cy="6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67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061A55BE-A004-4A89-8413-A695DD7D6DAC}"/>
              </a:ext>
            </a:extLst>
          </p:cNvPr>
          <p:cNvGrpSpPr/>
          <p:nvPr/>
        </p:nvGrpSpPr>
        <p:grpSpPr>
          <a:xfrm>
            <a:off x="436684" y="938506"/>
            <a:ext cx="3481754" cy="2784494"/>
            <a:chOff x="888023" y="1274885"/>
            <a:chExt cx="3481754" cy="316590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44A6623E-023C-44BA-A041-D37BF4DFA2EE}"/>
                </a:ext>
              </a:extLst>
            </p:cNvPr>
            <p:cNvSpPr/>
            <p:nvPr/>
          </p:nvSpPr>
          <p:spPr>
            <a:xfrm>
              <a:off x="888023" y="1529861"/>
              <a:ext cx="3481754" cy="29109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+mj-lt"/>
                <a:buAutoNum type="arabicPeriod"/>
              </a:pPr>
              <a:endParaRPr lang="es-CO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Leer los datos correspondiente a pedidos, artículos, ubicaciones.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Generar </a:t>
              </a:r>
              <a:r>
                <a:rPr lang="es-CO" sz="1200" dirty="0" smtClean="0"/>
                <a:t>lista de CB con problemas</a:t>
              </a:r>
              <a:endParaRPr lang="es-CO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Cargar </a:t>
              </a:r>
              <a:r>
                <a:rPr lang="es-CO" sz="1200" dirty="0" smtClean="0"/>
                <a:t>Log de CB con problemas.</a:t>
              </a:r>
              <a:endParaRPr lang="es-CO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s-CO" sz="1200" dirty="0"/>
                <a:t>Crear las tablas de parámetros para creación de pallets</a:t>
              </a:r>
              <a:r>
                <a:rPr lang="es-CO" sz="1200" dirty="0" smtClean="0"/>
                <a:t>.</a:t>
              </a:r>
              <a:endParaRPr lang="es-CO" sz="1200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xmlns="" id="{49789A03-4C2F-437F-BB79-AC5B69096764}"/>
                </a:ext>
              </a:extLst>
            </p:cNvPr>
            <p:cNvSpPr/>
            <p:nvPr/>
          </p:nvSpPr>
          <p:spPr>
            <a:xfrm>
              <a:off x="1099038" y="1274885"/>
              <a:ext cx="2171700" cy="483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/>
                <a:t>Preparación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5CC84102-E066-496A-AC1B-E32D94C69808}"/>
              </a:ext>
            </a:extLst>
          </p:cNvPr>
          <p:cNvGrpSpPr/>
          <p:nvPr/>
        </p:nvGrpSpPr>
        <p:grpSpPr>
          <a:xfrm>
            <a:off x="4048016" y="950231"/>
            <a:ext cx="4100930" cy="2774180"/>
            <a:chOff x="888023" y="1274885"/>
            <a:chExt cx="3481754" cy="3154175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B2090560-56BD-49B4-B7F9-A33D8D84B0B3}"/>
                </a:ext>
              </a:extLst>
            </p:cNvPr>
            <p:cNvSpPr/>
            <p:nvPr/>
          </p:nvSpPr>
          <p:spPr>
            <a:xfrm>
              <a:off x="888023" y="1529862"/>
              <a:ext cx="3481754" cy="28991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s-CO" sz="1200" dirty="0"/>
            </a:p>
            <a:p>
              <a:pPr marL="228600" indent="-228600">
                <a:buFont typeface="+mj-lt"/>
                <a:buAutoNum type="arabicPeriod" startAt="5"/>
              </a:pPr>
              <a:r>
                <a:rPr lang="es-CO" sz="1200" b="1" u="sng" dirty="0" smtClean="0"/>
                <a:t>Correr Modelo Asignaci</a:t>
              </a:r>
              <a:r>
                <a:rPr lang="es-CO" sz="1200" b="1" u="sng" dirty="0" smtClean="0"/>
                <a:t>ón</a:t>
              </a:r>
              <a:r>
                <a:rPr lang="es-CO" sz="1200" b="1" u="sng" dirty="0" smtClean="0"/>
                <a:t> furgones disponibles </a:t>
              </a:r>
              <a:r>
                <a:rPr lang="es-CO" sz="1200" b="1" u="sng" dirty="0"/>
                <a:t>a </a:t>
              </a:r>
              <a:r>
                <a:rPr lang="es-CO" sz="1200" b="1" u="sng" dirty="0" smtClean="0"/>
                <a:t>locales</a:t>
              </a:r>
              <a:r>
                <a:rPr lang="es-CO" sz="1200" u="sng" dirty="0" smtClean="0"/>
                <a:t>.</a:t>
              </a:r>
            </a:p>
            <a:p>
              <a:pPr marL="228600" indent="-228600">
                <a:buFont typeface="+mj-lt"/>
                <a:buAutoNum type="arabicPeriod" startAt="5"/>
              </a:pPr>
              <a:r>
                <a:rPr lang="es-CO" sz="1200" dirty="0"/>
                <a:t>Actualización </a:t>
              </a:r>
              <a:r>
                <a:rPr lang="es-CO" sz="1200" dirty="0"/>
                <a:t>parámetro de altura de </a:t>
              </a:r>
              <a:r>
                <a:rPr lang="es-CO" sz="1200" dirty="0" smtClean="0"/>
                <a:t>pallets</a:t>
              </a:r>
            </a:p>
            <a:p>
              <a:pPr marL="228600" indent="-228600">
                <a:buFont typeface="+mj-lt"/>
                <a:buAutoNum type="arabicPeriod" startAt="5"/>
              </a:pPr>
              <a:r>
                <a:rPr lang="es-CO" sz="1200" b="1" u="sng" dirty="0" smtClean="0"/>
                <a:t>Correr Modelo Creaci</a:t>
              </a:r>
              <a:r>
                <a:rPr lang="es-CO" sz="1200" b="1" u="sng" dirty="0" smtClean="0"/>
                <a:t>ón</a:t>
              </a:r>
              <a:r>
                <a:rPr lang="es-CO" sz="1200" b="1" u="sng" dirty="0" smtClean="0"/>
                <a:t> </a:t>
              </a:r>
              <a:r>
                <a:rPr lang="es-CO" sz="1200" b="1" u="sng" dirty="0"/>
                <a:t>de pallets</a:t>
              </a:r>
              <a:r>
                <a:rPr lang="es-CO" sz="1200" u="sng" dirty="0"/>
                <a:t>. </a:t>
              </a:r>
              <a:endParaRPr lang="es-CO" sz="1200" u="sng" dirty="0" smtClean="0"/>
            </a:p>
            <a:p>
              <a:pPr marL="228600" indent="-228600">
                <a:buFont typeface="+mj-lt"/>
                <a:buAutoNum type="arabicPeriod" startAt="5"/>
              </a:pPr>
              <a:r>
                <a:rPr lang="es-CO" sz="1200" dirty="0" smtClean="0"/>
                <a:t>Almacenar </a:t>
              </a:r>
              <a:r>
                <a:rPr lang="es-CO" sz="1200" dirty="0"/>
                <a:t>resultados de creación de </a:t>
              </a:r>
              <a:r>
                <a:rPr lang="es-CO" sz="1200" dirty="0" smtClean="0"/>
                <a:t>pallets</a:t>
              </a:r>
            </a:p>
            <a:p>
              <a:pPr marL="228600" indent="-228600">
                <a:buFont typeface="+mj-lt"/>
                <a:buAutoNum type="arabicPeriod" startAt="5"/>
              </a:pPr>
              <a:r>
                <a:rPr lang="es-CO" sz="1200" dirty="0" smtClean="0"/>
                <a:t>Crear </a:t>
              </a:r>
              <a:r>
                <a:rPr lang="es-CO" sz="1200" dirty="0"/>
                <a:t>las tablas de parámetros para rutas de </a:t>
              </a:r>
              <a:r>
                <a:rPr lang="es-CO" sz="1200" dirty="0" smtClean="0"/>
                <a:t>picking.</a:t>
              </a:r>
              <a:endParaRPr lang="es-CO" sz="1200" dirty="0"/>
            </a:p>
            <a:p>
              <a:pPr marL="228600" indent="-228600">
                <a:buFont typeface="+mj-lt"/>
                <a:buAutoNum type="arabicPeriod" startAt="5"/>
              </a:pPr>
              <a:r>
                <a:rPr lang="es-CO" sz="1200" b="1" u="sng" dirty="0" smtClean="0"/>
                <a:t>Correr Modelo de picking.</a:t>
              </a:r>
            </a:p>
            <a:p>
              <a:pPr marL="228600" indent="-228600">
                <a:buFont typeface="+mj-lt"/>
                <a:buAutoNum type="arabicPeriod" startAt="5"/>
              </a:pPr>
              <a:r>
                <a:rPr lang="es-CO" sz="1200" dirty="0" smtClean="0"/>
                <a:t>Crear </a:t>
              </a:r>
              <a:r>
                <a:rPr lang="es-CO" sz="1200" dirty="0"/>
                <a:t>las tareas con la información </a:t>
              </a:r>
              <a:r>
                <a:rPr lang="es-CO" sz="1200" dirty="0" smtClean="0"/>
                <a:t>solicitada.</a:t>
              </a:r>
            </a:p>
            <a:p>
              <a:pPr marL="228600" indent="-228600">
                <a:buFont typeface="+mj-lt"/>
                <a:buAutoNum type="arabicPeriod" startAt="5"/>
              </a:pPr>
              <a:endParaRPr lang="es-CO" sz="1200" dirty="0" smtClean="0"/>
            </a:p>
            <a:p>
              <a:pPr marL="228600" indent="-228600">
                <a:buFont typeface="+mj-lt"/>
                <a:buAutoNum type="arabicPeriod" startAt="13"/>
              </a:pPr>
              <a:r>
                <a:rPr lang="es-CO" sz="1200" dirty="0" smtClean="0"/>
                <a:t>Crear </a:t>
              </a:r>
              <a:r>
                <a:rPr lang="es-CO" sz="1200" dirty="0"/>
                <a:t>las tablas para cargue de </a:t>
              </a:r>
              <a:r>
                <a:rPr lang="es-CO" sz="1200" dirty="0" smtClean="0"/>
                <a:t>furgones</a:t>
              </a:r>
            </a:p>
            <a:p>
              <a:pPr marL="228600" indent="-228600">
                <a:buFont typeface="+mj-lt"/>
                <a:buAutoNum type="arabicPeriod" startAt="13"/>
              </a:pPr>
              <a:r>
                <a:rPr lang="es-CO" sz="1200" b="1" u="sng" dirty="0" smtClean="0"/>
                <a:t>Correr modelo de Cargue </a:t>
              </a:r>
              <a:r>
                <a:rPr lang="es-CO" sz="1200" b="1" u="sng" dirty="0"/>
                <a:t>furgones con pallets definitivos</a:t>
              </a:r>
              <a:r>
                <a:rPr lang="es-CO" sz="1200" b="1" dirty="0"/>
                <a:t>.</a:t>
              </a:r>
            </a:p>
            <a:p>
              <a:endParaRPr lang="es-CO" sz="1200" b="1" dirty="0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xmlns="" id="{56521463-5B02-40C9-9C34-BADD64B18ED5}"/>
                </a:ext>
              </a:extLst>
            </p:cNvPr>
            <p:cNvSpPr/>
            <p:nvPr/>
          </p:nvSpPr>
          <p:spPr>
            <a:xfrm>
              <a:off x="1099038" y="1274885"/>
              <a:ext cx="2171700" cy="483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/>
                <a:t>Optimización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83924B1C-F1E5-4F67-971A-B32991341E71}"/>
              </a:ext>
            </a:extLst>
          </p:cNvPr>
          <p:cNvGrpSpPr/>
          <p:nvPr/>
        </p:nvGrpSpPr>
        <p:grpSpPr>
          <a:xfrm>
            <a:off x="8273562" y="938506"/>
            <a:ext cx="3481754" cy="2792299"/>
            <a:chOff x="888023" y="1274885"/>
            <a:chExt cx="3481754" cy="3174777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4A4DCD68-D233-4534-8440-57FE6860A791}"/>
                </a:ext>
              </a:extLst>
            </p:cNvPr>
            <p:cNvSpPr/>
            <p:nvPr/>
          </p:nvSpPr>
          <p:spPr>
            <a:xfrm>
              <a:off x="888023" y="1529862"/>
              <a:ext cx="3481754" cy="2919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s-CO" sz="1200" dirty="0"/>
            </a:p>
            <a:p>
              <a:pPr marL="342900" indent="-342900">
                <a:buFont typeface="+mj-lt"/>
                <a:buAutoNum type="arabicPeriod" startAt="12"/>
              </a:pPr>
              <a:endParaRPr lang="es-CO" sz="1200" dirty="0" smtClean="0"/>
            </a:p>
            <a:p>
              <a:pPr marL="342900" indent="-342900">
                <a:buFont typeface="+mj-lt"/>
                <a:buAutoNum type="arabicPeriod" startAt="12"/>
              </a:pPr>
              <a:r>
                <a:rPr lang="es-CO" sz="1200" dirty="0"/>
                <a:t>Cargar tareas con el formato definido</a:t>
              </a:r>
              <a:r>
                <a:rPr lang="es-CO" sz="1200" dirty="0" smtClean="0"/>
                <a:t>.</a:t>
              </a:r>
            </a:p>
            <a:p>
              <a:pPr marL="342900" indent="-342900">
                <a:buFont typeface="+mj-lt"/>
                <a:buAutoNum type="arabicPeriod" startAt="15"/>
              </a:pPr>
              <a:r>
                <a:rPr lang="es-CO" sz="1200" dirty="0" smtClean="0"/>
                <a:t>Almacenar plan </a:t>
              </a:r>
              <a:r>
                <a:rPr lang="es-CO" sz="1200" dirty="0"/>
                <a:t>de carga de furgones.</a:t>
              </a:r>
            </a:p>
            <a:p>
              <a:pPr marL="342900" indent="-342900">
                <a:buFont typeface="+mj-lt"/>
                <a:buAutoNum type="arabicPeriod" startAt="15"/>
              </a:pPr>
              <a:endParaRPr lang="es-CO" sz="1200" dirty="0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xmlns="" id="{FF1AF25D-5E2F-4901-AC01-DF738F533A22}"/>
                </a:ext>
              </a:extLst>
            </p:cNvPr>
            <p:cNvSpPr/>
            <p:nvPr/>
          </p:nvSpPr>
          <p:spPr>
            <a:xfrm>
              <a:off x="1099038" y="1274885"/>
              <a:ext cx="2171700" cy="483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/>
                <a:t>Entrega de resultados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xmlns="" id="{1784DAB1-C407-4D68-A09F-A1B4EA2605FB}"/>
              </a:ext>
            </a:extLst>
          </p:cNvPr>
          <p:cNvGrpSpPr/>
          <p:nvPr/>
        </p:nvGrpSpPr>
        <p:grpSpPr>
          <a:xfrm>
            <a:off x="549938" y="4774313"/>
            <a:ext cx="11092125" cy="1582645"/>
            <a:chOff x="536724" y="4630013"/>
            <a:chExt cx="11092125" cy="1582645"/>
          </a:xfrm>
        </p:grpSpPr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xmlns="" id="{985B5198-0B99-4323-8CAB-2EC9533FA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68"/>
            <a:stretch/>
          </p:blipFill>
          <p:spPr>
            <a:xfrm flipH="1">
              <a:off x="9286820" y="4820396"/>
              <a:ext cx="1033718" cy="867615"/>
            </a:xfrm>
            <a:prstGeom prst="rect">
              <a:avLst/>
            </a:prstGeom>
          </p:spPr>
        </p:pic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xmlns="" id="{D88572E9-7D29-45A5-ABD0-D4DE03308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32"/>
            <a:stretch/>
          </p:blipFill>
          <p:spPr>
            <a:xfrm>
              <a:off x="4670558" y="4899630"/>
              <a:ext cx="810749" cy="709147"/>
            </a:xfrm>
            <a:prstGeom prst="rect">
              <a:avLst/>
            </a:prstGeom>
          </p:spPr>
        </p:pic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xmlns="" id="{D9CB79E6-AB6C-42A4-BF0E-7453903BF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71"/>
            <a:stretch/>
          </p:blipFill>
          <p:spPr>
            <a:xfrm>
              <a:off x="6265483" y="4831262"/>
              <a:ext cx="1033718" cy="845883"/>
            </a:xfrm>
            <a:prstGeom prst="rect">
              <a:avLst/>
            </a:prstGeom>
          </p:spPr>
        </p:pic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xmlns="" id="{9B1B9169-D715-4E80-AAF0-2994B7AA77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5"/>
            <a:stretch/>
          </p:blipFill>
          <p:spPr>
            <a:xfrm>
              <a:off x="536724" y="4943108"/>
              <a:ext cx="720173" cy="622191"/>
            </a:xfrm>
            <a:prstGeom prst="rect">
              <a:avLst/>
            </a:prstGeom>
          </p:spPr>
        </p:pic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xmlns="" id="{71324A7E-D401-4D4C-B200-0FB3EC61E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5"/>
            <a:stretch/>
          </p:blipFill>
          <p:spPr>
            <a:xfrm>
              <a:off x="10908676" y="4943108"/>
              <a:ext cx="720173" cy="622191"/>
            </a:xfrm>
            <a:prstGeom prst="rect">
              <a:avLst/>
            </a:prstGeom>
          </p:spPr>
        </p:pic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xmlns="" id="{EE41E32B-1D15-46D4-B4D1-E5AAC43BED3E}"/>
                </a:ext>
              </a:extLst>
            </p:cNvPr>
            <p:cNvCxnSpPr>
              <a:cxnSpLocks/>
            </p:cNvCxnSpPr>
            <p:nvPr/>
          </p:nvCxnSpPr>
          <p:spPr>
            <a:xfrm>
              <a:off x="1195753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xmlns="" id="{9A016617-3BBE-4266-97ED-F097C97C3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23" t="8565" r="65171" b="25546"/>
            <a:stretch/>
          </p:blipFill>
          <p:spPr>
            <a:xfrm>
              <a:off x="1836523" y="4905003"/>
              <a:ext cx="693701" cy="698400"/>
            </a:xfrm>
            <a:prstGeom prst="rect">
              <a:avLst/>
            </a:prstGeom>
          </p:spPr>
        </p:pic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xmlns="" id="{4603297B-1B0E-4050-873F-85FFA3ED0A35}"/>
                </a:ext>
              </a:extLst>
            </p:cNvPr>
            <p:cNvCxnSpPr>
              <a:cxnSpLocks/>
            </p:cNvCxnSpPr>
            <p:nvPr/>
          </p:nvCxnSpPr>
          <p:spPr>
            <a:xfrm>
              <a:off x="2487820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xmlns="" id="{6860A60E-29A0-4AFB-B42B-6DF2A29C2DE3}"/>
                </a:ext>
              </a:extLst>
            </p:cNvPr>
            <p:cNvSpPr txBox="1"/>
            <p:nvPr/>
          </p:nvSpPr>
          <p:spPr>
            <a:xfrm>
              <a:off x="766192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1.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xmlns="" id="{6C01E745-753B-478B-A2BF-4143356807FC}"/>
                </a:ext>
              </a:extLst>
            </p:cNvPr>
            <p:cNvSpPr txBox="1"/>
            <p:nvPr/>
          </p:nvSpPr>
          <p:spPr>
            <a:xfrm>
              <a:off x="1839698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2.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xmlns="" id="{5CBCDD45-41B4-4167-9729-413E67DF23D5}"/>
                </a:ext>
              </a:extLst>
            </p:cNvPr>
            <p:cNvSpPr txBox="1"/>
            <p:nvPr/>
          </p:nvSpPr>
          <p:spPr>
            <a:xfrm>
              <a:off x="1402368" y="5904881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3.</a:t>
              </a:r>
            </a:p>
          </p:txBody>
        </p: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xmlns="" id="{4B0C1C3C-7D2D-49E3-A8C8-FBA87775481E}"/>
                </a:ext>
              </a:extLst>
            </p:cNvPr>
            <p:cNvGrpSpPr/>
            <p:nvPr/>
          </p:nvGrpSpPr>
          <p:grpSpPr>
            <a:xfrm>
              <a:off x="3098770" y="4805306"/>
              <a:ext cx="1089349" cy="897795"/>
              <a:chOff x="3085912" y="-383456"/>
              <a:chExt cx="7036311" cy="5905681"/>
            </a:xfrm>
          </p:grpSpPr>
          <p:pic>
            <p:nvPicPr>
              <p:cNvPr id="101" name="Imagen 100">
                <a:extLst>
                  <a:ext uri="{FF2B5EF4-FFF2-40B4-BE49-F238E27FC236}">
                    <a16:creationId xmlns:a16="http://schemas.microsoft.com/office/drawing/2014/main" xmlns="" id="{80210605-0869-4DD7-8BFC-5F7D938652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068"/>
              <a:stretch/>
            </p:blipFill>
            <p:spPr>
              <a:xfrm flipH="1">
                <a:off x="3085912" y="-383456"/>
                <a:ext cx="7036311" cy="5905681"/>
              </a:xfrm>
              <a:prstGeom prst="rect">
                <a:avLst/>
              </a:prstGeom>
            </p:spPr>
          </p:pic>
          <p:grpSp>
            <p:nvGrpSpPr>
              <p:cNvPr id="102" name="Grupo 101">
                <a:extLst>
                  <a:ext uri="{FF2B5EF4-FFF2-40B4-BE49-F238E27FC236}">
                    <a16:creationId xmlns:a16="http://schemas.microsoft.com/office/drawing/2014/main" xmlns="" id="{D4364920-5827-4F6D-80AB-2D35C4FD6A1E}"/>
                  </a:ext>
                </a:extLst>
              </p:cNvPr>
              <p:cNvGrpSpPr/>
              <p:nvPr/>
            </p:nvGrpSpPr>
            <p:grpSpPr>
              <a:xfrm>
                <a:off x="4360668" y="1262953"/>
                <a:ext cx="2404049" cy="1763302"/>
                <a:chOff x="4360668" y="1262953"/>
                <a:chExt cx="2404049" cy="1763302"/>
              </a:xfrm>
            </p:grpSpPr>
            <p:sp>
              <p:nvSpPr>
                <p:cNvPr id="103" name="Rectángulo: esquinas redondeadas 102">
                  <a:extLst>
                    <a:ext uri="{FF2B5EF4-FFF2-40B4-BE49-F238E27FC236}">
                      <a16:creationId xmlns:a16="http://schemas.microsoft.com/office/drawing/2014/main" xmlns="" id="{531998C7-C1AD-4E31-88ED-123A83F06494}"/>
                    </a:ext>
                  </a:extLst>
                </p:cNvPr>
                <p:cNvSpPr/>
                <p:nvPr/>
              </p:nvSpPr>
              <p:spPr>
                <a:xfrm>
                  <a:off x="4360668" y="1262953"/>
                  <a:ext cx="2404049" cy="1763294"/>
                </a:xfrm>
                <a:prstGeom prst="roundRect">
                  <a:avLst>
                    <a:gd name="adj" fmla="val 6473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4" name="Rectángulo 103">
                  <a:extLst>
                    <a:ext uri="{FF2B5EF4-FFF2-40B4-BE49-F238E27FC236}">
                      <a16:creationId xmlns:a16="http://schemas.microsoft.com/office/drawing/2014/main" xmlns="" id="{A21375EC-A0F2-4365-AE08-35A1C2C2CBD5}"/>
                    </a:ext>
                  </a:extLst>
                </p:cNvPr>
                <p:cNvSpPr/>
                <p:nvPr/>
              </p:nvSpPr>
              <p:spPr>
                <a:xfrm>
                  <a:off x="5557896" y="1745981"/>
                  <a:ext cx="1206821" cy="12802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</p:grp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xmlns="" id="{8ABC51AD-A3C6-431A-BAAF-24E767AF7496}"/>
                </a:ext>
              </a:extLst>
            </p:cNvPr>
            <p:cNvSpPr txBox="1"/>
            <p:nvPr/>
          </p:nvSpPr>
          <p:spPr>
            <a:xfrm>
              <a:off x="3457942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5.</a:t>
              </a:r>
              <a:endParaRPr lang="es-CO" sz="1400" dirty="0"/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xmlns="" id="{F1D48DD4-DA14-428C-AA5F-4CAC1476041C}"/>
                </a:ext>
              </a:extLst>
            </p:cNvPr>
            <p:cNvCxnSpPr>
              <a:cxnSpLocks/>
            </p:cNvCxnSpPr>
            <p:nvPr/>
          </p:nvCxnSpPr>
          <p:spPr>
            <a:xfrm>
              <a:off x="4060086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xmlns="" id="{80EC040F-9683-46F0-A371-7A0D372B597F}"/>
                </a:ext>
              </a:extLst>
            </p:cNvPr>
            <p:cNvSpPr txBox="1"/>
            <p:nvPr/>
          </p:nvSpPr>
          <p:spPr>
            <a:xfrm>
              <a:off x="2126320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4.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xmlns="" id="{19F25134-8DFC-46C6-AB48-552EF92BCFD5}"/>
                </a:ext>
              </a:extLst>
            </p:cNvPr>
            <p:cNvSpPr txBox="1"/>
            <p:nvPr/>
          </p:nvSpPr>
          <p:spPr>
            <a:xfrm>
              <a:off x="4893973" y="4630013"/>
              <a:ext cx="320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7.</a:t>
              </a:r>
              <a:endParaRPr lang="es-CO" sz="1400" dirty="0"/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xmlns="" id="{323A1DC0-F1A7-4652-B0D5-924FF275255A}"/>
                </a:ext>
              </a:extLst>
            </p:cNvPr>
            <p:cNvSpPr txBox="1"/>
            <p:nvPr/>
          </p:nvSpPr>
          <p:spPr>
            <a:xfrm>
              <a:off x="5473600" y="4908621"/>
              <a:ext cx="660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8.     9. </a:t>
              </a:r>
              <a:endParaRPr lang="es-CO" sz="1400" dirty="0"/>
            </a:p>
          </p:txBody>
        </p:sp>
        <p:pic>
          <p:nvPicPr>
            <p:cNvPr id="110" name="Imagen 109">
              <a:extLst>
                <a:ext uri="{FF2B5EF4-FFF2-40B4-BE49-F238E27FC236}">
                  <a16:creationId xmlns:a16="http://schemas.microsoft.com/office/drawing/2014/main" xmlns="" id="{D20FE0D3-ED95-4EBA-B0D1-70489C789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8565" r="65171" b="25546"/>
            <a:stretch/>
          </p:blipFill>
          <p:spPr>
            <a:xfrm>
              <a:off x="5691713" y="5311535"/>
              <a:ext cx="320922" cy="282747"/>
            </a:xfrm>
            <a:prstGeom prst="rect">
              <a:avLst/>
            </a:prstGeom>
          </p:spPr>
        </p:pic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xmlns="" id="{C34DA2B1-B539-4C12-8048-A0C0056B7682}"/>
                </a:ext>
              </a:extLst>
            </p:cNvPr>
            <p:cNvSpPr txBox="1"/>
            <p:nvPr/>
          </p:nvSpPr>
          <p:spPr>
            <a:xfrm>
              <a:off x="8846162" y="4919986"/>
              <a:ext cx="41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13.</a:t>
              </a:r>
              <a:endParaRPr lang="es-CO" sz="1400" dirty="0"/>
            </a:p>
          </p:txBody>
        </p:sp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xmlns="" id="{BBC7335C-4B85-4C1D-90F0-ECAA0A59C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8565" r="65171" b="25546"/>
            <a:stretch/>
          </p:blipFill>
          <p:spPr>
            <a:xfrm>
              <a:off x="8846828" y="5311535"/>
              <a:ext cx="320922" cy="282747"/>
            </a:xfrm>
            <a:prstGeom prst="rect">
              <a:avLst/>
            </a:prstGeom>
          </p:spPr>
        </p:pic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xmlns="" id="{0807837A-271D-4F52-8FA7-9A15F39102DE}"/>
                </a:ext>
              </a:extLst>
            </p:cNvPr>
            <p:cNvSpPr txBox="1"/>
            <p:nvPr/>
          </p:nvSpPr>
          <p:spPr>
            <a:xfrm>
              <a:off x="6562797" y="4630013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10.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xmlns="" id="{A098BA90-3FA7-462A-859A-872093287F16}"/>
                </a:ext>
              </a:extLst>
            </p:cNvPr>
            <p:cNvSpPr txBox="1"/>
            <p:nvPr/>
          </p:nvSpPr>
          <p:spPr>
            <a:xfrm>
              <a:off x="9495626" y="4630013"/>
              <a:ext cx="41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14.</a:t>
              </a:r>
              <a:endParaRPr lang="es-CO" sz="1400" dirty="0"/>
            </a:p>
          </p:txBody>
        </p:sp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xmlns="" id="{7D5AF820-C958-4D25-90B5-657B156F5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04711" y="5651642"/>
              <a:ext cx="402473" cy="406362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xmlns="" id="{25961071-F948-4874-A680-60A59B366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49681" y="5651642"/>
              <a:ext cx="402473" cy="406362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xmlns="" id="{312809C6-4345-4D37-8016-3C7F9E64D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87150" y="5651642"/>
              <a:ext cx="402473" cy="406362"/>
            </a:xfrm>
            <a:prstGeom prst="rect">
              <a:avLst/>
            </a:prstGeom>
          </p:spPr>
        </p:pic>
        <p:cxnSp>
          <p:nvCxnSpPr>
            <p:cNvPr id="118" name="Conector: angular 117">
              <a:extLst>
                <a:ext uri="{FF2B5EF4-FFF2-40B4-BE49-F238E27FC236}">
                  <a16:creationId xmlns:a16="http://schemas.microsoft.com/office/drawing/2014/main" xmlns="" id="{CB8927AA-F3D6-44B9-93B6-B8BD7F057681}"/>
                </a:ext>
              </a:extLst>
            </p:cNvPr>
            <p:cNvCxnSpPr>
              <a:stCxn id="95" idx="2"/>
              <a:endCxn id="92" idx="2"/>
            </p:cNvCxnSpPr>
            <p:nvPr/>
          </p:nvCxnSpPr>
          <p:spPr>
            <a:xfrm rot="5400000" flipH="1">
              <a:off x="1521041" y="4941070"/>
              <a:ext cx="38104" cy="1286563"/>
            </a:xfrm>
            <a:prstGeom prst="bentConnector3">
              <a:avLst>
                <a:gd name="adj1" fmla="val -44845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xmlns="" id="{84423416-B1EC-4BCC-9A09-CB788443E36C}"/>
                </a:ext>
              </a:extLst>
            </p:cNvPr>
            <p:cNvSpPr txBox="1"/>
            <p:nvPr/>
          </p:nvSpPr>
          <p:spPr>
            <a:xfrm>
              <a:off x="7237555" y="4929307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11.     12.</a:t>
              </a:r>
              <a:endParaRPr lang="es-CO" sz="1400" dirty="0"/>
            </a:p>
          </p:txBody>
        </p:sp>
        <p:pic>
          <p:nvPicPr>
            <p:cNvPr id="120" name="Imagen 119">
              <a:extLst>
                <a:ext uri="{FF2B5EF4-FFF2-40B4-BE49-F238E27FC236}">
                  <a16:creationId xmlns:a16="http://schemas.microsoft.com/office/drawing/2014/main" xmlns="" id="{3914454E-4F52-4EE1-A0D1-207FD0BA1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8565" r="65171" b="25546"/>
            <a:stretch/>
          </p:blipFill>
          <p:spPr>
            <a:xfrm>
              <a:off x="7566212" y="5311535"/>
              <a:ext cx="320922" cy="282747"/>
            </a:xfrm>
            <a:prstGeom prst="rect">
              <a:avLst/>
            </a:prstGeom>
          </p:spPr>
        </p:pic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xmlns="" id="{E3D0CFC1-2B51-4739-B9D5-ADF7FF95E0C7}"/>
                </a:ext>
              </a:extLst>
            </p:cNvPr>
            <p:cNvSpPr/>
            <p:nvPr/>
          </p:nvSpPr>
          <p:spPr>
            <a:xfrm>
              <a:off x="4235267" y="4893789"/>
              <a:ext cx="3209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6.</a:t>
              </a:r>
              <a:endParaRPr lang="es-CO" sz="1400" dirty="0"/>
            </a:p>
          </p:txBody>
        </p:sp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xmlns="" id="{FB5AA8EA-49D3-4583-91F4-2DA69E929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5"/>
            <a:stretch/>
          </p:blipFill>
          <p:spPr>
            <a:xfrm>
              <a:off x="8045653" y="4943108"/>
              <a:ext cx="720173" cy="622191"/>
            </a:xfrm>
            <a:prstGeom prst="rect">
              <a:avLst/>
            </a:prstGeom>
          </p:spPr>
        </p:pic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xmlns="" id="{696A3FC4-954F-4BCC-828D-A6D66E9D7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142" y="5264907"/>
              <a:ext cx="95889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xmlns="" id="{5A9BA38E-2B70-4FA2-88BF-CEA01569C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196" y="5264907"/>
              <a:ext cx="95889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xmlns="" id="{D551DF2A-0C0D-4450-B009-21C890B6E0BB}"/>
                </a:ext>
              </a:extLst>
            </p:cNvPr>
            <p:cNvCxnSpPr>
              <a:cxnSpLocks/>
            </p:cNvCxnSpPr>
            <p:nvPr/>
          </p:nvCxnSpPr>
          <p:spPr>
            <a:xfrm>
              <a:off x="8746665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xmlns="" id="{6B93CFA4-24D2-4921-9CD6-AB1D80B91ACD}"/>
                </a:ext>
              </a:extLst>
            </p:cNvPr>
            <p:cNvSpPr txBox="1"/>
            <p:nvPr/>
          </p:nvSpPr>
          <p:spPr>
            <a:xfrm>
              <a:off x="10390804" y="493847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15.</a:t>
              </a:r>
            </a:p>
          </p:txBody>
        </p:sp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xmlns="" id="{044ABB9A-2C70-4813-95D0-24C084FFA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8565" r="65171" b="25546"/>
            <a:stretch/>
          </p:blipFill>
          <p:spPr>
            <a:xfrm>
              <a:off x="10391470" y="5311535"/>
              <a:ext cx="320922" cy="282747"/>
            </a:xfrm>
            <a:prstGeom prst="rect">
              <a:avLst/>
            </a:prstGeom>
          </p:spPr>
        </p:pic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xmlns="" id="{87B814A3-3FF3-482E-BA44-F8984B4305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07" y="5264907"/>
              <a:ext cx="611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Rectangle 18">
            <a:extLst>
              <a:ext uri="{FF2B5EF4-FFF2-40B4-BE49-F238E27FC236}">
                <a16:creationId xmlns:a16="http://schemas.microsoft.com/office/drawing/2014/main" xmlns="" id="{3A6C22C1-165C-4ED3-8D75-311A20022C16}"/>
              </a:ext>
            </a:extLst>
          </p:cNvPr>
          <p:cNvSpPr txBox="1">
            <a:spLocks noChangeArrowheads="1"/>
          </p:cNvSpPr>
          <p:nvPr/>
        </p:nvSpPr>
        <p:spPr>
          <a:xfrm>
            <a:off x="2238672" y="361523"/>
            <a:ext cx="7573749" cy="365543"/>
          </a:xfrm>
          <a:prstGeom prst="rect">
            <a:avLst/>
          </a:prstGeom>
        </p:spPr>
        <p:txBody>
          <a:bodyPr vert="horz" lIns="117226" tIns="58613" rIns="117226" bIns="58613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solidFill>
                  <a:schemeClr val="accent1">
                    <a:lumMod val="75000"/>
                  </a:schemeClr>
                </a:solidFill>
              </a:rPr>
              <a:t>Pasos de ejecución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903" y="5992308"/>
            <a:ext cx="496047" cy="49604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1399" y="5711797"/>
            <a:ext cx="496047" cy="49604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3502" y="5740658"/>
            <a:ext cx="496047" cy="49604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966" y="3811147"/>
            <a:ext cx="678334" cy="612154"/>
          </a:xfrm>
          <a:prstGeom prst="rect">
            <a:avLst/>
          </a:prstGeom>
        </p:spPr>
      </p:pic>
      <p:pic>
        <p:nvPicPr>
          <p:cNvPr id="59" name="Imagen 115">
            <a:extLst>
              <a:ext uri="{FF2B5EF4-FFF2-40B4-BE49-F238E27FC236}">
                <a16:creationId xmlns:a16="http://schemas.microsoft.com/office/drawing/2014/main" xmlns="" id="{25961071-F948-4874-A680-60A59B3665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996" y="5804039"/>
            <a:ext cx="402473" cy="406362"/>
          </a:xfrm>
          <a:prstGeom prst="rect">
            <a:avLst/>
          </a:prstGeom>
        </p:spPr>
      </p:pic>
      <p:pic>
        <p:nvPicPr>
          <p:cNvPr id="60" name="Imagen 115">
            <a:extLst>
              <a:ext uri="{FF2B5EF4-FFF2-40B4-BE49-F238E27FC236}">
                <a16:creationId xmlns:a16="http://schemas.microsoft.com/office/drawing/2014/main" xmlns="" id="{25961071-F948-4874-A680-60A59B3665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1780" y="977993"/>
            <a:ext cx="402473" cy="40636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01" y="3819247"/>
            <a:ext cx="678334" cy="612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211" y="4314658"/>
            <a:ext cx="519489" cy="519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5997" y="4426501"/>
            <a:ext cx="2395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CO" sz="1050" dirty="0" smtClean="0"/>
              <a:t>Generación Pallets Pedido Adicional</a:t>
            </a:r>
          </a:p>
          <a:p>
            <a:pPr marL="171450" indent="-171450">
              <a:buFont typeface="Arial"/>
              <a:buChar char="•"/>
            </a:pPr>
            <a:r>
              <a:rPr lang="es-CO" sz="1050" dirty="0" smtClean="0"/>
              <a:t>Estado de Resultados del modelo</a:t>
            </a:r>
            <a:endParaRPr lang="es-CO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0394710" y="4420167"/>
            <a:ext cx="2099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CO" sz="1050" dirty="0" smtClean="0"/>
              <a:t>Validación Plan Furgones</a:t>
            </a:r>
          </a:p>
          <a:p>
            <a:pPr marL="171450" indent="-171450">
              <a:buFont typeface="Arial"/>
              <a:buChar char="•"/>
            </a:pPr>
            <a:r>
              <a:rPr lang="es-CO" sz="1050" dirty="0" smtClean="0"/>
              <a:t>Corrida Furgones Perecibles</a:t>
            </a:r>
            <a:endParaRPr lang="es-CO" sz="1050" dirty="0"/>
          </a:p>
        </p:txBody>
      </p:sp>
      <p:cxnSp>
        <p:nvCxnSpPr>
          <p:cNvPr id="67" name="Conector recto de flecha 95">
            <a:extLst>
              <a:ext uri="{FF2B5EF4-FFF2-40B4-BE49-F238E27FC236}">
                <a16:creationId xmlns:a16="http://schemas.microsoft.com/office/drawing/2014/main" xmlns="" id="{4603297B-1B0E-4050-873F-85FFA3ED0A35}"/>
              </a:ext>
            </a:extLst>
          </p:cNvPr>
          <p:cNvCxnSpPr>
            <a:cxnSpLocks/>
          </p:cNvCxnSpPr>
          <p:nvPr/>
        </p:nvCxnSpPr>
        <p:spPr>
          <a:xfrm>
            <a:off x="1239004" y="4493766"/>
            <a:ext cx="6110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Picture 72" descr="mage result for luna icon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4" y="3636438"/>
            <a:ext cx="555675" cy="61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mage result for sol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935" y="3590734"/>
            <a:ext cx="570106" cy="6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18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9368" y="37683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1600" dirty="0">
                <a:solidFill>
                  <a:schemeClr val="bg2">
                    <a:lumMod val="50000"/>
                  </a:schemeClr>
                </a:solidFill>
              </a:rPr>
              <a:t>Ing. Carlos Mario Socarrás M.Sc.</a:t>
            </a:r>
          </a:p>
          <a:p>
            <a:r>
              <a:rPr lang="sk-SK" sz="1600" dirty="0">
                <a:solidFill>
                  <a:schemeClr val="bg2">
                    <a:lumMod val="50000"/>
                  </a:schemeClr>
                </a:solidFill>
              </a:rPr>
              <a:t>Managing Director </a:t>
            </a:r>
          </a:p>
          <a:p>
            <a:r>
              <a:rPr lang="is-IS" sz="1600" dirty="0">
                <a:solidFill>
                  <a:schemeClr val="bg2">
                    <a:lumMod val="50000"/>
                  </a:schemeClr>
                </a:solidFill>
              </a:rPr>
              <a:t>Movil (+57) 300 5685336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hlinkClick r:id="rId3"/>
              </a:rPr>
              <a:t>carlos.socarras@smart-bp.com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www.smart-bp.com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s-CO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4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38420</TotalTime>
  <Words>448</Words>
  <Application>Microsoft Macintosh PowerPoint</Application>
  <PresentationFormat>Custom</PresentationFormat>
  <Paragraphs>100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Plan de integración de modelos  Corporación Favorita, Noviembre 2018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Arevalo Contreras</dc:creator>
  <cp:lastModifiedBy>Mario Socarras</cp:lastModifiedBy>
  <cp:revision>275</cp:revision>
  <dcterms:created xsi:type="dcterms:W3CDTF">2017-06-20T13:44:20Z</dcterms:created>
  <dcterms:modified xsi:type="dcterms:W3CDTF">2019-02-08T04:30:09Z</dcterms:modified>
</cp:coreProperties>
</file>