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71" r:id="rId14"/>
    <p:sldId id="262" r:id="rId15"/>
    <p:sldId id="269" r:id="rId16"/>
    <p:sldId id="263" r:id="rId17"/>
    <p:sldId id="27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9BB22E4-BAFD-44E5-B87D-55E28FA2757D}">
          <p14:sldIdLst>
            <p14:sldId id="256"/>
            <p14:sldId id="272"/>
            <p14:sldId id="257"/>
            <p14:sldId id="258"/>
            <p14:sldId id="259"/>
            <p14:sldId id="260"/>
            <p14:sldId id="261"/>
            <p14:sldId id="264"/>
            <p14:sldId id="265"/>
            <p14:sldId id="266"/>
            <p14:sldId id="267"/>
            <p14:sldId id="268"/>
            <p14:sldId id="271"/>
            <p14:sldId id="262"/>
            <p14:sldId id="269"/>
            <p14:sldId id="263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T" initials="AT" lastIdx="5" clrIdx="0">
    <p:extLst>
      <p:ext uri="{19B8F6BF-5375-455C-9EA6-DF929625EA0E}">
        <p15:presenceInfo xmlns:p15="http://schemas.microsoft.com/office/powerpoint/2012/main" userId="273f916f6534860d" providerId="Windows Live"/>
      </p:ext>
    </p:extLst>
  </p:cmAuthor>
  <p:cmAuthor id="2" name="ПК" initials="П" lastIdx="4" clrIdx="1">
    <p:extLst>
      <p:ext uri="{19B8F6BF-5375-455C-9EA6-DF929625EA0E}">
        <p15:presenceInfo xmlns:p15="http://schemas.microsoft.com/office/powerpoint/2012/main" userId="ПК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FDD"/>
    <a:srgbClr val="E6FECE"/>
    <a:srgbClr val="E5E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83" d="100"/>
          <a:sy n="83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13:28:08.092" idx="3">
    <p:pos x="10" y="10"/>
    <p:text>Нужны номера слайдов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13:28:23.393" idx="4">
    <p:pos x="10" y="10"/>
    <p:text>Нужен заголовок слайда</p:text>
    <p:extLst>
      <p:ext uri="{C676402C-5697-4E1C-873F-D02D1690AC5C}">
        <p15:threadingInfo xmlns:p15="http://schemas.microsoft.com/office/powerpoint/2012/main" timeZoneBias="-180"/>
      </p:ext>
    </p:extLst>
  </p:cm>
  <p:cm authorId="2" dt="2021-06-06T18:41:24.981" idx="3">
    <p:pos x="10" y="146"/>
    <p:text>Исправлено</p:text>
    <p:extLst>
      <p:ext uri="{C676402C-5697-4E1C-873F-D02D1690AC5C}">
        <p15:threadingInfo xmlns:p15="http://schemas.microsoft.com/office/powerpoint/2012/main" timeZoneBias="-180">
          <p15:parentCm authorId="1" idx="4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13:28:39.280" idx="5">
    <p:pos x="10" y="10"/>
    <p:text>Название должно быть "русским"</p:text>
    <p:extLst>
      <p:ext uri="{C676402C-5697-4E1C-873F-D02D1690AC5C}">
        <p15:threadingInfo xmlns:p15="http://schemas.microsoft.com/office/powerpoint/2012/main" timeZoneBias="-180"/>
      </p:ext>
    </p:extLst>
  </p:cm>
  <p:cm authorId="2" dt="2021-06-06T18:41:32.140" idx="4">
    <p:pos x="10" y="146"/>
    <p:text>Исправлено</p:text>
    <p:extLst>
      <p:ext uri="{C676402C-5697-4E1C-873F-D02D1690AC5C}">
        <p15:threadingInfo xmlns:p15="http://schemas.microsoft.com/office/powerpoint/2012/main" timeZoneBias="-180">
          <p15:parentCm authorId="1" idx="5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13:25:17.878" idx="1">
    <p:pos x="10" y="10"/>
    <p:text>Стоит перерисовать средствами PP, сомтрится не очень сейчас</p:text>
    <p:extLst>
      <p:ext uri="{C676402C-5697-4E1C-873F-D02D1690AC5C}">
        <p15:threadingInfo xmlns:p15="http://schemas.microsoft.com/office/powerpoint/2012/main" timeZoneBias="-180"/>
      </p:ext>
    </p:extLst>
  </p:cm>
  <p:cm authorId="2" dt="2021-06-06T18:41:06.332" idx="1">
    <p:pos x="10" y="146"/>
    <p:text>Исправлено</p:text>
    <p:extLst>
      <p:ext uri="{C676402C-5697-4E1C-873F-D02D1690AC5C}">
        <p15:threadingInfo xmlns:p15="http://schemas.microsoft.com/office/powerpoint/2012/main" timeZoneBias="-180">
          <p15:parentCm authorId="1" idx="1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13:26:22.548" idx="2">
    <p:pos x="10" y="10"/>
    <p:text>Стоит заполнить левую часть, пудут вопросы.</p:text>
    <p:extLst>
      <p:ext uri="{C676402C-5697-4E1C-873F-D02D1690AC5C}">
        <p15:threadingInfo xmlns:p15="http://schemas.microsoft.com/office/powerpoint/2012/main" timeZoneBias="-180"/>
      </p:ext>
    </p:extLst>
  </p:cm>
  <p:cm authorId="2" dt="2021-06-06T18:41:19.468" idx="2">
    <p:pos x="10" y="146"/>
    <p:text>Исправлено</p:text>
    <p:extLst>
      <p:ext uri="{C676402C-5697-4E1C-873F-D02D1690AC5C}">
        <p15:threadingInfo xmlns:p15="http://schemas.microsoft.com/office/powerpoint/2012/main" timeZoneBias="-180">
          <p15:parentCm authorId="1" idx="2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05A8C-8C1B-4C2F-A402-21DEAE3D6844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B7EEF-81B5-465F-8969-BC9D636DC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84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84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 можно посмотреть на стр. 46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89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</a:t>
            </a:r>
            <a:r>
              <a:rPr lang="ru-RU" baseline="0" dirty="0" smtClean="0"/>
              <a:t> можно посмотреть на стр. 53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735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</a:t>
            </a:r>
            <a:r>
              <a:rPr lang="ru-RU" baseline="0" dirty="0" smtClean="0"/>
              <a:t> можно прочитать на стр. 65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205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</a:t>
            </a:r>
            <a:r>
              <a:rPr lang="ru-RU" baseline="0" dirty="0" smtClean="0"/>
              <a:t> можно прочитать на стр. 65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825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Прочие расходы составляют 30% от суммы затрат.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568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Разработки диплома</a:t>
            </a:r>
            <a:r>
              <a:rPr lang="ru-RU" baseline="0" dirty="0"/>
              <a:t> – задача не из легких. А что мы делаем, когда встречаем на своем пути трудные задачи? Применяем декомпозицию – разбиваем эту задачу на несколько задач попроще.</a:t>
            </a:r>
          </a:p>
          <a:p>
            <a:r>
              <a:rPr lang="ru-RU" baseline="0" dirty="0"/>
              <a:t>Таким образом, есть список задач: анализ предметной области, анализ требований, проектирование, разработка, тестирование и внедрение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869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Amazon</a:t>
            </a:r>
            <a:r>
              <a:rPr lang="en-US" baseline="0" dirty="0"/>
              <a:t> SES –</a:t>
            </a:r>
            <a:r>
              <a:rPr lang="ru-RU" baseline="0" dirty="0"/>
              <a:t> быстрая интеграция, скорость отправки снижена – сложный алгоритм определения пути, относительная ненадежность.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Sendpulse</a:t>
            </a:r>
            <a:r>
              <a:rPr lang="ru-RU" baseline="0" dirty="0" smtClean="0"/>
              <a:t> –</a:t>
            </a:r>
            <a:r>
              <a:rPr lang="en-US" baseline="0" dirty="0" smtClean="0"/>
              <a:t> </a:t>
            </a:r>
            <a:r>
              <a:rPr lang="ru-RU" baseline="0" dirty="0" smtClean="0"/>
              <a:t>часто меняющийся </a:t>
            </a:r>
            <a:r>
              <a:rPr lang="en-US" baseline="0" dirty="0" smtClean="0"/>
              <a:t>API</a:t>
            </a:r>
            <a:r>
              <a:rPr lang="ru-RU" baseline="0" dirty="0" smtClean="0"/>
              <a:t>, не очень оперативная поддержка.</a:t>
            </a:r>
            <a:endParaRPr lang="en-US" baseline="0" dirty="0"/>
          </a:p>
          <a:p>
            <a:r>
              <a:rPr lang="en-US" baseline="0" dirty="0"/>
              <a:t>Tin-cat </a:t>
            </a:r>
            <a:r>
              <a:rPr lang="en-US" baseline="0" dirty="0" err="1"/>
              <a:t>emailqueue</a:t>
            </a:r>
            <a:r>
              <a:rPr lang="ru-RU" baseline="0" dirty="0"/>
              <a:t> – пример очереди для асинхронной отправки сообщений. Недостаток – ненадежность.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801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713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Посмотреть</a:t>
            </a:r>
            <a:r>
              <a:rPr lang="ru-RU" baseline="0" dirty="0"/>
              <a:t> поближе можно на </a:t>
            </a:r>
            <a:r>
              <a:rPr lang="ru-RU" baseline="0" dirty="0" smtClean="0"/>
              <a:t>стр. 37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13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Посмотреть</a:t>
            </a:r>
            <a:r>
              <a:rPr lang="ru-RU" baseline="0" dirty="0"/>
              <a:t> поближе можно на </a:t>
            </a:r>
            <a:r>
              <a:rPr lang="ru-RU" baseline="0" dirty="0" smtClean="0"/>
              <a:t>стр.42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840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Подробнее на</a:t>
            </a:r>
            <a:r>
              <a:rPr lang="ru-RU" baseline="0" dirty="0"/>
              <a:t> стр. </a:t>
            </a:r>
            <a:r>
              <a:rPr lang="ru-RU" baseline="0" dirty="0" smtClean="0"/>
              <a:t>19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493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 на стр. 21-22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579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Подробнее на стр. 21-22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86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860D-39D6-4BDE-91B9-E38B08A0C4E6}" type="datetime1">
              <a:rPr lang="ru-RU" smtClean="0"/>
              <a:t>19.06.2021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15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C9CF-2BB3-4490-9513-A5AB863A3A38}" type="datetime1">
              <a:rPr lang="ru-RU" smtClean="0"/>
              <a:t>19.06.2021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59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F56E-2CBE-425D-8373-B91AF1E5C7E7}" type="datetime1">
              <a:rPr lang="ru-RU" smtClean="0"/>
              <a:t>19.06.2021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80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49A9-977A-43CD-A59D-C38B1184DFE7}" type="datetime1">
              <a:rPr lang="ru-RU" smtClean="0"/>
              <a:t>19.06.2021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15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1970-F9CB-4138-9D72-3A00CBC3131C}" type="datetime1">
              <a:rPr lang="ru-RU" smtClean="0"/>
              <a:t>19.06.2021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77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9CB9-8A75-453F-868A-1D8C5136A18C}" type="datetime1">
              <a:rPr lang="ru-RU" smtClean="0"/>
              <a:t>19.06.2021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8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A8C9-76EA-4734-AEF9-BEF4AB8601D4}" type="datetime1">
              <a:rPr lang="ru-RU" smtClean="0"/>
              <a:t>19.06.2021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8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2E88-E92B-485F-9F32-1C5CA4B16DC1}" type="datetime1">
              <a:rPr lang="ru-RU" smtClean="0"/>
              <a:t>19.06.2021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97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90BA-54F1-45E0-82D9-41456BE83BB0}" type="datetime1">
              <a:rPr lang="ru-RU" smtClean="0"/>
              <a:t>19.06.2021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42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7-BF0E-4209-8681-9B9CB3C5474C}" type="datetime1">
              <a:rPr lang="ru-RU" smtClean="0"/>
              <a:t>19.06.2021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82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D84B-839E-4C02-9CED-F26CE3CF0733}" type="datetime1">
              <a:rPr lang="ru-RU" smtClean="0"/>
              <a:t>19.06.2021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91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967E-BDBA-485D-95AE-368FF1915310}" type="datetime1">
              <a:rPr lang="ru-RU" smtClean="0"/>
              <a:t>19.06.2021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56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6771" y="542499"/>
            <a:ext cx="10861288" cy="2880925"/>
          </a:xfrm>
        </p:spPr>
        <p:txBody>
          <a:bodyPr>
            <a:noAutofit/>
          </a:bodyPr>
          <a:lstStyle/>
          <a:p>
            <a:r>
              <a:rPr lang="ru-RU" sz="3200" dirty="0">
                <a:latin typeface="Lato" panose="020F0502020204030203" pitchFamily="34" charset="0"/>
                <a:cs typeface="Lato" panose="020F0502020204030203" pitchFamily="34" charset="0"/>
              </a:rPr>
              <a:t>Тема: </a:t>
            </a:r>
            <a:r>
              <a:rPr lang="ru-RU" sz="3600" b="1" dirty="0">
                <a:latin typeface="Lato" panose="020F0502020204030203" pitchFamily="34" charset="0"/>
                <a:cs typeface="Lato" panose="020F0502020204030203" pitchFamily="34" charset="0"/>
              </a:rPr>
              <a:t>Проектирование программного комплекса управления надежной отправкой электронных писем с реализацией основного механизма рассылки и пользовательского </a:t>
            </a:r>
            <a:r>
              <a:rPr lang="ru-RU" sz="3600" b="1" dirty="0" smtClean="0">
                <a:latin typeface="Lato" panose="020F0502020204030203" pitchFamily="34" charset="0"/>
                <a:cs typeface="Lato" panose="020F0502020204030203" pitchFamily="34" charset="0"/>
              </a:rPr>
              <a:t>интерфейса</a:t>
            </a:r>
            <a:r>
              <a:rPr lang="ru-RU" sz="3600" dirty="0" smtClean="0">
                <a:latin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ru-RU" sz="3600" dirty="0" smtClean="0">
                <a:latin typeface="Lato" panose="020F0502020204030203" pitchFamily="34" charset="0"/>
                <a:cs typeface="Lato" panose="020F0502020204030203" pitchFamily="34" charset="0"/>
              </a:rPr>
            </a:br>
            <a:endParaRPr lang="ru-RU" sz="36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64059" y="440492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2800" dirty="0">
                <a:latin typeface="Lato" panose="020F0502020204030203" pitchFamily="34" charset="0"/>
                <a:cs typeface="Lato" panose="020F0502020204030203" pitchFamily="34" charset="0"/>
              </a:rPr>
              <a:t>Группа: О-17-ПРИ-рпс-б</a:t>
            </a:r>
          </a:p>
          <a:p>
            <a:pPr algn="r"/>
            <a:r>
              <a:rPr lang="ru-RU" sz="2800" dirty="0">
                <a:latin typeface="Lato" panose="020F0502020204030203" pitchFamily="34" charset="0"/>
                <a:cs typeface="Lato" panose="020F0502020204030203" pitchFamily="34" charset="0"/>
              </a:rPr>
              <a:t>Студент: Сухарев Евгений</a:t>
            </a:r>
          </a:p>
          <a:p>
            <a:pPr algn="r"/>
            <a:r>
              <a:rPr lang="ru-RU" sz="2800" dirty="0">
                <a:latin typeface="Lato" panose="020F0502020204030203" pitchFamily="34" charset="0"/>
                <a:cs typeface="Lato" panose="020F0502020204030203" pitchFamily="34" charset="0"/>
              </a:rPr>
              <a:t>Руководитель: к.т.н. доц. </a:t>
            </a:r>
            <a:r>
              <a:rPr lang="ru-RU" sz="2800" dirty="0" err="1">
                <a:latin typeface="Lato" panose="020F0502020204030203" pitchFamily="34" charset="0"/>
                <a:cs typeface="Lato" panose="020F0502020204030203" pitchFamily="34" charset="0"/>
              </a:rPr>
              <a:t>Трубаков</a:t>
            </a:r>
            <a:r>
              <a:rPr lang="ru-RU" sz="2800" dirty="0">
                <a:latin typeface="Lato" panose="020F0502020204030203" pitchFamily="34" charset="0"/>
                <a:cs typeface="Lato" panose="020F0502020204030203" pitchFamily="34" charset="0"/>
              </a:rPr>
              <a:t> А.О.</a:t>
            </a:r>
          </a:p>
        </p:txBody>
      </p:sp>
    </p:spTree>
    <p:extLst>
      <p:ext uri="{BB962C8B-B14F-4D97-AF65-F5344CB8AC3E}">
        <p14:creationId xmlns:p14="http://schemas.microsoft.com/office/powerpoint/2010/main" val="23250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19050"/>
            <a:ext cx="10249383" cy="1325563"/>
          </a:xfrm>
        </p:spPr>
        <p:txBody>
          <a:bodyPr/>
          <a:lstStyle/>
          <a:p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Модель бизнес-процесса</a:t>
            </a:r>
            <a:r>
              <a:rPr lang="en-US" dirty="0" smtClean="0">
                <a:latin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Фрагмент 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I</a:t>
            </a: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10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447800" y="1109663"/>
            <a:ext cx="8820150" cy="546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447" y="28575"/>
            <a:ext cx="10309833" cy="1325563"/>
          </a:xfrm>
        </p:spPr>
        <p:txBody>
          <a:bodyPr/>
          <a:lstStyle/>
          <a:p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Модель бизнес-процесса</a:t>
            </a:r>
            <a:r>
              <a:rPr lang="en-US" dirty="0" smtClean="0">
                <a:latin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Фрагмент 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II</a:t>
            </a: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49334" y="1157970"/>
            <a:ext cx="8585200" cy="536597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11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8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Диаграмма классов фоновой службы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12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46" y="1323657"/>
            <a:ext cx="10044029" cy="470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1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29382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Lato"/>
              </a:rPr>
              <a:t>Балансировка нагрузки</a:t>
            </a:r>
            <a:endParaRPr lang="ru-RU" dirty="0">
              <a:latin typeface="Lato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</a:rPr>
              <a:t>13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6" name="Рисунок 5" descr="D:\Eugene\Дипломная работа\MessageDeliveryService\Балансировка нагрузки\Схема взаимодействия серверов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47" y="2880508"/>
            <a:ext cx="7648576" cy="334867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685800" y="1554945"/>
            <a:ext cx="3600450" cy="1013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Виды балансировки:</a:t>
            </a:r>
          </a:p>
          <a:p>
            <a:r>
              <a:rPr lang="en-US" dirty="0" smtClean="0"/>
              <a:t>Round Robin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864045" y="2043131"/>
            <a:ext cx="3879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/>
              </a:rPr>
              <a:t>Weighted Round </a:t>
            </a:r>
            <a:r>
              <a:rPr lang="en-US" sz="2800" dirty="0" smtClean="0">
                <a:latin typeface="Lato" panose="020F0502020204030203"/>
              </a:rPr>
              <a:t>Robin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92277" y="2045503"/>
            <a:ext cx="31798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/>
              </a:rPr>
              <a:t>Least </a:t>
            </a:r>
            <a:r>
              <a:rPr lang="en-US" sz="2800" dirty="0" smtClean="0">
                <a:latin typeface="Lato" panose="020F0502020204030203"/>
              </a:rPr>
              <a:t>Connections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6609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2587" y="233332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Организационная структура проекта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14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882661" y="1634637"/>
            <a:ext cx="2426677" cy="8323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Менеджер проекта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166446" y="3214627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Системный аналитик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166446" y="4237891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Бизнес-аналитик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214437" y="4257948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Разработчик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638791" y="5374800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Тестировщик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419493" y="3214627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Специалист по внедрению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795713" y="4237891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Дизайнер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5" idx="2"/>
            <a:endCxn id="6" idx="3"/>
          </p:cNvCxnSpPr>
          <p:nvPr/>
        </p:nvCxnSpPr>
        <p:spPr>
          <a:xfrm flipH="1">
            <a:off x="3100753" y="2466975"/>
            <a:ext cx="2995247" cy="115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2"/>
            <a:endCxn id="7" idx="3"/>
          </p:cNvCxnSpPr>
          <p:nvPr/>
        </p:nvCxnSpPr>
        <p:spPr>
          <a:xfrm flipH="1">
            <a:off x="3100753" y="2466975"/>
            <a:ext cx="2995247" cy="217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5" idx="2"/>
            <a:endCxn id="8" idx="0"/>
          </p:cNvCxnSpPr>
          <p:nvPr/>
        </p:nvCxnSpPr>
        <p:spPr>
          <a:xfrm flipH="1">
            <a:off x="5181591" y="2466975"/>
            <a:ext cx="914409" cy="179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2"/>
            <a:endCxn id="11" idx="0"/>
          </p:cNvCxnSpPr>
          <p:nvPr/>
        </p:nvCxnSpPr>
        <p:spPr>
          <a:xfrm>
            <a:off x="6096000" y="2466975"/>
            <a:ext cx="1666867" cy="177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5" idx="2"/>
            <a:endCxn id="9" idx="0"/>
          </p:cNvCxnSpPr>
          <p:nvPr/>
        </p:nvCxnSpPr>
        <p:spPr>
          <a:xfrm>
            <a:off x="6096000" y="2466975"/>
            <a:ext cx="509945" cy="290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5" idx="2"/>
            <a:endCxn id="10" idx="0"/>
          </p:cNvCxnSpPr>
          <p:nvPr/>
        </p:nvCxnSpPr>
        <p:spPr>
          <a:xfrm>
            <a:off x="6096000" y="2466975"/>
            <a:ext cx="4290647" cy="74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1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766" y="866161"/>
            <a:ext cx="5368834" cy="55464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177358" y="96720"/>
            <a:ext cx="119066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latin typeface="Lato" panose="020F0502020204030203" pitchFamily="34" charset="0"/>
                <a:cs typeface="Lato" panose="020F0502020204030203" pitchFamily="34" charset="0"/>
              </a:rPr>
              <a:t>Табличное </a:t>
            </a:r>
            <a:r>
              <a:rPr lang="ru-RU" sz="4400" dirty="0" smtClean="0">
                <a:latin typeface="Lato" panose="020F0502020204030203" pitchFamily="34" charset="0"/>
                <a:cs typeface="Lato" panose="020F0502020204030203" pitchFamily="34" charset="0"/>
              </a:rPr>
              <a:t>представление</a:t>
            </a:r>
            <a:r>
              <a:rPr lang="en-US" sz="4400" dirty="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ru-RU" sz="4400" dirty="0" smtClean="0">
                <a:latin typeface="Lato" panose="020F0502020204030203" pitchFamily="34" charset="0"/>
                <a:cs typeface="Lato" panose="020F0502020204030203" pitchFamily="34" charset="0"/>
              </a:rPr>
              <a:t>диаграммы </a:t>
            </a:r>
            <a:r>
              <a:rPr lang="ru-RU" sz="4400" dirty="0" err="1">
                <a:latin typeface="Lato" panose="020F0502020204030203" pitchFamily="34" charset="0"/>
                <a:cs typeface="Lato" panose="020F0502020204030203" pitchFamily="34" charset="0"/>
              </a:rPr>
              <a:t>Ганта</a:t>
            </a:r>
            <a:endParaRPr lang="ru-RU" sz="4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15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9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30200" y="-18557"/>
            <a:ext cx="11500565" cy="6876557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16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7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9074"/>
            <a:ext cx="10515600" cy="1325563"/>
          </a:xfrm>
        </p:spPr>
        <p:txBody>
          <a:bodyPr/>
          <a:lstStyle/>
          <a:p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4637"/>
            <a:ext cx="5835316" cy="476525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3600" dirty="0">
                <a:latin typeface="Lato" panose="020F0502020204030203" pitchFamily="34" charset="0"/>
                <a:cs typeface="Lato" panose="020F0502020204030203" pitchFamily="34" charset="0"/>
              </a:rPr>
              <a:t>Программный комплекс спроектирован и частично разработан</a:t>
            </a:r>
          </a:p>
          <a:p>
            <a:pPr algn="just"/>
            <a:endParaRPr lang="en-US" sz="3600" dirty="0" smtClean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ru-RU" sz="3600" dirty="0" smtClean="0">
                <a:latin typeface="Lato" panose="020F0502020204030203" pitchFamily="34" charset="0"/>
                <a:cs typeface="Lato" panose="020F0502020204030203" pitchFamily="34" charset="0"/>
              </a:rPr>
              <a:t>Программный </a:t>
            </a:r>
            <a:r>
              <a:rPr lang="ru-RU" sz="3600" dirty="0">
                <a:latin typeface="Lato" panose="020F0502020204030203" pitchFamily="34" charset="0"/>
                <a:cs typeface="Lato" panose="020F0502020204030203" pitchFamily="34" charset="0"/>
              </a:rPr>
              <a:t>комплекс внедрен в </a:t>
            </a:r>
            <a:r>
              <a:rPr lang="ru-RU" sz="3600" dirty="0" smtClean="0">
                <a:latin typeface="Lato" panose="020F0502020204030203" pitchFamily="34" charset="0"/>
                <a:cs typeface="Lato" panose="020F0502020204030203" pitchFamily="34" charset="0"/>
              </a:rPr>
              <a:t>ПланФакт</a:t>
            </a:r>
          </a:p>
          <a:p>
            <a:pPr algn="just"/>
            <a:endParaRPr lang="ru-RU" sz="36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ru-RU" sz="3600" dirty="0" smtClean="0">
                <a:latin typeface="Lato" panose="020F0502020204030203" pitchFamily="34" charset="0"/>
                <a:cs typeface="Lato" panose="020F0502020204030203" pitchFamily="34" charset="0"/>
              </a:rPr>
              <a:t>Материалы опубликованы в научной электронной библиотеке (РИНЦ)</a:t>
            </a:r>
            <a:endParaRPr lang="ru-RU" sz="36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17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501" y="571500"/>
            <a:ext cx="3970066" cy="560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175" y="134938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Lato"/>
              </a:rPr>
              <a:t>Основание для разработки</a:t>
            </a:r>
            <a:endParaRPr lang="ru-RU" dirty="0">
              <a:latin typeface="Lato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19650" y="1460501"/>
            <a:ext cx="6334125" cy="4351338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Задание </a:t>
            </a:r>
            <a:r>
              <a:rPr lang="ru-RU" dirty="0"/>
              <a:t>на дипломную работу, выданное </a:t>
            </a:r>
            <a:r>
              <a:rPr lang="ru-RU" dirty="0" smtClean="0"/>
              <a:t>к.т.н., доц. </a:t>
            </a:r>
            <a:r>
              <a:rPr lang="ru-RU" dirty="0" err="1" smtClean="0"/>
              <a:t>Трубаковым</a:t>
            </a:r>
            <a:r>
              <a:rPr lang="ru-RU" dirty="0"/>
              <a:t> </a:t>
            </a:r>
            <a:r>
              <a:rPr lang="ru-RU" dirty="0" smtClean="0"/>
              <a:t>А.О</a:t>
            </a:r>
          </a:p>
          <a:p>
            <a:endParaRPr lang="ru-RU" dirty="0" smtClean="0"/>
          </a:p>
          <a:p>
            <a:r>
              <a:rPr lang="ru-RU" dirty="0" smtClean="0"/>
              <a:t>Заявка </a:t>
            </a:r>
            <a:r>
              <a:rPr lang="ru-RU" dirty="0"/>
              <a:t>на </a:t>
            </a:r>
            <a:r>
              <a:rPr lang="ru-RU" dirty="0" smtClean="0"/>
              <a:t>разработку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</a:rPr>
              <a:t>2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193855"/>
            <a:ext cx="3834212" cy="542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1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6558" y="1683989"/>
            <a:ext cx="8896815" cy="4672361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latin typeface="Lato" panose="020F0502020204030203" pitchFamily="34" charset="0"/>
                <a:cs typeface="Lato" panose="020F0502020204030203" pitchFamily="34" charset="0"/>
              </a:rPr>
              <a:t>Цель</a:t>
            </a:r>
            <a:r>
              <a:rPr lang="ru-RU" b="1" dirty="0">
                <a:latin typeface="Lato" panose="020F0502020204030203" pitchFamily="34" charset="0"/>
                <a:cs typeface="Lato" panose="020F0502020204030203" pitchFamily="34" charset="0"/>
              </a:rPr>
              <a:t>:</a:t>
            </a:r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 проектирование программного комплекса управления рассылкой электронных сообщений с возможностью последующего внедрения в системы, требующие высокой надежности отправки.</a:t>
            </a:r>
          </a:p>
          <a:p>
            <a:pPr marL="0" indent="0" algn="just">
              <a:buNone/>
            </a:pP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just">
              <a:buNone/>
            </a:pP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just">
              <a:buNone/>
            </a:pPr>
            <a:r>
              <a:rPr lang="ru-RU" b="1" dirty="0">
                <a:latin typeface="Lato" panose="020F0502020204030203" pitchFamily="34" charset="0"/>
                <a:cs typeface="Lato" panose="020F0502020204030203" pitchFamily="34" charset="0"/>
              </a:rPr>
              <a:t>Объект:</a:t>
            </a:r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процессы отправки и доставки </a:t>
            </a:r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электронных сообщений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443" y="1424181"/>
            <a:ext cx="1843125" cy="18431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443" y="4153678"/>
            <a:ext cx="1843125" cy="1316299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3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6558" y="549423"/>
            <a:ext cx="79840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latin typeface="Lato" panose="020F0502020204030203" pitchFamily="34" charset="0"/>
                <a:cs typeface="Lato" panose="020F0502020204030203" pitchFamily="34" charset="0"/>
              </a:rPr>
              <a:t>Формальные характеристики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4799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Список проведенных задач</a:t>
            </a: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arenR"/>
            </a:pPr>
            <a:r>
              <a:rPr lang="ru-RU" dirty="0"/>
              <a:t>анализ </a:t>
            </a:r>
            <a:r>
              <a:rPr lang="ru-RU" dirty="0" smtClean="0"/>
              <a:t>процессов </a:t>
            </a:r>
            <a:r>
              <a:rPr lang="ru-RU" dirty="0"/>
              <a:t>отправки </a:t>
            </a:r>
            <a:r>
              <a:rPr lang="ru-RU" dirty="0" smtClean="0"/>
              <a:t>и доставки электронного </a:t>
            </a:r>
            <a:r>
              <a:rPr lang="ru-RU" dirty="0"/>
              <a:t>письма;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сравнительный анализ уже имеющихся систем и платформ для обучения;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 smtClean="0"/>
              <a:t>анализ требований и разработка ТЗ;</a:t>
            </a:r>
            <a:endParaRPr lang="ru-RU" dirty="0"/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проектирование программного комплекса;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программная реализация базы данных, </a:t>
            </a:r>
            <a:r>
              <a:rPr lang="en-US" dirty="0"/>
              <a:t>API</a:t>
            </a:r>
            <a:r>
              <a:rPr lang="ru-RU" dirty="0"/>
              <a:t>, серверной части, </a:t>
            </a:r>
            <a:r>
              <a:rPr lang="en-US" dirty="0"/>
              <a:t>WEB</a:t>
            </a:r>
            <a:r>
              <a:rPr lang="ru-RU" dirty="0"/>
              <a:t>-интерфейса;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тестирование </a:t>
            </a:r>
            <a:r>
              <a:rPr lang="ru-RU" dirty="0" smtClean="0"/>
              <a:t>и </a:t>
            </a:r>
            <a:r>
              <a:rPr lang="ru-RU" dirty="0" smtClean="0"/>
              <a:t>отладка разработанного </a:t>
            </a:r>
            <a:r>
              <a:rPr lang="ru-RU" dirty="0"/>
              <a:t>программного комплекса;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внедрение в информационную систему </a:t>
            </a:r>
            <a:r>
              <a:rPr lang="ru-RU" b="1" dirty="0" err="1"/>
              <a:t>ПланФакт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4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8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4415" y="185865"/>
            <a:ext cx="10515600" cy="1325563"/>
          </a:xfrm>
        </p:spPr>
        <p:txBody>
          <a:bodyPr/>
          <a:lstStyle/>
          <a:p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Аналоги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5329" y="1310235"/>
            <a:ext cx="6131312" cy="161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744415" y="1826414"/>
            <a:ext cx="530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Lato" panose="020F0502020204030203" pitchFamily="34" charset="0"/>
                <a:cs typeface="Lato" panose="020F0502020204030203" pitchFamily="34" charset="0"/>
              </a:rPr>
              <a:t>1)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356465" y="3577644"/>
            <a:ext cx="530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Lato" panose="020F0502020204030203" pitchFamily="34" charset="0"/>
                <a:cs typeface="Lato" panose="020F0502020204030203" pitchFamily="34" charset="0"/>
              </a:rPr>
              <a:t>2)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601720" y="5341891"/>
            <a:ext cx="530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Lato" panose="020F0502020204030203" pitchFamily="34" charset="0"/>
                <a:cs typeface="Lato" panose="020F0502020204030203" pitchFamily="34" charset="0"/>
              </a:rPr>
              <a:t>3)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5</a:t>
            </a:fld>
            <a:endParaRPr lang="ru-RU" sz="1400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834" y="3217148"/>
            <a:ext cx="6413695" cy="14176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1489" y="5037108"/>
            <a:ext cx="6158526" cy="119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6172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Технологии</a:t>
            </a: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561735"/>
            <a:ext cx="10515600" cy="4615228"/>
          </a:xfrm>
        </p:spPr>
        <p:txBody>
          <a:bodyPr/>
          <a:lstStyle/>
          <a:p>
            <a:r>
              <a:rPr lang="ru-RU" dirty="0" smtClean="0"/>
              <a:t>Сервер </a:t>
            </a:r>
            <a:r>
              <a:rPr lang="ru-RU" dirty="0"/>
              <a:t>- </a:t>
            </a:r>
            <a:r>
              <a:rPr lang="en-US" dirty="0"/>
              <a:t>.NET</a:t>
            </a:r>
            <a:r>
              <a:rPr lang="ru-RU" dirty="0"/>
              <a:t> </a:t>
            </a:r>
            <a:r>
              <a:rPr lang="en-US" dirty="0"/>
              <a:t>Core 5</a:t>
            </a:r>
          </a:p>
          <a:p>
            <a:r>
              <a:rPr lang="ru-RU" dirty="0"/>
              <a:t>Клиент – </a:t>
            </a:r>
            <a:r>
              <a:rPr lang="en-US" dirty="0"/>
              <a:t>Angular 9, TS</a:t>
            </a:r>
          </a:p>
          <a:p>
            <a:r>
              <a:rPr lang="ru-RU" dirty="0"/>
              <a:t>Модель данных – </a:t>
            </a:r>
            <a:r>
              <a:rPr lang="en-US" dirty="0"/>
              <a:t>MS SQL</a:t>
            </a:r>
          </a:p>
          <a:p>
            <a:r>
              <a:rPr lang="ru-RU" dirty="0"/>
              <a:t>Моб</a:t>
            </a:r>
            <a:r>
              <a:rPr lang="en-US" dirty="0"/>
              <a:t>.</a:t>
            </a:r>
            <a:r>
              <a:rPr lang="ru-RU" dirty="0"/>
              <a:t> разработка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 Java, Swift</a:t>
            </a:r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031" y="632069"/>
            <a:ext cx="2549769" cy="25497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823" y="133349"/>
            <a:ext cx="3547208" cy="354720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562" y="3909631"/>
            <a:ext cx="2827460" cy="227893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022" y="3781129"/>
            <a:ext cx="2407435" cy="240743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117" y="4465701"/>
            <a:ext cx="1914666" cy="172286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6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2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Архитектура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7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809" y="1050185"/>
            <a:ext cx="8640381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496390" y="766741"/>
            <a:ext cx="11129554" cy="5589609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8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17107" y="16895"/>
            <a:ext cx="4995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latin typeface="Lato" panose="020F0502020204030203" pitchFamily="34" charset="0"/>
                <a:cs typeface="Lato" panose="020F0502020204030203" pitchFamily="34" charset="0"/>
              </a:rPr>
              <a:t>Модель данных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15580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Диаграмма вариантов использования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146177" y="6289674"/>
            <a:ext cx="2743200" cy="365125"/>
          </a:xfrm>
        </p:spPr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9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073910" y="1061085"/>
            <a:ext cx="8044180" cy="530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433</Words>
  <Application>Microsoft Office PowerPoint</Application>
  <PresentationFormat>Широкоэкранный</PresentationFormat>
  <Paragraphs>104</Paragraphs>
  <Slides>17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Lato</vt:lpstr>
      <vt:lpstr>Тема Office</vt:lpstr>
      <vt:lpstr>Тема: Проектирование программного комплекса управления надежной отправкой электронных писем с реализацией основного механизма рассылки и пользовательского интерфейса </vt:lpstr>
      <vt:lpstr>Основание для разработки</vt:lpstr>
      <vt:lpstr>Презентация PowerPoint</vt:lpstr>
      <vt:lpstr>Список проведенных задач</vt:lpstr>
      <vt:lpstr>Аналоги</vt:lpstr>
      <vt:lpstr>Технологии</vt:lpstr>
      <vt:lpstr>Архитектура</vt:lpstr>
      <vt:lpstr>Презентация PowerPoint</vt:lpstr>
      <vt:lpstr>Диаграмма вариантов использования</vt:lpstr>
      <vt:lpstr>Модель бизнес-процесса. Фрагмент I</vt:lpstr>
      <vt:lpstr>Модель бизнес-процесса. Фрагмент II</vt:lpstr>
      <vt:lpstr>Диаграмма классов фоновой службы</vt:lpstr>
      <vt:lpstr>Балансировка нагрузки</vt:lpstr>
      <vt:lpstr>Организационная структура проекта</vt:lpstr>
      <vt:lpstr>Презентация PowerPoint</vt:lpstr>
      <vt:lpstr>Презентация PowerPoint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Проектирование программного комплекса управления надежной отправкой электронных писем с реализацией основного механизма рассылки и пользовательского интерфейса</dc:title>
  <dc:creator>ПК</dc:creator>
  <cp:lastModifiedBy>ПК</cp:lastModifiedBy>
  <cp:revision>47</cp:revision>
  <dcterms:created xsi:type="dcterms:W3CDTF">2021-06-05T15:28:56Z</dcterms:created>
  <dcterms:modified xsi:type="dcterms:W3CDTF">2021-06-19T14:07:26Z</dcterms:modified>
</cp:coreProperties>
</file>