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62" r:id="rId15"/>
    <p:sldId id="269" r:id="rId16"/>
    <p:sldId id="263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BB22E4-BAFD-44E5-B87D-55E28FA2757D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71"/>
            <p14:sldId id="262"/>
            <p14:sldId id="269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T" initials="AT" lastIdx="5" clrIdx="0">
    <p:extLst>
      <p:ext uri="{19B8F6BF-5375-455C-9EA6-DF929625EA0E}">
        <p15:presenceInfo xmlns:p15="http://schemas.microsoft.com/office/powerpoint/2012/main" userId="273f916f6534860d" providerId="Windows Live"/>
      </p:ext>
    </p:extLst>
  </p:cmAuthor>
  <p:cmAuthor id="2" name="ПК" initials="П" lastIdx="4" clrIdx="1">
    <p:extLst>
      <p:ext uri="{19B8F6BF-5375-455C-9EA6-DF929625EA0E}">
        <p15:presenceInfo xmlns:p15="http://schemas.microsoft.com/office/powerpoint/2012/main" userId="П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DD"/>
    <a:srgbClr val="E6FECE"/>
    <a:srgbClr val="E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3" d="100"/>
          <a:sy n="83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08.092" idx="3">
    <p:pos x="10" y="10"/>
    <p:text>Нужны номера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23.393" idx="4">
    <p:pos x="10" y="10"/>
    <p:text>Нужен заголовок слайда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24.981" idx="3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39.280" idx="5">
    <p:pos x="10" y="10"/>
    <p:text>Название должно быть "русским"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32.140" idx="4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5:17.878" idx="1">
    <p:pos x="10" y="10"/>
    <p:text>Стоит перерисовать средствами PP, сомтрится не очень сейчас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06.332" idx="1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6:22.548" idx="2">
    <p:pos x="10" y="10"/>
    <p:text>Стоит заполнить левую часть, пудут вопросы.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19.468" idx="2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A8C-8C1B-4C2F-A402-21DEAE3D6844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7EEF-81B5-465F-8969-BC9D636D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4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можно посмотреть на стр. 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посмотреть на стр. 53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3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2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Прочие расходы составляют 30% от суммы затрат.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Разработки диплома</a:t>
            </a:r>
            <a:r>
              <a:rPr lang="ru-RU" baseline="0" dirty="0"/>
              <a:t> – задача не из легких. А что мы делаем, когда встречаем на своем пути трудные задачи? Применяем декомпозицию – разбиваем эту задачу на несколько задач попроще.</a:t>
            </a:r>
          </a:p>
          <a:p>
            <a:r>
              <a:rPr lang="ru-RU" baseline="0" dirty="0"/>
              <a:t>Таким образом, есть список задач: анализ предметной области, анализ требований, проектирование, разработка, тестирование и внедрение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6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Amazon</a:t>
            </a:r>
            <a:r>
              <a:rPr lang="en-US" baseline="0" dirty="0"/>
              <a:t> SES –</a:t>
            </a:r>
            <a:r>
              <a:rPr lang="ru-RU" baseline="0" dirty="0"/>
              <a:t> быстрая интеграция, скорость отправки снижена – сложный алгоритм определения пути, относительная ненадежность.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Sendpulse</a:t>
            </a:r>
            <a:r>
              <a:rPr lang="ru-RU" baseline="0" dirty="0" smtClean="0"/>
              <a:t> –</a:t>
            </a:r>
            <a:r>
              <a:rPr lang="en-US" baseline="0" dirty="0" smtClean="0"/>
              <a:t> </a:t>
            </a:r>
            <a:r>
              <a:rPr lang="ru-RU" baseline="0" dirty="0" smtClean="0"/>
              <a:t>часто меняющийся </a:t>
            </a:r>
            <a:r>
              <a:rPr lang="en-US" baseline="0" dirty="0" smtClean="0"/>
              <a:t>API</a:t>
            </a:r>
            <a:r>
              <a:rPr lang="ru-RU" baseline="0" dirty="0" smtClean="0"/>
              <a:t>, не очень оперативная поддержка.</a:t>
            </a:r>
            <a:endParaRPr lang="en-US" baseline="0" dirty="0"/>
          </a:p>
          <a:p>
            <a:r>
              <a:rPr lang="en-US" baseline="0" dirty="0"/>
              <a:t>Tin-cat </a:t>
            </a:r>
            <a:r>
              <a:rPr lang="en-US" baseline="0" dirty="0" err="1"/>
              <a:t>emailqueue</a:t>
            </a:r>
            <a:r>
              <a:rPr lang="ru-RU" baseline="0" dirty="0"/>
              <a:t> – пример очереди для асинхронной отправки сообщений. Недостаток – ненадежность.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0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 37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3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стр.42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Подробнее на</a:t>
            </a:r>
            <a:r>
              <a:rPr lang="ru-RU" baseline="0" dirty="0"/>
              <a:t> стр. </a:t>
            </a:r>
            <a:r>
              <a:rPr lang="ru-RU" baseline="0" dirty="0" smtClean="0"/>
              <a:t>19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на стр. 21-22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Подробнее на стр. 21-22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6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60D-39D6-4BDE-91B9-E38B08A0C4E6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C9CF-2BB3-4490-9513-A5AB863A3A38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F56E-2CBE-425D-8373-B91AF1E5C7E7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49A9-977A-43CD-A59D-C38B1184DFE7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970-F9CB-4138-9D72-3A00CBC3131C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9CB9-8A75-453F-868A-1D8C5136A18C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A8C9-76EA-4734-AEF9-BEF4AB8601D4}" type="datetime1">
              <a:rPr lang="ru-RU" smtClean="0"/>
              <a:t>19.06.2021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2E88-E92B-485F-9F32-1C5CA4B16DC1}" type="datetime1">
              <a:rPr lang="ru-RU" smtClean="0"/>
              <a:t>19.06.2021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0BA-54F1-45E0-82D9-41456BE83BB0}" type="datetime1">
              <a:rPr lang="ru-RU" smtClean="0"/>
              <a:t>19.06.2021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7-BF0E-4209-8681-9B9CB3C5474C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84B-839E-4C02-9CED-F26CE3CF0733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967E-BDBA-485D-95AE-368FF1915310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771" y="542499"/>
            <a:ext cx="10861288" cy="288092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Тема: </a:t>
            </a:r>
            <a:r>
              <a:rPr lang="ru-RU" sz="3600" b="1" dirty="0">
                <a:latin typeface="Lato" panose="020F0502020204030203" pitchFamily="34" charset="0"/>
                <a:cs typeface="Lato" panose="020F0502020204030203" pitchFamily="34" charset="0"/>
              </a:rPr>
              <a:t>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</a:t>
            </a:r>
            <a:r>
              <a:rPr lang="ru-RU" sz="3600" b="1" dirty="0" smtClean="0">
                <a:latin typeface="Lato" panose="020F0502020204030203" pitchFamily="34" charset="0"/>
                <a:cs typeface="Lato" panose="020F0502020204030203" pitchFamily="34" charset="0"/>
              </a:rPr>
              <a:t>интерфейса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059" y="440492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Группа: О-17-ПРИ-рпс-б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Студент: Сухарев Евгений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Руководитель: к.т.н. доц. </a:t>
            </a:r>
            <a:r>
              <a:rPr lang="ru-RU" sz="2800" dirty="0" err="1">
                <a:latin typeface="Lato" panose="020F0502020204030203" pitchFamily="34" charset="0"/>
                <a:cs typeface="Lato" panose="020F0502020204030203" pitchFamily="34" charset="0"/>
              </a:rPr>
              <a:t>Трубаков</a:t>
            </a:r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 А.О.</a:t>
            </a:r>
          </a:p>
        </p:txBody>
      </p:sp>
    </p:spTree>
    <p:extLst>
      <p:ext uri="{BB962C8B-B14F-4D97-AF65-F5344CB8AC3E}">
        <p14:creationId xmlns:p14="http://schemas.microsoft.com/office/powerpoint/2010/main" val="2325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050"/>
            <a:ext cx="10249383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1109663"/>
            <a:ext cx="8820150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447" y="28575"/>
            <a:ext cx="10309833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49334" y="1157970"/>
            <a:ext cx="8585200" cy="536597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классов фоновой службы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46" y="1323657"/>
            <a:ext cx="10044029" cy="47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938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Балансировка нагрузки</a:t>
            </a:r>
            <a:endParaRPr lang="ru-RU" dirty="0">
              <a:latin typeface="Lat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D:\Eugene\Дипломная работа\MessageDeliveryService\Балансировка нагрузки\Схема взаимодействия сервер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47" y="2880508"/>
            <a:ext cx="7648576" cy="33486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85800" y="1554945"/>
            <a:ext cx="3600450" cy="101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Виды балансировки:</a:t>
            </a:r>
          </a:p>
          <a:p>
            <a:r>
              <a:rPr lang="en-US" dirty="0" smtClean="0"/>
              <a:t>Round Robin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64045" y="2043131"/>
            <a:ext cx="3879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Weighted Round </a:t>
            </a:r>
            <a:r>
              <a:rPr lang="en-US" sz="2800" dirty="0" smtClean="0">
                <a:latin typeface="Lato" panose="020F0502020204030203"/>
              </a:rPr>
              <a:t>Robin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92277" y="2045503"/>
            <a:ext cx="3179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Least </a:t>
            </a:r>
            <a:r>
              <a:rPr lang="en-US" sz="2800" dirty="0" smtClean="0">
                <a:latin typeface="Lato" panose="020F0502020204030203"/>
              </a:rPr>
              <a:t>Connections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6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587" y="23333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Организационная структура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82661" y="1634637"/>
            <a:ext cx="2426677" cy="832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Менеджер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6446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Системный аналитик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66446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Бизнес-аналитик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4437" y="4257948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38791" y="5374800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19493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Специалист по внедрению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795713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Дизайнер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3"/>
          </p:cNvCxnSpPr>
          <p:nvPr/>
        </p:nvCxnSpPr>
        <p:spPr>
          <a:xfrm flipH="1">
            <a:off x="3100753" y="2466975"/>
            <a:ext cx="2995247" cy="11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3"/>
          </p:cNvCxnSpPr>
          <p:nvPr/>
        </p:nvCxnSpPr>
        <p:spPr>
          <a:xfrm flipH="1">
            <a:off x="3100753" y="2466975"/>
            <a:ext cx="2995247" cy="217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5181591" y="2466975"/>
            <a:ext cx="914409" cy="17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11" idx="0"/>
          </p:cNvCxnSpPr>
          <p:nvPr/>
        </p:nvCxnSpPr>
        <p:spPr>
          <a:xfrm>
            <a:off x="6096000" y="2466975"/>
            <a:ext cx="1666867" cy="177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9" idx="0"/>
          </p:cNvCxnSpPr>
          <p:nvPr/>
        </p:nvCxnSpPr>
        <p:spPr>
          <a:xfrm>
            <a:off x="6096000" y="2466975"/>
            <a:ext cx="509945" cy="290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0" idx="0"/>
          </p:cNvCxnSpPr>
          <p:nvPr/>
        </p:nvCxnSpPr>
        <p:spPr>
          <a:xfrm>
            <a:off x="6096000" y="2466975"/>
            <a:ext cx="4290647" cy="7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66" y="866161"/>
            <a:ext cx="5368834" cy="55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77358" y="96720"/>
            <a:ext cx="11906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Lato" panose="020F0502020204030203" pitchFamily="34" charset="0"/>
                <a:cs typeface="Lato" panose="020F0502020204030203" pitchFamily="34" charset="0"/>
              </a:rPr>
              <a:t>Табличное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представление</a:t>
            </a:r>
            <a:r>
              <a:rPr lang="en-US" sz="44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диаграммы </a:t>
            </a:r>
            <a:r>
              <a:rPr lang="ru-RU" sz="4400" dirty="0" err="1">
                <a:latin typeface="Lato" panose="020F0502020204030203" pitchFamily="34" charset="0"/>
                <a:cs typeface="Lato" panose="020F0502020204030203" pitchFamily="34" charset="0"/>
              </a:rPr>
              <a:t>Ганта</a:t>
            </a:r>
            <a:endParaRPr lang="ru-RU" sz="4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00" y="-18557"/>
            <a:ext cx="11500565" cy="6876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074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637"/>
            <a:ext cx="5835316" cy="47652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спроектирован и частично разработан</a:t>
            </a:r>
          </a:p>
          <a:p>
            <a:pPr algn="just"/>
            <a:endParaRPr lang="en-US" sz="36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Программный </a:t>
            </a:r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комплекс внедрен в 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ПланФакт</a:t>
            </a:r>
          </a:p>
          <a:p>
            <a:pPr algn="just"/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Материалы опубликованы в научной электронной библиотеке (РИНЦ)</a:t>
            </a: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01" y="571500"/>
            <a:ext cx="3970066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75" y="13493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Основание для разработки</a:t>
            </a:r>
            <a:endParaRPr lang="ru-RU" dirty="0">
              <a:latin typeface="Lato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9650" y="1460501"/>
            <a:ext cx="6334125" cy="435133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Задание </a:t>
            </a:r>
            <a:r>
              <a:rPr lang="ru-RU" dirty="0"/>
              <a:t>на дипломную работу, выданное </a:t>
            </a:r>
            <a:r>
              <a:rPr lang="ru-RU" dirty="0" smtClean="0"/>
              <a:t>к.т.н., доц. </a:t>
            </a:r>
            <a:r>
              <a:rPr lang="ru-RU" dirty="0" err="1" smtClean="0"/>
              <a:t>Трубаковым</a:t>
            </a:r>
            <a:r>
              <a:rPr lang="ru-RU" dirty="0"/>
              <a:t> </a:t>
            </a:r>
            <a:r>
              <a:rPr lang="ru-RU" dirty="0" smtClean="0"/>
              <a:t>А.О</a:t>
            </a:r>
          </a:p>
          <a:p>
            <a:endParaRPr lang="ru-RU" dirty="0" smtClean="0"/>
          </a:p>
          <a:p>
            <a:r>
              <a:rPr lang="ru-RU" dirty="0" smtClean="0"/>
              <a:t>Заявка </a:t>
            </a:r>
            <a:r>
              <a:rPr lang="ru-RU" dirty="0"/>
              <a:t>на </a:t>
            </a:r>
            <a:r>
              <a:rPr lang="ru-RU" dirty="0" smtClean="0"/>
              <a:t>разработку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93855"/>
            <a:ext cx="3834212" cy="54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558" y="1683989"/>
            <a:ext cx="8896815" cy="467236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Lato" panose="020F0502020204030203" pitchFamily="34" charset="0"/>
                <a:cs typeface="Lato" panose="020F0502020204030203" pitchFamily="34" charset="0"/>
              </a:rPr>
              <a:t>Цель</a:t>
            </a: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проектирование программного комплекса управления рассылкой электронных сообщений с возможностью последующего внедрения в системы, требующие высокой надежности отправки.</a:t>
            </a: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Объект: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процессы отправки и доставки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электронных сообщений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1424181"/>
            <a:ext cx="1843125" cy="1843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4153678"/>
            <a:ext cx="1843125" cy="1316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558" y="549423"/>
            <a:ext cx="7984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Формальные характеристики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799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Список проведенных задач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анализ </a:t>
            </a:r>
            <a:r>
              <a:rPr lang="ru-RU" dirty="0" smtClean="0"/>
              <a:t>процессов </a:t>
            </a:r>
            <a:r>
              <a:rPr lang="ru-RU" dirty="0"/>
              <a:t>отправки </a:t>
            </a:r>
            <a:r>
              <a:rPr lang="ru-RU" dirty="0" smtClean="0"/>
              <a:t>и доставки электронного </a:t>
            </a:r>
            <a:r>
              <a:rPr lang="ru-RU" dirty="0"/>
              <a:t>письма;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сравнительный анализ уже имеющихся систем и платформ для обучения;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анализ требований и разработка ТЗ;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проектирование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программная реализация базы данных, </a:t>
            </a:r>
            <a:r>
              <a:rPr lang="en-US" dirty="0"/>
              <a:t>API</a:t>
            </a:r>
            <a:r>
              <a:rPr lang="ru-RU" dirty="0"/>
              <a:t>, серверной части, </a:t>
            </a:r>
            <a:r>
              <a:rPr lang="en-US" dirty="0"/>
              <a:t>WEB</a:t>
            </a:r>
            <a:r>
              <a:rPr lang="ru-RU" dirty="0"/>
              <a:t>-интерфейса;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тестирование </a:t>
            </a:r>
            <a:r>
              <a:rPr lang="ru-RU" dirty="0" smtClean="0"/>
              <a:t>и отладка разработанного </a:t>
            </a:r>
            <a:r>
              <a:rPr lang="ru-RU" dirty="0"/>
              <a:t>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внедрение в информационную систему </a:t>
            </a:r>
            <a:r>
              <a:rPr lang="ru-RU" b="1" dirty="0" err="1"/>
              <a:t>ПланФакт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18586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Аналоги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329" y="1310235"/>
            <a:ext cx="6131312" cy="1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44415" y="18264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1)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6465" y="357764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01720" y="5341891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3)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ru-RU" sz="1400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834" y="3217148"/>
            <a:ext cx="6413695" cy="14176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89" y="5037108"/>
            <a:ext cx="6158526" cy="11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Технологии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61735"/>
            <a:ext cx="10515600" cy="4615228"/>
          </a:xfrm>
        </p:spPr>
        <p:txBody>
          <a:bodyPr/>
          <a:lstStyle/>
          <a:p>
            <a:r>
              <a:rPr lang="ru-RU" dirty="0" smtClean="0"/>
              <a:t>Сервер </a:t>
            </a:r>
            <a:r>
              <a:rPr lang="ru-RU" dirty="0"/>
              <a:t>-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Core 5</a:t>
            </a:r>
          </a:p>
          <a:p>
            <a:r>
              <a:rPr lang="ru-RU" dirty="0"/>
              <a:t>Клиент – </a:t>
            </a:r>
            <a:r>
              <a:rPr lang="en-US" dirty="0"/>
              <a:t>Angular 9, TS</a:t>
            </a:r>
          </a:p>
          <a:p>
            <a:r>
              <a:rPr lang="ru-RU" dirty="0"/>
              <a:t>Модель данных – </a:t>
            </a:r>
            <a:r>
              <a:rPr lang="en-US" dirty="0"/>
              <a:t>MS SQL</a:t>
            </a:r>
          </a:p>
          <a:p>
            <a:r>
              <a:rPr lang="ru-RU" dirty="0"/>
              <a:t>Моб</a:t>
            </a:r>
            <a:r>
              <a:rPr lang="en-US" dirty="0"/>
              <a:t>.</a:t>
            </a:r>
            <a:r>
              <a:rPr lang="ru-RU" dirty="0"/>
              <a:t> разработка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Java, Swift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31" y="632069"/>
            <a:ext cx="2549769" cy="25497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3" y="133349"/>
            <a:ext cx="3547208" cy="3547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62" y="3909631"/>
            <a:ext cx="2827460" cy="22789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22" y="3781129"/>
            <a:ext cx="2407435" cy="2407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4465701"/>
            <a:ext cx="1914666" cy="17228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Архитектура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09" y="1050185"/>
            <a:ext cx="864038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6390" y="766741"/>
            <a:ext cx="11129554" cy="558960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17107" y="16895"/>
            <a:ext cx="499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данных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558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вариантов использования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6177" y="6289674"/>
            <a:ext cx="2743200" cy="365125"/>
          </a:xfrm>
        </p:spPr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910" y="1061085"/>
            <a:ext cx="8044180" cy="5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433</Words>
  <Application>Microsoft Office PowerPoint</Application>
  <PresentationFormat>Широкоэкранный</PresentationFormat>
  <Paragraphs>104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Тема Office</vt:lpstr>
      <vt:lpstr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vt:lpstr>
      <vt:lpstr>Основание для разработки</vt:lpstr>
      <vt:lpstr>Презентация PowerPoint</vt:lpstr>
      <vt:lpstr>Список проведенных задач</vt:lpstr>
      <vt:lpstr>Аналоги</vt:lpstr>
      <vt:lpstr>Технологии</vt:lpstr>
      <vt:lpstr>Архитектура</vt:lpstr>
      <vt:lpstr>Презентация PowerPoint</vt:lpstr>
      <vt:lpstr>Диаграмма вариантов использования</vt:lpstr>
      <vt:lpstr>Модель бизнес-процесса. Фрагмент I</vt:lpstr>
      <vt:lpstr>Модель бизнес-процесса. Фрагмент II</vt:lpstr>
      <vt:lpstr>Диаграмма классов фоновой службы</vt:lpstr>
      <vt:lpstr>Балансировка нагрузки</vt:lpstr>
      <vt:lpstr>Организационная структура проекта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</dc:title>
  <dc:creator>ПК</dc:creator>
  <cp:lastModifiedBy>ПК</cp:lastModifiedBy>
  <cp:revision>47</cp:revision>
  <dcterms:created xsi:type="dcterms:W3CDTF">2021-06-05T15:28:56Z</dcterms:created>
  <dcterms:modified xsi:type="dcterms:W3CDTF">2021-06-19T20:23:26Z</dcterms:modified>
</cp:coreProperties>
</file>